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9"/>
  </p:notesMasterIdLst>
  <p:handoutMasterIdLst>
    <p:handoutMasterId r:id="rId10"/>
  </p:handoutMasterIdLst>
  <p:sldIdLst>
    <p:sldId id="289" r:id="rId5"/>
    <p:sldId id="276" r:id="rId6"/>
    <p:sldId id="28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2" r:id="rId14"/>
    <p:sldLayoutId id="214748368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Regression Algorithm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6" name="Straight Connector 410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Connector 410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Straight Connector 410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Connector 410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0" name="Straight Connector 411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Connector 411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2" name="Straight Connector 411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33" name="Rectangle 4116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4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323" y="927212"/>
            <a:ext cx="5410789" cy="5873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b="1" dirty="0"/>
              <a:t>Introduction to </a:t>
            </a: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br>
              <a:rPr lang="en-US" sz="2200" b="1" dirty="0"/>
            </a:br>
            <a:br>
              <a:rPr lang="en-US" sz="2200" dirty="0"/>
            </a:br>
            <a:br>
              <a:rPr lang="en-US" sz="1050" dirty="0"/>
            </a:br>
            <a:endParaRPr lang="en-US" sz="2200" dirty="0"/>
          </a:p>
        </p:txBody>
      </p:sp>
      <p:cxnSp>
        <p:nvCxnSpPr>
          <p:cNvPr id="4135" name="Straight Connector 4120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6" name="Straight Connector 4122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B830E6-32FB-4A49-BEE6-7C0E39E0626E}"/>
              </a:ext>
            </a:extLst>
          </p:cNvPr>
          <p:cNvSpPr txBox="1"/>
          <p:nvPr/>
        </p:nvSpPr>
        <p:spPr>
          <a:xfrm>
            <a:off x="337380" y="941860"/>
            <a:ext cx="4922990" cy="471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XGBoost</a:t>
            </a:r>
            <a:r>
              <a:rPr lang="en-US" sz="1800" i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(Extreme Gradient Boosting).</a:t>
            </a:r>
            <a:endParaRPr lang="en-US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Key features: Speed, performance, and flexibility</a:t>
            </a:r>
            <a:endParaRPr lang="en-US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High predictive accuracy</a:t>
            </a:r>
            <a:endParaRPr lang="en-US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Handles missing values</a:t>
            </a:r>
            <a:endParaRPr lang="en-US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i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Regularization to prevent overfitting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i="1" kern="100" dirty="0">
              <a:latin typeface="Aptos"/>
              <a:ea typeface="Aptos"/>
              <a:cs typeface="Times New Roman" panose="02020603050405020304" pitchFamily="18" charset="0"/>
            </a:endParaRPr>
          </a:p>
          <a:p>
            <a:r>
              <a:rPr lang="en-US" b="1" dirty="0"/>
              <a:t>Key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kern="100" dirty="0">
                <a:latin typeface="Aptos"/>
                <a:cs typeface="Times New Roman" panose="02020603050405020304" pitchFamily="18" charset="0"/>
              </a:rPr>
              <a:t>Boosting: Combining weak learners to create a </a:t>
            </a:r>
          </a:p>
          <a:p>
            <a:r>
              <a:rPr lang="en-US" i="1" kern="100" dirty="0">
                <a:latin typeface="Aptos"/>
                <a:cs typeface="Times New Roman" panose="02020603050405020304" pitchFamily="18" charset="0"/>
              </a:rPr>
              <a:t>strong learner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kern="100" dirty="0">
                <a:latin typeface="Aptos"/>
                <a:cs typeface="Times New Roman" panose="02020603050405020304" pitchFamily="18" charset="0"/>
              </a:rPr>
              <a:t>Decision Trees: Base learners in </a:t>
            </a:r>
            <a:r>
              <a:rPr lang="en-US" i="1" kern="100" dirty="0" err="1">
                <a:latin typeface="Aptos"/>
                <a:cs typeface="Times New Roman" panose="02020603050405020304" pitchFamily="18" charset="0"/>
              </a:rPr>
              <a:t>XGBoost</a:t>
            </a:r>
            <a:endParaRPr lang="en-US" i="1" kern="100" dirty="0">
              <a:latin typeface="Aptos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i="1" kern="100" dirty="0">
                <a:latin typeface="Aptos"/>
                <a:cs typeface="Times New Roman" panose="02020603050405020304" pitchFamily="18" charset="0"/>
              </a:rPr>
              <a:t>Gradient Descent: Optimization technique </a:t>
            </a:r>
          </a:p>
          <a:p>
            <a:r>
              <a:rPr lang="en-US" i="1" kern="100" dirty="0">
                <a:latin typeface="Aptos"/>
                <a:cs typeface="Times New Roman" panose="02020603050405020304" pitchFamily="18" charset="0"/>
              </a:rPr>
              <a:t>used in </a:t>
            </a:r>
            <a:r>
              <a:rPr lang="en-US" i="1" kern="100" dirty="0" err="1">
                <a:latin typeface="Aptos"/>
                <a:cs typeface="Times New Roman" panose="02020603050405020304" pitchFamily="18" charset="0"/>
              </a:rPr>
              <a:t>XGBoost</a:t>
            </a:r>
            <a:endParaRPr lang="en-US" i="1" kern="100" dirty="0">
              <a:latin typeface="Apto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E3BF4A82-9518-413A-BC0E-EC567082A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73" y="225499"/>
            <a:ext cx="7291228" cy="561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649" y="803120"/>
            <a:ext cx="4374075" cy="4888763"/>
          </a:xfrm>
          <a:noFill/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Step-by-step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Initialize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 residuals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 decision trees to residuals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until convergence</a:t>
            </a:r>
          </a:p>
          <a:p>
            <a:r>
              <a:rPr lang="en-US" b="1" dirty="0">
                <a:solidFill>
                  <a:schemeClr val="tx1"/>
                </a:solidFill>
              </a:rPr>
              <a:t>Advantages of </a:t>
            </a:r>
            <a:r>
              <a:rPr lang="en-US" b="1" dirty="0" err="1">
                <a:solidFill>
                  <a:schemeClr val="tx1"/>
                </a:solidFill>
              </a:rPr>
              <a:t>XGBoost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and efficiency (parallel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Flexibility (various objective functions)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Built-in cross-validation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Excellent performance on large datasets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D88F53-EF6F-4C9E-902A-E977C518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48" y="277402"/>
            <a:ext cx="6941703" cy="609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5"/>
            <a:ext cx="6930838" cy="996333"/>
          </a:xfrm>
          <a:noFill/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9972" y="679929"/>
            <a:ext cx="6941703" cy="5498142"/>
          </a:xfrm>
          <a:noFill/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5600" b="1" cap="all" dirty="0">
                <a:solidFill>
                  <a:schemeClr val="tx1"/>
                </a:solidFill>
              </a:rPr>
              <a:t>Hyperparameters Tuning</a:t>
            </a:r>
          </a:p>
          <a:p>
            <a:pPr marL="0" indent="0">
              <a:buNone/>
            </a:pPr>
            <a:r>
              <a:rPr lang="en-US" sz="5600" b="1" cap="all" dirty="0">
                <a:solidFill>
                  <a:schemeClr val="tx1"/>
                </a:solidFill>
              </a:rPr>
              <a:t>Overview of key hyperparameters:</a:t>
            </a:r>
          </a:p>
          <a:p>
            <a:pPr lvl="1"/>
            <a:r>
              <a:rPr lang="en-US" sz="4800" b="1" cap="all" dirty="0">
                <a:solidFill>
                  <a:schemeClr val="accent2"/>
                </a:solidFill>
              </a:rPr>
              <a:t>Learning rate</a:t>
            </a:r>
          </a:p>
          <a:p>
            <a:pPr lvl="1"/>
            <a:r>
              <a:rPr lang="en-US" sz="4800" b="1" cap="all" dirty="0">
                <a:solidFill>
                  <a:schemeClr val="accent2"/>
                </a:solidFill>
              </a:rPr>
              <a:t>Number of trees</a:t>
            </a:r>
          </a:p>
          <a:p>
            <a:pPr lvl="1"/>
            <a:r>
              <a:rPr lang="en-US" sz="4800" b="1" cap="all" dirty="0">
                <a:solidFill>
                  <a:schemeClr val="accent2"/>
                </a:solidFill>
              </a:rPr>
              <a:t>Max depth</a:t>
            </a:r>
          </a:p>
          <a:p>
            <a:pPr lvl="1"/>
            <a:r>
              <a:rPr lang="en-US" sz="4800" b="1" cap="all" dirty="0">
                <a:solidFill>
                  <a:schemeClr val="accent2"/>
                </a:solidFill>
              </a:rPr>
              <a:t>Subsampling</a:t>
            </a:r>
          </a:p>
          <a:p>
            <a:pPr lvl="1"/>
            <a:r>
              <a:rPr lang="en-US" sz="4800" b="1" cap="all" dirty="0">
                <a:solidFill>
                  <a:schemeClr val="accent2"/>
                </a:solidFill>
              </a:rPr>
              <a:t>Importance of tuning for optimal performance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{7DF15055-1EB3-4543-990B-3A26B27C9C72}tf22797433_win32</Template>
  <TotalTime>1453</TotalTime>
  <Words>128</Words>
  <Application>Microsoft Office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Symbol</vt:lpstr>
      <vt:lpstr>Univers Condensed Light</vt:lpstr>
      <vt:lpstr>Walbaum Display Light</vt:lpstr>
      <vt:lpstr>AngleLinesVTI</vt:lpstr>
      <vt:lpstr>XGBoost Regression Algorithm</vt:lpstr>
      <vt:lpstr>Introduction to XGBoost:    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Regression Algorithm</dc:title>
  <dc:creator>SANTHOSH GOVINDASAMY</dc:creator>
  <cp:lastModifiedBy>SANTHOSH GOVINDASAMY</cp:lastModifiedBy>
  <cp:revision>14</cp:revision>
  <dcterms:created xsi:type="dcterms:W3CDTF">2024-09-24T02:15:06Z</dcterms:created>
  <dcterms:modified xsi:type="dcterms:W3CDTF">2024-09-25T02:38:12Z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