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log.hubspot.com/service/customer-profiling?_ga=2.106807882.890723478.1647031801-1708440187.1647031801&amp;hubs_content=blog.hubspot.com/service/how-to-increase-customer-satisfaction&amp;hubs_content-cta=%C2%A0customer%20profi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astercapital.com/content/Customer-segments--Customer-Segmentation--A-Key-Pillar-for-Effective-Business-Planning.html" TargetMode="External"/><Relationship Id="rId2" Type="http://schemas.openxmlformats.org/officeDocument/2006/relationships/hyperlink" Target="https://fastercapital.com/content/Driving-School-Customer-Segmentation-Revving-Up-Success--How-Customer-Segmentation-Drives-Driving-School-Profits.html" TargetMode="External"/><Relationship Id="rId1" Type="http://schemas.openxmlformats.org/officeDocument/2006/relationships/slideLayout" Target="../slideLayouts/slideLayout2.xml"/><Relationship Id="rId6" Type="http://schemas.openxmlformats.org/officeDocument/2006/relationships/hyperlink" Target="https://fastercapital.com/content/Rehab-Facility-Marketing--From-Recovery-to-Revenue--How-Rehab-Centers-Can-Optimize-Marketing-Efforts.html" TargetMode="External"/><Relationship Id="rId5" Type="http://schemas.openxmlformats.org/officeDocument/2006/relationships/hyperlink" Target="https://fastercapital.com/content/Impact-of-customer-segmentation-on-acquisition-success.html" TargetMode="External"/><Relationship Id="rId4" Type="http://schemas.openxmlformats.org/officeDocument/2006/relationships/hyperlink" Target="https://fastercapital.com/content/Integrated-marketing--How-to-Combine-and-Align-Your-Marketing-Strategies-and-Tactics-to-Achieve-Your-Marketing-Goal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custify.com/how-to-measure-customer-succ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deed.com/career-advice/career-development/how-to-calculate-customer-satisfaction-s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203939" y="3397215"/>
            <a:ext cx="9144000" cy="1357664"/>
          </a:xfrm>
        </p:spPr>
        <p:txBody>
          <a:bodyPr>
            <a:normAutofit fontScale="90000"/>
          </a:bodyPr>
          <a:lstStyle/>
          <a:p>
            <a:pPr algn="ctr" fontAlgn="base"/>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b="1" dirty="0" smtClean="0">
                <a:solidFill>
                  <a:srgbClr val="00B0F0"/>
                </a:solidFill>
              </a:rPr>
              <a:t>Customer</a:t>
            </a:r>
            <a:r>
              <a:rPr lang="en-US" b="1" dirty="0" smtClean="0"/>
              <a:t> </a:t>
            </a:r>
            <a:r>
              <a:rPr lang="en-US" b="1" dirty="0" err="1" smtClean="0">
                <a:solidFill>
                  <a:srgbClr val="00B0F0"/>
                </a:solidFill>
              </a:rPr>
              <a:t>satisfcation</a:t>
            </a: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solidFill>
                  <a:srgbClr val="FF0000"/>
                </a:solidFill>
              </a:rPr>
              <a:t>presented</a:t>
            </a:r>
            <a:r>
              <a:rPr lang="en-US" b="1" dirty="0" smtClean="0"/>
              <a:t> </a:t>
            </a:r>
            <a:r>
              <a:rPr lang="en-US" b="1" dirty="0" smtClean="0">
                <a:solidFill>
                  <a:srgbClr val="FF0000"/>
                </a:solidFill>
              </a:rPr>
              <a:t>by</a:t>
            </a:r>
            <a:r>
              <a:rPr lang="en-US" b="1" dirty="0" smtClean="0"/>
              <a:t>;</a:t>
            </a:r>
            <a:br>
              <a:rPr lang="en-US" b="1" dirty="0" smtClean="0"/>
            </a:br>
            <a:r>
              <a:rPr lang="en-US" b="1" dirty="0" err="1" smtClean="0">
                <a:solidFill>
                  <a:srgbClr val="FF0000"/>
                </a:solidFill>
              </a:rPr>
              <a:t>m.santhosh</a:t>
            </a:r>
            <a:r>
              <a:rPr lang="en-US" b="1" dirty="0" smtClean="0"/>
              <a:t/>
            </a:r>
            <a:br>
              <a:rPr lang="en-US" b="1" dirty="0" smtClean="0"/>
            </a:br>
            <a:r>
              <a:rPr lang="en-US" b="1" dirty="0" err="1" smtClean="0">
                <a:solidFill>
                  <a:srgbClr val="FF0000"/>
                </a:solidFill>
              </a:rPr>
              <a:t>b.e</a:t>
            </a:r>
            <a:r>
              <a:rPr lang="en-US" b="1" dirty="0" smtClean="0"/>
              <a:t> </a:t>
            </a:r>
            <a:r>
              <a:rPr lang="en-US" b="1" dirty="0" smtClean="0">
                <a:solidFill>
                  <a:srgbClr val="FF0000"/>
                </a:solidFill>
              </a:rPr>
              <a:t>mechanical</a:t>
            </a:r>
            <a:r>
              <a:rPr lang="en-US" b="1" dirty="0" smtClean="0"/>
              <a:t>  </a:t>
            </a:r>
            <a:r>
              <a:rPr lang="en-US" b="1" dirty="0" smtClean="0">
                <a:solidFill>
                  <a:srgbClr val="FF0000"/>
                </a:solidFill>
              </a:rPr>
              <a:t>engineering</a:t>
            </a:r>
            <a:r>
              <a:rPr lang="en-US" b="1" dirty="0" smtClean="0"/>
              <a:t> </a:t>
            </a:r>
            <a:br>
              <a:rPr lang="en-US" b="1" dirty="0" smtClean="0"/>
            </a:br>
            <a:r>
              <a:rPr lang="en-US" b="1" dirty="0" err="1" smtClean="0">
                <a:solidFill>
                  <a:srgbClr val="FF0000"/>
                </a:solidFill>
              </a:rPr>
              <a:t>bharath</a:t>
            </a:r>
            <a:r>
              <a:rPr lang="en-US" b="1" dirty="0" smtClean="0"/>
              <a:t> </a:t>
            </a:r>
            <a:r>
              <a:rPr lang="en-US" b="1" dirty="0" err="1" smtClean="0">
                <a:solidFill>
                  <a:srgbClr val="FF0000"/>
                </a:solidFill>
              </a:rPr>
              <a:t>niketan</a:t>
            </a:r>
            <a:r>
              <a:rPr lang="en-US" b="1" dirty="0" smtClean="0"/>
              <a:t> </a:t>
            </a:r>
            <a:r>
              <a:rPr lang="en-US" b="1" dirty="0" smtClean="0">
                <a:solidFill>
                  <a:srgbClr val="FF0000"/>
                </a:solidFill>
              </a:rPr>
              <a:t>engineering</a:t>
            </a:r>
            <a:r>
              <a:rPr lang="en-US" b="1" dirty="0" smtClean="0"/>
              <a:t> </a:t>
            </a:r>
            <a:r>
              <a:rPr lang="en-US" b="1" dirty="0" smtClean="0">
                <a:solidFill>
                  <a:srgbClr val="FF0000"/>
                </a:solidFill>
              </a:rPr>
              <a:t>college</a:t>
            </a:r>
            <a:endParaRPr lang="en-US" b="1" dirty="0">
              <a:solidFill>
                <a:srgbClr val="FF0000"/>
              </a:solidFill>
            </a:endParaRPr>
          </a:p>
        </p:txBody>
      </p:sp>
    </p:spTree>
    <p:extLst>
      <p:ext uri="{BB962C8B-B14F-4D97-AF65-F5344CB8AC3E}">
        <p14:creationId xmlns:p14="http://schemas.microsoft.com/office/powerpoint/2010/main" xmlns="" val="95332558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310325" y="6177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0000" lnSpcReduction="20000"/>
          </a:bodyPr>
          <a:lstStyle/>
          <a:p>
            <a:r>
              <a:rPr lang="en-US" sz="2400" dirty="0" smtClean="0"/>
              <a:t>Hotels and tourism industry are the biggest earners of the foreign exchange in India. Hotel and </a:t>
            </a:r>
          </a:p>
          <a:p>
            <a:r>
              <a:rPr lang="en-US" sz="2400" dirty="0" smtClean="0"/>
              <a:t>tourism Industry is the strong base to increase the GDP of Indian economy. The idea behind this </a:t>
            </a:r>
          </a:p>
          <a:p>
            <a:r>
              <a:rPr lang="en-US" sz="2400" dirty="0" smtClean="0"/>
              <a:t>study was to measure the level of customer satisfaction with respect to the hotel industry. Hence </a:t>
            </a:r>
          </a:p>
          <a:p>
            <a:r>
              <a:rPr lang="en-US" sz="2400" dirty="0" smtClean="0"/>
              <a:t>researcher has taken a case study of silver Palace of </a:t>
            </a:r>
            <a:r>
              <a:rPr lang="en-US" sz="2400" dirty="0" err="1" smtClean="0"/>
              <a:t>Jalgaon</a:t>
            </a:r>
            <a:r>
              <a:rPr lang="en-US" sz="2400" dirty="0" smtClean="0"/>
              <a:t> city in Maharashtra. This paper gives </a:t>
            </a:r>
          </a:p>
          <a:p>
            <a:r>
              <a:rPr lang="en-US" sz="2400" dirty="0" smtClean="0"/>
              <a:t>an idea about analysis of importance of customer satisfaction. The study was carried out with the </a:t>
            </a:r>
          </a:p>
          <a:p>
            <a:r>
              <a:rPr lang="en-US" sz="2400" dirty="0" smtClean="0"/>
              <a:t>help of quantitative research by using questionnaire &amp; it was designed on keeping in mind the basic </a:t>
            </a:r>
          </a:p>
          <a:p>
            <a:r>
              <a:rPr lang="en-US" sz="2400" dirty="0" smtClean="0"/>
              <a:t>of customer satisfaction. </a:t>
            </a:r>
          </a:p>
          <a:p>
            <a:r>
              <a:rPr lang="en-US" sz="2400" dirty="0" smtClean="0"/>
              <a:t>Based on the research results it is concluded that, the level of customer satisfaction for silver </a:t>
            </a:r>
          </a:p>
          <a:p>
            <a:r>
              <a:rPr lang="en-US" sz="2400" dirty="0" smtClean="0"/>
              <a:t>Palace would be judged above average which is quite good. Although the majority of customers were </a:t>
            </a:r>
          </a:p>
          <a:p>
            <a:r>
              <a:rPr lang="en-US" sz="2400" dirty="0" smtClean="0"/>
              <a:t>satisfied with the overall service quality of the hotel, some areas for improvement were found. It is </a:t>
            </a:r>
          </a:p>
          <a:p>
            <a:r>
              <a:rPr lang="en-US" sz="2400" dirty="0" smtClean="0"/>
              <a:t>recommended that silver Palace should improve on variety of menu, space for parking, vehicle </a:t>
            </a:r>
          </a:p>
          <a:p>
            <a:r>
              <a:rPr lang="en-US" sz="2400" dirty="0" smtClean="0"/>
              <a:t>facility for the tourists etc</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151163" y="617751"/>
            <a:ext cx="7878452"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r>
              <a:rPr lang="en-US" dirty="0" smtClean="0"/>
              <a:t>Customer satisfaction is one of the most important issues concerning business organizations of all types, which is justified by the customer orientation Philosophy and the main principles of continuous improvement of modern enterprises. Customer is an individual or business that purchases the goods or services produced by a business. The client is the end goal of businesses, since it is the customer who pays for supply and creates demand. Businesses often follow the adage that "the customer is always right" because happy customers will continue to buy goods and services. In today’s competitive business environment, customer satisfaction is an increasingly important component of an effective organization. Customer satisfaction is a key component of a successful and prosperous organization. It has been linked to higher profit margins and greater employee satisfaction, customer loyalty, customer retention, and repeat purchases. When measured in financial terms, it is easy to see why customer satisfaction should become the foundation to all other measures of business performance. Satisfied customers will return to buy more, recommend you to others, cost less to sell to, and cost less to service. In short, organizations that actively manage customer satisfaction are actively managing their ongoing profitability. Customer satisfaction is important because it provides marketers and business owners with a metric that they can use to manage and improve their businesses. Building customer relationships is one of the customer retention strategies used to improve customer service and reduce customer churn. The problem is that customer satisfaction is seldom expressed in financial terms. Many organizations simply categorize customer satisfaction measurement as a form of “marketing intelligence” instead of using it as a management tool to build the customer into their quality improvement processes and increase profit. As a result, companies often know the cost of providing good service but they rarely know the cost of providing bad service. Many market research companies agree that even “satisfied customers” will defect. Therefore, this study concerns on customer satisfaction to meet customer needs in order to make customers loyal and retain them for better profit in today’s modern market within the context of National Cement Share Company. </a:t>
            </a:r>
            <a:endParaRPr lang="en-IN" dirty="0"/>
          </a:p>
        </p:txBody>
      </p:sp>
    </p:spTree>
    <p:extLst>
      <p:ext uri="{BB962C8B-B14F-4D97-AF65-F5344CB8AC3E}">
        <p14:creationId xmlns:p14="http://schemas.microsoft.com/office/powerpoint/2010/main" xmlns="" val="118642116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141513" y="969442"/>
            <a:ext cx="9050487" cy="28258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990449" y="-460068"/>
            <a:ext cx="3952165" cy="5563973"/>
          </a:xfrm>
        </p:spPr>
        <p:txBody>
          <a:bodyPr vert="horz" lIns="91440" tIns="45720" rIns="91440" bIns="45720" rtlCol="0" anchor="ctr">
            <a:noAutofit/>
          </a:bodyPr>
          <a:lstStyle/>
          <a:p>
            <a:pPr fontAlgn="base">
              <a:buNone/>
            </a:pPr>
            <a:endParaRPr lang="en-US" sz="12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 </a:t>
            </a:r>
            <a:r>
              <a:rPr lang="en-IN" dirty="0" smtClean="0"/>
              <a:t>  </a:t>
            </a:r>
            <a:endParaRPr lang="en-IN" dirty="0"/>
          </a:p>
        </p:txBody>
      </p:sp>
      <p:sp>
        <p:nvSpPr>
          <p:cNvPr id="4" name="Rectangle 3"/>
          <p:cNvSpPr/>
          <p:nvPr/>
        </p:nvSpPr>
        <p:spPr>
          <a:xfrm>
            <a:off x="3048000" y="1582341"/>
            <a:ext cx="6096000" cy="3693319"/>
          </a:xfrm>
          <a:prstGeom prst="rect">
            <a:avLst/>
          </a:prstGeom>
        </p:spPr>
        <p:txBody>
          <a:bodyPr>
            <a:spAutoFit/>
          </a:bodyPr>
          <a:lstStyle/>
          <a:p>
            <a:pPr fontAlgn="base"/>
            <a:r>
              <a:rPr lang="en-US" dirty="0" smtClean="0"/>
              <a:t>The most important strategy for ensuring customer satisfaction is understanding your customers. How can you satisfy your customers if you don’t know who they are? If you don’t know their needs and pain points, how can you create a product or service that helps them resolve their challenges?</a:t>
            </a:r>
          </a:p>
          <a:p>
            <a:pPr fontAlgn="base"/>
            <a:r>
              <a:rPr lang="en-US" dirty="0" smtClean="0"/>
              <a:t>Understanding your customers begins with</a:t>
            </a:r>
            <a:r>
              <a:rPr lang="en-US" dirty="0" smtClean="0">
                <a:hlinkClick r:id="rId2"/>
              </a:rPr>
              <a:t> customer profiling</a:t>
            </a:r>
            <a:r>
              <a:rPr lang="en-US" dirty="0" smtClean="0"/>
              <a:t>, where you identify  their purchasing behaviors, pain points, demographic information, and critical characteristics to get a better sense of who they are. With this information, you can provide superior customer service that is delightful and speaks to their exact needs.</a:t>
            </a:r>
          </a:p>
          <a:p>
            <a:r>
              <a:rPr lang="en-US" dirty="0" smtClean="0"/>
              <a:t/>
            </a:r>
            <a:br>
              <a:rPr lang="en-US" dirty="0" smtClean="0"/>
            </a:br>
            <a:endParaRPr lang="en-US" dirty="0"/>
          </a:p>
        </p:txBody>
      </p:sp>
    </p:spTree>
    <p:extLst>
      <p:ext uri="{BB962C8B-B14F-4D97-AF65-F5344CB8AC3E}">
        <p14:creationId xmlns:p14="http://schemas.microsoft.com/office/powerpoint/2010/main" xmlns="" val="32103584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672862" y="662572"/>
            <a:ext cx="893794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smtClean="0"/>
              <a:t>The need to meet customers' expectations is one of the driving forces in healthcare today. Organizations can achieve this goal most effectively by using rational and systematic problem-solving approaches. This article describes systems theory as a problem-solving method that analyzes and implements customer satisfaction data to produce the desired result of increased customer satisfaction levels and economic growth</a:t>
            </a:r>
            <a:r>
              <a:rPr lang="en-US" sz="1800" b="1" dirty="0" smtClean="0"/>
              <a:t>.</a:t>
            </a: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US" sz="1800" b="1" dirty="0" smtClean="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99138" y="702156"/>
            <a:ext cx="9711670"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US" dirty="0" smtClean="0"/>
              <a:t>To ensure the </a:t>
            </a:r>
            <a:r>
              <a:rPr lang="en-US" u="sng" dirty="0" smtClean="0">
                <a:hlinkClick r:id="rId2" tooltip="Driving School Customer Segmentation Revving Up Success  How Customer Segmentation Drives Driving School Profits"/>
              </a:rPr>
              <a:t>success of customer segmentation</a:t>
            </a:r>
            <a:r>
              <a:rPr lang="en-US" dirty="0" smtClean="0"/>
              <a:t> algorithms, businesses should keep a few essential tips in mind. Firstly, it is crucial to collect accurate and relevant data about customers to create meaningful segments. This data can be collected through surveys, website analytics, or customer feedback. Secondly, businesses should regularly review and </a:t>
            </a:r>
            <a:r>
              <a:rPr lang="en-US" u="sng" dirty="0" smtClean="0">
                <a:hlinkClick r:id="rId3" tooltip="Customer segments  Customer Segmentation  A Key Pillar for Effective Business Planning"/>
              </a:rPr>
              <a:t>update their customer segments</a:t>
            </a:r>
            <a:r>
              <a:rPr lang="en-US" dirty="0" smtClean="0"/>
              <a:t> to account for changing preferences and behaviors. Lastly, it is important to </a:t>
            </a:r>
            <a:r>
              <a:rPr lang="en-US" u="sng" dirty="0" smtClean="0">
                <a:hlinkClick r:id="rId4" tooltip="Integrated marketing  How to Combine and Align Your Marketing Strategies and Tactics to Achieve Your Marketing Goals"/>
              </a:rPr>
              <a:t>align marketing strategies</a:t>
            </a:r>
            <a:r>
              <a:rPr lang="en-US" dirty="0" smtClean="0"/>
              <a:t>, product development, and customer service efforts with the unique needs and preferences of each segment to maximize the </a:t>
            </a:r>
            <a:r>
              <a:rPr lang="en-US" u="sng" dirty="0" smtClean="0">
                <a:hlinkClick r:id="rId5" tooltip="Impact of customer segmentation on acquisition success"/>
              </a:rPr>
              <a:t>impact of customer segmentation</a:t>
            </a:r>
            <a:r>
              <a:rPr lang="en-US" dirty="0" smtClean="0"/>
              <a:t> algorithms.</a:t>
            </a:r>
          </a:p>
          <a:p>
            <a:r>
              <a:rPr lang="en-US" dirty="0" smtClean="0"/>
              <a:t>In conclusion, customer segmentation algorithms are invaluable tools for businesses looking to </a:t>
            </a:r>
            <a:r>
              <a:rPr lang="en-US" u="sng" dirty="0" smtClean="0">
                <a:hlinkClick r:id="rId6" tooltip="Rehab Facility Marketing  From Recovery to Revenue  How Rehab Centers Can Optimize Marketing Efforts"/>
              </a:rPr>
              <a:t>optimize their marketing efforts</a:t>
            </a:r>
            <a:r>
              <a:rPr lang="en-US" dirty="0" smtClean="0"/>
              <a:t>, improve customer experiences, and drive growth. By leveraging these algorithms effectively and tailoring strategies to different customer segments, companies can unlock significant competitive advantages in today's dynamic marketplace</a:t>
            </a:r>
            <a:r>
              <a:rPr lang="en-US" dirty="0" smtClean="0"/>
              <a:t>.</a:t>
            </a:r>
          </a:p>
          <a:p>
            <a:pPr marL="305435" indent="-305435"/>
            <a:endParaRPr lang="en-US" dirty="0" smtClean="0"/>
          </a:p>
          <a:p>
            <a:pPr marL="305435" indent="-305435"/>
            <a:endParaRPr lang="en-US" dirty="0" smtClean="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20308" y="589614"/>
            <a:ext cx="7971692" cy="78902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smtClean="0"/>
              <a:t>The Customer Satisfaction Score is a standard and common business metric designed to gauge how satisfied customers are with a product, service, or business relationship. The resulting number is often brought together with other account and </a:t>
            </a:r>
            <a:r>
              <a:rPr lang="en-US" sz="2400" dirty="0" smtClean="0">
                <a:hlinkClick r:id="rId2"/>
              </a:rPr>
              <a:t>customer success metrics</a:t>
            </a:r>
            <a:r>
              <a:rPr lang="en-US" sz="2400" dirty="0" smtClean="0"/>
              <a:t> to inform business decisions in a customer-centric manner. To obtain their CSAT score, companies simply ask customers a version of this question</a:t>
            </a:r>
            <a:r>
              <a:rPr lang="en-US" sz="2400" dirty="0" smtClean="0"/>
              <a:t>:</a:t>
            </a:r>
          </a:p>
          <a:p>
            <a:pPr marL="0" indent="0">
              <a:buNone/>
            </a:pPr>
            <a:endParaRPr lang="en-US" sz="2400" dirty="0" smtClean="0"/>
          </a:p>
          <a:p>
            <a:pPr marL="0" indent="0">
              <a:buNone/>
            </a:pPr>
            <a:endParaRPr lang="en-US" sz="2400" dirty="0" smtClean="0"/>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009292" y="702156"/>
            <a:ext cx="76015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85000" lnSpcReduction="10000"/>
          </a:bodyPr>
          <a:lstStyle/>
          <a:p>
            <a:r>
              <a:rPr lang="en-US" sz="2000" dirty="0" smtClean="0"/>
              <a:t>The above groups built up the interface where latent variables, such as corporate image &amp; brand image, customer expectations, perceived product value, perceived service value, perceived value, commitment, customer satisfaction, and customer loyalty are developed or even damaged.</a:t>
            </a:r>
          </a:p>
          <a:p>
            <a:r>
              <a:rPr lang="en-US" sz="2000" dirty="0" smtClean="0"/>
              <a:t>Customer satisfaction is addressed as a strategic business development tool. Customer satisfaction does have a positive effect on an organization's profitability, satisfied customers form the foundation of any successful business as customer satisfaction leads to repeat purchase, brand loyalty, and positive word of mouth. Satisfied customers are most likely to share their experiences with other people to the order of perhaps five or six people. Equally well, dissatisfied customers are more likely to tell another ten people of their unfortunate experience. Research has demonstrated that even a difference between a totally satisfied customer and a somewhat satisfied customer could lead to an increased revenue contribution of a factor 2.6.</a:t>
            </a:r>
          </a:p>
          <a:p>
            <a:r>
              <a:rPr lang="en-US" sz="2000" dirty="0" smtClean="0"/>
              <a:t>Quite often fundamental causal </a:t>
            </a:r>
            <a:r>
              <a:rPr lang="en-US" sz="2000" dirty="0" err="1" smtClean="0"/>
              <a:t>modelled</a:t>
            </a:r>
            <a:r>
              <a:rPr lang="en-US" sz="2000" dirty="0" smtClean="0"/>
              <a:t> interdependencies among B2B customer satisfaction processes are lacking. Instantly this makes it difficult to point out the antecedents and relationships of customer satisfaction. Estimation of the extent of customer satisfaction is habitually based on the collective interpretation of customer complaints handled as administrated and individual interpretation of face-2-face meetings between employees and customers. For that reason statistical confidence, accuracy and representativeness easily lack quantitative significance and lead to unreliable quantitative trend analyses.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4065562" y="844659"/>
            <a:ext cx="7499723"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1392702" y="1763043"/>
            <a:ext cx="9678572" cy="2862322"/>
          </a:xfrm>
          <a:prstGeom prst="rect">
            <a:avLst/>
          </a:prstGeom>
        </p:spPr>
        <p:txBody>
          <a:bodyPr wrap="square">
            <a:spAutoFit/>
          </a:bodyPr>
          <a:lstStyle/>
          <a:p>
            <a:r>
              <a:rPr lang="en-US" dirty="0" smtClean="0"/>
              <a:t>Companies in many industries focus on these metrics to ensure they’re meeting their customers’ needs. Customers can include anyone to whom a company provides products, services or experiences. For example, a car dealership's customers are individual buyers and a hospital's customers are patients. Great customer satisfaction and high customer retention have a strong correlation, and customer retention powers sales and helps businesses. Although metrics like sales and shares can show important </a:t>
            </a:r>
            <a:r>
              <a:rPr lang="en-US" dirty="0" err="1" smtClean="0"/>
              <a:t>deta</a:t>
            </a:r>
            <a:endParaRPr lang="en-US" dirty="0" smtClean="0"/>
          </a:p>
          <a:p>
            <a:endParaRPr lang="en-US" dirty="0" smtClean="0"/>
          </a:p>
          <a:p>
            <a:endParaRPr lang="en-US" dirty="0" smtClean="0"/>
          </a:p>
          <a:p>
            <a:r>
              <a:rPr lang="en-US" dirty="0" err="1" smtClean="0"/>
              <a:t>ils</a:t>
            </a:r>
            <a:r>
              <a:rPr lang="en-US" dirty="0" smtClean="0"/>
              <a:t> </a:t>
            </a:r>
            <a:r>
              <a:rPr lang="en-US" dirty="0" smtClean="0"/>
              <a:t>about how well a company is performing, </a:t>
            </a:r>
            <a:r>
              <a:rPr lang="en-US" dirty="0" smtClean="0">
                <a:hlinkClick r:id="rId2"/>
              </a:rPr>
              <a:t>customer satisfaction scores</a:t>
            </a:r>
            <a:r>
              <a:rPr lang="en-US" dirty="0" smtClean="0"/>
              <a:t> are one of the most reliable indicators to reveal how a company will perform in the future.</a:t>
            </a:r>
            <a:endParaRPr lang="en-US" dirty="0"/>
          </a:p>
        </p:txBody>
      </p:sp>
    </p:spTree>
    <p:extLst>
      <p:ext uri="{BB962C8B-B14F-4D97-AF65-F5344CB8AC3E}">
        <p14:creationId xmlns:p14="http://schemas.microsoft.com/office/powerpoint/2010/main" xmlns="" val="61488268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1084</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Customer satisfcation   presented by; m.santhosh b.e mechanical  engineering  bharath niketan engineering college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32</cp:revision>
  <dcterms:created xsi:type="dcterms:W3CDTF">2021-05-26T16:50:10Z</dcterms:created>
  <dcterms:modified xsi:type="dcterms:W3CDTF">2024-04-05T06:19:05Z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