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61" r:id="rId2"/>
    <p:sldId id="257" r:id="rId3"/>
    <p:sldId id="262" r:id="rId4"/>
    <p:sldId id="263" r:id="rId5"/>
    <p:sldId id="264" r:id="rId6"/>
    <p:sldId id="266" r:id="rId7"/>
    <p:sldId id="267" r:id="rId8"/>
    <p:sldId id="268" r:id="rId9"/>
    <p:sldId id="271" r:id="rId10"/>
    <p:sldId id="272" r:id="rId11"/>
    <p:sldId id="273" r:id="rId12"/>
    <p:sldId id="274" r:id="rId13"/>
    <p:sldId id="275" r:id="rId14"/>
    <p:sldId id="276" r:id="rId15"/>
    <p:sldId id="277" r:id="rId16"/>
    <p:sldId id="278" r:id="rId17"/>
    <p:sldId id="279" r:id="rId18"/>
    <p:sldId id="28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98F0E0-6369-410A-87F1-2B84C7D0FADA}" v="3" dt="2024-01-09T16:05:35.235"/>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0" d="100"/>
          <a:sy n="80" d="100"/>
        </p:scale>
        <p:origin x="53" y="11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i Bugide" userId="0b6ff5358c7353eb" providerId="LiveId" clId="{3E98F0E0-6369-410A-87F1-2B84C7D0FADA}"/>
    <pc:docChg chg="undo custSel addSld delSld modSld sldOrd">
      <pc:chgData name="Santhoshi Bugide" userId="0b6ff5358c7353eb" providerId="LiveId" clId="{3E98F0E0-6369-410A-87F1-2B84C7D0FADA}" dt="2024-01-09T16:06:33.908" v="73" actId="1076"/>
      <pc:docMkLst>
        <pc:docMk/>
      </pc:docMkLst>
      <pc:sldChg chg="addSp modSp mod">
        <pc:chgData name="Santhoshi Bugide" userId="0b6ff5358c7353eb" providerId="LiveId" clId="{3E98F0E0-6369-410A-87F1-2B84C7D0FADA}" dt="2024-01-09T16:03:17.702" v="26" actId="20577"/>
        <pc:sldMkLst>
          <pc:docMk/>
          <pc:sldMk cId="106904919" sldId="261"/>
        </pc:sldMkLst>
        <pc:spChg chg="add mod">
          <ac:chgData name="Santhoshi Bugide" userId="0b6ff5358c7353eb" providerId="LiveId" clId="{3E98F0E0-6369-410A-87F1-2B84C7D0FADA}" dt="2024-01-09T16:03:17.702" v="26" actId="20577"/>
          <ac:spMkLst>
            <pc:docMk/>
            <pc:sldMk cId="106904919" sldId="261"/>
            <ac:spMk id="4" creationId="{3BAB5C1F-2008-747F-0F1C-D02EAD04633B}"/>
          </ac:spMkLst>
        </pc:spChg>
      </pc:sldChg>
      <pc:sldChg chg="ord">
        <pc:chgData name="Santhoshi Bugide" userId="0b6ff5358c7353eb" providerId="LiveId" clId="{3E98F0E0-6369-410A-87F1-2B84C7D0FADA}" dt="2024-01-09T16:04:13.951" v="30" actId="20578"/>
        <pc:sldMkLst>
          <pc:docMk/>
          <pc:sldMk cId="3181955578" sldId="273"/>
        </pc:sldMkLst>
      </pc:sldChg>
      <pc:sldChg chg="new del">
        <pc:chgData name="Santhoshi Bugide" userId="0b6ff5358c7353eb" providerId="LiveId" clId="{3E98F0E0-6369-410A-87F1-2B84C7D0FADA}" dt="2024-01-09T16:04:15.701" v="31" actId="680"/>
        <pc:sldMkLst>
          <pc:docMk/>
          <pc:sldMk cId="1484710696" sldId="280"/>
        </pc:sldMkLst>
      </pc:sldChg>
      <pc:sldChg chg="addSp modSp new mod">
        <pc:chgData name="Santhoshi Bugide" userId="0b6ff5358c7353eb" providerId="LiveId" clId="{3E98F0E0-6369-410A-87F1-2B84C7D0FADA}" dt="2024-01-09T16:04:48.320" v="36" actId="1076"/>
        <pc:sldMkLst>
          <pc:docMk/>
          <pc:sldMk cId="2077940085" sldId="280"/>
        </pc:sldMkLst>
        <pc:picChg chg="add mod">
          <ac:chgData name="Santhoshi Bugide" userId="0b6ff5358c7353eb" providerId="LiveId" clId="{3E98F0E0-6369-410A-87F1-2B84C7D0FADA}" dt="2024-01-09T16:04:48.320" v="36" actId="1076"/>
          <ac:picMkLst>
            <pc:docMk/>
            <pc:sldMk cId="2077940085" sldId="280"/>
            <ac:picMk id="3" creationId="{DF4D3B34-6B25-BE71-F30F-94071E0AC4A6}"/>
          </ac:picMkLst>
        </pc:picChg>
      </pc:sldChg>
      <pc:sldChg chg="addSp modSp new mod">
        <pc:chgData name="Santhoshi Bugide" userId="0b6ff5358c7353eb" providerId="LiveId" clId="{3E98F0E0-6369-410A-87F1-2B84C7D0FADA}" dt="2024-01-09T16:06:33.908" v="73" actId="1076"/>
        <pc:sldMkLst>
          <pc:docMk/>
          <pc:sldMk cId="2251770215" sldId="281"/>
        </pc:sldMkLst>
        <pc:spChg chg="add mod">
          <ac:chgData name="Santhoshi Bugide" userId="0b6ff5358c7353eb" providerId="LiveId" clId="{3E98F0E0-6369-410A-87F1-2B84C7D0FADA}" dt="2024-01-09T16:06:33.908" v="73" actId="1076"/>
          <ac:spMkLst>
            <pc:docMk/>
            <pc:sldMk cId="2251770215" sldId="281"/>
            <ac:spMk id="2" creationId="{1C9A3128-509D-94D0-0166-88180CFA2D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9T15:21:21.5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 79,'235'-1,"374"7,-437 9,214 46,-288-38,40 5,-79-19,-20-2,66 2,777-10,-862-1,-1 0,0-1,0-1,0-1,-1-1,28-12,37-11,-78 28,1-1,-1 1,-1-1,1 0,0-1,0 1,8-7,-13 8,1 1,0-1,-1 0,1 1,0-1,-1 0,1 0,-1 1,0-1,1 0,-1 0,1 0,-1 0,0 0,0 1,0-1,1 0,-1 0,0 0,0-2,-1 2,1-1,-1 0,0 1,0-1,1 1,-1-1,0 1,0 0,0-1,-1 1,1 0,0-1,0 1,-1 0,-1-1,-8-5,1 1,-1 0,-1 0,1 2,-1-1,0 1,0 1,0 0,0 1,-16-1,-21 0,-63 4,62 0,-989 2,574-4,424-2,1-1,-68-16,66 11,0 2,-56-3,-405 10,229 1,252-1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9T15:21:24.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1,'1224'0,"-1204"1,0 2,0 0,0 1,34 12,-33-9,1-1,0-1,34 3,-25-7,-16-1,0 1,1 1,-1 0,28 7,-10 1,1-2,0-1,0-1,1-2,0-2,41-2,287-1,-344 2,0 1,35 8,-33-5,0-2,25 2,290-5,-313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9T15:21:28.2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69 132,'110'3,"200"33,103 50,-41-8,-104-35,-186-35,106-1,916-11,-585 6,83-2,-596 0,0 0,0-1,-1 0,1 0,0-1,7-2,-12 3,0 1,0 0,0 0,-1-1,1 1,0 0,0-1,-1 1,1-1,0 1,-1-1,1 1,0-1,-1 0,1 1,-1-1,1 0,-1 1,1-1,-1 0,0 0,1 0,-1 1,0-1,0 0,0 0,1 0,-1 1,0-1,0 0,0 0,0 0,0 0,0 0,-1 1,1-1,0 0,0 0,-1 0,1 1,0-1,-1 0,1 0,-1 1,1-1,-1 0,1 1,-1-1,1 1,-1-1,0 0,1 1,-1-1,0 1,0 0,0-1,-8-7,-1 2,1-1,-1 1,-1 0,1 1,-13-5,-74-21,94 30,-333-85,-406-49,591 120,-272 11,230 7,67-2,-158-3,150-10,-31-2,-329 14,233 1,225 1,-55 9,-25 2,95-12,-1 0,1 2,0 0,0 2,1 0,-1 1,1 1,1 1,-20 10,-3-3,33-12,0 0,-1 0,2 1,-1 0,0 0,-9 7,17-10,-1 0,1 1,0-1,0 0,0 0,0 1,0-1,0 1,0-1,0 1,1-1,-1 1,1-1,-1 1,1 0,-1 2,1-2,0 1,0 0,1-1,-1 1,1-1,0 1,0-1,-1 1,2-1,-1 1,0-1,0 0,3 4,0-1,0-1,0 0,0 0,1 0,0 0,-1 0,1-1,0 0,1 0,5 2,64 21,-22-8,-22-7,54 11,-51-14,41 15,-62-19,1 0,0-1,0 0,1-1,27 0,-20-2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9T15:21:34.6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239 131,'174'15,"-90"-5,352 14,-40-3,-220 8,-126-17,1-4,63 4,-88-10,42 9,-44-6,47 3,-42-8,0 1,-1 2,1 0,-1 3,30 8,-23-6,0-1,1-1,0-3,-1 0,65-5,-36 1,80-12,-24 0,-70 9,0-3,49-14,0 1,58-11,-92 11,-46 13,2 2,-1-1,1 2,24-2,79-9,-96 10,4 0,-1-1,0-2,0-2,42-18,-43 15,0 1,37-10,-57 20,1-1,0 1,-1 1,1 0,0 1,-1 0,1 0,0 1,-1 0,17 5,-24-5,0 1,0-1,0 1,0 0,0 0,0 0,0 0,-1 0,1 1,-1-1,4 6,-5-8,-1 1,1 0,0 0,-1 0,0 0,1 0,-1-1,1 1,-1 0,0 0,0 0,0 0,1 0,-1 0,0 0,0 0,0 0,-1 0,1 0,0 0,0 0,0 0,-1 0,1 0,0 0,-1 0,1-1,-1 1,1 0,-1 0,0 0,1-1,-1 1,0 0,1-1,-1 1,0 0,0-1,0 1,1-1,-1 1,0-1,0 0,0 1,-2-1,-11 4,-1 0,0-1,1-1,-1-1,0 0,-1-1,-20-2,17 1,-345-25,63 3,117 13,-448-13,-230 24,817-3,-52-9,-38-2,-34 0,-4 0,-343 13,240 1,272-2,0 1,1 1,-1-1,1 0,-1 1,0 0,1 0,-1 0,1 0,-1 0,1 1,0-1,0 1,0 0,0 0,0 0,-5 5,6-4,0 0,0 0,1 0,-1 0,1 0,0 0,0 0,0 0,0 1,1-1,-1 0,1 1,0-1,0 0,0 1,0-1,1 0,-1 0,1 1,1 3,2 6,1 0,0-1,1 1,1-1,0 0,0-1,1 0,0 0,1 0,1-1,-1-1,2 0,-1 0,1-1,15 9,20 10,0-2,79 28,-111-47,21 7,1-3,0 0,0-2,1-2,44 2,191-7,-134-4,2618 4,-2739-3,0 0,0 0,0-2,-1 0,25-10,-23 8,-1 1,1 0,0 1,31-3,-32 7,-10 0,0 0,-1 0,1-1,0 0,0 0,7-3,-12 3,0 0,0 0,0 0,-1 0,1 0,0-1,0 1,-1-1,1 1,-1-1,1 0,-1 0,0 1,1-1,-1 0,0 0,0 0,0 0,-1 0,1-1,-1 1,1 0,0-3,1-20,0-1,-1 1,-5-42,1 2,3 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9T15:21:48.682"/>
    </inkml:context>
    <inkml:brush xml:id="br0">
      <inkml:brushProperty name="width" value="0.05" units="cm"/>
      <inkml:brushProperty name="height" value="0.05" units="cm"/>
    </inkml:brush>
  </inkml:definitions>
  <inkml:trace contextRef="#ctx0" brushRef="#br0">0 1 24575,'63'0'0,"0"2"0,0 4 0,-1 2 0,0 2 0,0 4 0,-1 2 0,88 36 0,-113-34 0,-1 1 0,-1 1 0,0 3 0,-2 0 0,46 43 0,-66-53 0,-1 0 0,0 0 0,0 1 0,-2 0 0,11 21 0,34 81 0,-46-99 0,16 46 0,15 68 0,-16-53 0,-12-34 0,-2 2 0,-2-1 0,-2 1 0,-1 50 0,-4-88 0,21 200 0,-14-178 0,1 0 0,1 0 0,1 0 0,22 41 0,-11-23 0,-15-36 0,1 0 0,1 0 0,-1 0 0,2-1 0,0 0 0,0-1 0,1 0 0,0-1 0,0 1 0,1-2 0,1 0 0,19 11 0,-8-7 0,0 0 0,1-2 0,0-1 0,0-1 0,51 10 0,-33-13 0,1-2 0,62-4 0,42 3 0,-145-2 0,1 0 0,-1 0 0,1 0 0,-1 1 0,0-1 0,1 1 0,-1-1 0,1 1 0,-1 0 0,0 0 0,0 0 0,1 0 0,-1 0 0,0 1 0,0-1 0,0 1 0,0-1 0,0 1 0,-1 0 0,1-1 0,0 1 0,-1 0 0,0 0 0,1 0 0,-1 1 0,0-1 0,2 4 0,-3-3 0,0 0 0,0 0 0,0-1 0,0 1 0,-1 0 0,1 0 0,-1 0 0,1 0 0,-1-1 0,0 1 0,0 0 0,0-1 0,-1 1 0,1 0 0,-1-1 0,1 0 0,-1 1 0,0-1 0,0 0 0,0 0 0,0 0 0,0 0 0,-3 1 0,-21 16 0,0-1 0,-54 26 0,-11 7 0,9 1 0,-169 120 0,192-127 0,-71 74 0,124-113 0,-20 21 0,-30 40 0,49-56 0,-1 1 0,2 0 0,0 0 0,0 0 0,1 1 0,0 0 0,-3 15 0,-10 59 0,3 0 0,4 2 0,0 132 0,12 237 0,-3-434 0,-1-1 0,-1 0 0,-1 1 0,0-1 0,-2-1 0,-1 1 0,-1-1 0,-1-1 0,-1 0 0,-24 36 0,19-37 0,-1-1 0,-1-1 0,0-1 0,-1 0 0,-1-1 0,-1-2 0,-28 17 0,29-18 0,2-2-341,0-2 0,0 0-1,-28 10 1,28-14-6485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9T16:01:48.8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8644 82,'-45'0,"0"-2,0-2,0-2,-51-13,37 6,-76-7,76 13,-47-2,-158 7,135 4,-91 12,-16-1,105-15,-230 4,170 18,139-14,-20 7,45-7,-40 2,-18 5,60-8,-38 3,-61-7,84-3,1 2,-1 2,1 1,-65 14,23 2,-158 14,90-16,2-4,-231-8,200-7,-1773 2,1904-2,-53-10,-37-1,-662 11,382 4,-394-2,776 2,-57 10,57-6,-51 2,69-8,24 1,27 2,42 8,111 3,82-15,-103-1,-165 2,31 1,0-2,0-1,63-12,8-4,-70 14,45-11,131-29,-103 24,-66 14,74-1,-73 6,71-11,-39 2,1 3,1 3,75 7,-22-1,618-2,-671 4,124 22,-26-2,-80-14,119 6,-148-16,111 15,-98-6,1-4,103-6,-57-2,34 17,-11-1,-110-12,273-3,-195-11,-64 7,59-2,-10 10,110-3,-134-12,-56 8,1 2,26-2,-14 4,14 0,85-13,-70 6,0 3,122 6,-69 1,83 0,214-5,-238-9,64-2,-84 16,99-4,-158-10,-51 5,56-1,587 9,-672 0,0 0,1 1,25 6,-38-8,1 1,-1 0,1 0,0 0,-1 1,1-1,-1 1,0 0,0 0,0 0,0 0,0 0,0 1,0-1,-1 1,1 0,-1 0,0 0,0 0,3 4,-5-6,0 1,1-1,-1 0,0 0,1 0,-1 0,0 1,0-1,0 0,0 0,0 0,0 1,0-1,-1 0,1 0,0 0,-1 1,1-1,-1 0,1 0,-1 0,1 0,-1 0,0 0,0 0,1 0,-1 0,0 0,0-1,0 1,0 0,0 0,0-1,0 1,0-1,0 1,0-1,-1 1,1-1,0 0,0 0,0 1,-1-1,1 0,0 0,0 0,0 0,-2-1,-9 1,0-1,1 0,-23-6,30 7,-73-15,0 4,-88-1,-161 12,149 3,74-4,42-2,0 4,-1 2,-70 13,-35 25,-167 67,157-47,151-55,-1-1,0-2,0 0,0-2,0-1,0-1,-32-5,-11-7,50 9,0 0,-30-1,-332 4,181 2,189-2,0 0,0-1,0-1,1 0,-1 0,-19-10,17 8,0-1,-1 2,-24-5,-35-3,30 5,-78-4,56 12,32-1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1/9/2024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1/9/2024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1/9/2024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1/9/2024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1/9/2024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1/9/2024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1/9/2024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customXml" Target="../ink/ink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97902" y="2736016"/>
            <a:ext cx="9604310" cy="800285"/>
          </a:xfrm>
        </p:spPr>
        <p:txBody>
          <a:bodyPr>
            <a:normAutofit/>
          </a:bodyPr>
          <a:lstStyle/>
          <a:p>
            <a:pPr algn="ctr"/>
            <a:r>
              <a:rPr lang="en-US" sz="4000" dirty="0">
                <a:latin typeface="Algerian" panose="04020705040A02060702" pitchFamily="82" charset="0"/>
              </a:rPr>
              <a:t>ANALYZE IRIS DATA </a:t>
            </a:r>
          </a:p>
        </p:txBody>
      </p:sp>
      <p:sp>
        <p:nvSpPr>
          <p:cNvPr id="4" name="TextBox 3">
            <a:extLst>
              <a:ext uri="{FF2B5EF4-FFF2-40B4-BE49-F238E27FC236}">
                <a16:creationId xmlns:a16="http://schemas.microsoft.com/office/drawing/2014/main" id="{3BAB5C1F-2008-747F-0F1C-D02EAD04633B}"/>
              </a:ext>
            </a:extLst>
          </p:cNvPr>
          <p:cNvSpPr txBox="1"/>
          <p:nvPr/>
        </p:nvSpPr>
        <p:spPr>
          <a:xfrm>
            <a:off x="8039100" y="5476875"/>
            <a:ext cx="3429000" cy="369332"/>
          </a:xfrm>
          <a:prstGeom prst="rect">
            <a:avLst/>
          </a:prstGeom>
          <a:noFill/>
        </p:spPr>
        <p:txBody>
          <a:bodyPr wrap="square" rtlCol="0">
            <a:spAutoFit/>
          </a:bodyPr>
          <a:lstStyle/>
          <a:p>
            <a:r>
              <a:rPr lang="en-IN" dirty="0"/>
              <a:t>- By </a:t>
            </a:r>
            <a:r>
              <a:rPr lang="en-IN" dirty="0">
                <a:latin typeface="Century" panose="02040604050505020304" pitchFamily="18" charset="0"/>
              </a:rPr>
              <a:t>Bugide Santhoshi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973FC-420D-A3DA-6BF9-23C223E1FD1D}"/>
              </a:ext>
            </a:extLst>
          </p:cNvPr>
          <p:cNvSpPr txBox="1"/>
          <p:nvPr/>
        </p:nvSpPr>
        <p:spPr>
          <a:xfrm>
            <a:off x="3052763" y="2284363"/>
            <a:ext cx="6105524" cy="2462213"/>
          </a:xfrm>
          <a:prstGeom prst="rect">
            <a:avLst/>
          </a:prstGeom>
          <a:noFill/>
        </p:spPr>
        <p:txBody>
          <a:bodyPr wrap="square">
            <a:spAutoFit/>
          </a:bodyPr>
          <a:lstStyle/>
          <a:p>
            <a:pPr algn="ctr"/>
            <a:r>
              <a:rPr lang="en-IN" sz="2800" dirty="0">
                <a:solidFill>
                  <a:schemeClr val="accent1">
                    <a:lumMod val="50000"/>
                  </a:schemeClr>
                </a:solidFill>
                <a:latin typeface="Century" panose="02040604050505020304" pitchFamily="18" charset="0"/>
              </a:rPr>
              <a:t>Data Analysis :</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1. Descriptive statistics- Mean, Min, Max etc .</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2. Class Distribution (Species counts are balanced or imbalanced) – Balanced.</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3. Univariate Plots:- Understand each attribute better.</a:t>
            </a:r>
          </a:p>
        </p:txBody>
      </p:sp>
    </p:spTree>
    <p:extLst>
      <p:ext uri="{BB962C8B-B14F-4D97-AF65-F5344CB8AC3E}">
        <p14:creationId xmlns:p14="http://schemas.microsoft.com/office/powerpoint/2010/main" val="89855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0D9BE-4AE7-6B62-B0A9-6040C335520A}"/>
              </a:ext>
            </a:extLst>
          </p:cNvPr>
          <p:cNvSpPr txBox="1"/>
          <p:nvPr/>
        </p:nvSpPr>
        <p:spPr>
          <a:xfrm>
            <a:off x="942975" y="933450"/>
            <a:ext cx="9410700" cy="369332"/>
          </a:xfrm>
          <a:prstGeom prst="rect">
            <a:avLst/>
          </a:prstGeom>
          <a:noFill/>
        </p:spPr>
        <p:txBody>
          <a:bodyPr wrap="square" rtlCol="0">
            <a:spAutoFit/>
          </a:bodyPr>
          <a:lstStyle/>
          <a:p>
            <a:pPr algn="ctr"/>
            <a:r>
              <a:rPr lang="en-IN" dirty="0">
                <a:solidFill>
                  <a:schemeClr val="accent1">
                    <a:lumMod val="50000"/>
                  </a:schemeClr>
                </a:solidFill>
              </a:rPr>
              <a:t>BOX and WHISKER plots</a:t>
            </a:r>
            <a:r>
              <a:rPr lang="en-IN" dirty="0"/>
              <a:t>(gives an idea about distribution of input attributes)</a:t>
            </a:r>
          </a:p>
        </p:txBody>
      </p:sp>
      <p:pic>
        <p:nvPicPr>
          <p:cNvPr id="4" name="Picture 3">
            <a:extLst>
              <a:ext uri="{FF2B5EF4-FFF2-40B4-BE49-F238E27FC236}">
                <a16:creationId xmlns:a16="http://schemas.microsoft.com/office/drawing/2014/main" id="{3338ECB2-507B-BB8A-B6E1-66AD2A464EB0}"/>
              </a:ext>
            </a:extLst>
          </p:cNvPr>
          <p:cNvPicPr>
            <a:picLocks noChangeAspect="1"/>
          </p:cNvPicPr>
          <p:nvPr/>
        </p:nvPicPr>
        <p:blipFill>
          <a:blip r:embed="rId2"/>
          <a:stretch>
            <a:fillRect/>
          </a:stretch>
        </p:blipFill>
        <p:spPr>
          <a:xfrm>
            <a:off x="1536971" y="1905000"/>
            <a:ext cx="8750029" cy="2752725"/>
          </a:xfrm>
          <a:prstGeom prst="rect">
            <a:avLst/>
          </a:prstGeom>
        </p:spPr>
      </p:pic>
    </p:spTree>
    <p:extLst>
      <p:ext uri="{BB962C8B-B14F-4D97-AF65-F5344CB8AC3E}">
        <p14:creationId xmlns:p14="http://schemas.microsoft.com/office/powerpoint/2010/main" val="318195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4B243-3BB2-05AD-16EF-09152CD09F4B}"/>
              </a:ext>
            </a:extLst>
          </p:cNvPr>
          <p:cNvSpPr txBox="1"/>
          <p:nvPr/>
        </p:nvSpPr>
        <p:spPr>
          <a:xfrm>
            <a:off x="2295525" y="981075"/>
            <a:ext cx="7905750" cy="584775"/>
          </a:xfrm>
          <a:prstGeom prst="rect">
            <a:avLst/>
          </a:prstGeom>
          <a:noFill/>
        </p:spPr>
        <p:txBody>
          <a:bodyPr wrap="square" rtlCol="0">
            <a:spAutoFit/>
          </a:bodyPr>
          <a:lstStyle/>
          <a:p>
            <a:pPr algn="ctr"/>
            <a:r>
              <a:rPr lang="en-IN" sz="3200" dirty="0">
                <a:solidFill>
                  <a:schemeClr val="accent1">
                    <a:lumMod val="50000"/>
                  </a:schemeClr>
                </a:solidFill>
                <a:latin typeface="Century" panose="02040604050505020304" pitchFamily="18" charset="0"/>
              </a:rPr>
              <a:t>Plotting Histogram</a:t>
            </a:r>
          </a:p>
        </p:txBody>
      </p:sp>
      <p:pic>
        <p:nvPicPr>
          <p:cNvPr id="4" name="Picture 3">
            <a:extLst>
              <a:ext uri="{FF2B5EF4-FFF2-40B4-BE49-F238E27FC236}">
                <a16:creationId xmlns:a16="http://schemas.microsoft.com/office/drawing/2014/main" id="{F8D4F4ED-A5E6-9B37-B398-FD1CAE6B0E06}"/>
              </a:ext>
            </a:extLst>
          </p:cNvPr>
          <p:cNvPicPr>
            <a:picLocks noChangeAspect="1"/>
          </p:cNvPicPr>
          <p:nvPr/>
        </p:nvPicPr>
        <p:blipFill>
          <a:blip r:embed="rId2"/>
          <a:stretch>
            <a:fillRect/>
          </a:stretch>
        </p:blipFill>
        <p:spPr>
          <a:xfrm>
            <a:off x="3621161" y="1790518"/>
            <a:ext cx="5616427" cy="4191363"/>
          </a:xfrm>
          <a:prstGeom prst="rect">
            <a:avLst/>
          </a:prstGeom>
        </p:spPr>
      </p:pic>
    </p:spTree>
    <p:extLst>
      <p:ext uri="{BB962C8B-B14F-4D97-AF65-F5344CB8AC3E}">
        <p14:creationId xmlns:p14="http://schemas.microsoft.com/office/powerpoint/2010/main" val="416824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57EE5-F600-3BAC-DE66-788F5FAB1703}"/>
              </a:ext>
            </a:extLst>
          </p:cNvPr>
          <p:cNvSpPr txBox="1"/>
          <p:nvPr/>
        </p:nvSpPr>
        <p:spPr>
          <a:xfrm>
            <a:off x="1695450" y="1085850"/>
            <a:ext cx="8801100" cy="461665"/>
          </a:xfrm>
          <a:prstGeom prst="rect">
            <a:avLst/>
          </a:prstGeom>
          <a:noFill/>
        </p:spPr>
        <p:txBody>
          <a:bodyPr wrap="square" rtlCol="0">
            <a:spAutoFit/>
          </a:bodyPr>
          <a:lstStyle/>
          <a:p>
            <a:pPr algn="ctr"/>
            <a:r>
              <a:rPr lang="en-IN" sz="2400" dirty="0">
                <a:solidFill>
                  <a:schemeClr val="accent1">
                    <a:lumMod val="50000"/>
                  </a:schemeClr>
                </a:solidFill>
                <a:latin typeface="Century" panose="02040604050505020304" pitchFamily="18" charset="0"/>
              </a:rPr>
              <a:t>Plotting SCATTER GRAPH</a:t>
            </a:r>
          </a:p>
        </p:txBody>
      </p:sp>
      <p:pic>
        <p:nvPicPr>
          <p:cNvPr id="4" name="Picture 3">
            <a:extLst>
              <a:ext uri="{FF2B5EF4-FFF2-40B4-BE49-F238E27FC236}">
                <a16:creationId xmlns:a16="http://schemas.microsoft.com/office/drawing/2014/main" id="{80841957-A606-D270-5096-1530BB1AF509}"/>
              </a:ext>
            </a:extLst>
          </p:cNvPr>
          <p:cNvPicPr>
            <a:picLocks noChangeAspect="1"/>
          </p:cNvPicPr>
          <p:nvPr/>
        </p:nvPicPr>
        <p:blipFill>
          <a:blip r:embed="rId2"/>
          <a:stretch>
            <a:fillRect/>
          </a:stretch>
        </p:blipFill>
        <p:spPr>
          <a:xfrm>
            <a:off x="3194424" y="1897202"/>
            <a:ext cx="6012701" cy="4092295"/>
          </a:xfrm>
          <a:prstGeom prst="rect">
            <a:avLst/>
          </a:prstGeom>
        </p:spPr>
      </p:pic>
    </p:spTree>
    <p:extLst>
      <p:ext uri="{BB962C8B-B14F-4D97-AF65-F5344CB8AC3E}">
        <p14:creationId xmlns:p14="http://schemas.microsoft.com/office/powerpoint/2010/main" val="37428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88E0F-608C-E86B-6369-C80DB27E6E62}"/>
              </a:ext>
            </a:extLst>
          </p:cNvPr>
          <p:cNvSpPr txBox="1"/>
          <p:nvPr/>
        </p:nvSpPr>
        <p:spPr>
          <a:xfrm>
            <a:off x="3052763" y="2007364"/>
            <a:ext cx="6105524" cy="3354765"/>
          </a:xfrm>
          <a:prstGeom prst="rect">
            <a:avLst/>
          </a:prstGeom>
          <a:noFill/>
        </p:spPr>
        <p:txBody>
          <a:bodyPr wrap="square">
            <a:spAutoFit/>
          </a:bodyPr>
          <a:lstStyle/>
          <a:p>
            <a:pPr algn="ctr"/>
            <a:r>
              <a:rPr lang="en-IN" sz="3200" dirty="0">
                <a:solidFill>
                  <a:schemeClr val="accent1">
                    <a:lumMod val="50000"/>
                  </a:schemeClr>
                </a:solidFill>
                <a:latin typeface="Century" panose="02040604050505020304" pitchFamily="18" charset="0"/>
              </a:rPr>
              <a:t>Observation:</a:t>
            </a:r>
            <a:br>
              <a:rPr lang="en-IN" sz="3200" dirty="0">
                <a:solidFill>
                  <a:schemeClr val="accent1">
                    <a:lumMod val="50000"/>
                  </a:schemeClr>
                </a:solidFill>
                <a:latin typeface="Century" panose="02040604050505020304" pitchFamily="18" charset="0"/>
              </a:rPr>
            </a:br>
            <a:br>
              <a:rPr lang="en-IN" sz="2000" dirty="0">
                <a:latin typeface="Century" panose="02040604050505020304" pitchFamily="18" charset="0"/>
              </a:rPr>
            </a:br>
            <a:r>
              <a:rPr lang="en-IN" sz="2000" dirty="0">
                <a:latin typeface="Century" panose="02040604050505020304" pitchFamily="18" charset="0"/>
              </a:rPr>
              <a:t>1. Using </a:t>
            </a:r>
            <a:r>
              <a:rPr lang="en-IN" sz="2000" dirty="0" err="1">
                <a:latin typeface="Century" panose="02040604050505020304" pitchFamily="18" charset="0"/>
              </a:rPr>
              <a:t>Sepal_Length</a:t>
            </a:r>
            <a:r>
              <a:rPr lang="en-IN" sz="2000" dirty="0">
                <a:latin typeface="Century" panose="02040604050505020304" pitchFamily="18" charset="0"/>
              </a:rPr>
              <a:t> &amp; </a:t>
            </a:r>
            <a:r>
              <a:rPr lang="en-IN" sz="2000" dirty="0" err="1">
                <a:latin typeface="Century" panose="02040604050505020304" pitchFamily="18" charset="0"/>
              </a:rPr>
              <a:t>Sepal_Width</a:t>
            </a:r>
            <a:r>
              <a:rPr lang="en-IN" sz="2000" dirty="0">
                <a:latin typeface="Century" panose="02040604050505020304" pitchFamily="18" charset="0"/>
              </a:rPr>
              <a:t> features, we can only distinguish </a:t>
            </a:r>
            <a:r>
              <a:rPr lang="en-IN" sz="2000" dirty="0" err="1">
                <a:latin typeface="Century" panose="02040604050505020304" pitchFamily="18" charset="0"/>
              </a:rPr>
              <a:t>Setosa</a:t>
            </a:r>
            <a:r>
              <a:rPr lang="en-IN" sz="2000" dirty="0">
                <a:latin typeface="Century" panose="02040604050505020304" pitchFamily="18" charset="0"/>
              </a:rPr>
              <a:t> flower from others.</a:t>
            </a:r>
            <a:br>
              <a:rPr lang="en-IN" sz="2000" dirty="0">
                <a:latin typeface="Century" panose="02040604050505020304" pitchFamily="18" charset="0"/>
              </a:rPr>
            </a:br>
            <a:r>
              <a:rPr lang="en-IN" sz="2000" dirty="0">
                <a:latin typeface="Century" panose="02040604050505020304" pitchFamily="18" charset="0"/>
              </a:rPr>
              <a:t> </a:t>
            </a:r>
            <a:br>
              <a:rPr lang="en-IN" sz="2000" dirty="0">
                <a:latin typeface="Century" panose="02040604050505020304" pitchFamily="18" charset="0"/>
              </a:rPr>
            </a:br>
            <a:r>
              <a:rPr lang="en-IN" sz="2000" dirty="0">
                <a:latin typeface="Century" panose="02040604050505020304" pitchFamily="18" charset="0"/>
              </a:rPr>
              <a:t>2. Separating Versicolor &amp; Virginica is much harder as they have considerable overlap.</a:t>
            </a:r>
            <a:br>
              <a:rPr lang="en-IN" sz="2000" dirty="0">
                <a:latin typeface="Century" panose="02040604050505020304" pitchFamily="18" charset="0"/>
              </a:rPr>
            </a:br>
            <a:br>
              <a:rPr lang="en-IN" sz="2000" dirty="0">
                <a:latin typeface="Century" panose="02040604050505020304" pitchFamily="18" charset="0"/>
              </a:rPr>
            </a:br>
            <a:r>
              <a:rPr lang="en-IN" sz="2000" dirty="0">
                <a:latin typeface="Century" panose="02040604050505020304" pitchFamily="18" charset="0"/>
              </a:rPr>
              <a:t>3. Hence, </a:t>
            </a:r>
            <a:r>
              <a:rPr lang="en-IN" sz="2000" dirty="0" err="1">
                <a:latin typeface="Century" panose="02040604050505020304" pitchFamily="18" charset="0"/>
              </a:rPr>
              <a:t>Sepal_Length</a:t>
            </a:r>
            <a:r>
              <a:rPr lang="en-IN" sz="2000" dirty="0">
                <a:latin typeface="Century" panose="02040604050505020304" pitchFamily="18" charset="0"/>
              </a:rPr>
              <a:t> &amp; </a:t>
            </a:r>
            <a:r>
              <a:rPr lang="en-IN" sz="2000" dirty="0" err="1">
                <a:latin typeface="Century" panose="02040604050505020304" pitchFamily="18" charset="0"/>
              </a:rPr>
              <a:t>Sepal_Width</a:t>
            </a:r>
            <a:r>
              <a:rPr lang="en-IN" sz="2000" dirty="0">
                <a:latin typeface="Century" panose="02040604050505020304" pitchFamily="18" charset="0"/>
              </a:rPr>
              <a:t> features only work well for </a:t>
            </a:r>
            <a:r>
              <a:rPr lang="en-IN" sz="2000" dirty="0" err="1">
                <a:latin typeface="Century" panose="02040604050505020304" pitchFamily="18" charset="0"/>
              </a:rPr>
              <a:t>Setosa</a:t>
            </a:r>
            <a:r>
              <a:rPr lang="en-IN" sz="2000" dirty="0">
                <a:latin typeface="Century" panose="02040604050505020304" pitchFamily="18" charset="0"/>
              </a:rPr>
              <a:t>.</a:t>
            </a:r>
          </a:p>
        </p:txBody>
      </p:sp>
    </p:spTree>
    <p:extLst>
      <p:ext uri="{BB962C8B-B14F-4D97-AF65-F5344CB8AC3E}">
        <p14:creationId xmlns:p14="http://schemas.microsoft.com/office/powerpoint/2010/main" val="16735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0D5C0-E7BC-77DA-5778-F171C4ED141C}"/>
              </a:ext>
            </a:extLst>
          </p:cNvPr>
          <p:cNvSpPr txBox="1"/>
          <p:nvPr/>
        </p:nvSpPr>
        <p:spPr>
          <a:xfrm>
            <a:off x="1562100" y="1868865"/>
            <a:ext cx="8791575" cy="3354765"/>
          </a:xfrm>
          <a:prstGeom prst="rect">
            <a:avLst/>
          </a:prstGeom>
          <a:noFill/>
        </p:spPr>
        <p:txBody>
          <a:bodyPr wrap="square">
            <a:spAutoFit/>
          </a:bodyPr>
          <a:lstStyle/>
          <a:p>
            <a:pPr algn="ctr"/>
            <a:r>
              <a:rPr lang="en-IN" sz="3200" dirty="0">
                <a:solidFill>
                  <a:schemeClr val="accent1">
                    <a:lumMod val="50000"/>
                  </a:schemeClr>
                </a:solidFill>
                <a:latin typeface="Century" panose="02040604050505020304" pitchFamily="18" charset="0"/>
              </a:rPr>
              <a:t>Steps to implement Machine Learning</a:t>
            </a:r>
            <a:br>
              <a:rPr lang="en-IN" dirty="0"/>
            </a:br>
            <a:br>
              <a:rPr lang="en-IN" dirty="0"/>
            </a:br>
            <a:r>
              <a:rPr lang="en-IN" dirty="0"/>
              <a:t>1. Import Library </a:t>
            </a:r>
            <a:br>
              <a:rPr lang="en-IN" dirty="0"/>
            </a:br>
            <a:br>
              <a:rPr lang="en-IN" dirty="0"/>
            </a:br>
            <a:r>
              <a:rPr lang="en-IN" dirty="0"/>
              <a:t>2. Analyse Data </a:t>
            </a:r>
            <a:br>
              <a:rPr lang="en-IN" dirty="0"/>
            </a:br>
            <a:br>
              <a:rPr lang="en-IN" dirty="0"/>
            </a:br>
            <a:r>
              <a:rPr lang="en-IN" dirty="0"/>
              <a:t>3. Splitting the Data Set into train and test</a:t>
            </a:r>
            <a:br>
              <a:rPr lang="en-IN" dirty="0"/>
            </a:br>
            <a:br>
              <a:rPr lang="en-IN" dirty="0"/>
            </a:br>
            <a:r>
              <a:rPr lang="en-IN" dirty="0"/>
              <a:t>4. Choosing right algorithm for training model</a:t>
            </a:r>
            <a:br>
              <a:rPr lang="en-IN" dirty="0"/>
            </a:br>
            <a:br>
              <a:rPr lang="en-IN" dirty="0"/>
            </a:br>
            <a:r>
              <a:rPr lang="en-IN" dirty="0"/>
              <a:t>5. Test the algorithm with test data.</a:t>
            </a:r>
          </a:p>
        </p:txBody>
      </p:sp>
    </p:spTree>
    <p:extLst>
      <p:ext uri="{BB962C8B-B14F-4D97-AF65-F5344CB8AC3E}">
        <p14:creationId xmlns:p14="http://schemas.microsoft.com/office/powerpoint/2010/main" val="179271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72169-7814-1A56-24C4-B51FE69DF227}"/>
              </a:ext>
            </a:extLst>
          </p:cNvPr>
          <p:cNvSpPr txBox="1"/>
          <p:nvPr/>
        </p:nvSpPr>
        <p:spPr>
          <a:xfrm>
            <a:off x="3052763" y="1591866"/>
            <a:ext cx="6105524" cy="3785652"/>
          </a:xfrm>
          <a:prstGeom prst="rect">
            <a:avLst/>
          </a:prstGeom>
          <a:noFill/>
        </p:spPr>
        <p:txBody>
          <a:bodyPr wrap="square">
            <a:spAutoFit/>
          </a:bodyPr>
          <a:lstStyle/>
          <a:p>
            <a:pPr algn="ctr"/>
            <a:r>
              <a:rPr lang="en-IN" sz="2400" dirty="0">
                <a:solidFill>
                  <a:schemeClr val="accent1">
                    <a:lumMod val="50000"/>
                  </a:schemeClr>
                </a:solidFill>
                <a:latin typeface="Century" panose="02040604050505020304" pitchFamily="18" charset="0"/>
              </a:rPr>
              <a:t>Algorithms Used:</a:t>
            </a:r>
            <a:br>
              <a:rPr lang="en-IN" dirty="0"/>
            </a:br>
            <a:br>
              <a:rPr lang="en-IN" dirty="0"/>
            </a:br>
            <a:r>
              <a:rPr lang="en-IN" dirty="0">
                <a:latin typeface="Century" panose="02040604050505020304" pitchFamily="18" charset="0"/>
              </a:rPr>
              <a:t>1. Logistic Regression(LR)</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2. Support Vector Machine(SVC)</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3. Linear Discrimination Analysis(LDA)</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4. Gaussian Naive Bayes(NB) </a:t>
            </a:r>
            <a:br>
              <a:rPr lang="en-IN" dirty="0">
                <a:latin typeface="Century" panose="02040604050505020304" pitchFamily="18" charset="0"/>
              </a:rPr>
            </a:br>
            <a:br>
              <a:rPr lang="en-IN" dirty="0">
                <a:latin typeface="Century" panose="02040604050505020304" pitchFamily="18" charset="0"/>
              </a:rPr>
            </a:br>
            <a:r>
              <a:rPr lang="en-IN" dirty="0">
                <a:latin typeface="Century" panose="02040604050505020304" pitchFamily="18" charset="0"/>
              </a:rPr>
              <a:t>5. K-Nearest Neighbour(KNN) </a:t>
            </a:r>
            <a:br>
              <a:rPr lang="en-IN" dirty="0">
                <a:latin typeface="Century" panose="02040604050505020304" pitchFamily="18" charset="0"/>
              </a:rPr>
            </a:br>
            <a:r>
              <a:rPr lang="en-IN" dirty="0">
                <a:latin typeface="Century" panose="02040604050505020304" pitchFamily="18" charset="0"/>
              </a:rPr>
              <a:t> </a:t>
            </a:r>
            <a:br>
              <a:rPr lang="en-IN" dirty="0">
                <a:latin typeface="Century" panose="02040604050505020304" pitchFamily="18" charset="0"/>
              </a:rPr>
            </a:br>
            <a:r>
              <a:rPr lang="en-IN" dirty="0">
                <a:latin typeface="Century" panose="02040604050505020304" pitchFamily="18" charset="0"/>
              </a:rPr>
              <a:t>6. Decision Tree </a:t>
            </a:r>
            <a:r>
              <a:rPr lang="en-IN" dirty="0" err="1">
                <a:latin typeface="Century" panose="02040604050505020304" pitchFamily="18" charset="0"/>
              </a:rPr>
              <a:t>Classsifier</a:t>
            </a:r>
            <a:r>
              <a:rPr lang="en-IN" dirty="0">
                <a:latin typeface="Century" panose="02040604050505020304" pitchFamily="18" charset="0"/>
              </a:rPr>
              <a:t> (DT)</a:t>
            </a:r>
          </a:p>
        </p:txBody>
      </p:sp>
    </p:spTree>
    <p:extLst>
      <p:ext uri="{BB962C8B-B14F-4D97-AF65-F5344CB8AC3E}">
        <p14:creationId xmlns:p14="http://schemas.microsoft.com/office/powerpoint/2010/main" val="402124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11F31-D2B2-0C2A-B4BD-FB96C43F097C}"/>
              </a:ext>
            </a:extLst>
          </p:cNvPr>
          <p:cNvPicPr>
            <a:picLocks noChangeAspect="1"/>
          </p:cNvPicPr>
          <p:nvPr/>
        </p:nvPicPr>
        <p:blipFill>
          <a:blip r:embed="rId2"/>
          <a:stretch>
            <a:fillRect/>
          </a:stretch>
        </p:blipFill>
        <p:spPr>
          <a:xfrm>
            <a:off x="7700175" y="2886075"/>
            <a:ext cx="3194608" cy="1663111"/>
          </a:xfrm>
          <a:prstGeom prst="rect">
            <a:avLst/>
          </a:prstGeom>
        </p:spPr>
      </p:pic>
      <p:pic>
        <p:nvPicPr>
          <p:cNvPr id="5" name="Picture 4">
            <a:extLst>
              <a:ext uri="{FF2B5EF4-FFF2-40B4-BE49-F238E27FC236}">
                <a16:creationId xmlns:a16="http://schemas.microsoft.com/office/drawing/2014/main" id="{7C296DAA-D460-D143-F72E-73FB4E6F885A}"/>
              </a:ext>
            </a:extLst>
          </p:cNvPr>
          <p:cNvPicPr>
            <a:picLocks noChangeAspect="1"/>
          </p:cNvPicPr>
          <p:nvPr/>
        </p:nvPicPr>
        <p:blipFill>
          <a:blip r:embed="rId3"/>
          <a:stretch>
            <a:fillRect/>
          </a:stretch>
        </p:blipFill>
        <p:spPr>
          <a:xfrm>
            <a:off x="639805" y="1626686"/>
            <a:ext cx="6340389" cy="4252328"/>
          </a:xfrm>
          <a:prstGeom prst="rect">
            <a:avLst/>
          </a:prstGeom>
        </p:spPr>
      </p:pic>
      <p:sp>
        <p:nvSpPr>
          <p:cNvPr id="6" name="TextBox 5">
            <a:extLst>
              <a:ext uri="{FF2B5EF4-FFF2-40B4-BE49-F238E27FC236}">
                <a16:creationId xmlns:a16="http://schemas.microsoft.com/office/drawing/2014/main" id="{BC6F89A5-B872-F090-E665-3616B2479AA1}"/>
              </a:ext>
            </a:extLst>
          </p:cNvPr>
          <p:cNvSpPr txBox="1"/>
          <p:nvPr/>
        </p:nvSpPr>
        <p:spPr>
          <a:xfrm>
            <a:off x="2009775" y="409575"/>
            <a:ext cx="7972425" cy="523220"/>
          </a:xfrm>
          <a:prstGeom prst="rect">
            <a:avLst/>
          </a:prstGeom>
          <a:noFill/>
        </p:spPr>
        <p:txBody>
          <a:bodyPr wrap="square" rtlCol="0">
            <a:spAutoFit/>
          </a:bodyPr>
          <a:lstStyle/>
          <a:p>
            <a:pPr algn="ctr"/>
            <a:r>
              <a:rPr lang="en-IN" sz="2800" dirty="0">
                <a:solidFill>
                  <a:schemeClr val="accent1">
                    <a:lumMod val="50000"/>
                  </a:schemeClr>
                </a:solidFill>
                <a:latin typeface="Century" panose="02040604050505020304" pitchFamily="18" charset="0"/>
              </a:rPr>
              <a:t>Evaluation of all models</a:t>
            </a:r>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2823344D-D70A-500F-1CE8-E0D14EA3E01D}"/>
                  </a:ext>
                </a:extLst>
              </p14:cNvPr>
              <p14:cNvContentPartPr/>
              <p14:nvPr/>
            </p14:nvContentPartPr>
            <p14:xfrm>
              <a:off x="7584825" y="3218565"/>
              <a:ext cx="3243960" cy="136800"/>
            </p14:xfrm>
          </p:contentPart>
        </mc:Choice>
        <mc:Fallback>
          <p:pic>
            <p:nvPicPr>
              <p:cNvPr id="9" name="Ink 8">
                <a:extLst>
                  <a:ext uri="{FF2B5EF4-FFF2-40B4-BE49-F238E27FC236}">
                    <a16:creationId xmlns:a16="http://schemas.microsoft.com/office/drawing/2014/main" id="{2823344D-D70A-500F-1CE8-E0D14EA3E01D}"/>
                  </a:ext>
                </a:extLst>
              </p:cNvPr>
              <p:cNvPicPr/>
              <p:nvPr/>
            </p:nvPicPr>
            <p:blipFill>
              <a:blip r:embed="rId5"/>
              <a:stretch>
                <a:fillRect/>
              </a:stretch>
            </p:blipFill>
            <p:spPr>
              <a:xfrm>
                <a:off x="7531185" y="3110565"/>
                <a:ext cx="3351600" cy="352440"/>
              </a:xfrm>
              <a:prstGeom prst="rect">
                <a:avLst/>
              </a:prstGeom>
            </p:spPr>
          </p:pic>
        </mc:Fallback>
      </mc:AlternateContent>
    </p:spTree>
    <p:extLst>
      <p:ext uri="{BB962C8B-B14F-4D97-AF65-F5344CB8AC3E}">
        <p14:creationId xmlns:p14="http://schemas.microsoft.com/office/powerpoint/2010/main" val="379437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D3B34-6B25-BE71-F30F-94071E0AC4A6}"/>
              </a:ext>
            </a:extLst>
          </p:cNvPr>
          <p:cNvPicPr>
            <a:picLocks noChangeAspect="1"/>
          </p:cNvPicPr>
          <p:nvPr/>
        </p:nvPicPr>
        <p:blipFill>
          <a:blip r:embed="rId2"/>
          <a:stretch>
            <a:fillRect/>
          </a:stretch>
        </p:blipFill>
        <p:spPr>
          <a:xfrm>
            <a:off x="2895600" y="1386663"/>
            <a:ext cx="7244979" cy="4084674"/>
          </a:xfrm>
          <a:prstGeom prst="rect">
            <a:avLst/>
          </a:prstGeom>
        </p:spPr>
      </p:pic>
    </p:spTree>
    <p:extLst>
      <p:ext uri="{BB962C8B-B14F-4D97-AF65-F5344CB8AC3E}">
        <p14:creationId xmlns:p14="http://schemas.microsoft.com/office/powerpoint/2010/main" val="207794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9A3128-509D-94D0-0166-88180CFA2D9A}"/>
              </a:ext>
            </a:extLst>
          </p:cNvPr>
          <p:cNvSpPr txBox="1"/>
          <p:nvPr/>
        </p:nvSpPr>
        <p:spPr>
          <a:xfrm>
            <a:off x="2124075" y="2447925"/>
            <a:ext cx="8296275" cy="1631216"/>
          </a:xfrm>
          <a:prstGeom prst="rect">
            <a:avLst/>
          </a:prstGeom>
          <a:noFill/>
        </p:spPr>
        <p:txBody>
          <a:bodyPr wrap="square" rtlCol="0">
            <a:spAutoFit/>
          </a:bodyPr>
          <a:lstStyle/>
          <a:p>
            <a:pPr algn="ctr"/>
            <a:r>
              <a:rPr lang="en-IN" sz="10000" dirty="0">
                <a:latin typeface="Algerian" panose="04020705040A02060702" pitchFamily="82" charset="0"/>
              </a:rPr>
              <a:t>Thank you</a:t>
            </a:r>
          </a:p>
        </p:txBody>
      </p:sp>
    </p:spTree>
    <p:extLst>
      <p:ext uri="{BB962C8B-B14F-4D97-AF65-F5344CB8AC3E}">
        <p14:creationId xmlns:p14="http://schemas.microsoft.com/office/powerpoint/2010/main" val="225177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latin typeface="Century" panose="02040604050505020304" pitchFamily="18" charset="0"/>
              </a:rPr>
              <a:t>Introduction to Machine Learning</a:t>
            </a:r>
          </a:p>
        </p:txBody>
      </p:sp>
      <p:pic>
        <p:nvPicPr>
          <p:cNvPr id="1026" name="Picture 2" descr="Concept | Introduction to machine learning - Dataiku Knowledge Base">
            <a:extLst>
              <a:ext uri="{FF2B5EF4-FFF2-40B4-BE49-F238E27FC236}">
                <a16:creationId xmlns:a16="http://schemas.microsoft.com/office/drawing/2014/main" id="{28FFB3FF-0434-75E7-1C58-F3A37911B8A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7102" r="1555" b="9959"/>
          <a:stretch/>
        </p:blipFill>
        <p:spPr bwMode="auto">
          <a:xfrm>
            <a:off x="2762034" y="3574224"/>
            <a:ext cx="6667932" cy="2397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2F0ACF-B665-F79A-3212-8D7C95D7CBE8}"/>
              </a:ext>
            </a:extLst>
          </p:cNvPr>
          <p:cNvSpPr txBox="1"/>
          <p:nvPr/>
        </p:nvSpPr>
        <p:spPr>
          <a:xfrm>
            <a:off x="923731" y="1622868"/>
            <a:ext cx="10860831" cy="2031325"/>
          </a:xfrm>
          <a:prstGeom prst="rect">
            <a:avLst/>
          </a:prstGeom>
          <a:noFill/>
        </p:spPr>
        <p:txBody>
          <a:bodyPr wrap="square">
            <a:spAutoFit/>
          </a:bodyPr>
          <a:lstStyle/>
          <a:p>
            <a:pPr algn="l"/>
            <a:r>
              <a:rPr lang="en-US" b="0" i="0" dirty="0">
                <a:effectLst/>
                <a:latin typeface="Century" panose="02040604050505020304" pitchFamily="18" charset="0"/>
              </a:rPr>
              <a:t>Before machine learning, traditional computer programming performed actions based on conditional statements such as “If”, “Then”, “Else” rules. As a result, to build a system that accepts or declines a credit card, for example, traditional programming would require long hours and thousands of lines of code. For this reason, having computers imitate human thinking and automatically improve their learning over time is an attractive option.</a:t>
            </a:r>
          </a:p>
          <a:p>
            <a:pPr algn="l"/>
            <a:r>
              <a:rPr lang="en-US" b="0" i="0" dirty="0">
                <a:effectLst/>
                <a:latin typeface="Century" panose="02040604050505020304" pitchFamily="18" charset="0"/>
              </a:rPr>
              <a:t>A machine learns when we provide data, such as past experiences and answers, as inputs. It can then look at patterns in the data in order to learn rules. These rules form the basis of algorithms.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2C92013-4107-AD31-F7B0-A41DA09C64F6}"/>
              </a:ext>
            </a:extLst>
          </p:cNvPr>
          <p:cNvSpPr txBox="1"/>
          <p:nvPr/>
        </p:nvSpPr>
        <p:spPr>
          <a:xfrm>
            <a:off x="1287624" y="1077397"/>
            <a:ext cx="8976049" cy="461665"/>
          </a:xfrm>
          <a:prstGeom prst="rect">
            <a:avLst/>
          </a:prstGeom>
          <a:noFill/>
        </p:spPr>
        <p:txBody>
          <a:bodyPr wrap="square" rtlCol="0">
            <a:spAutoFit/>
          </a:bodyPr>
          <a:lstStyle/>
          <a:p>
            <a:r>
              <a:rPr lang="en-IN" sz="2400" dirty="0">
                <a:solidFill>
                  <a:schemeClr val="accent1">
                    <a:lumMod val="50000"/>
                  </a:schemeClr>
                </a:solidFill>
                <a:latin typeface="Century" panose="02040604050505020304" pitchFamily="18" charset="0"/>
              </a:rPr>
              <a:t>Traditional programming</a:t>
            </a:r>
          </a:p>
        </p:txBody>
      </p:sp>
      <p:sp>
        <p:nvSpPr>
          <p:cNvPr id="10" name="Rectangle 9">
            <a:extLst>
              <a:ext uri="{FF2B5EF4-FFF2-40B4-BE49-F238E27FC236}">
                <a16:creationId xmlns:a16="http://schemas.microsoft.com/office/drawing/2014/main" id="{E066C146-9CCE-3754-A79A-85E0BF931840}"/>
              </a:ext>
            </a:extLst>
          </p:cNvPr>
          <p:cNvSpPr/>
          <p:nvPr/>
        </p:nvSpPr>
        <p:spPr>
          <a:xfrm>
            <a:off x="4161453" y="1910205"/>
            <a:ext cx="3275045" cy="1320282"/>
          </a:xfrm>
          <a:prstGeom prst="rect">
            <a:avLst/>
          </a:prstGeom>
          <a:solidFill>
            <a:schemeClr val="accent6">
              <a:lumMod val="60000"/>
              <a:lumOff val="40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entury" panose="02040604050505020304" pitchFamily="18" charset="0"/>
              </a:rPr>
              <a:t>Computer</a:t>
            </a:r>
          </a:p>
        </p:txBody>
      </p:sp>
      <p:cxnSp>
        <p:nvCxnSpPr>
          <p:cNvPr id="12" name="Straight Arrow Connector 11">
            <a:extLst>
              <a:ext uri="{FF2B5EF4-FFF2-40B4-BE49-F238E27FC236}">
                <a16:creationId xmlns:a16="http://schemas.microsoft.com/office/drawing/2014/main" id="{31E011A4-4C60-FF1D-B881-1D0A77E5008D}"/>
              </a:ext>
            </a:extLst>
          </p:cNvPr>
          <p:cNvCxnSpPr/>
          <p:nvPr/>
        </p:nvCxnSpPr>
        <p:spPr>
          <a:xfrm>
            <a:off x="2416629" y="2246107"/>
            <a:ext cx="1744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189EF7-2B1F-BAF4-229E-DBC51886B870}"/>
              </a:ext>
            </a:extLst>
          </p:cNvPr>
          <p:cNvCxnSpPr/>
          <p:nvPr/>
        </p:nvCxnSpPr>
        <p:spPr>
          <a:xfrm>
            <a:off x="2416629" y="2945902"/>
            <a:ext cx="1744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9808365-B445-7B4F-0A30-33E0407160A5}"/>
              </a:ext>
            </a:extLst>
          </p:cNvPr>
          <p:cNvCxnSpPr>
            <a:stCxn id="10" idx="3"/>
          </p:cNvCxnSpPr>
          <p:nvPr/>
        </p:nvCxnSpPr>
        <p:spPr>
          <a:xfrm flipV="1">
            <a:off x="7436498" y="2554018"/>
            <a:ext cx="1231641" cy="1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44EC6B-F5A0-3A32-AB71-6B8FCE5D6024}"/>
              </a:ext>
            </a:extLst>
          </p:cNvPr>
          <p:cNvSpPr txBox="1"/>
          <p:nvPr/>
        </p:nvSpPr>
        <p:spPr>
          <a:xfrm>
            <a:off x="1660849" y="2061441"/>
            <a:ext cx="821094" cy="369332"/>
          </a:xfrm>
          <a:prstGeom prst="rect">
            <a:avLst/>
          </a:prstGeom>
          <a:noFill/>
        </p:spPr>
        <p:txBody>
          <a:bodyPr wrap="square" rtlCol="0">
            <a:spAutoFit/>
          </a:bodyPr>
          <a:lstStyle/>
          <a:p>
            <a:r>
              <a:rPr lang="en-IN" dirty="0">
                <a:latin typeface="Century" panose="02040604050505020304" pitchFamily="18" charset="0"/>
              </a:rPr>
              <a:t>Data</a:t>
            </a:r>
          </a:p>
        </p:txBody>
      </p:sp>
      <p:sp>
        <p:nvSpPr>
          <p:cNvPr id="18" name="TextBox 17">
            <a:extLst>
              <a:ext uri="{FF2B5EF4-FFF2-40B4-BE49-F238E27FC236}">
                <a16:creationId xmlns:a16="http://schemas.microsoft.com/office/drawing/2014/main" id="{173558D7-A927-1DF5-35B0-7E03614541AF}"/>
              </a:ext>
            </a:extLst>
          </p:cNvPr>
          <p:cNvSpPr txBox="1"/>
          <p:nvPr/>
        </p:nvSpPr>
        <p:spPr>
          <a:xfrm>
            <a:off x="1287624" y="2761236"/>
            <a:ext cx="1129005" cy="369332"/>
          </a:xfrm>
          <a:prstGeom prst="rect">
            <a:avLst/>
          </a:prstGeom>
          <a:noFill/>
        </p:spPr>
        <p:txBody>
          <a:bodyPr wrap="square" rtlCol="0">
            <a:spAutoFit/>
          </a:bodyPr>
          <a:lstStyle/>
          <a:p>
            <a:r>
              <a:rPr lang="en-IN" dirty="0">
                <a:latin typeface="Century" panose="02040604050505020304" pitchFamily="18" charset="0"/>
              </a:rPr>
              <a:t>Program</a:t>
            </a:r>
            <a:r>
              <a:rPr lang="en-IN" dirty="0"/>
              <a:t> </a:t>
            </a:r>
          </a:p>
        </p:txBody>
      </p:sp>
      <p:sp>
        <p:nvSpPr>
          <p:cNvPr id="19" name="TextBox 18">
            <a:extLst>
              <a:ext uri="{FF2B5EF4-FFF2-40B4-BE49-F238E27FC236}">
                <a16:creationId xmlns:a16="http://schemas.microsoft.com/office/drawing/2014/main" id="{9E334DE1-57DD-A7B1-09EE-95CD41CE29DC}"/>
              </a:ext>
            </a:extLst>
          </p:cNvPr>
          <p:cNvSpPr txBox="1"/>
          <p:nvPr/>
        </p:nvSpPr>
        <p:spPr>
          <a:xfrm>
            <a:off x="8630817" y="2405277"/>
            <a:ext cx="1959428" cy="369332"/>
          </a:xfrm>
          <a:prstGeom prst="rect">
            <a:avLst/>
          </a:prstGeom>
          <a:noFill/>
        </p:spPr>
        <p:txBody>
          <a:bodyPr wrap="square" rtlCol="0">
            <a:spAutoFit/>
          </a:bodyPr>
          <a:lstStyle/>
          <a:p>
            <a:r>
              <a:rPr lang="en-IN" dirty="0">
                <a:latin typeface="Century" panose="02040604050505020304" pitchFamily="18" charset="0"/>
              </a:rPr>
              <a:t>Output</a:t>
            </a:r>
          </a:p>
        </p:txBody>
      </p:sp>
      <p:sp>
        <p:nvSpPr>
          <p:cNvPr id="20" name="Rectangle 19">
            <a:extLst>
              <a:ext uri="{FF2B5EF4-FFF2-40B4-BE49-F238E27FC236}">
                <a16:creationId xmlns:a16="http://schemas.microsoft.com/office/drawing/2014/main" id="{18BFC9A1-505B-8C82-5FA6-5A0D5093A605}"/>
              </a:ext>
            </a:extLst>
          </p:cNvPr>
          <p:cNvSpPr/>
          <p:nvPr/>
        </p:nvSpPr>
        <p:spPr>
          <a:xfrm>
            <a:off x="4264090" y="4051046"/>
            <a:ext cx="3275045" cy="1320282"/>
          </a:xfrm>
          <a:prstGeom prst="rect">
            <a:avLst/>
          </a:prstGeom>
          <a:solidFill>
            <a:schemeClr val="accent6">
              <a:lumMod val="60000"/>
              <a:lumOff val="40000"/>
            </a:schemeClr>
          </a:solidFill>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Century" panose="02040604050505020304" pitchFamily="18" charset="0"/>
              </a:rPr>
              <a:t>Computer</a:t>
            </a:r>
          </a:p>
        </p:txBody>
      </p:sp>
      <p:cxnSp>
        <p:nvCxnSpPr>
          <p:cNvPr id="21" name="Straight Arrow Connector 20">
            <a:extLst>
              <a:ext uri="{FF2B5EF4-FFF2-40B4-BE49-F238E27FC236}">
                <a16:creationId xmlns:a16="http://schemas.microsoft.com/office/drawing/2014/main" id="{19AD4DF3-258F-E6FE-F1C4-8905273A0E41}"/>
              </a:ext>
            </a:extLst>
          </p:cNvPr>
          <p:cNvCxnSpPr/>
          <p:nvPr/>
        </p:nvCxnSpPr>
        <p:spPr>
          <a:xfrm>
            <a:off x="2519266" y="4386948"/>
            <a:ext cx="1744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02190E-6AC6-F406-EEE1-3AD1FB092CDA}"/>
              </a:ext>
            </a:extLst>
          </p:cNvPr>
          <p:cNvCxnSpPr/>
          <p:nvPr/>
        </p:nvCxnSpPr>
        <p:spPr>
          <a:xfrm>
            <a:off x="2519266" y="5086743"/>
            <a:ext cx="1744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2B1AE9-E8F4-4B69-8E3F-484FB429261C}"/>
              </a:ext>
            </a:extLst>
          </p:cNvPr>
          <p:cNvCxnSpPr>
            <a:stCxn id="20" idx="3"/>
          </p:cNvCxnSpPr>
          <p:nvPr/>
        </p:nvCxnSpPr>
        <p:spPr>
          <a:xfrm flipV="1">
            <a:off x="7539135" y="4694859"/>
            <a:ext cx="1231641" cy="16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28BFD1E-A25A-9622-5D26-D3EC2282B410}"/>
              </a:ext>
            </a:extLst>
          </p:cNvPr>
          <p:cNvSpPr txBox="1"/>
          <p:nvPr/>
        </p:nvSpPr>
        <p:spPr>
          <a:xfrm>
            <a:off x="1763486" y="4202282"/>
            <a:ext cx="821094" cy="369332"/>
          </a:xfrm>
          <a:prstGeom prst="rect">
            <a:avLst/>
          </a:prstGeom>
          <a:noFill/>
        </p:spPr>
        <p:txBody>
          <a:bodyPr wrap="square" rtlCol="0">
            <a:spAutoFit/>
          </a:bodyPr>
          <a:lstStyle/>
          <a:p>
            <a:r>
              <a:rPr lang="en-IN" dirty="0">
                <a:latin typeface="Century" panose="02040604050505020304" pitchFamily="18" charset="0"/>
              </a:rPr>
              <a:t>Data</a:t>
            </a:r>
          </a:p>
        </p:txBody>
      </p:sp>
      <p:sp>
        <p:nvSpPr>
          <p:cNvPr id="25" name="TextBox 24">
            <a:extLst>
              <a:ext uri="{FF2B5EF4-FFF2-40B4-BE49-F238E27FC236}">
                <a16:creationId xmlns:a16="http://schemas.microsoft.com/office/drawing/2014/main" id="{E20B0DA2-8356-E431-094E-8C74D1072F82}"/>
              </a:ext>
            </a:extLst>
          </p:cNvPr>
          <p:cNvSpPr txBox="1"/>
          <p:nvPr/>
        </p:nvSpPr>
        <p:spPr>
          <a:xfrm>
            <a:off x="1506893" y="4902077"/>
            <a:ext cx="1129005" cy="369332"/>
          </a:xfrm>
          <a:prstGeom prst="rect">
            <a:avLst/>
          </a:prstGeom>
          <a:noFill/>
        </p:spPr>
        <p:txBody>
          <a:bodyPr wrap="square" rtlCol="0">
            <a:spAutoFit/>
          </a:bodyPr>
          <a:lstStyle/>
          <a:p>
            <a:r>
              <a:rPr lang="en-IN" dirty="0">
                <a:latin typeface="Century" panose="02040604050505020304" pitchFamily="18" charset="0"/>
              </a:rPr>
              <a:t>Output</a:t>
            </a:r>
            <a:r>
              <a:rPr lang="en-IN" dirty="0"/>
              <a:t> </a:t>
            </a:r>
          </a:p>
        </p:txBody>
      </p:sp>
      <p:sp>
        <p:nvSpPr>
          <p:cNvPr id="26" name="TextBox 25">
            <a:extLst>
              <a:ext uri="{FF2B5EF4-FFF2-40B4-BE49-F238E27FC236}">
                <a16:creationId xmlns:a16="http://schemas.microsoft.com/office/drawing/2014/main" id="{9C4E3397-FEFA-3741-BA6F-81ECDC6F9BA8}"/>
              </a:ext>
            </a:extLst>
          </p:cNvPr>
          <p:cNvSpPr txBox="1"/>
          <p:nvPr/>
        </p:nvSpPr>
        <p:spPr>
          <a:xfrm>
            <a:off x="8770776" y="4532745"/>
            <a:ext cx="1959428" cy="369332"/>
          </a:xfrm>
          <a:prstGeom prst="rect">
            <a:avLst/>
          </a:prstGeom>
          <a:noFill/>
        </p:spPr>
        <p:txBody>
          <a:bodyPr wrap="square" rtlCol="0">
            <a:spAutoFit/>
          </a:bodyPr>
          <a:lstStyle/>
          <a:p>
            <a:r>
              <a:rPr lang="en-IN" dirty="0">
                <a:latin typeface="Century" panose="02040604050505020304" pitchFamily="18" charset="0"/>
              </a:rPr>
              <a:t>Program </a:t>
            </a:r>
          </a:p>
        </p:txBody>
      </p:sp>
      <p:sp>
        <p:nvSpPr>
          <p:cNvPr id="27" name="TextBox 26">
            <a:extLst>
              <a:ext uri="{FF2B5EF4-FFF2-40B4-BE49-F238E27FC236}">
                <a16:creationId xmlns:a16="http://schemas.microsoft.com/office/drawing/2014/main" id="{B9C14CD4-267B-A3AE-2992-5F2E6C4AE223}"/>
              </a:ext>
            </a:extLst>
          </p:cNvPr>
          <p:cNvSpPr txBox="1"/>
          <p:nvPr/>
        </p:nvSpPr>
        <p:spPr>
          <a:xfrm>
            <a:off x="1222309" y="3575385"/>
            <a:ext cx="3480319" cy="461665"/>
          </a:xfrm>
          <a:prstGeom prst="rect">
            <a:avLst/>
          </a:prstGeom>
          <a:noFill/>
        </p:spPr>
        <p:txBody>
          <a:bodyPr wrap="square" rtlCol="0">
            <a:spAutoFit/>
          </a:bodyPr>
          <a:lstStyle/>
          <a:p>
            <a:r>
              <a:rPr lang="en-IN" sz="2400" dirty="0">
                <a:solidFill>
                  <a:schemeClr val="accent1">
                    <a:lumMod val="50000"/>
                  </a:schemeClr>
                </a:solidFill>
                <a:latin typeface="Century" panose="02040604050505020304" pitchFamily="18" charset="0"/>
              </a:rPr>
              <a:t>Machine Learning</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15E9A5D-C84D-B304-A54E-3897862F6CF0}"/>
              </a:ext>
            </a:extLst>
          </p:cNvPr>
          <p:cNvSpPr txBox="1"/>
          <p:nvPr/>
        </p:nvSpPr>
        <p:spPr>
          <a:xfrm>
            <a:off x="3209731" y="802432"/>
            <a:ext cx="5635690" cy="523220"/>
          </a:xfrm>
          <a:prstGeom prst="rect">
            <a:avLst/>
          </a:prstGeom>
          <a:noFill/>
        </p:spPr>
        <p:txBody>
          <a:bodyPr wrap="square" rtlCol="0">
            <a:spAutoFit/>
          </a:bodyPr>
          <a:lstStyle/>
          <a:p>
            <a:pPr algn="ctr"/>
            <a:r>
              <a:rPr lang="en-IN" sz="2800" dirty="0">
                <a:solidFill>
                  <a:schemeClr val="accent1">
                    <a:lumMod val="50000"/>
                  </a:schemeClr>
                </a:solidFill>
                <a:latin typeface="Century" panose="02040604050505020304" pitchFamily="18" charset="0"/>
              </a:rPr>
              <a:t>Types of learning</a:t>
            </a:r>
          </a:p>
        </p:txBody>
      </p:sp>
      <p:sp>
        <p:nvSpPr>
          <p:cNvPr id="14" name="TextBox 13">
            <a:extLst>
              <a:ext uri="{FF2B5EF4-FFF2-40B4-BE49-F238E27FC236}">
                <a16:creationId xmlns:a16="http://schemas.microsoft.com/office/drawing/2014/main" id="{4C259159-3177-A33B-9B1F-3C4E8D4EC41D}"/>
              </a:ext>
            </a:extLst>
          </p:cNvPr>
          <p:cNvSpPr txBox="1"/>
          <p:nvPr/>
        </p:nvSpPr>
        <p:spPr>
          <a:xfrm>
            <a:off x="1595535" y="1754155"/>
            <a:ext cx="8668138" cy="2446824"/>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IN" dirty="0">
                <a:latin typeface="Century" panose="02040604050505020304" pitchFamily="18" charset="0"/>
              </a:rPr>
              <a:t>Supervised learning     : Training data included with desired outputs given</a:t>
            </a:r>
          </a:p>
          <a:p>
            <a:pPr marL="285750" indent="-285750">
              <a:lnSpc>
                <a:spcPct val="250000"/>
              </a:lnSpc>
              <a:buFont typeface="Wingdings" panose="05000000000000000000" pitchFamily="2" charset="2"/>
              <a:buChar char="Ø"/>
            </a:pPr>
            <a:r>
              <a:rPr lang="en-IN" dirty="0">
                <a:latin typeface="Century" panose="02040604050505020304" pitchFamily="18" charset="0"/>
              </a:rPr>
              <a:t>Unsupervised learning : Training data without desired outputs given</a:t>
            </a:r>
          </a:p>
          <a:p>
            <a:pPr marL="285750" indent="-285750">
              <a:lnSpc>
                <a:spcPct val="250000"/>
              </a:lnSpc>
              <a:buFont typeface="Wingdings" panose="05000000000000000000" pitchFamily="2" charset="2"/>
              <a:buChar char="Ø"/>
            </a:pPr>
            <a:r>
              <a:rPr lang="en-IN" dirty="0">
                <a:latin typeface="Century" panose="02040604050505020304" pitchFamily="18" charset="0"/>
              </a:rPr>
              <a:t>Reinforcement learning : Rewards from sequence of actions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7DA315-1C79-3FD1-CFE1-CC167D5F422A}"/>
              </a:ext>
            </a:extLst>
          </p:cNvPr>
          <p:cNvSpPr txBox="1"/>
          <p:nvPr/>
        </p:nvSpPr>
        <p:spPr>
          <a:xfrm>
            <a:off x="410546" y="797478"/>
            <a:ext cx="8108302" cy="1838708"/>
          </a:xfrm>
          <a:prstGeom prst="rect">
            <a:avLst/>
          </a:prstGeom>
          <a:noFill/>
        </p:spPr>
        <p:txBody>
          <a:bodyPr wrap="square">
            <a:spAutoFit/>
          </a:bodyPr>
          <a:lstStyle/>
          <a:p>
            <a:pPr>
              <a:lnSpc>
                <a:spcPct val="150000"/>
              </a:lnSpc>
            </a:pPr>
            <a:r>
              <a:rPr lang="en-IN" sz="2400" dirty="0">
                <a:solidFill>
                  <a:schemeClr val="accent1">
                    <a:lumMod val="50000"/>
                  </a:schemeClr>
                </a:solidFill>
                <a:latin typeface="Century" panose="02040604050505020304" pitchFamily="18" charset="0"/>
              </a:rPr>
              <a:t>Supervised Learning: </a:t>
            </a:r>
            <a:br>
              <a:rPr lang="en-IN" dirty="0">
                <a:latin typeface="Century" panose="02040604050505020304" pitchFamily="18" charset="0"/>
              </a:rPr>
            </a:br>
            <a:r>
              <a:rPr lang="en-IN" b="1" u="sng" dirty="0">
                <a:latin typeface="Century" panose="02040604050505020304" pitchFamily="18" charset="0"/>
              </a:rPr>
              <a:t>1)Regression</a:t>
            </a:r>
            <a:br>
              <a:rPr lang="en-IN" dirty="0">
                <a:latin typeface="Century" panose="02040604050505020304" pitchFamily="18" charset="0"/>
              </a:rPr>
            </a:br>
            <a:r>
              <a:rPr lang="en-IN" dirty="0">
                <a:latin typeface="Century" panose="02040604050505020304" pitchFamily="18" charset="0"/>
              </a:rPr>
              <a:t>•Given (x</a:t>
            </a:r>
            <a:r>
              <a:rPr lang="en-IN" sz="1050" dirty="0">
                <a:latin typeface="Century" panose="02040604050505020304" pitchFamily="18" charset="0"/>
              </a:rPr>
              <a:t>1</a:t>
            </a:r>
            <a:r>
              <a:rPr lang="en-IN" dirty="0">
                <a:latin typeface="Century" panose="02040604050505020304" pitchFamily="18" charset="0"/>
              </a:rPr>
              <a:t>, y</a:t>
            </a:r>
            <a:r>
              <a:rPr lang="en-IN" sz="1100" dirty="0">
                <a:latin typeface="Century" panose="02040604050505020304" pitchFamily="18" charset="0"/>
              </a:rPr>
              <a:t>1</a:t>
            </a:r>
            <a:r>
              <a:rPr lang="en-IN" dirty="0">
                <a:latin typeface="Century" panose="02040604050505020304" pitchFamily="18" charset="0"/>
              </a:rPr>
              <a:t>), (x</a:t>
            </a:r>
            <a:r>
              <a:rPr lang="en-IN" sz="1050" dirty="0">
                <a:latin typeface="Century" panose="02040604050505020304" pitchFamily="18" charset="0"/>
              </a:rPr>
              <a:t>2</a:t>
            </a:r>
            <a:r>
              <a:rPr lang="en-IN" dirty="0">
                <a:latin typeface="Century" panose="02040604050505020304" pitchFamily="18" charset="0"/>
              </a:rPr>
              <a:t>, y</a:t>
            </a:r>
            <a:r>
              <a:rPr lang="en-IN" sz="1050" dirty="0">
                <a:latin typeface="Century" panose="02040604050505020304" pitchFamily="18" charset="0"/>
              </a:rPr>
              <a:t>2</a:t>
            </a:r>
            <a:r>
              <a:rPr lang="en-IN" dirty="0">
                <a:latin typeface="Century" panose="02040604050505020304" pitchFamily="18" charset="0"/>
              </a:rPr>
              <a:t>), ..., (</a:t>
            </a:r>
            <a:r>
              <a:rPr lang="en-IN" dirty="0" err="1">
                <a:latin typeface="Century" panose="02040604050505020304" pitchFamily="18" charset="0"/>
              </a:rPr>
              <a:t>x</a:t>
            </a:r>
            <a:r>
              <a:rPr lang="en-IN" sz="1200" dirty="0" err="1">
                <a:latin typeface="Century" panose="02040604050505020304" pitchFamily="18" charset="0"/>
              </a:rPr>
              <a:t>n</a:t>
            </a:r>
            <a:r>
              <a:rPr lang="en-IN" dirty="0">
                <a:latin typeface="Century" panose="02040604050505020304" pitchFamily="18" charset="0"/>
              </a:rPr>
              <a:t>, </a:t>
            </a:r>
            <a:r>
              <a:rPr lang="en-IN" dirty="0" err="1">
                <a:latin typeface="Century" panose="02040604050505020304" pitchFamily="18" charset="0"/>
              </a:rPr>
              <a:t>y</a:t>
            </a:r>
            <a:r>
              <a:rPr lang="en-IN" sz="1200" dirty="0" err="1">
                <a:latin typeface="Century" panose="02040604050505020304" pitchFamily="18" charset="0"/>
              </a:rPr>
              <a:t>n</a:t>
            </a:r>
            <a:r>
              <a:rPr lang="en-IN" dirty="0">
                <a:latin typeface="Century" panose="02040604050505020304" pitchFamily="18" charset="0"/>
              </a:rPr>
              <a:t>)</a:t>
            </a:r>
            <a:br>
              <a:rPr lang="en-IN" dirty="0">
                <a:latin typeface="Century" panose="02040604050505020304" pitchFamily="18" charset="0"/>
              </a:rPr>
            </a:br>
            <a:r>
              <a:rPr lang="en-IN" dirty="0">
                <a:latin typeface="Century" panose="02040604050505020304" pitchFamily="18" charset="0"/>
              </a:rPr>
              <a:t>•Learn a function f(x) to predict y given x–y axis real valued == regression</a:t>
            </a:r>
          </a:p>
        </p:txBody>
      </p:sp>
      <p:pic>
        <p:nvPicPr>
          <p:cNvPr id="2052" name="Picture 4" descr="Regression in Machine Learning: What It Is &amp; Examples | Built In">
            <a:extLst>
              <a:ext uri="{FF2B5EF4-FFF2-40B4-BE49-F238E27FC236}">
                <a16:creationId xmlns:a16="http://schemas.microsoft.com/office/drawing/2014/main" id="{8FD74020-DABC-409F-6F6F-37318BE81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4872" y="447869"/>
            <a:ext cx="3508311" cy="25379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B560EEB-CF06-822F-52B4-7FA4F07D8796}"/>
              </a:ext>
            </a:extLst>
          </p:cNvPr>
          <p:cNvSpPr txBox="1"/>
          <p:nvPr/>
        </p:nvSpPr>
        <p:spPr>
          <a:xfrm>
            <a:off x="320349" y="3826018"/>
            <a:ext cx="8332238" cy="1284711"/>
          </a:xfrm>
          <a:prstGeom prst="rect">
            <a:avLst/>
          </a:prstGeom>
          <a:noFill/>
        </p:spPr>
        <p:txBody>
          <a:bodyPr wrap="square" rtlCol="0">
            <a:spAutoFit/>
          </a:bodyPr>
          <a:lstStyle/>
          <a:p>
            <a:pPr>
              <a:lnSpc>
                <a:spcPct val="150000"/>
              </a:lnSpc>
            </a:pPr>
            <a:r>
              <a:rPr lang="en-US" u="sng" dirty="0">
                <a:latin typeface="Century" panose="02040604050505020304" pitchFamily="18" charset="0"/>
              </a:rPr>
              <a:t>2</a:t>
            </a:r>
            <a:r>
              <a:rPr lang="en-US" b="1" u="sng" dirty="0">
                <a:latin typeface="Century" panose="02040604050505020304" pitchFamily="18" charset="0"/>
              </a:rPr>
              <a:t>)Classification</a:t>
            </a:r>
            <a:br>
              <a:rPr lang="en-US" dirty="0"/>
            </a:br>
            <a:r>
              <a:rPr lang="en-US" dirty="0">
                <a:latin typeface="Century" panose="02040604050505020304" pitchFamily="18" charset="0"/>
              </a:rPr>
              <a:t>•Given (x1, y1), (x2, y2), ..., (</a:t>
            </a:r>
            <a:r>
              <a:rPr lang="en-US" dirty="0" err="1">
                <a:latin typeface="Century" panose="02040604050505020304" pitchFamily="18" charset="0"/>
              </a:rPr>
              <a:t>xn</a:t>
            </a:r>
            <a:r>
              <a:rPr lang="en-US" dirty="0">
                <a:latin typeface="Century" panose="02040604050505020304" pitchFamily="18" charset="0"/>
              </a:rPr>
              <a:t>, </a:t>
            </a:r>
            <a:r>
              <a:rPr lang="en-US" dirty="0" err="1">
                <a:latin typeface="Century" panose="02040604050505020304" pitchFamily="18" charset="0"/>
              </a:rPr>
              <a:t>yn</a:t>
            </a:r>
            <a:r>
              <a:rPr lang="en-US" dirty="0">
                <a:latin typeface="Century" panose="02040604050505020304" pitchFamily="18" charset="0"/>
              </a:rPr>
              <a:t>)</a:t>
            </a:r>
            <a:br>
              <a:rPr lang="en-US" dirty="0">
                <a:latin typeface="Century" panose="02040604050505020304" pitchFamily="18" charset="0"/>
              </a:rPr>
            </a:br>
            <a:r>
              <a:rPr lang="en-US" dirty="0">
                <a:latin typeface="Century" panose="02040604050505020304" pitchFamily="18" charset="0"/>
              </a:rPr>
              <a:t>•Learn a function f(x) to predict y given x–y axis categorical == classification</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B26EE67D-6B30-19E8-9392-7E94EB77D725}"/>
              </a:ext>
            </a:extLst>
          </p:cNvPr>
          <p:cNvPicPr>
            <a:picLocks noChangeAspect="1"/>
          </p:cNvPicPr>
          <p:nvPr/>
        </p:nvPicPr>
        <p:blipFill>
          <a:blip r:embed="rId3"/>
          <a:stretch>
            <a:fillRect/>
          </a:stretch>
        </p:blipFill>
        <p:spPr>
          <a:xfrm>
            <a:off x="8652587" y="3342109"/>
            <a:ext cx="3524973" cy="2321573"/>
          </a:xfrm>
          <a:prstGeom prst="rect">
            <a:avLst/>
          </a:prstGeom>
        </p:spPr>
      </p:pic>
      <p:sp>
        <p:nvSpPr>
          <p:cNvPr id="13" name="Arrow: Right 12">
            <a:extLst>
              <a:ext uri="{FF2B5EF4-FFF2-40B4-BE49-F238E27FC236}">
                <a16:creationId xmlns:a16="http://schemas.microsoft.com/office/drawing/2014/main" id="{E33C11A1-09A3-7378-41EC-2817C2DC3568}"/>
              </a:ext>
            </a:extLst>
          </p:cNvPr>
          <p:cNvSpPr/>
          <p:nvPr/>
        </p:nvSpPr>
        <p:spPr>
          <a:xfrm>
            <a:off x="6270171" y="1660849"/>
            <a:ext cx="2090058" cy="1586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18BB1A79-DC9C-F434-10F3-27E5EF646203}"/>
              </a:ext>
            </a:extLst>
          </p:cNvPr>
          <p:cNvSpPr/>
          <p:nvPr/>
        </p:nvSpPr>
        <p:spPr>
          <a:xfrm>
            <a:off x="6503437" y="4348999"/>
            <a:ext cx="2015411" cy="1576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70972B-2123-64D0-4741-045BE25D0E9F}"/>
              </a:ext>
            </a:extLst>
          </p:cNvPr>
          <p:cNvSpPr txBox="1"/>
          <p:nvPr/>
        </p:nvSpPr>
        <p:spPr>
          <a:xfrm>
            <a:off x="1623527" y="1129004"/>
            <a:ext cx="8584163" cy="523220"/>
          </a:xfrm>
          <a:prstGeom prst="rect">
            <a:avLst/>
          </a:prstGeom>
          <a:noFill/>
        </p:spPr>
        <p:txBody>
          <a:bodyPr wrap="square" rtlCol="0">
            <a:spAutoFit/>
          </a:bodyPr>
          <a:lstStyle/>
          <a:p>
            <a:pPr algn="ctr"/>
            <a:r>
              <a:rPr lang="en-IN" sz="2800" dirty="0">
                <a:solidFill>
                  <a:schemeClr val="accent1">
                    <a:lumMod val="50000"/>
                  </a:schemeClr>
                </a:solidFill>
                <a:latin typeface="Century" panose="02040604050505020304" pitchFamily="18" charset="0"/>
              </a:rPr>
              <a:t>Steps to build model</a:t>
            </a:r>
          </a:p>
        </p:txBody>
      </p:sp>
      <p:sp>
        <p:nvSpPr>
          <p:cNvPr id="9" name="TextBox 8">
            <a:extLst>
              <a:ext uri="{FF2B5EF4-FFF2-40B4-BE49-F238E27FC236}">
                <a16:creationId xmlns:a16="http://schemas.microsoft.com/office/drawing/2014/main" id="{89B3D8C0-443C-3AE4-6468-A6B63B9A331A}"/>
              </a:ext>
            </a:extLst>
          </p:cNvPr>
          <p:cNvSpPr txBox="1"/>
          <p:nvPr/>
        </p:nvSpPr>
        <p:spPr>
          <a:xfrm>
            <a:off x="4599991" y="1595930"/>
            <a:ext cx="6102220" cy="2946704"/>
          </a:xfrm>
          <a:prstGeom prst="rect">
            <a:avLst/>
          </a:prstGeom>
          <a:noFill/>
        </p:spPr>
        <p:txBody>
          <a:bodyPr wrap="square">
            <a:spAutoFit/>
          </a:bodyPr>
          <a:lstStyle/>
          <a:p>
            <a:pPr>
              <a:lnSpc>
                <a:spcPct val="150000"/>
              </a:lnSpc>
            </a:pPr>
            <a:br>
              <a:rPr lang="en-IN" dirty="0"/>
            </a:br>
            <a:r>
              <a:rPr lang="en-IN" dirty="0">
                <a:latin typeface="Century" panose="02040604050505020304" pitchFamily="18" charset="0"/>
              </a:rPr>
              <a:t>1 - Data Collection</a:t>
            </a:r>
            <a:br>
              <a:rPr lang="en-IN" dirty="0">
                <a:latin typeface="Century" panose="02040604050505020304" pitchFamily="18" charset="0"/>
              </a:rPr>
            </a:br>
            <a:r>
              <a:rPr lang="en-IN" dirty="0">
                <a:latin typeface="Century" panose="02040604050505020304" pitchFamily="18" charset="0"/>
              </a:rPr>
              <a:t>2 - Data Preparation</a:t>
            </a:r>
            <a:br>
              <a:rPr lang="en-IN" dirty="0">
                <a:latin typeface="Century" panose="02040604050505020304" pitchFamily="18" charset="0"/>
              </a:rPr>
            </a:br>
            <a:r>
              <a:rPr lang="en-IN" dirty="0">
                <a:latin typeface="Century" panose="02040604050505020304" pitchFamily="18" charset="0"/>
              </a:rPr>
              <a:t>3 - Choose a Model</a:t>
            </a:r>
            <a:br>
              <a:rPr lang="en-IN" dirty="0">
                <a:latin typeface="Century" panose="02040604050505020304" pitchFamily="18" charset="0"/>
              </a:rPr>
            </a:br>
            <a:r>
              <a:rPr lang="en-IN" dirty="0">
                <a:latin typeface="Century" panose="02040604050505020304" pitchFamily="18" charset="0"/>
              </a:rPr>
              <a:t>4 - Train the Model</a:t>
            </a:r>
            <a:br>
              <a:rPr lang="en-IN" dirty="0">
                <a:latin typeface="Century" panose="02040604050505020304" pitchFamily="18" charset="0"/>
              </a:rPr>
            </a:br>
            <a:r>
              <a:rPr lang="en-IN" dirty="0">
                <a:latin typeface="Century" panose="02040604050505020304" pitchFamily="18" charset="0"/>
              </a:rPr>
              <a:t>5 - Evaluate the Model</a:t>
            </a:r>
            <a:br>
              <a:rPr lang="en-IN" dirty="0">
                <a:latin typeface="Century" panose="02040604050505020304" pitchFamily="18" charset="0"/>
              </a:rPr>
            </a:br>
            <a:r>
              <a:rPr lang="en-IN" dirty="0">
                <a:latin typeface="Century" panose="02040604050505020304" pitchFamily="18" charset="0"/>
              </a:rPr>
              <a:t>6 - Make Predictions</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180967-8C98-5BA7-2E82-9AB8FE1F6AA3}"/>
              </a:ext>
            </a:extLst>
          </p:cNvPr>
          <p:cNvSpPr txBox="1"/>
          <p:nvPr/>
        </p:nvSpPr>
        <p:spPr>
          <a:xfrm>
            <a:off x="1184988" y="1007706"/>
            <a:ext cx="7268547" cy="523220"/>
          </a:xfrm>
          <a:prstGeom prst="rect">
            <a:avLst/>
          </a:prstGeom>
          <a:noFill/>
        </p:spPr>
        <p:txBody>
          <a:bodyPr wrap="square" rtlCol="0">
            <a:spAutoFit/>
          </a:bodyPr>
          <a:lstStyle/>
          <a:p>
            <a:r>
              <a:rPr lang="en-IN" sz="2800" dirty="0">
                <a:solidFill>
                  <a:schemeClr val="accent1">
                    <a:lumMod val="50000"/>
                  </a:schemeClr>
                </a:solidFill>
                <a:latin typeface="Century" panose="02040604050505020304" pitchFamily="18" charset="0"/>
              </a:rPr>
              <a:t>PYTHON Libraries used in ML</a:t>
            </a:r>
          </a:p>
        </p:txBody>
      </p:sp>
      <p:sp>
        <p:nvSpPr>
          <p:cNvPr id="6" name="TextBox 5">
            <a:extLst>
              <a:ext uri="{FF2B5EF4-FFF2-40B4-BE49-F238E27FC236}">
                <a16:creationId xmlns:a16="http://schemas.microsoft.com/office/drawing/2014/main" id="{538F0734-8D24-A8D4-152C-E12591844CD9}"/>
              </a:ext>
            </a:extLst>
          </p:cNvPr>
          <p:cNvSpPr txBox="1"/>
          <p:nvPr/>
        </p:nvSpPr>
        <p:spPr>
          <a:xfrm>
            <a:off x="1184988" y="1791478"/>
            <a:ext cx="4539537" cy="2531206"/>
          </a:xfrm>
          <a:prstGeom prst="rect">
            <a:avLst/>
          </a:prstGeom>
          <a:noFill/>
        </p:spPr>
        <p:txBody>
          <a:bodyPr wrap="square" rtlCol="0">
            <a:spAutoFit/>
          </a:bodyPr>
          <a:lstStyle/>
          <a:p>
            <a:pPr>
              <a:lnSpc>
                <a:spcPct val="150000"/>
              </a:lnSpc>
            </a:pPr>
            <a:br>
              <a:rPr lang="en-IN" dirty="0"/>
            </a:br>
            <a:r>
              <a:rPr lang="en-IN" dirty="0">
                <a:latin typeface="Century" panose="02040604050505020304" pitchFamily="18" charset="0"/>
              </a:rPr>
              <a:t>1)</a:t>
            </a:r>
            <a:r>
              <a:rPr lang="en-IN" dirty="0" err="1">
                <a:latin typeface="Century" panose="02040604050505020304" pitchFamily="18" charset="0"/>
              </a:rPr>
              <a:t>Numpy</a:t>
            </a:r>
            <a:br>
              <a:rPr lang="en-IN" dirty="0">
                <a:latin typeface="Century" panose="02040604050505020304" pitchFamily="18" charset="0"/>
              </a:rPr>
            </a:br>
            <a:r>
              <a:rPr lang="en-IN" dirty="0">
                <a:latin typeface="Century" panose="02040604050505020304" pitchFamily="18" charset="0"/>
              </a:rPr>
              <a:t>2)Pandas</a:t>
            </a:r>
            <a:br>
              <a:rPr lang="en-IN" dirty="0">
                <a:latin typeface="Century" panose="02040604050505020304" pitchFamily="18" charset="0"/>
              </a:rPr>
            </a:br>
            <a:r>
              <a:rPr lang="en-IN" dirty="0">
                <a:latin typeface="Century" panose="02040604050505020304" pitchFamily="18" charset="0"/>
              </a:rPr>
              <a:t>3)Scikit-learn</a:t>
            </a:r>
            <a:br>
              <a:rPr lang="en-IN" dirty="0">
                <a:latin typeface="Century" panose="02040604050505020304" pitchFamily="18" charset="0"/>
              </a:rPr>
            </a:br>
            <a:r>
              <a:rPr lang="en-IN" dirty="0">
                <a:latin typeface="Century" panose="02040604050505020304" pitchFamily="18" charset="0"/>
              </a:rPr>
              <a:t>4)Matplotlib </a:t>
            </a:r>
            <a:br>
              <a:rPr lang="en-IN" dirty="0">
                <a:latin typeface="Century" panose="02040604050505020304" pitchFamily="18" charset="0"/>
              </a:rPr>
            </a:br>
            <a:endParaRPr lang="en-IN" dirty="0">
              <a:latin typeface="Century" panose="02040604050505020304" pitchFamily="18" charset="0"/>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D7D6853F-AFB8-5ABF-8128-A0C99518F8CB}"/>
                  </a:ext>
                </a:extLst>
              </p14:cNvPr>
              <p14:cNvContentPartPr/>
              <p14:nvPr/>
            </p14:nvContentPartPr>
            <p14:xfrm>
              <a:off x="1260088" y="2434577"/>
              <a:ext cx="1096920" cy="84960"/>
            </p14:xfrm>
          </p:contentPart>
        </mc:Choice>
        <mc:Fallback>
          <p:pic>
            <p:nvPicPr>
              <p:cNvPr id="8" name="Ink 7">
                <a:extLst>
                  <a:ext uri="{FF2B5EF4-FFF2-40B4-BE49-F238E27FC236}">
                    <a16:creationId xmlns:a16="http://schemas.microsoft.com/office/drawing/2014/main" id="{D7D6853F-AFB8-5ABF-8128-A0C99518F8CB}"/>
                  </a:ext>
                </a:extLst>
              </p:cNvPr>
              <p:cNvPicPr/>
              <p:nvPr/>
            </p:nvPicPr>
            <p:blipFill>
              <a:blip r:embed="rId3"/>
              <a:stretch>
                <a:fillRect/>
              </a:stretch>
            </p:blipFill>
            <p:spPr>
              <a:xfrm>
                <a:off x="1206448" y="2326937"/>
                <a:ext cx="12045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A88B20BE-5842-8BB0-EE21-07BEFAEB37B5}"/>
                  </a:ext>
                </a:extLst>
              </p14:cNvPr>
              <p14:cNvContentPartPr/>
              <p14:nvPr/>
            </p14:nvContentPartPr>
            <p14:xfrm>
              <a:off x="1306168" y="2854697"/>
              <a:ext cx="1006920" cy="47160"/>
            </p14:xfrm>
          </p:contentPart>
        </mc:Choice>
        <mc:Fallback>
          <p:pic>
            <p:nvPicPr>
              <p:cNvPr id="9" name="Ink 8">
                <a:extLst>
                  <a:ext uri="{FF2B5EF4-FFF2-40B4-BE49-F238E27FC236}">
                    <a16:creationId xmlns:a16="http://schemas.microsoft.com/office/drawing/2014/main" id="{A88B20BE-5842-8BB0-EE21-07BEFAEB37B5}"/>
                  </a:ext>
                </a:extLst>
              </p:cNvPr>
              <p:cNvPicPr/>
              <p:nvPr/>
            </p:nvPicPr>
            <p:blipFill>
              <a:blip r:embed="rId5"/>
              <a:stretch>
                <a:fillRect/>
              </a:stretch>
            </p:blipFill>
            <p:spPr>
              <a:xfrm>
                <a:off x="1252168" y="2747057"/>
                <a:ext cx="11145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9A0E8E5-B16F-F555-A4CA-CBFA8896A2C4}"/>
                  </a:ext>
                </a:extLst>
              </p14:cNvPr>
              <p14:cNvContentPartPr/>
              <p14:nvPr/>
            </p14:nvContentPartPr>
            <p14:xfrm>
              <a:off x="1271968" y="3227657"/>
              <a:ext cx="1476360" cy="141480"/>
            </p14:xfrm>
          </p:contentPart>
        </mc:Choice>
        <mc:Fallback>
          <p:pic>
            <p:nvPicPr>
              <p:cNvPr id="10" name="Ink 9">
                <a:extLst>
                  <a:ext uri="{FF2B5EF4-FFF2-40B4-BE49-F238E27FC236}">
                    <a16:creationId xmlns:a16="http://schemas.microsoft.com/office/drawing/2014/main" id="{49A0E8E5-B16F-F555-A4CA-CBFA8896A2C4}"/>
                  </a:ext>
                </a:extLst>
              </p:cNvPr>
              <p:cNvPicPr/>
              <p:nvPr/>
            </p:nvPicPr>
            <p:blipFill>
              <a:blip r:embed="rId7"/>
              <a:stretch>
                <a:fillRect/>
              </a:stretch>
            </p:blipFill>
            <p:spPr>
              <a:xfrm>
                <a:off x="1218328" y="3120017"/>
                <a:ext cx="158400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ED7EEF8-5B31-B922-1AE1-1AAFEB651B63}"/>
                  </a:ext>
                </a:extLst>
              </p14:cNvPr>
              <p14:cNvContentPartPr/>
              <p14:nvPr/>
            </p14:nvContentPartPr>
            <p14:xfrm>
              <a:off x="1183048" y="3657137"/>
              <a:ext cx="1497600" cy="160560"/>
            </p14:xfrm>
          </p:contentPart>
        </mc:Choice>
        <mc:Fallback>
          <p:pic>
            <p:nvPicPr>
              <p:cNvPr id="11" name="Ink 10">
                <a:extLst>
                  <a:ext uri="{FF2B5EF4-FFF2-40B4-BE49-F238E27FC236}">
                    <a16:creationId xmlns:a16="http://schemas.microsoft.com/office/drawing/2014/main" id="{AED7EEF8-5B31-B922-1AE1-1AAFEB651B63}"/>
                  </a:ext>
                </a:extLst>
              </p:cNvPr>
              <p:cNvPicPr/>
              <p:nvPr/>
            </p:nvPicPr>
            <p:blipFill>
              <a:blip r:embed="rId9"/>
              <a:stretch>
                <a:fillRect/>
              </a:stretch>
            </p:blipFill>
            <p:spPr>
              <a:xfrm>
                <a:off x="1129408" y="3549497"/>
                <a:ext cx="160524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4E3FC12F-DFBC-032C-A23F-EEFF93DE85DA}"/>
                  </a:ext>
                </a:extLst>
              </p14:cNvPr>
              <p14:cNvContentPartPr/>
              <p14:nvPr/>
            </p14:nvContentPartPr>
            <p14:xfrm>
              <a:off x="2761648" y="2406857"/>
              <a:ext cx="693720" cy="1445760"/>
            </p14:xfrm>
          </p:contentPart>
        </mc:Choice>
        <mc:Fallback>
          <p:pic>
            <p:nvPicPr>
              <p:cNvPr id="12" name="Ink 11">
                <a:extLst>
                  <a:ext uri="{FF2B5EF4-FFF2-40B4-BE49-F238E27FC236}">
                    <a16:creationId xmlns:a16="http://schemas.microsoft.com/office/drawing/2014/main" id="{4E3FC12F-DFBC-032C-A23F-EEFF93DE85DA}"/>
                  </a:ext>
                </a:extLst>
              </p:cNvPr>
              <p:cNvPicPr/>
              <p:nvPr/>
            </p:nvPicPr>
            <p:blipFill>
              <a:blip r:embed="rId11"/>
              <a:stretch>
                <a:fillRect/>
              </a:stretch>
            </p:blipFill>
            <p:spPr>
              <a:xfrm>
                <a:off x="2752648" y="2398217"/>
                <a:ext cx="711360" cy="1463400"/>
              </a:xfrm>
              <a:prstGeom prst="rect">
                <a:avLst/>
              </a:prstGeom>
            </p:spPr>
          </p:pic>
        </mc:Fallback>
      </mc:AlternateContent>
      <p:sp>
        <p:nvSpPr>
          <p:cNvPr id="13" name="TextBox 12">
            <a:extLst>
              <a:ext uri="{FF2B5EF4-FFF2-40B4-BE49-F238E27FC236}">
                <a16:creationId xmlns:a16="http://schemas.microsoft.com/office/drawing/2014/main" id="{6ECDA881-7465-36F6-CC06-0EC7CA3133E0}"/>
              </a:ext>
            </a:extLst>
          </p:cNvPr>
          <p:cNvSpPr txBox="1"/>
          <p:nvPr/>
        </p:nvSpPr>
        <p:spPr>
          <a:xfrm>
            <a:off x="3574315" y="2854697"/>
            <a:ext cx="3545633" cy="369332"/>
          </a:xfrm>
          <a:prstGeom prst="rect">
            <a:avLst/>
          </a:prstGeom>
          <a:noFill/>
        </p:spPr>
        <p:txBody>
          <a:bodyPr wrap="square" rtlCol="0">
            <a:spAutoFit/>
          </a:bodyPr>
          <a:lstStyle/>
          <a:p>
            <a:r>
              <a:rPr lang="en-IN" u="sng" dirty="0">
                <a:solidFill>
                  <a:schemeClr val="accent1">
                    <a:lumMod val="50000"/>
                  </a:schemeClr>
                </a:solidFill>
                <a:latin typeface="Century" panose="02040604050505020304" pitchFamily="18" charset="0"/>
              </a:rPr>
              <a:t>Used in my project</a:t>
            </a:r>
          </a:p>
        </p:txBody>
      </p:sp>
      <p:sp>
        <p:nvSpPr>
          <p:cNvPr id="14" name="TextBox 13">
            <a:extLst>
              <a:ext uri="{FF2B5EF4-FFF2-40B4-BE49-F238E27FC236}">
                <a16:creationId xmlns:a16="http://schemas.microsoft.com/office/drawing/2014/main" id="{AF9554A3-AB8D-6688-8D91-28EEFAB1C423}"/>
              </a:ext>
            </a:extLst>
          </p:cNvPr>
          <p:cNvSpPr txBox="1"/>
          <p:nvPr/>
        </p:nvSpPr>
        <p:spPr>
          <a:xfrm>
            <a:off x="6519960" y="2070729"/>
            <a:ext cx="3867150" cy="2118016"/>
          </a:xfrm>
          <a:prstGeom prst="rect">
            <a:avLst/>
          </a:prstGeom>
          <a:noFill/>
        </p:spPr>
        <p:txBody>
          <a:bodyPr wrap="square" rtlCol="0">
            <a:spAutoFit/>
          </a:bodyPr>
          <a:lstStyle/>
          <a:p>
            <a:pPr>
              <a:lnSpc>
                <a:spcPct val="150000"/>
              </a:lnSpc>
            </a:pPr>
            <a:r>
              <a:rPr lang="en-IN" dirty="0">
                <a:latin typeface="Century" panose="02040604050505020304" pitchFamily="18" charset="0"/>
              </a:rPr>
              <a:t>5)TensorFlow</a:t>
            </a:r>
            <a:br>
              <a:rPr lang="en-IN" dirty="0">
                <a:latin typeface="Century" panose="02040604050505020304" pitchFamily="18" charset="0"/>
              </a:rPr>
            </a:br>
            <a:r>
              <a:rPr lang="en-IN" dirty="0">
                <a:latin typeface="Century" panose="02040604050505020304" pitchFamily="18" charset="0"/>
              </a:rPr>
              <a:t>6)</a:t>
            </a:r>
            <a:r>
              <a:rPr lang="en-IN" dirty="0" err="1">
                <a:latin typeface="Century" panose="02040604050505020304" pitchFamily="18" charset="0"/>
              </a:rPr>
              <a:t>Keras</a:t>
            </a:r>
            <a:br>
              <a:rPr lang="en-IN" dirty="0">
                <a:latin typeface="Century" panose="02040604050505020304" pitchFamily="18" charset="0"/>
              </a:rPr>
            </a:br>
            <a:r>
              <a:rPr lang="en-IN" dirty="0">
                <a:latin typeface="Century" panose="02040604050505020304" pitchFamily="18" charset="0"/>
              </a:rPr>
              <a:t>7)</a:t>
            </a:r>
            <a:r>
              <a:rPr lang="en-IN" dirty="0" err="1">
                <a:latin typeface="Century" panose="02040604050505020304" pitchFamily="18" charset="0"/>
              </a:rPr>
              <a:t>PyTorch</a:t>
            </a:r>
            <a:br>
              <a:rPr lang="en-IN" dirty="0">
                <a:latin typeface="Century" panose="02040604050505020304" pitchFamily="18" charset="0"/>
              </a:rPr>
            </a:br>
            <a:r>
              <a:rPr lang="en-IN" dirty="0">
                <a:latin typeface="Century" panose="02040604050505020304" pitchFamily="18" charset="0"/>
              </a:rPr>
              <a:t>8)</a:t>
            </a:r>
            <a:r>
              <a:rPr lang="en-IN" dirty="0" err="1">
                <a:latin typeface="Century" panose="02040604050505020304" pitchFamily="18" charset="0"/>
              </a:rPr>
              <a:t>Scipy</a:t>
            </a:r>
            <a:br>
              <a:rPr lang="en-IN" dirty="0">
                <a:latin typeface="Century" panose="02040604050505020304" pitchFamily="18" charset="0"/>
              </a:rPr>
            </a:br>
            <a:r>
              <a:rPr lang="en-IN" dirty="0">
                <a:latin typeface="Century" panose="02040604050505020304" pitchFamily="18" charset="0"/>
              </a:rPr>
              <a:t>9)Seaborn</a:t>
            </a:r>
            <a:endParaRPr lang="en-IN"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89E386-263F-E835-A09D-72C309EBCB2C}"/>
              </a:ext>
            </a:extLst>
          </p:cNvPr>
          <p:cNvPicPr>
            <a:picLocks noChangeAspect="1"/>
          </p:cNvPicPr>
          <p:nvPr/>
        </p:nvPicPr>
        <p:blipFill>
          <a:blip r:embed="rId2"/>
          <a:stretch>
            <a:fillRect/>
          </a:stretch>
        </p:blipFill>
        <p:spPr>
          <a:xfrm>
            <a:off x="1333500" y="3605213"/>
            <a:ext cx="9525000" cy="3252787"/>
          </a:xfrm>
          <a:prstGeom prst="rect">
            <a:avLst/>
          </a:prstGeom>
        </p:spPr>
      </p:pic>
      <p:sp>
        <p:nvSpPr>
          <p:cNvPr id="5" name="TextBox 4">
            <a:extLst>
              <a:ext uri="{FF2B5EF4-FFF2-40B4-BE49-F238E27FC236}">
                <a16:creationId xmlns:a16="http://schemas.microsoft.com/office/drawing/2014/main" id="{13C71253-E13B-B47C-F80F-26DD1A621282}"/>
              </a:ext>
            </a:extLst>
          </p:cNvPr>
          <p:cNvSpPr txBox="1"/>
          <p:nvPr/>
        </p:nvSpPr>
        <p:spPr>
          <a:xfrm>
            <a:off x="2047875" y="1028700"/>
            <a:ext cx="7591425" cy="461665"/>
          </a:xfrm>
          <a:prstGeom prst="rect">
            <a:avLst/>
          </a:prstGeom>
          <a:noFill/>
        </p:spPr>
        <p:txBody>
          <a:bodyPr wrap="square" rtlCol="0">
            <a:spAutoFit/>
          </a:bodyPr>
          <a:lstStyle/>
          <a:p>
            <a:pPr algn="ctr"/>
            <a:r>
              <a:rPr lang="en-IN" sz="2400" dirty="0">
                <a:solidFill>
                  <a:schemeClr val="accent1">
                    <a:lumMod val="50000"/>
                  </a:schemeClr>
                </a:solidFill>
                <a:latin typeface="Century" panose="02040604050505020304" pitchFamily="18" charset="0"/>
              </a:rPr>
              <a:t>IRIS FLOWER DATA SET</a:t>
            </a:r>
          </a:p>
        </p:txBody>
      </p:sp>
      <p:sp>
        <p:nvSpPr>
          <p:cNvPr id="6" name="TextBox 5">
            <a:extLst>
              <a:ext uri="{FF2B5EF4-FFF2-40B4-BE49-F238E27FC236}">
                <a16:creationId xmlns:a16="http://schemas.microsoft.com/office/drawing/2014/main" id="{D7AFC565-25E7-B01C-B8F3-1AEEE163CDE6}"/>
              </a:ext>
            </a:extLst>
          </p:cNvPr>
          <p:cNvSpPr txBox="1"/>
          <p:nvPr/>
        </p:nvSpPr>
        <p:spPr>
          <a:xfrm>
            <a:off x="1495426" y="1714500"/>
            <a:ext cx="9744074"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Century" panose="02040604050505020304" pitchFamily="18" charset="0"/>
              </a:rPr>
              <a:t>Introduced by Ronald Fisher.</a:t>
            </a:r>
          </a:p>
          <a:p>
            <a:pPr marL="285750" indent="-285750">
              <a:buFont typeface="Wingdings" panose="05000000000000000000" pitchFamily="2" charset="2"/>
              <a:buChar char="Ø"/>
            </a:pPr>
            <a:r>
              <a:rPr lang="en-US" dirty="0">
                <a:latin typeface="Century" panose="02040604050505020304" pitchFamily="18" charset="0"/>
              </a:rPr>
              <a:t>One of the clusters contains Iris-</a:t>
            </a:r>
            <a:r>
              <a:rPr lang="en-US" dirty="0" err="1">
                <a:latin typeface="Century" panose="02040604050505020304" pitchFamily="18" charset="0"/>
              </a:rPr>
              <a:t>Setosa</a:t>
            </a:r>
            <a:r>
              <a:rPr lang="en-US" dirty="0">
                <a:latin typeface="Century" panose="02040604050505020304" pitchFamily="18" charset="0"/>
              </a:rPr>
              <a:t>, while the other cluster contains both Iris virginica and Iris versicolor and is not separable without the species information Fisher used. </a:t>
            </a:r>
            <a:br>
              <a:rPr lang="en-US" dirty="0">
                <a:latin typeface="Century" panose="02040604050505020304" pitchFamily="18" charset="0"/>
              </a:rPr>
            </a:br>
            <a:r>
              <a:rPr lang="en-US" dirty="0">
                <a:latin typeface="Century" panose="02040604050505020304" pitchFamily="18" charset="0"/>
              </a:rPr>
              <a:t>It is multivariate(more than 2 dependent variable) data set Study of three related Iris flowers species. Data set contain 150 sample of each species(Iris-</a:t>
            </a:r>
            <a:r>
              <a:rPr lang="en-US" dirty="0" err="1">
                <a:latin typeface="Century" panose="02040604050505020304" pitchFamily="18" charset="0"/>
              </a:rPr>
              <a:t>Setosa</a:t>
            </a:r>
            <a:r>
              <a:rPr lang="en-US" dirty="0">
                <a:latin typeface="Century" panose="02040604050505020304" pitchFamily="18" charset="0"/>
              </a:rPr>
              <a:t>, Iris-Virginica, Iris-Versicolor)</a:t>
            </a:r>
            <a:endParaRPr lang="en-IN" dirty="0">
              <a:latin typeface="Century" panose="02040604050505020304" pitchFamily="18" charset="0"/>
            </a:endParaRP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43708-EF72-3436-B6E4-A2F6B01070E9}"/>
              </a:ext>
            </a:extLst>
          </p:cNvPr>
          <p:cNvSpPr txBox="1"/>
          <p:nvPr/>
        </p:nvSpPr>
        <p:spPr>
          <a:xfrm>
            <a:off x="1924050" y="1504950"/>
            <a:ext cx="9553575" cy="2762038"/>
          </a:xfrm>
          <a:prstGeom prst="rect">
            <a:avLst/>
          </a:prstGeom>
          <a:noFill/>
        </p:spPr>
        <p:txBody>
          <a:bodyPr wrap="square" rtlCol="0">
            <a:spAutoFit/>
          </a:bodyPr>
          <a:lstStyle/>
          <a:p>
            <a:pPr algn="ctr">
              <a:lnSpc>
                <a:spcPct val="150000"/>
              </a:lnSpc>
            </a:pPr>
            <a:r>
              <a:rPr lang="en-US" sz="2800" dirty="0">
                <a:solidFill>
                  <a:schemeClr val="accent1">
                    <a:lumMod val="50000"/>
                  </a:schemeClr>
                </a:solidFill>
                <a:latin typeface="Century" panose="02040604050505020304" pitchFamily="18" charset="0"/>
              </a:rPr>
              <a:t>Features Used :</a:t>
            </a:r>
            <a:br>
              <a:rPr lang="en-US" dirty="0">
                <a:latin typeface="Century" panose="02040604050505020304" pitchFamily="18" charset="0"/>
              </a:rPr>
            </a:br>
            <a:br>
              <a:rPr lang="en-US" dirty="0">
                <a:latin typeface="Century" panose="02040604050505020304" pitchFamily="18" charset="0"/>
              </a:rPr>
            </a:br>
            <a:r>
              <a:rPr lang="en-US" dirty="0">
                <a:latin typeface="Century" panose="02040604050505020304" pitchFamily="18" charset="0"/>
              </a:rPr>
              <a:t>1. Sepal length in cm </a:t>
            </a:r>
            <a:br>
              <a:rPr lang="en-US" dirty="0">
                <a:latin typeface="Century" panose="02040604050505020304" pitchFamily="18" charset="0"/>
              </a:rPr>
            </a:br>
            <a:r>
              <a:rPr lang="en-US" dirty="0">
                <a:latin typeface="Century" panose="02040604050505020304" pitchFamily="18" charset="0"/>
              </a:rPr>
              <a:t>2. Sepal width in cm </a:t>
            </a:r>
            <a:br>
              <a:rPr lang="en-US" dirty="0">
                <a:latin typeface="Century" panose="02040604050505020304" pitchFamily="18" charset="0"/>
              </a:rPr>
            </a:br>
            <a:r>
              <a:rPr lang="en-US" dirty="0">
                <a:latin typeface="Century" panose="02040604050505020304" pitchFamily="18" charset="0"/>
              </a:rPr>
              <a:t>3. Petal length in cm </a:t>
            </a:r>
            <a:br>
              <a:rPr lang="en-US" dirty="0">
                <a:latin typeface="Century" panose="02040604050505020304" pitchFamily="18" charset="0"/>
              </a:rPr>
            </a:br>
            <a:r>
              <a:rPr lang="en-US" dirty="0">
                <a:latin typeface="Century" panose="02040604050505020304" pitchFamily="18" charset="0"/>
              </a:rPr>
              <a:t>4. Petal width in cm</a:t>
            </a:r>
            <a:endParaRPr lang="en-IN" dirty="0">
              <a:latin typeface="Century" panose="02040604050505020304" pitchFamily="18" charset="0"/>
            </a:endParaRPr>
          </a:p>
        </p:txBody>
      </p:sp>
    </p:spTree>
    <p:extLst>
      <p:ext uri="{BB962C8B-B14F-4D97-AF65-F5344CB8AC3E}">
        <p14:creationId xmlns:p14="http://schemas.microsoft.com/office/powerpoint/2010/main" val="42602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97</TotalTime>
  <Words>696</Words>
  <Application>Microsoft Office PowerPoint</Application>
  <PresentationFormat>Widescreen</PresentationFormat>
  <Paragraphs>41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Century</vt:lpstr>
      <vt:lpstr>Wingdings</vt:lpstr>
      <vt:lpstr>Diamond Grid 16x9</vt:lpstr>
      <vt:lpstr>PowerPoint Presentation</vt:lpstr>
      <vt:lpstr>Introduction to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Santhoshi Bugide</dc:creator>
  <cp:lastModifiedBy>Santhoshi Bugide</cp:lastModifiedBy>
  <cp:revision>1</cp:revision>
  <dcterms:created xsi:type="dcterms:W3CDTF">2024-01-09T14:28:49Z</dcterms:created>
  <dcterms:modified xsi:type="dcterms:W3CDTF">2024-01-09T16:06:35Z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