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4"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3D7BDA-B99C-4B79-9F9C-F34FDEB4DFE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328034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3D7BDA-B99C-4B79-9F9C-F34FDEB4DFEF}"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48146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53D7BDA-B99C-4B79-9F9C-F34FDEB4DFE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55416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53D7BDA-B99C-4B79-9F9C-F34FDEB4DFE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242D5-9D41-4E1D-80B9-0C304761A30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9538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3D7BDA-B99C-4B79-9F9C-F34FDEB4DFE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2540840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3D7BDA-B99C-4B79-9F9C-F34FDEB4DFEF}" type="datetimeFigureOut">
              <a:rPr lang="en-US" smtClean="0"/>
              <a:t>7/3/2019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2081444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3D7BDA-B99C-4B79-9F9C-F34FDEB4DFEF}" type="datetimeFigureOut">
              <a:rPr lang="en-US" smtClean="0"/>
              <a:t>7/3/2019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1335177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D7BDA-B99C-4B79-9F9C-F34FDEB4DFE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214164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D7BDA-B99C-4B79-9F9C-F34FDEB4DFE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1574843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53D7BDA-B99C-4B79-9F9C-F34FDEB4DFE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142905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3D7BDA-B99C-4B79-9F9C-F34FDEB4DFE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705890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3D7BDA-B99C-4B79-9F9C-F34FDEB4DFEF}"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423160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3D7BDA-B99C-4B79-9F9C-F34FDEB4DFEF}" type="datetimeFigureOut">
              <a:rPr lang="en-US" smtClean="0"/>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21423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53D7BDA-B99C-4B79-9F9C-F34FDEB4DFEF}" type="datetimeFigureOut">
              <a:rPr lang="en-US" smtClean="0"/>
              <a:t>7/3/2019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368817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3D7BDA-B99C-4B79-9F9C-F34FDEB4DFEF}" type="datetimeFigureOut">
              <a:rPr lang="en-US" smtClean="0"/>
              <a:t>7/3/2019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110862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53D7BDA-B99C-4B79-9F9C-F34FDEB4DFEF}" type="datetimeFigureOut">
              <a:rPr lang="en-US" smtClean="0"/>
              <a:t>7/3/2019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421895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3D7BDA-B99C-4B79-9F9C-F34FDEB4DFEF}"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242D5-9D41-4E1D-80B9-0C304761A302}" type="slidenum">
              <a:rPr lang="en-US" smtClean="0"/>
              <a:t>‹#›</a:t>
            </a:fld>
            <a:endParaRPr lang="en-US"/>
          </a:p>
        </p:txBody>
      </p:sp>
    </p:spTree>
    <p:extLst>
      <p:ext uri="{BB962C8B-B14F-4D97-AF65-F5344CB8AC3E}">
        <p14:creationId xmlns:p14="http://schemas.microsoft.com/office/powerpoint/2010/main" val="261798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3D7BDA-B99C-4B79-9F9C-F34FDEB4DFEF}" type="datetimeFigureOut">
              <a:rPr lang="en-US" smtClean="0"/>
              <a:t>7/3/2019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20242D5-9D41-4E1D-80B9-0C304761A302}" type="slidenum">
              <a:rPr lang="en-US" smtClean="0"/>
              <a:t>‹#›</a:t>
            </a:fld>
            <a:endParaRPr lang="en-US"/>
          </a:p>
        </p:txBody>
      </p:sp>
    </p:spTree>
    <p:extLst>
      <p:ext uri="{BB962C8B-B14F-4D97-AF65-F5344CB8AC3E}">
        <p14:creationId xmlns:p14="http://schemas.microsoft.com/office/powerpoint/2010/main" val="384926732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hyperlink" Target="https://www.iplt20.com/"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A6C4-2FD2-4FFE-B1C4-4FAD94031A55}"/>
              </a:ext>
            </a:extLst>
          </p:cNvPr>
          <p:cNvSpPr>
            <a:spLocks noGrp="1"/>
          </p:cNvSpPr>
          <p:nvPr>
            <p:ph type="ctrTitle"/>
          </p:nvPr>
        </p:nvSpPr>
        <p:spPr/>
        <p:txBody>
          <a:bodyPr/>
          <a:lstStyle/>
          <a:p>
            <a:r>
              <a:rPr lang="en-US" b="1" dirty="0"/>
              <a:t>INDIAN PREMIER ANALYSIS</a:t>
            </a:r>
          </a:p>
        </p:txBody>
      </p:sp>
      <p:sp>
        <p:nvSpPr>
          <p:cNvPr id="4" name="Rectangle 3">
            <a:extLst>
              <a:ext uri="{FF2B5EF4-FFF2-40B4-BE49-F238E27FC236}">
                <a16:creationId xmlns:a16="http://schemas.microsoft.com/office/drawing/2014/main" id="{434BA0E9-4641-44CC-883C-17AB5BA536F4}"/>
              </a:ext>
            </a:extLst>
          </p:cNvPr>
          <p:cNvSpPr/>
          <p:nvPr/>
        </p:nvSpPr>
        <p:spPr>
          <a:xfrm>
            <a:off x="0"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spAutoFit/>
          </a:bodyPr>
          <a:lstStyle/>
          <a:p>
            <a:pPr algn="ctr"/>
            <a:endParaRPr lang="en-US" sz="1000">
              <a:solidFill>
                <a:srgbClr val="000000"/>
              </a:solidFill>
            </a:endParaRPr>
          </a:p>
        </p:txBody>
      </p:sp>
      <p:sp>
        <p:nvSpPr>
          <p:cNvPr id="5" name="Rectangle 4">
            <a:extLst>
              <a:ext uri="{FF2B5EF4-FFF2-40B4-BE49-F238E27FC236}">
                <a16:creationId xmlns:a16="http://schemas.microsoft.com/office/drawing/2014/main" id="{E91F7B17-DE74-4422-BC50-45A1ED10CAEB}"/>
              </a:ext>
            </a:extLst>
          </p:cNvPr>
          <p:cNvSpPr/>
          <p:nvPr/>
        </p:nvSpPr>
        <p:spPr>
          <a:xfrm>
            <a:off x="0" y="6654056"/>
            <a:ext cx="1270000" cy="153888"/>
          </a:xfrm>
          <a:prstGeom prst="rect">
            <a:avLst/>
          </a:prstGeom>
          <a:noFill/>
          <a:ln w="19050" cap="rnd"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spAutoFit/>
          </a:bodyPr>
          <a:lstStyle/>
          <a:p>
            <a:pPr algn="ctr"/>
            <a:r>
              <a:rPr lang="en-US" sz="1000">
                <a:solidFill>
                  <a:srgbClr val="000000"/>
                </a:solidFill>
              </a:rPr>
              <a:t>Unrestricted</a:t>
            </a:r>
          </a:p>
        </p:txBody>
      </p:sp>
    </p:spTree>
    <p:extLst>
      <p:ext uri="{BB962C8B-B14F-4D97-AF65-F5344CB8AC3E}">
        <p14:creationId xmlns:p14="http://schemas.microsoft.com/office/powerpoint/2010/main" val="217521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0E55-338D-46B8-B97A-0B361C4F634D}"/>
              </a:ext>
            </a:extLst>
          </p:cNvPr>
          <p:cNvSpPr>
            <a:spLocks noGrp="1"/>
          </p:cNvSpPr>
          <p:nvPr>
            <p:ph type="title"/>
          </p:nvPr>
        </p:nvSpPr>
        <p:spPr/>
        <p:txBody>
          <a:bodyPr/>
          <a:lstStyle/>
          <a:p>
            <a:r>
              <a:rPr lang="en-US" b="1" dirty="0"/>
              <a:t>Impact of toss on the match outcome</a:t>
            </a:r>
          </a:p>
        </p:txBody>
      </p:sp>
      <p:sp>
        <p:nvSpPr>
          <p:cNvPr id="6" name="TextBox 5">
            <a:extLst>
              <a:ext uri="{FF2B5EF4-FFF2-40B4-BE49-F238E27FC236}">
                <a16:creationId xmlns:a16="http://schemas.microsoft.com/office/drawing/2014/main" id="{8A9D7B41-D75F-4245-8CFF-56F6AA7BF87B}"/>
              </a:ext>
            </a:extLst>
          </p:cNvPr>
          <p:cNvSpPr txBox="1"/>
          <p:nvPr/>
        </p:nvSpPr>
        <p:spPr>
          <a:xfrm>
            <a:off x="499623" y="2349305"/>
            <a:ext cx="1399515" cy="369332"/>
          </a:xfrm>
          <a:prstGeom prst="rect">
            <a:avLst/>
          </a:prstGeom>
          <a:noFill/>
        </p:spPr>
        <p:txBody>
          <a:bodyPr wrap="square" rtlCol="0">
            <a:spAutoFit/>
          </a:bodyPr>
          <a:lstStyle/>
          <a:p>
            <a:r>
              <a:rPr lang="en-US" b="1" dirty="0"/>
              <a:t>2014</a:t>
            </a:r>
          </a:p>
        </p:txBody>
      </p:sp>
      <p:sp>
        <p:nvSpPr>
          <p:cNvPr id="7" name="TextBox 6">
            <a:extLst>
              <a:ext uri="{FF2B5EF4-FFF2-40B4-BE49-F238E27FC236}">
                <a16:creationId xmlns:a16="http://schemas.microsoft.com/office/drawing/2014/main" id="{64B9B541-6C7B-40B5-9777-8363BFC1487A}"/>
              </a:ext>
            </a:extLst>
          </p:cNvPr>
          <p:cNvSpPr txBox="1"/>
          <p:nvPr/>
        </p:nvSpPr>
        <p:spPr>
          <a:xfrm>
            <a:off x="4378662" y="2488891"/>
            <a:ext cx="1399515" cy="369332"/>
          </a:xfrm>
          <a:prstGeom prst="rect">
            <a:avLst/>
          </a:prstGeom>
          <a:noFill/>
        </p:spPr>
        <p:txBody>
          <a:bodyPr wrap="square" rtlCol="0">
            <a:spAutoFit/>
          </a:bodyPr>
          <a:lstStyle/>
          <a:p>
            <a:r>
              <a:rPr lang="en-US" b="1" dirty="0"/>
              <a:t>2015</a:t>
            </a:r>
          </a:p>
        </p:txBody>
      </p:sp>
      <p:sp>
        <p:nvSpPr>
          <p:cNvPr id="8" name="TextBox 7">
            <a:extLst>
              <a:ext uri="{FF2B5EF4-FFF2-40B4-BE49-F238E27FC236}">
                <a16:creationId xmlns:a16="http://schemas.microsoft.com/office/drawing/2014/main" id="{F7D298E0-D412-4109-ADC8-B946533ECB96}"/>
              </a:ext>
            </a:extLst>
          </p:cNvPr>
          <p:cNvSpPr txBox="1"/>
          <p:nvPr/>
        </p:nvSpPr>
        <p:spPr>
          <a:xfrm>
            <a:off x="8365054" y="2363373"/>
            <a:ext cx="1399515" cy="369332"/>
          </a:xfrm>
          <a:prstGeom prst="rect">
            <a:avLst/>
          </a:prstGeom>
          <a:noFill/>
        </p:spPr>
        <p:txBody>
          <a:bodyPr wrap="square" rtlCol="0">
            <a:spAutoFit/>
          </a:bodyPr>
          <a:lstStyle/>
          <a:p>
            <a:r>
              <a:rPr lang="en-US" b="1" dirty="0"/>
              <a:t>2016</a:t>
            </a:r>
          </a:p>
        </p:txBody>
      </p:sp>
      <p:pic>
        <p:nvPicPr>
          <p:cNvPr id="3" name="Picture 2">
            <a:extLst>
              <a:ext uri="{FF2B5EF4-FFF2-40B4-BE49-F238E27FC236}">
                <a16:creationId xmlns:a16="http://schemas.microsoft.com/office/drawing/2014/main" id="{BF9D3331-5FD5-43F8-82AB-E8448008777B}"/>
              </a:ext>
            </a:extLst>
          </p:cNvPr>
          <p:cNvPicPr>
            <a:picLocks noChangeAspect="1"/>
          </p:cNvPicPr>
          <p:nvPr/>
        </p:nvPicPr>
        <p:blipFill>
          <a:blip r:embed="rId2"/>
          <a:stretch>
            <a:fillRect/>
          </a:stretch>
        </p:blipFill>
        <p:spPr>
          <a:xfrm>
            <a:off x="328026" y="2985807"/>
            <a:ext cx="3686175" cy="3419475"/>
          </a:xfrm>
          <a:prstGeom prst="rect">
            <a:avLst/>
          </a:prstGeom>
        </p:spPr>
      </p:pic>
      <p:pic>
        <p:nvPicPr>
          <p:cNvPr id="4" name="Picture 3">
            <a:extLst>
              <a:ext uri="{FF2B5EF4-FFF2-40B4-BE49-F238E27FC236}">
                <a16:creationId xmlns:a16="http://schemas.microsoft.com/office/drawing/2014/main" id="{B37BA76B-9C7C-44E2-AEEF-0776787D171F}"/>
              </a:ext>
            </a:extLst>
          </p:cNvPr>
          <p:cNvPicPr>
            <a:picLocks noChangeAspect="1"/>
          </p:cNvPicPr>
          <p:nvPr/>
        </p:nvPicPr>
        <p:blipFill>
          <a:blip r:embed="rId3"/>
          <a:stretch>
            <a:fillRect/>
          </a:stretch>
        </p:blipFill>
        <p:spPr>
          <a:xfrm>
            <a:off x="4152900" y="2985807"/>
            <a:ext cx="3886200" cy="3390900"/>
          </a:xfrm>
          <a:prstGeom prst="rect">
            <a:avLst/>
          </a:prstGeom>
        </p:spPr>
      </p:pic>
      <p:pic>
        <p:nvPicPr>
          <p:cNvPr id="5" name="Picture 4">
            <a:extLst>
              <a:ext uri="{FF2B5EF4-FFF2-40B4-BE49-F238E27FC236}">
                <a16:creationId xmlns:a16="http://schemas.microsoft.com/office/drawing/2014/main" id="{92D224DF-ABE7-4878-9F2E-D9A78A8FAB36}"/>
              </a:ext>
            </a:extLst>
          </p:cNvPr>
          <p:cNvPicPr>
            <a:picLocks noChangeAspect="1"/>
          </p:cNvPicPr>
          <p:nvPr/>
        </p:nvPicPr>
        <p:blipFill>
          <a:blip r:embed="rId4"/>
          <a:stretch>
            <a:fillRect/>
          </a:stretch>
        </p:blipFill>
        <p:spPr>
          <a:xfrm>
            <a:off x="8177799" y="2985807"/>
            <a:ext cx="3810000" cy="3257550"/>
          </a:xfrm>
          <a:prstGeom prst="rect">
            <a:avLst/>
          </a:prstGeom>
        </p:spPr>
      </p:pic>
    </p:spTree>
    <p:extLst>
      <p:ext uri="{BB962C8B-B14F-4D97-AF65-F5344CB8AC3E}">
        <p14:creationId xmlns:p14="http://schemas.microsoft.com/office/powerpoint/2010/main" val="3210918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0269-0664-4939-B525-10CE49122912}"/>
              </a:ext>
            </a:extLst>
          </p:cNvPr>
          <p:cNvSpPr>
            <a:spLocks noGrp="1"/>
          </p:cNvSpPr>
          <p:nvPr>
            <p:ph type="title"/>
          </p:nvPr>
        </p:nvSpPr>
        <p:spPr>
          <a:xfrm>
            <a:off x="718856" y="661181"/>
            <a:ext cx="2108750" cy="844062"/>
          </a:xfrm>
        </p:spPr>
        <p:txBody>
          <a:bodyPr/>
          <a:lstStyle/>
          <a:p>
            <a:r>
              <a:rPr lang="en-US" b="1" dirty="0"/>
              <a:t>Result:</a:t>
            </a:r>
            <a:br>
              <a:rPr lang="en-US" dirty="0"/>
            </a:br>
            <a:endParaRPr lang="en-US" dirty="0"/>
          </a:p>
        </p:txBody>
      </p:sp>
      <p:sp>
        <p:nvSpPr>
          <p:cNvPr id="3" name="Text Placeholder 2">
            <a:extLst>
              <a:ext uri="{FF2B5EF4-FFF2-40B4-BE49-F238E27FC236}">
                <a16:creationId xmlns:a16="http://schemas.microsoft.com/office/drawing/2014/main" id="{F2802A4E-677F-4C09-91B3-70B72F11FC14}"/>
              </a:ext>
            </a:extLst>
          </p:cNvPr>
          <p:cNvSpPr>
            <a:spLocks noGrp="1"/>
          </p:cNvSpPr>
          <p:nvPr>
            <p:ph type="body" sz="half" idx="2"/>
          </p:nvPr>
        </p:nvSpPr>
        <p:spPr>
          <a:xfrm>
            <a:off x="718856" y="1524001"/>
            <a:ext cx="9627260" cy="1254369"/>
          </a:xfrm>
        </p:spPr>
        <p:txBody>
          <a:bodyPr>
            <a:normAutofit fontScale="92500" lnSpcReduction="20000"/>
          </a:bodyPr>
          <a:lstStyle/>
          <a:p>
            <a:pPr algn="just"/>
            <a:r>
              <a:rPr lang="en-US" dirty="0"/>
              <a:t>After doing the above analysis we can say that when team management gets the information about these information’s presented in above section, it would help them to pick the rite team with combination of good batsmen and bowlers. It would also help the team to know their performance when played under home condition and when played under non-home conditions.</a:t>
            </a:r>
          </a:p>
          <a:p>
            <a:endParaRPr lang="en-US" dirty="0"/>
          </a:p>
        </p:txBody>
      </p:sp>
      <p:sp>
        <p:nvSpPr>
          <p:cNvPr id="4" name="Title 1">
            <a:extLst>
              <a:ext uri="{FF2B5EF4-FFF2-40B4-BE49-F238E27FC236}">
                <a16:creationId xmlns:a16="http://schemas.microsoft.com/office/drawing/2014/main" id="{ED748451-E7A0-4C73-AA4F-842E43883A78}"/>
              </a:ext>
            </a:extLst>
          </p:cNvPr>
          <p:cNvSpPr txBox="1">
            <a:spLocks/>
          </p:cNvSpPr>
          <p:nvPr/>
        </p:nvSpPr>
        <p:spPr>
          <a:xfrm>
            <a:off x="718856" y="2584938"/>
            <a:ext cx="3433457" cy="844062"/>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Discussion:</a:t>
            </a:r>
            <a:br>
              <a:rPr lang="en-US" dirty="0"/>
            </a:br>
            <a:endParaRPr lang="en-US" dirty="0"/>
          </a:p>
        </p:txBody>
      </p:sp>
      <p:sp>
        <p:nvSpPr>
          <p:cNvPr id="5" name="Title 1">
            <a:extLst>
              <a:ext uri="{FF2B5EF4-FFF2-40B4-BE49-F238E27FC236}">
                <a16:creationId xmlns:a16="http://schemas.microsoft.com/office/drawing/2014/main" id="{158681B4-6E1E-439B-AC90-A53A8F816FF8}"/>
              </a:ext>
            </a:extLst>
          </p:cNvPr>
          <p:cNvSpPr txBox="1">
            <a:spLocks/>
          </p:cNvSpPr>
          <p:nvPr/>
        </p:nvSpPr>
        <p:spPr>
          <a:xfrm>
            <a:off x="718856" y="4302367"/>
            <a:ext cx="3827824" cy="844062"/>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Conclusion:</a:t>
            </a:r>
            <a:br>
              <a:rPr lang="en-US" dirty="0"/>
            </a:br>
            <a:endParaRPr lang="en-US" dirty="0"/>
          </a:p>
        </p:txBody>
      </p:sp>
      <p:sp>
        <p:nvSpPr>
          <p:cNvPr id="6" name="Text Placeholder 2">
            <a:extLst>
              <a:ext uri="{FF2B5EF4-FFF2-40B4-BE49-F238E27FC236}">
                <a16:creationId xmlns:a16="http://schemas.microsoft.com/office/drawing/2014/main" id="{33CBAD89-6906-4717-8F9C-57E474F1B2F9}"/>
              </a:ext>
            </a:extLst>
          </p:cNvPr>
          <p:cNvSpPr txBox="1">
            <a:spLocks/>
          </p:cNvSpPr>
          <p:nvPr/>
        </p:nvSpPr>
        <p:spPr>
          <a:xfrm>
            <a:off x="814984" y="3434862"/>
            <a:ext cx="9627260" cy="1055075"/>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just"/>
            <a:r>
              <a:rPr lang="en-US" dirty="0"/>
              <a:t>For any more information on the </a:t>
            </a:r>
            <a:r>
              <a:rPr lang="en-US" dirty="0" err="1"/>
              <a:t>ipl</a:t>
            </a:r>
            <a:r>
              <a:rPr lang="en-US" dirty="0"/>
              <a:t> I would suggest visiting the </a:t>
            </a:r>
            <a:r>
              <a:rPr lang="en-US" u="sng" dirty="0">
                <a:hlinkClick r:id="rId2"/>
              </a:rPr>
              <a:t>https://www.iplt20.com/</a:t>
            </a:r>
            <a:r>
              <a:rPr lang="en-US" dirty="0"/>
              <a:t> where users can get much more information in case if they need to analyses any more things</a:t>
            </a:r>
          </a:p>
          <a:p>
            <a:endParaRPr lang="en-US" dirty="0"/>
          </a:p>
        </p:txBody>
      </p:sp>
      <p:sp>
        <p:nvSpPr>
          <p:cNvPr id="7" name="Text Placeholder 2">
            <a:extLst>
              <a:ext uri="{FF2B5EF4-FFF2-40B4-BE49-F238E27FC236}">
                <a16:creationId xmlns:a16="http://schemas.microsoft.com/office/drawing/2014/main" id="{1086F551-EF3C-41CE-A00E-2A176A97F0B9}"/>
              </a:ext>
            </a:extLst>
          </p:cNvPr>
          <p:cNvSpPr txBox="1">
            <a:spLocks/>
          </p:cNvSpPr>
          <p:nvPr/>
        </p:nvSpPr>
        <p:spPr>
          <a:xfrm>
            <a:off x="814984" y="5333999"/>
            <a:ext cx="9627260" cy="1055075"/>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dirty="0"/>
              <a:t>After collecting information about the IPL teams, bowlers, batsmen, team performance when played under home condition and when played under non-home conditions and analyzing thing and finally present them in form of charts I would like to conclude my project.</a:t>
            </a:r>
          </a:p>
          <a:p>
            <a:endParaRPr lang="en-US" dirty="0"/>
          </a:p>
        </p:txBody>
      </p:sp>
    </p:spTree>
    <p:extLst>
      <p:ext uri="{BB962C8B-B14F-4D97-AF65-F5344CB8AC3E}">
        <p14:creationId xmlns:p14="http://schemas.microsoft.com/office/powerpoint/2010/main" val="241564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3EA5C4-0443-4FDB-8238-0E13FB099A83}"/>
              </a:ext>
            </a:extLst>
          </p:cNvPr>
          <p:cNvSpPr txBox="1"/>
          <p:nvPr/>
        </p:nvSpPr>
        <p:spPr>
          <a:xfrm>
            <a:off x="2419644" y="2644170"/>
            <a:ext cx="9186203" cy="1569660"/>
          </a:xfrm>
          <a:prstGeom prst="rect">
            <a:avLst/>
          </a:prstGeom>
          <a:noFill/>
        </p:spPr>
        <p:txBody>
          <a:bodyPr wrap="square" rtlCol="0">
            <a:spAutoFit/>
          </a:bodyPr>
          <a:lstStyle/>
          <a:p>
            <a:r>
              <a:rPr lang="en-US" sz="9600" dirty="0"/>
              <a:t>THANK YOU</a:t>
            </a:r>
          </a:p>
        </p:txBody>
      </p:sp>
    </p:spTree>
    <p:extLst>
      <p:ext uri="{BB962C8B-B14F-4D97-AF65-F5344CB8AC3E}">
        <p14:creationId xmlns:p14="http://schemas.microsoft.com/office/powerpoint/2010/main" val="214404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8927-A42D-4449-8E37-2A97DDAC10D2}"/>
              </a:ext>
            </a:extLst>
          </p:cNvPr>
          <p:cNvSpPr>
            <a:spLocks noGrp="1"/>
          </p:cNvSpPr>
          <p:nvPr>
            <p:ph type="ctrTitle"/>
          </p:nvPr>
        </p:nvSpPr>
        <p:spPr>
          <a:xfrm>
            <a:off x="564112" y="415829"/>
            <a:ext cx="8825658" cy="861421"/>
          </a:xfrm>
        </p:spPr>
        <p:txBody>
          <a:bodyPr/>
          <a:lstStyle/>
          <a:p>
            <a:r>
              <a:rPr lang="en-US" b="1" dirty="0"/>
              <a:t>Analyzing Data</a:t>
            </a:r>
          </a:p>
        </p:txBody>
      </p:sp>
      <p:sp>
        <p:nvSpPr>
          <p:cNvPr id="6" name="TextBox 5">
            <a:extLst>
              <a:ext uri="{FF2B5EF4-FFF2-40B4-BE49-F238E27FC236}">
                <a16:creationId xmlns:a16="http://schemas.microsoft.com/office/drawing/2014/main" id="{0DF10A00-F3BB-42AA-B620-7B9F06B8166A}"/>
              </a:ext>
            </a:extLst>
          </p:cNvPr>
          <p:cNvSpPr txBox="1"/>
          <p:nvPr/>
        </p:nvSpPr>
        <p:spPr>
          <a:xfrm>
            <a:off x="872197" y="1828800"/>
            <a:ext cx="1038195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As part of this project the data is being analyzed from different point so that it would help the team management to select the rite players for their team.</a:t>
            </a:r>
          </a:p>
          <a:p>
            <a:endParaRPr lang="en-US" dirty="0"/>
          </a:p>
          <a:p>
            <a:pPr marL="285750" indent="-285750">
              <a:buFont typeface="Arial" panose="020B0604020202020204" pitchFamily="34" charset="0"/>
              <a:buChar char="•"/>
            </a:pPr>
            <a:r>
              <a:rPr lang="en-US" dirty="0"/>
              <a:t>The various are that re focused for analysis include</a:t>
            </a:r>
          </a:p>
          <a:p>
            <a:pPr marL="342900" indent="-342900">
              <a:buFont typeface="+mj-lt"/>
              <a:buAutoNum type="alphaLcPeriod"/>
            </a:pPr>
            <a:r>
              <a:rPr lang="en-US" dirty="0"/>
              <a:t>Batsmen Aggregate over seasons</a:t>
            </a:r>
          </a:p>
          <a:p>
            <a:pPr marL="342900" indent="-342900">
              <a:buFont typeface="+mj-lt"/>
              <a:buAutoNum type="alphaLcPeriod"/>
            </a:pPr>
            <a:r>
              <a:rPr lang="en-US" dirty="0"/>
              <a:t>Bowlers Aggregate over seasons</a:t>
            </a:r>
          </a:p>
          <a:p>
            <a:pPr marL="342900" indent="-342900">
              <a:buFont typeface="+mj-lt"/>
              <a:buAutoNum type="alphaLcPeriod"/>
            </a:pPr>
            <a:r>
              <a:rPr lang="en-US" dirty="0"/>
              <a:t>Team wins in Home vs Away</a:t>
            </a:r>
          </a:p>
          <a:p>
            <a:pPr marL="342900" indent="-342900">
              <a:buFont typeface="+mj-lt"/>
              <a:buAutoNum type="alphaLcPeriod"/>
            </a:pPr>
            <a:r>
              <a:rPr lang="en-US" dirty="0"/>
              <a:t>Top Batsmen over seasons</a:t>
            </a:r>
          </a:p>
          <a:p>
            <a:pPr marL="342900" indent="-342900">
              <a:buFont typeface="+mj-lt"/>
              <a:buAutoNum type="alphaLcPeriod"/>
            </a:pPr>
            <a:r>
              <a:rPr lang="en-US" dirty="0"/>
              <a:t>Top Bowlers over seasons</a:t>
            </a:r>
          </a:p>
          <a:p>
            <a:pPr marL="342900" indent="-342900">
              <a:buFont typeface="+mj-lt"/>
              <a:buAutoNum type="alphaLcPeriod"/>
            </a:pPr>
            <a:r>
              <a:rPr lang="en-US" dirty="0"/>
              <a:t>Impact of toss on the match outcome                                                            </a:t>
            </a:r>
          </a:p>
          <a:p>
            <a:r>
              <a:rPr lang="en-US" dirty="0"/>
              <a:t> </a:t>
            </a:r>
          </a:p>
        </p:txBody>
      </p:sp>
    </p:spTree>
    <p:extLst>
      <p:ext uri="{BB962C8B-B14F-4D97-AF65-F5344CB8AC3E}">
        <p14:creationId xmlns:p14="http://schemas.microsoft.com/office/powerpoint/2010/main" val="2057854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BD75-2713-474E-B536-4F5FF3F8D3DC}"/>
              </a:ext>
            </a:extLst>
          </p:cNvPr>
          <p:cNvSpPr>
            <a:spLocks noGrp="1"/>
          </p:cNvSpPr>
          <p:nvPr>
            <p:ph type="title"/>
          </p:nvPr>
        </p:nvSpPr>
        <p:spPr/>
        <p:txBody>
          <a:bodyPr/>
          <a:lstStyle/>
          <a:p>
            <a:r>
              <a:rPr lang="en-US" b="1" dirty="0"/>
              <a:t>Data Source</a:t>
            </a:r>
          </a:p>
        </p:txBody>
      </p:sp>
      <p:sp>
        <p:nvSpPr>
          <p:cNvPr id="3" name="TextBox 2">
            <a:extLst>
              <a:ext uri="{FF2B5EF4-FFF2-40B4-BE49-F238E27FC236}">
                <a16:creationId xmlns:a16="http://schemas.microsoft.com/office/drawing/2014/main" id="{DBDA2E38-3181-4BD9-A7CE-A5B347DD8E15}"/>
              </a:ext>
            </a:extLst>
          </p:cNvPr>
          <p:cNvSpPr txBox="1"/>
          <p:nvPr/>
        </p:nvSpPr>
        <p:spPr>
          <a:xfrm>
            <a:off x="646111" y="1853248"/>
            <a:ext cx="10425163" cy="2308324"/>
          </a:xfrm>
          <a:prstGeom prst="rect">
            <a:avLst/>
          </a:prstGeom>
          <a:noFill/>
        </p:spPr>
        <p:txBody>
          <a:bodyPr wrap="square" rtlCol="0">
            <a:spAutoFit/>
          </a:bodyPr>
          <a:lstStyle/>
          <a:p>
            <a:pPr algn="just"/>
            <a:r>
              <a:rPr lang="en-US" dirty="0"/>
              <a:t>The data source for this project have been taken from Kaggle. The main source of data are the two csv files matches and deliveries respectively. The matches file contains the entire information about the matches played by every team over a different season. On the other hand, the delivery data sheet contains the complete information of the bowlers from all team with stats containing the number of overs they bowled, with number of runs they gave with number of wickets they picked up and finally there their respective economical rates from bowling end.</a:t>
            </a:r>
          </a:p>
          <a:p>
            <a:pPr algn="just"/>
            <a:endParaRPr lang="en-US" dirty="0"/>
          </a:p>
        </p:txBody>
      </p:sp>
    </p:spTree>
    <p:extLst>
      <p:ext uri="{BB962C8B-B14F-4D97-AF65-F5344CB8AC3E}">
        <p14:creationId xmlns:p14="http://schemas.microsoft.com/office/powerpoint/2010/main" val="5143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2BFF-FAFA-4E77-9886-DA5FC8AA6E77}"/>
              </a:ext>
            </a:extLst>
          </p:cNvPr>
          <p:cNvSpPr>
            <a:spLocks noGrp="1"/>
          </p:cNvSpPr>
          <p:nvPr>
            <p:ph type="title"/>
          </p:nvPr>
        </p:nvSpPr>
        <p:spPr/>
        <p:txBody>
          <a:bodyPr/>
          <a:lstStyle/>
          <a:p>
            <a:r>
              <a:rPr lang="en-US" b="1" dirty="0"/>
              <a:t>Batsmen &amp; Bowlers Aggregate</a:t>
            </a:r>
          </a:p>
        </p:txBody>
      </p:sp>
      <p:pic>
        <p:nvPicPr>
          <p:cNvPr id="3" name="Picture 2">
            <a:extLst>
              <a:ext uri="{FF2B5EF4-FFF2-40B4-BE49-F238E27FC236}">
                <a16:creationId xmlns:a16="http://schemas.microsoft.com/office/drawing/2014/main" id="{BCBD1812-B678-41F3-885B-EE91CB3BFB2C}"/>
              </a:ext>
            </a:extLst>
          </p:cNvPr>
          <p:cNvPicPr>
            <a:picLocks noChangeAspect="1"/>
          </p:cNvPicPr>
          <p:nvPr/>
        </p:nvPicPr>
        <p:blipFill>
          <a:blip r:embed="rId2"/>
          <a:stretch>
            <a:fillRect/>
          </a:stretch>
        </p:blipFill>
        <p:spPr>
          <a:xfrm>
            <a:off x="602296" y="2109049"/>
            <a:ext cx="10468978" cy="1587354"/>
          </a:xfrm>
          <a:prstGeom prst="rect">
            <a:avLst/>
          </a:prstGeom>
        </p:spPr>
      </p:pic>
      <p:pic>
        <p:nvPicPr>
          <p:cNvPr id="4" name="Picture 3">
            <a:extLst>
              <a:ext uri="{FF2B5EF4-FFF2-40B4-BE49-F238E27FC236}">
                <a16:creationId xmlns:a16="http://schemas.microsoft.com/office/drawing/2014/main" id="{34BE7504-EB24-4FBA-96A7-13FCBBDCD074}"/>
              </a:ext>
            </a:extLst>
          </p:cNvPr>
          <p:cNvPicPr>
            <a:picLocks noChangeAspect="1"/>
          </p:cNvPicPr>
          <p:nvPr/>
        </p:nvPicPr>
        <p:blipFill>
          <a:blip r:embed="rId3"/>
          <a:stretch>
            <a:fillRect/>
          </a:stretch>
        </p:blipFill>
        <p:spPr>
          <a:xfrm>
            <a:off x="707070" y="4615302"/>
            <a:ext cx="10364203" cy="1630466"/>
          </a:xfrm>
          <a:prstGeom prst="rect">
            <a:avLst/>
          </a:prstGeom>
        </p:spPr>
      </p:pic>
      <p:sp>
        <p:nvSpPr>
          <p:cNvPr id="5" name="TextBox 4">
            <a:extLst>
              <a:ext uri="{FF2B5EF4-FFF2-40B4-BE49-F238E27FC236}">
                <a16:creationId xmlns:a16="http://schemas.microsoft.com/office/drawing/2014/main" id="{2C7A833B-2D00-457B-9B3D-3C460AD163F3}"/>
              </a:ext>
            </a:extLst>
          </p:cNvPr>
          <p:cNvSpPr txBox="1"/>
          <p:nvPr/>
        </p:nvSpPr>
        <p:spPr>
          <a:xfrm>
            <a:off x="646111" y="1603717"/>
            <a:ext cx="2294037" cy="369332"/>
          </a:xfrm>
          <a:prstGeom prst="rect">
            <a:avLst/>
          </a:prstGeom>
          <a:noFill/>
        </p:spPr>
        <p:txBody>
          <a:bodyPr wrap="square" rtlCol="0">
            <a:spAutoFit/>
          </a:bodyPr>
          <a:lstStyle/>
          <a:p>
            <a:r>
              <a:rPr lang="en-US" b="1" dirty="0"/>
              <a:t>Batsmen</a:t>
            </a:r>
          </a:p>
        </p:txBody>
      </p:sp>
      <p:sp>
        <p:nvSpPr>
          <p:cNvPr id="6" name="TextBox 5">
            <a:extLst>
              <a:ext uri="{FF2B5EF4-FFF2-40B4-BE49-F238E27FC236}">
                <a16:creationId xmlns:a16="http://schemas.microsoft.com/office/drawing/2014/main" id="{08821258-F088-434C-9507-F22E9EA9FC8A}"/>
              </a:ext>
            </a:extLst>
          </p:cNvPr>
          <p:cNvSpPr txBox="1"/>
          <p:nvPr/>
        </p:nvSpPr>
        <p:spPr>
          <a:xfrm>
            <a:off x="646111" y="4079631"/>
            <a:ext cx="2687932" cy="369332"/>
          </a:xfrm>
          <a:prstGeom prst="rect">
            <a:avLst/>
          </a:prstGeom>
          <a:noFill/>
        </p:spPr>
        <p:txBody>
          <a:bodyPr wrap="square" rtlCol="0">
            <a:spAutoFit/>
          </a:bodyPr>
          <a:lstStyle/>
          <a:p>
            <a:r>
              <a:rPr lang="en-US" b="1" dirty="0"/>
              <a:t>Bowler</a:t>
            </a:r>
          </a:p>
        </p:txBody>
      </p:sp>
    </p:spTree>
    <p:extLst>
      <p:ext uri="{BB962C8B-B14F-4D97-AF65-F5344CB8AC3E}">
        <p14:creationId xmlns:p14="http://schemas.microsoft.com/office/powerpoint/2010/main" val="350647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5D91-AECE-417E-B9FE-7F2EC3DE722C}"/>
              </a:ext>
            </a:extLst>
          </p:cNvPr>
          <p:cNvSpPr>
            <a:spLocks noGrp="1"/>
          </p:cNvSpPr>
          <p:nvPr>
            <p:ph type="title"/>
          </p:nvPr>
        </p:nvSpPr>
        <p:spPr/>
        <p:txBody>
          <a:bodyPr/>
          <a:lstStyle/>
          <a:p>
            <a:r>
              <a:rPr lang="en-US" b="1" dirty="0"/>
              <a:t>Team Wins Home Vs Away</a:t>
            </a:r>
          </a:p>
        </p:txBody>
      </p:sp>
      <p:pic>
        <p:nvPicPr>
          <p:cNvPr id="3" name="Picture 2">
            <a:extLst>
              <a:ext uri="{FF2B5EF4-FFF2-40B4-BE49-F238E27FC236}">
                <a16:creationId xmlns:a16="http://schemas.microsoft.com/office/drawing/2014/main" id="{BA211423-8F68-4173-9690-8E1B943A992A}"/>
              </a:ext>
            </a:extLst>
          </p:cNvPr>
          <p:cNvPicPr>
            <a:picLocks noChangeAspect="1"/>
          </p:cNvPicPr>
          <p:nvPr/>
        </p:nvPicPr>
        <p:blipFill>
          <a:blip r:embed="rId2"/>
          <a:stretch>
            <a:fillRect/>
          </a:stretch>
        </p:blipFill>
        <p:spPr>
          <a:xfrm>
            <a:off x="253094" y="2123416"/>
            <a:ext cx="3338118" cy="3229341"/>
          </a:xfrm>
          <a:prstGeom prst="rect">
            <a:avLst/>
          </a:prstGeom>
        </p:spPr>
      </p:pic>
      <p:pic>
        <p:nvPicPr>
          <p:cNvPr id="4" name="Picture 3">
            <a:extLst>
              <a:ext uri="{FF2B5EF4-FFF2-40B4-BE49-F238E27FC236}">
                <a16:creationId xmlns:a16="http://schemas.microsoft.com/office/drawing/2014/main" id="{4DB69938-294A-4002-8217-D1EEB130DD61}"/>
              </a:ext>
            </a:extLst>
          </p:cNvPr>
          <p:cNvPicPr>
            <a:picLocks noChangeAspect="1"/>
          </p:cNvPicPr>
          <p:nvPr/>
        </p:nvPicPr>
        <p:blipFill>
          <a:blip r:embed="rId3"/>
          <a:stretch>
            <a:fillRect/>
          </a:stretch>
        </p:blipFill>
        <p:spPr>
          <a:xfrm>
            <a:off x="3871365" y="2059104"/>
            <a:ext cx="3731135" cy="4144804"/>
          </a:xfrm>
          <a:prstGeom prst="rect">
            <a:avLst/>
          </a:prstGeom>
        </p:spPr>
      </p:pic>
      <p:sp>
        <p:nvSpPr>
          <p:cNvPr id="5" name="TextBox 4">
            <a:extLst>
              <a:ext uri="{FF2B5EF4-FFF2-40B4-BE49-F238E27FC236}">
                <a16:creationId xmlns:a16="http://schemas.microsoft.com/office/drawing/2014/main" id="{7F648AE6-A1CF-4473-9208-B1AAFA22D6EE}"/>
              </a:ext>
            </a:extLst>
          </p:cNvPr>
          <p:cNvSpPr txBox="1"/>
          <p:nvPr/>
        </p:nvSpPr>
        <p:spPr>
          <a:xfrm>
            <a:off x="253094" y="1734114"/>
            <a:ext cx="2673864" cy="369332"/>
          </a:xfrm>
          <a:prstGeom prst="rect">
            <a:avLst/>
          </a:prstGeom>
          <a:noFill/>
        </p:spPr>
        <p:txBody>
          <a:bodyPr wrap="square" rtlCol="0">
            <a:spAutoFit/>
          </a:bodyPr>
          <a:lstStyle/>
          <a:p>
            <a:r>
              <a:rPr lang="en-US" b="1" dirty="0"/>
              <a:t>2008</a:t>
            </a:r>
          </a:p>
        </p:txBody>
      </p:sp>
      <p:sp>
        <p:nvSpPr>
          <p:cNvPr id="6" name="TextBox 5">
            <a:extLst>
              <a:ext uri="{FF2B5EF4-FFF2-40B4-BE49-F238E27FC236}">
                <a16:creationId xmlns:a16="http://schemas.microsoft.com/office/drawing/2014/main" id="{31B64040-1F80-4DCC-B0FB-114E8272B373}"/>
              </a:ext>
            </a:extLst>
          </p:cNvPr>
          <p:cNvSpPr txBox="1"/>
          <p:nvPr/>
        </p:nvSpPr>
        <p:spPr>
          <a:xfrm>
            <a:off x="3871365" y="1586844"/>
            <a:ext cx="2673864" cy="369332"/>
          </a:xfrm>
          <a:prstGeom prst="rect">
            <a:avLst/>
          </a:prstGeom>
          <a:noFill/>
        </p:spPr>
        <p:txBody>
          <a:bodyPr wrap="square" rtlCol="0">
            <a:spAutoFit/>
          </a:bodyPr>
          <a:lstStyle/>
          <a:p>
            <a:r>
              <a:rPr lang="en-US" b="1" dirty="0"/>
              <a:t>2009</a:t>
            </a:r>
          </a:p>
        </p:txBody>
      </p:sp>
      <p:pic>
        <p:nvPicPr>
          <p:cNvPr id="7" name="Picture 6">
            <a:extLst>
              <a:ext uri="{FF2B5EF4-FFF2-40B4-BE49-F238E27FC236}">
                <a16:creationId xmlns:a16="http://schemas.microsoft.com/office/drawing/2014/main" id="{CDD36AC6-5D0B-40BB-99B7-10E1CF5C1316}"/>
              </a:ext>
            </a:extLst>
          </p:cNvPr>
          <p:cNvPicPr>
            <a:picLocks noChangeAspect="1"/>
          </p:cNvPicPr>
          <p:nvPr/>
        </p:nvPicPr>
        <p:blipFill>
          <a:blip r:embed="rId4"/>
          <a:stretch>
            <a:fillRect/>
          </a:stretch>
        </p:blipFill>
        <p:spPr>
          <a:xfrm>
            <a:off x="7882653" y="2035493"/>
            <a:ext cx="3953667" cy="3937055"/>
          </a:xfrm>
          <a:prstGeom prst="rect">
            <a:avLst/>
          </a:prstGeom>
        </p:spPr>
      </p:pic>
      <p:sp>
        <p:nvSpPr>
          <p:cNvPr id="8" name="TextBox 7">
            <a:extLst>
              <a:ext uri="{FF2B5EF4-FFF2-40B4-BE49-F238E27FC236}">
                <a16:creationId xmlns:a16="http://schemas.microsoft.com/office/drawing/2014/main" id="{E2549F4A-37BC-41F1-9512-BF60BBB8BF84}"/>
              </a:ext>
            </a:extLst>
          </p:cNvPr>
          <p:cNvSpPr txBox="1"/>
          <p:nvPr/>
        </p:nvSpPr>
        <p:spPr>
          <a:xfrm>
            <a:off x="7882653" y="1535380"/>
            <a:ext cx="2673864" cy="369332"/>
          </a:xfrm>
          <a:prstGeom prst="rect">
            <a:avLst/>
          </a:prstGeom>
          <a:noFill/>
        </p:spPr>
        <p:txBody>
          <a:bodyPr wrap="square" rtlCol="0">
            <a:spAutoFit/>
          </a:bodyPr>
          <a:lstStyle/>
          <a:p>
            <a:r>
              <a:rPr lang="en-US" b="1" dirty="0"/>
              <a:t>2010</a:t>
            </a:r>
          </a:p>
        </p:txBody>
      </p:sp>
    </p:spTree>
    <p:extLst>
      <p:ext uri="{BB962C8B-B14F-4D97-AF65-F5344CB8AC3E}">
        <p14:creationId xmlns:p14="http://schemas.microsoft.com/office/powerpoint/2010/main" val="278984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5D91-AECE-417E-B9FE-7F2EC3DE722C}"/>
              </a:ext>
            </a:extLst>
          </p:cNvPr>
          <p:cNvSpPr>
            <a:spLocks noGrp="1"/>
          </p:cNvSpPr>
          <p:nvPr>
            <p:ph type="title"/>
          </p:nvPr>
        </p:nvSpPr>
        <p:spPr/>
        <p:txBody>
          <a:bodyPr/>
          <a:lstStyle/>
          <a:p>
            <a:r>
              <a:rPr lang="en-US" b="1" dirty="0"/>
              <a:t>Team Wins Home Vs Away</a:t>
            </a:r>
          </a:p>
        </p:txBody>
      </p:sp>
      <p:sp>
        <p:nvSpPr>
          <p:cNvPr id="6" name="TextBox 5">
            <a:extLst>
              <a:ext uri="{FF2B5EF4-FFF2-40B4-BE49-F238E27FC236}">
                <a16:creationId xmlns:a16="http://schemas.microsoft.com/office/drawing/2014/main" id="{31B64040-1F80-4DCC-B0FB-114E8272B373}"/>
              </a:ext>
            </a:extLst>
          </p:cNvPr>
          <p:cNvSpPr txBox="1"/>
          <p:nvPr/>
        </p:nvSpPr>
        <p:spPr>
          <a:xfrm>
            <a:off x="277069" y="1853248"/>
            <a:ext cx="2673864" cy="369332"/>
          </a:xfrm>
          <a:prstGeom prst="rect">
            <a:avLst/>
          </a:prstGeom>
          <a:noFill/>
        </p:spPr>
        <p:txBody>
          <a:bodyPr wrap="square" rtlCol="0">
            <a:spAutoFit/>
          </a:bodyPr>
          <a:lstStyle/>
          <a:p>
            <a:r>
              <a:rPr lang="en-US" b="1" dirty="0"/>
              <a:t>2011</a:t>
            </a:r>
          </a:p>
        </p:txBody>
      </p:sp>
      <p:pic>
        <p:nvPicPr>
          <p:cNvPr id="8" name="Picture 7">
            <a:extLst>
              <a:ext uri="{FF2B5EF4-FFF2-40B4-BE49-F238E27FC236}">
                <a16:creationId xmlns:a16="http://schemas.microsoft.com/office/drawing/2014/main" id="{1153FE22-09D1-4D42-95B4-4A8492662DDA}"/>
              </a:ext>
            </a:extLst>
          </p:cNvPr>
          <p:cNvPicPr>
            <a:picLocks noChangeAspect="1"/>
          </p:cNvPicPr>
          <p:nvPr/>
        </p:nvPicPr>
        <p:blipFill>
          <a:blip r:embed="rId2"/>
          <a:stretch>
            <a:fillRect/>
          </a:stretch>
        </p:blipFill>
        <p:spPr>
          <a:xfrm>
            <a:off x="277069" y="2435238"/>
            <a:ext cx="3809638" cy="3970044"/>
          </a:xfrm>
          <a:prstGeom prst="rect">
            <a:avLst/>
          </a:prstGeom>
        </p:spPr>
      </p:pic>
      <p:pic>
        <p:nvPicPr>
          <p:cNvPr id="9" name="Picture 8">
            <a:extLst>
              <a:ext uri="{FF2B5EF4-FFF2-40B4-BE49-F238E27FC236}">
                <a16:creationId xmlns:a16="http://schemas.microsoft.com/office/drawing/2014/main" id="{7A3A2C9D-E08F-445E-B32B-9D788CB11029}"/>
              </a:ext>
            </a:extLst>
          </p:cNvPr>
          <p:cNvPicPr>
            <a:picLocks noChangeAspect="1"/>
          </p:cNvPicPr>
          <p:nvPr/>
        </p:nvPicPr>
        <p:blipFill>
          <a:blip r:embed="rId3"/>
          <a:stretch>
            <a:fillRect/>
          </a:stretch>
        </p:blipFill>
        <p:spPr>
          <a:xfrm>
            <a:off x="4380056" y="2466890"/>
            <a:ext cx="3765366" cy="3938392"/>
          </a:xfrm>
          <a:prstGeom prst="rect">
            <a:avLst/>
          </a:prstGeom>
        </p:spPr>
      </p:pic>
      <p:pic>
        <p:nvPicPr>
          <p:cNvPr id="10" name="Picture 9">
            <a:extLst>
              <a:ext uri="{FF2B5EF4-FFF2-40B4-BE49-F238E27FC236}">
                <a16:creationId xmlns:a16="http://schemas.microsoft.com/office/drawing/2014/main" id="{D5394AC6-DFCE-435C-8C71-E53FB5042E1F}"/>
              </a:ext>
            </a:extLst>
          </p:cNvPr>
          <p:cNvPicPr>
            <a:picLocks noChangeAspect="1"/>
          </p:cNvPicPr>
          <p:nvPr/>
        </p:nvPicPr>
        <p:blipFill>
          <a:blip r:embed="rId4"/>
          <a:stretch>
            <a:fillRect/>
          </a:stretch>
        </p:blipFill>
        <p:spPr>
          <a:xfrm>
            <a:off x="8438771" y="2340281"/>
            <a:ext cx="3617934" cy="4065001"/>
          </a:xfrm>
          <a:prstGeom prst="rect">
            <a:avLst/>
          </a:prstGeom>
        </p:spPr>
      </p:pic>
      <p:sp>
        <p:nvSpPr>
          <p:cNvPr id="11" name="TextBox 10">
            <a:extLst>
              <a:ext uri="{FF2B5EF4-FFF2-40B4-BE49-F238E27FC236}">
                <a16:creationId xmlns:a16="http://schemas.microsoft.com/office/drawing/2014/main" id="{64D1E304-A77F-4DDC-94CB-8A23C75295A7}"/>
              </a:ext>
            </a:extLst>
          </p:cNvPr>
          <p:cNvSpPr txBox="1"/>
          <p:nvPr/>
        </p:nvSpPr>
        <p:spPr>
          <a:xfrm>
            <a:off x="4380056" y="1851347"/>
            <a:ext cx="2673864" cy="369332"/>
          </a:xfrm>
          <a:prstGeom prst="rect">
            <a:avLst/>
          </a:prstGeom>
          <a:noFill/>
        </p:spPr>
        <p:txBody>
          <a:bodyPr wrap="square" rtlCol="0">
            <a:spAutoFit/>
          </a:bodyPr>
          <a:lstStyle/>
          <a:p>
            <a:r>
              <a:rPr lang="en-US" b="1" dirty="0"/>
              <a:t>2012</a:t>
            </a:r>
          </a:p>
        </p:txBody>
      </p:sp>
      <p:sp>
        <p:nvSpPr>
          <p:cNvPr id="12" name="TextBox 11">
            <a:extLst>
              <a:ext uri="{FF2B5EF4-FFF2-40B4-BE49-F238E27FC236}">
                <a16:creationId xmlns:a16="http://schemas.microsoft.com/office/drawing/2014/main" id="{FAC6AD59-B726-479D-B36E-DC0998D6DBC1}"/>
              </a:ext>
            </a:extLst>
          </p:cNvPr>
          <p:cNvSpPr txBox="1"/>
          <p:nvPr/>
        </p:nvSpPr>
        <p:spPr>
          <a:xfrm>
            <a:off x="8438771" y="1851347"/>
            <a:ext cx="2673864" cy="369332"/>
          </a:xfrm>
          <a:prstGeom prst="rect">
            <a:avLst/>
          </a:prstGeom>
          <a:noFill/>
        </p:spPr>
        <p:txBody>
          <a:bodyPr wrap="square" rtlCol="0">
            <a:spAutoFit/>
          </a:bodyPr>
          <a:lstStyle/>
          <a:p>
            <a:r>
              <a:rPr lang="en-US" b="1" dirty="0"/>
              <a:t>2013</a:t>
            </a:r>
          </a:p>
        </p:txBody>
      </p:sp>
    </p:spTree>
    <p:extLst>
      <p:ext uri="{BB962C8B-B14F-4D97-AF65-F5344CB8AC3E}">
        <p14:creationId xmlns:p14="http://schemas.microsoft.com/office/powerpoint/2010/main" val="117228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5D91-AECE-417E-B9FE-7F2EC3DE722C}"/>
              </a:ext>
            </a:extLst>
          </p:cNvPr>
          <p:cNvSpPr>
            <a:spLocks noGrp="1"/>
          </p:cNvSpPr>
          <p:nvPr>
            <p:ph type="title"/>
          </p:nvPr>
        </p:nvSpPr>
        <p:spPr/>
        <p:txBody>
          <a:bodyPr/>
          <a:lstStyle/>
          <a:p>
            <a:r>
              <a:rPr lang="en-US" b="1" dirty="0"/>
              <a:t>Team Wins Home Vs Away</a:t>
            </a:r>
          </a:p>
        </p:txBody>
      </p:sp>
      <p:sp>
        <p:nvSpPr>
          <p:cNvPr id="5" name="TextBox 4">
            <a:extLst>
              <a:ext uri="{FF2B5EF4-FFF2-40B4-BE49-F238E27FC236}">
                <a16:creationId xmlns:a16="http://schemas.microsoft.com/office/drawing/2014/main" id="{7F648AE6-A1CF-4473-9208-B1AAFA22D6EE}"/>
              </a:ext>
            </a:extLst>
          </p:cNvPr>
          <p:cNvSpPr txBox="1"/>
          <p:nvPr/>
        </p:nvSpPr>
        <p:spPr>
          <a:xfrm>
            <a:off x="280351" y="2177008"/>
            <a:ext cx="2673864" cy="369332"/>
          </a:xfrm>
          <a:prstGeom prst="rect">
            <a:avLst/>
          </a:prstGeom>
          <a:noFill/>
        </p:spPr>
        <p:txBody>
          <a:bodyPr wrap="square" rtlCol="0">
            <a:spAutoFit/>
          </a:bodyPr>
          <a:lstStyle/>
          <a:p>
            <a:r>
              <a:rPr lang="en-US" b="1" dirty="0"/>
              <a:t>2014</a:t>
            </a:r>
          </a:p>
        </p:txBody>
      </p:sp>
      <p:sp>
        <p:nvSpPr>
          <p:cNvPr id="6" name="TextBox 5">
            <a:extLst>
              <a:ext uri="{FF2B5EF4-FFF2-40B4-BE49-F238E27FC236}">
                <a16:creationId xmlns:a16="http://schemas.microsoft.com/office/drawing/2014/main" id="{31B64040-1F80-4DCC-B0FB-114E8272B373}"/>
              </a:ext>
            </a:extLst>
          </p:cNvPr>
          <p:cNvSpPr txBox="1"/>
          <p:nvPr/>
        </p:nvSpPr>
        <p:spPr>
          <a:xfrm>
            <a:off x="4136252" y="2177008"/>
            <a:ext cx="2673864" cy="369332"/>
          </a:xfrm>
          <a:prstGeom prst="rect">
            <a:avLst/>
          </a:prstGeom>
          <a:noFill/>
        </p:spPr>
        <p:txBody>
          <a:bodyPr wrap="square" rtlCol="0">
            <a:spAutoFit/>
          </a:bodyPr>
          <a:lstStyle/>
          <a:p>
            <a:r>
              <a:rPr lang="en-US" b="1" dirty="0"/>
              <a:t>2015</a:t>
            </a:r>
          </a:p>
        </p:txBody>
      </p:sp>
      <p:pic>
        <p:nvPicPr>
          <p:cNvPr id="7" name="Picture 6">
            <a:extLst>
              <a:ext uri="{FF2B5EF4-FFF2-40B4-BE49-F238E27FC236}">
                <a16:creationId xmlns:a16="http://schemas.microsoft.com/office/drawing/2014/main" id="{AC1A166C-F7F0-43B8-A643-8C8E2BB64CFD}"/>
              </a:ext>
            </a:extLst>
          </p:cNvPr>
          <p:cNvPicPr>
            <a:picLocks noChangeAspect="1"/>
          </p:cNvPicPr>
          <p:nvPr/>
        </p:nvPicPr>
        <p:blipFill>
          <a:blip r:embed="rId2"/>
          <a:stretch>
            <a:fillRect/>
          </a:stretch>
        </p:blipFill>
        <p:spPr>
          <a:xfrm>
            <a:off x="280351" y="2771335"/>
            <a:ext cx="3501883" cy="3758688"/>
          </a:xfrm>
          <a:prstGeom prst="rect">
            <a:avLst/>
          </a:prstGeom>
        </p:spPr>
      </p:pic>
      <p:pic>
        <p:nvPicPr>
          <p:cNvPr id="8" name="Picture 7">
            <a:extLst>
              <a:ext uri="{FF2B5EF4-FFF2-40B4-BE49-F238E27FC236}">
                <a16:creationId xmlns:a16="http://schemas.microsoft.com/office/drawing/2014/main" id="{3260ED7E-AFC3-476F-921A-B7E784D1A7AB}"/>
              </a:ext>
            </a:extLst>
          </p:cNvPr>
          <p:cNvPicPr>
            <a:picLocks noChangeAspect="1"/>
          </p:cNvPicPr>
          <p:nvPr/>
        </p:nvPicPr>
        <p:blipFill>
          <a:blip r:embed="rId3"/>
          <a:stretch>
            <a:fillRect/>
          </a:stretch>
        </p:blipFill>
        <p:spPr>
          <a:xfrm>
            <a:off x="4136252" y="2736955"/>
            <a:ext cx="3501883" cy="3793068"/>
          </a:xfrm>
          <a:prstGeom prst="rect">
            <a:avLst/>
          </a:prstGeom>
        </p:spPr>
      </p:pic>
      <p:pic>
        <p:nvPicPr>
          <p:cNvPr id="9" name="Picture 8">
            <a:extLst>
              <a:ext uri="{FF2B5EF4-FFF2-40B4-BE49-F238E27FC236}">
                <a16:creationId xmlns:a16="http://schemas.microsoft.com/office/drawing/2014/main" id="{8A97C09C-7005-4C4A-849D-21340071C886}"/>
              </a:ext>
            </a:extLst>
          </p:cNvPr>
          <p:cNvPicPr>
            <a:picLocks noChangeAspect="1"/>
          </p:cNvPicPr>
          <p:nvPr/>
        </p:nvPicPr>
        <p:blipFill>
          <a:blip r:embed="rId4"/>
          <a:stretch>
            <a:fillRect/>
          </a:stretch>
        </p:blipFill>
        <p:spPr>
          <a:xfrm>
            <a:off x="8018867" y="2736955"/>
            <a:ext cx="3723399" cy="3793068"/>
          </a:xfrm>
          <a:prstGeom prst="rect">
            <a:avLst/>
          </a:prstGeom>
        </p:spPr>
      </p:pic>
      <p:sp>
        <p:nvSpPr>
          <p:cNvPr id="10" name="TextBox 9">
            <a:extLst>
              <a:ext uri="{FF2B5EF4-FFF2-40B4-BE49-F238E27FC236}">
                <a16:creationId xmlns:a16="http://schemas.microsoft.com/office/drawing/2014/main" id="{98CA2F0E-DED0-49CB-BA5C-11E2681066E9}"/>
              </a:ext>
            </a:extLst>
          </p:cNvPr>
          <p:cNvSpPr txBox="1"/>
          <p:nvPr/>
        </p:nvSpPr>
        <p:spPr>
          <a:xfrm>
            <a:off x="7889981" y="2154062"/>
            <a:ext cx="2673864" cy="369332"/>
          </a:xfrm>
          <a:prstGeom prst="rect">
            <a:avLst/>
          </a:prstGeom>
          <a:noFill/>
        </p:spPr>
        <p:txBody>
          <a:bodyPr wrap="square" rtlCol="0">
            <a:spAutoFit/>
          </a:bodyPr>
          <a:lstStyle/>
          <a:p>
            <a:r>
              <a:rPr lang="en-US" b="1" dirty="0"/>
              <a:t>2016</a:t>
            </a:r>
          </a:p>
        </p:txBody>
      </p:sp>
    </p:spTree>
    <p:extLst>
      <p:ext uri="{BB962C8B-B14F-4D97-AF65-F5344CB8AC3E}">
        <p14:creationId xmlns:p14="http://schemas.microsoft.com/office/powerpoint/2010/main" val="188273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0E55-338D-46B8-B97A-0B361C4F634D}"/>
              </a:ext>
            </a:extLst>
          </p:cNvPr>
          <p:cNvSpPr>
            <a:spLocks noGrp="1"/>
          </p:cNvSpPr>
          <p:nvPr>
            <p:ph type="title"/>
          </p:nvPr>
        </p:nvSpPr>
        <p:spPr/>
        <p:txBody>
          <a:bodyPr/>
          <a:lstStyle/>
          <a:p>
            <a:r>
              <a:rPr lang="en-US" b="1" dirty="0"/>
              <a:t>Impact of toss on the match outcome</a:t>
            </a:r>
          </a:p>
        </p:txBody>
      </p:sp>
      <p:pic>
        <p:nvPicPr>
          <p:cNvPr id="3" name="Picture 2">
            <a:extLst>
              <a:ext uri="{FF2B5EF4-FFF2-40B4-BE49-F238E27FC236}">
                <a16:creationId xmlns:a16="http://schemas.microsoft.com/office/drawing/2014/main" id="{2F9F6682-CA17-4C35-A1EF-267BD509D0BA}"/>
              </a:ext>
            </a:extLst>
          </p:cNvPr>
          <p:cNvPicPr>
            <a:picLocks noChangeAspect="1"/>
          </p:cNvPicPr>
          <p:nvPr/>
        </p:nvPicPr>
        <p:blipFill>
          <a:blip r:embed="rId2"/>
          <a:stretch>
            <a:fillRect/>
          </a:stretch>
        </p:blipFill>
        <p:spPr>
          <a:xfrm>
            <a:off x="499623" y="2926080"/>
            <a:ext cx="3608677" cy="3084414"/>
          </a:xfrm>
          <a:prstGeom prst="rect">
            <a:avLst/>
          </a:prstGeom>
        </p:spPr>
      </p:pic>
      <p:pic>
        <p:nvPicPr>
          <p:cNvPr id="4" name="Picture 3">
            <a:extLst>
              <a:ext uri="{FF2B5EF4-FFF2-40B4-BE49-F238E27FC236}">
                <a16:creationId xmlns:a16="http://schemas.microsoft.com/office/drawing/2014/main" id="{E2374DD9-AC37-40A2-831A-6E99F55C0052}"/>
              </a:ext>
            </a:extLst>
          </p:cNvPr>
          <p:cNvPicPr>
            <a:picLocks noChangeAspect="1"/>
          </p:cNvPicPr>
          <p:nvPr/>
        </p:nvPicPr>
        <p:blipFill>
          <a:blip r:embed="rId3"/>
          <a:stretch>
            <a:fillRect/>
          </a:stretch>
        </p:blipFill>
        <p:spPr>
          <a:xfrm>
            <a:off x="4378662" y="2926080"/>
            <a:ext cx="3434675" cy="3009677"/>
          </a:xfrm>
          <a:prstGeom prst="rect">
            <a:avLst/>
          </a:prstGeom>
        </p:spPr>
      </p:pic>
      <p:pic>
        <p:nvPicPr>
          <p:cNvPr id="5" name="Picture 4">
            <a:extLst>
              <a:ext uri="{FF2B5EF4-FFF2-40B4-BE49-F238E27FC236}">
                <a16:creationId xmlns:a16="http://schemas.microsoft.com/office/drawing/2014/main" id="{CB4EFA22-4384-4427-9E9E-3E8F36509864}"/>
              </a:ext>
            </a:extLst>
          </p:cNvPr>
          <p:cNvPicPr>
            <a:picLocks noChangeAspect="1"/>
          </p:cNvPicPr>
          <p:nvPr/>
        </p:nvPicPr>
        <p:blipFill>
          <a:blip r:embed="rId4"/>
          <a:stretch>
            <a:fillRect/>
          </a:stretch>
        </p:blipFill>
        <p:spPr>
          <a:xfrm>
            <a:off x="8083700" y="2870504"/>
            <a:ext cx="3608677" cy="3065253"/>
          </a:xfrm>
          <a:prstGeom prst="rect">
            <a:avLst/>
          </a:prstGeom>
        </p:spPr>
      </p:pic>
      <p:sp>
        <p:nvSpPr>
          <p:cNvPr id="6" name="TextBox 5">
            <a:extLst>
              <a:ext uri="{FF2B5EF4-FFF2-40B4-BE49-F238E27FC236}">
                <a16:creationId xmlns:a16="http://schemas.microsoft.com/office/drawing/2014/main" id="{8A9D7B41-D75F-4245-8CFF-56F6AA7BF87B}"/>
              </a:ext>
            </a:extLst>
          </p:cNvPr>
          <p:cNvSpPr txBox="1"/>
          <p:nvPr/>
        </p:nvSpPr>
        <p:spPr>
          <a:xfrm>
            <a:off x="499623" y="2349305"/>
            <a:ext cx="1399515" cy="369332"/>
          </a:xfrm>
          <a:prstGeom prst="rect">
            <a:avLst/>
          </a:prstGeom>
          <a:noFill/>
        </p:spPr>
        <p:txBody>
          <a:bodyPr wrap="square" rtlCol="0">
            <a:spAutoFit/>
          </a:bodyPr>
          <a:lstStyle/>
          <a:p>
            <a:r>
              <a:rPr lang="en-US" b="1" dirty="0"/>
              <a:t>2008</a:t>
            </a:r>
          </a:p>
        </p:txBody>
      </p:sp>
      <p:sp>
        <p:nvSpPr>
          <p:cNvPr id="7" name="TextBox 6">
            <a:extLst>
              <a:ext uri="{FF2B5EF4-FFF2-40B4-BE49-F238E27FC236}">
                <a16:creationId xmlns:a16="http://schemas.microsoft.com/office/drawing/2014/main" id="{64B9B541-6C7B-40B5-9777-8363BFC1487A}"/>
              </a:ext>
            </a:extLst>
          </p:cNvPr>
          <p:cNvSpPr txBox="1"/>
          <p:nvPr/>
        </p:nvSpPr>
        <p:spPr>
          <a:xfrm>
            <a:off x="4378662" y="2488891"/>
            <a:ext cx="1399515" cy="369332"/>
          </a:xfrm>
          <a:prstGeom prst="rect">
            <a:avLst/>
          </a:prstGeom>
          <a:noFill/>
        </p:spPr>
        <p:txBody>
          <a:bodyPr wrap="square" rtlCol="0">
            <a:spAutoFit/>
          </a:bodyPr>
          <a:lstStyle/>
          <a:p>
            <a:r>
              <a:rPr lang="en-US" b="1" dirty="0"/>
              <a:t>2009</a:t>
            </a:r>
          </a:p>
        </p:txBody>
      </p:sp>
      <p:sp>
        <p:nvSpPr>
          <p:cNvPr id="8" name="TextBox 7">
            <a:extLst>
              <a:ext uri="{FF2B5EF4-FFF2-40B4-BE49-F238E27FC236}">
                <a16:creationId xmlns:a16="http://schemas.microsoft.com/office/drawing/2014/main" id="{F7D298E0-D412-4109-ADC8-B946533ECB96}"/>
              </a:ext>
            </a:extLst>
          </p:cNvPr>
          <p:cNvSpPr txBox="1"/>
          <p:nvPr/>
        </p:nvSpPr>
        <p:spPr>
          <a:xfrm>
            <a:off x="8083700" y="2349305"/>
            <a:ext cx="1399515" cy="369332"/>
          </a:xfrm>
          <a:prstGeom prst="rect">
            <a:avLst/>
          </a:prstGeom>
          <a:noFill/>
        </p:spPr>
        <p:txBody>
          <a:bodyPr wrap="square" rtlCol="0">
            <a:spAutoFit/>
          </a:bodyPr>
          <a:lstStyle/>
          <a:p>
            <a:r>
              <a:rPr lang="en-US" b="1" dirty="0"/>
              <a:t>2010</a:t>
            </a:r>
          </a:p>
        </p:txBody>
      </p:sp>
    </p:spTree>
    <p:extLst>
      <p:ext uri="{BB962C8B-B14F-4D97-AF65-F5344CB8AC3E}">
        <p14:creationId xmlns:p14="http://schemas.microsoft.com/office/powerpoint/2010/main" val="4235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0E55-338D-46B8-B97A-0B361C4F634D}"/>
              </a:ext>
            </a:extLst>
          </p:cNvPr>
          <p:cNvSpPr>
            <a:spLocks noGrp="1"/>
          </p:cNvSpPr>
          <p:nvPr>
            <p:ph type="title"/>
          </p:nvPr>
        </p:nvSpPr>
        <p:spPr/>
        <p:txBody>
          <a:bodyPr/>
          <a:lstStyle/>
          <a:p>
            <a:r>
              <a:rPr lang="en-US" b="1" dirty="0"/>
              <a:t>Impact of toss on the match outcome</a:t>
            </a:r>
          </a:p>
        </p:txBody>
      </p:sp>
      <p:sp>
        <p:nvSpPr>
          <p:cNvPr id="6" name="TextBox 5">
            <a:extLst>
              <a:ext uri="{FF2B5EF4-FFF2-40B4-BE49-F238E27FC236}">
                <a16:creationId xmlns:a16="http://schemas.microsoft.com/office/drawing/2014/main" id="{8A9D7B41-D75F-4245-8CFF-56F6AA7BF87B}"/>
              </a:ext>
            </a:extLst>
          </p:cNvPr>
          <p:cNvSpPr txBox="1"/>
          <p:nvPr/>
        </p:nvSpPr>
        <p:spPr>
          <a:xfrm>
            <a:off x="499623" y="2349305"/>
            <a:ext cx="1399515" cy="369332"/>
          </a:xfrm>
          <a:prstGeom prst="rect">
            <a:avLst/>
          </a:prstGeom>
          <a:noFill/>
        </p:spPr>
        <p:txBody>
          <a:bodyPr wrap="square" rtlCol="0">
            <a:spAutoFit/>
          </a:bodyPr>
          <a:lstStyle/>
          <a:p>
            <a:r>
              <a:rPr lang="en-US" b="1" dirty="0"/>
              <a:t>2011</a:t>
            </a:r>
          </a:p>
        </p:txBody>
      </p:sp>
      <p:sp>
        <p:nvSpPr>
          <p:cNvPr id="7" name="TextBox 6">
            <a:extLst>
              <a:ext uri="{FF2B5EF4-FFF2-40B4-BE49-F238E27FC236}">
                <a16:creationId xmlns:a16="http://schemas.microsoft.com/office/drawing/2014/main" id="{64B9B541-6C7B-40B5-9777-8363BFC1487A}"/>
              </a:ext>
            </a:extLst>
          </p:cNvPr>
          <p:cNvSpPr txBox="1"/>
          <p:nvPr/>
        </p:nvSpPr>
        <p:spPr>
          <a:xfrm>
            <a:off x="4378662" y="2488891"/>
            <a:ext cx="1399515" cy="369332"/>
          </a:xfrm>
          <a:prstGeom prst="rect">
            <a:avLst/>
          </a:prstGeom>
          <a:noFill/>
        </p:spPr>
        <p:txBody>
          <a:bodyPr wrap="square" rtlCol="0">
            <a:spAutoFit/>
          </a:bodyPr>
          <a:lstStyle/>
          <a:p>
            <a:r>
              <a:rPr lang="en-US" b="1" dirty="0"/>
              <a:t>2012</a:t>
            </a:r>
          </a:p>
        </p:txBody>
      </p:sp>
      <p:sp>
        <p:nvSpPr>
          <p:cNvPr id="8" name="TextBox 7">
            <a:extLst>
              <a:ext uri="{FF2B5EF4-FFF2-40B4-BE49-F238E27FC236}">
                <a16:creationId xmlns:a16="http://schemas.microsoft.com/office/drawing/2014/main" id="{F7D298E0-D412-4109-ADC8-B946533ECB96}"/>
              </a:ext>
            </a:extLst>
          </p:cNvPr>
          <p:cNvSpPr txBox="1"/>
          <p:nvPr/>
        </p:nvSpPr>
        <p:spPr>
          <a:xfrm>
            <a:off x="8365054" y="2363373"/>
            <a:ext cx="1399515" cy="369332"/>
          </a:xfrm>
          <a:prstGeom prst="rect">
            <a:avLst/>
          </a:prstGeom>
          <a:noFill/>
        </p:spPr>
        <p:txBody>
          <a:bodyPr wrap="square" rtlCol="0">
            <a:spAutoFit/>
          </a:bodyPr>
          <a:lstStyle/>
          <a:p>
            <a:r>
              <a:rPr lang="en-US" b="1" dirty="0"/>
              <a:t>2013</a:t>
            </a:r>
          </a:p>
        </p:txBody>
      </p:sp>
      <p:pic>
        <p:nvPicPr>
          <p:cNvPr id="9" name="Picture 8">
            <a:extLst>
              <a:ext uri="{FF2B5EF4-FFF2-40B4-BE49-F238E27FC236}">
                <a16:creationId xmlns:a16="http://schemas.microsoft.com/office/drawing/2014/main" id="{69FB2A5F-5CB1-4484-8BAF-8A4BA382C49A}"/>
              </a:ext>
            </a:extLst>
          </p:cNvPr>
          <p:cNvPicPr>
            <a:picLocks noChangeAspect="1"/>
          </p:cNvPicPr>
          <p:nvPr/>
        </p:nvPicPr>
        <p:blipFill>
          <a:blip r:embed="rId2"/>
          <a:stretch>
            <a:fillRect/>
          </a:stretch>
        </p:blipFill>
        <p:spPr>
          <a:xfrm>
            <a:off x="190374" y="3011692"/>
            <a:ext cx="3731376" cy="3207061"/>
          </a:xfrm>
          <a:prstGeom prst="rect">
            <a:avLst/>
          </a:prstGeom>
        </p:spPr>
      </p:pic>
      <p:pic>
        <p:nvPicPr>
          <p:cNvPr id="10" name="Picture 9">
            <a:extLst>
              <a:ext uri="{FF2B5EF4-FFF2-40B4-BE49-F238E27FC236}">
                <a16:creationId xmlns:a16="http://schemas.microsoft.com/office/drawing/2014/main" id="{D59B924D-ED92-48EA-BE7D-07FF412DEA8E}"/>
              </a:ext>
            </a:extLst>
          </p:cNvPr>
          <p:cNvPicPr>
            <a:picLocks noChangeAspect="1"/>
          </p:cNvPicPr>
          <p:nvPr/>
        </p:nvPicPr>
        <p:blipFill>
          <a:blip r:embed="rId3"/>
          <a:stretch>
            <a:fillRect/>
          </a:stretch>
        </p:blipFill>
        <p:spPr>
          <a:xfrm>
            <a:off x="4335074" y="3051223"/>
            <a:ext cx="3801994" cy="3207061"/>
          </a:xfrm>
          <a:prstGeom prst="rect">
            <a:avLst/>
          </a:prstGeom>
        </p:spPr>
      </p:pic>
      <p:pic>
        <p:nvPicPr>
          <p:cNvPr id="11" name="Picture 10">
            <a:extLst>
              <a:ext uri="{FF2B5EF4-FFF2-40B4-BE49-F238E27FC236}">
                <a16:creationId xmlns:a16="http://schemas.microsoft.com/office/drawing/2014/main" id="{795E7EF2-8C14-4FA3-B989-E3AFEA34CC72}"/>
              </a:ext>
            </a:extLst>
          </p:cNvPr>
          <p:cNvPicPr>
            <a:picLocks noChangeAspect="1"/>
          </p:cNvPicPr>
          <p:nvPr/>
        </p:nvPicPr>
        <p:blipFill>
          <a:blip r:embed="rId4"/>
          <a:stretch>
            <a:fillRect/>
          </a:stretch>
        </p:blipFill>
        <p:spPr>
          <a:xfrm>
            <a:off x="8347342" y="2987878"/>
            <a:ext cx="3781425" cy="3333750"/>
          </a:xfrm>
          <a:prstGeom prst="rect">
            <a:avLst/>
          </a:prstGeom>
        </p:spPr>
      </p:pic>
    </p:spTree>
    <p:extLst>
      <p:ext uri="{BB962C8B-B14F-4D97-AF65-F5344CB8AC3E}">
        <p14:creationId xmlns:p14="http://schemas.microsoft.com/office/powerpoint/2010/main" val="620446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387</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INDIAN PREMIER ANALYSIS</vt:lpstr>
      <vt:lpstr>Analyzing Data</vt:lpstr>
      <vt:lpstr>Data Source</vt:lpstr>
      <vt:lpstr>Batsmen &amp; Bowlers Aggregate</vt:lpstr>
      <vt:lpstr>Team Wins Home Vs Away</vt:lpstr>
      <vt:lpstr>Team Wins Home Vs Away</vt:lpstr>
      <vt:lpstr>Team Wins Home Vs Away</vt:lpstr>
      <vt:lpstr>Impact of toss on the match outcome</vt:lpstr>
      <vt:lpstr>Impact of toss on the match outcome</vt:lpstr>
      <vt:lpstr>Impact of toss on the match outcome</vt:lpstr>
      <vt:lpstr>Result: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PREMIER ANALYSIS</dc:title>
  <dc:creator>Mp, Santhosh (SGRE CT DSF ISDTIN SDM)</dc:creator>
  <cp:keywords>C_Unrestricted</cp:keywords>
  <cp:lastModifiedBy>Mp, Santhosh (SGRE CT DSF ISDTIN SDM)</cp:lastModifiedBy>
  <cp:revision>35</cp:revision>
  <dcterms:created xsi:type="dcterms:W3CDTF">2019-07-03T05:17:22Z</dcterms:created>
  <dcterms:modified xsi:type="dcterms:W3CDTF">2019-07-03T05:57:32Z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sodocoClasLang">
    <vt:lpwstr>Unrestricted</vt:lpwstr>
  </property>
  <property fmtid="{D5CDD505-2E9C-101B-9397-08002B2CF9AE}" pid="4" name="sodocoClasLangId">
    <vt:i4>0</vt:i4>
  </property>
  <property fmtid="{D5CDD505-2E9C-101B-9397-08002B2CF9AE}" pid="5" name="sodocoClasId">
    <vt:i4>0</vt:i4>
  </property>
  <property fmtid="{D5CDD505-2E9C-101B-9397-08002B2CF9AE}" pid="6" name="MSIP_Label_6013f521-439d-4e48-8e98-41ab6c596aa7_Enabled">
    <vt:lpwstr>True</vt:lpwstr>
  </property>
  <property fmtid="{D5CDD505-2E9C-101B-9397-08002B2CF9AE}" pid="7" name="MSIP_Label_6013f521-439d-4e48-8e98-41ab6c596aa7_SiteId">
    <vt:lpwstr>12f921d8-f30d-4596-a652-7045b338485a</vt:lpwstr>
  </property>
  <property fmtid="{D5CDD505-2E9C-101B-9397-08002B2CF9AE}" pid="8" name="MSIP_Label_6013f521-439d-4e48-8e98-41ab6c596aa7_Owner">
    <vt:lpwstr>Santhosh.MP@siemensgamesa.com</vt:lpwstr>
  </property>
  <property fmtid="{D5CDD505-2E9C-101B-9397-08002B2CF9AE}" pid="9" name="MSIP_Label_6013f521-439d-4e48-8e98-41ab6c596aa7_SetDate">
    <vt:lpwstr>2019-07-03T05:57:30.8821669Z</vt:lpwstr>
  </property>
  <property fmtid="{D5CDD505-2E9C-101B-9397-08002B2CF9AE}" pid="10" name="MSIP_Label_6013f521-439d-4e48-8e98-41ab6c596aa7_Name">
    <vt:lpwstr>Restricted</vt:lpwstr>
  </property>
  <property fmtid="{D5CDD505-2E9C-101B-9397-08002B2CF9AE}" pid="11" name="MSIP_Label_6013f521-439d-4e48-8e98-41ab6c596aa7_Application">
    <vt:lpwstr>Microsoft Azure Information Protection</vt:lpwstr>
  </property>
  <property fmtid="{D5CDD505-2E9C-101B-9397-08002B2CF9AE}" pid="12" name="MSIP_Label_6013f521-439d-4e48-8e98-41ab6c596aa7_Extended_MSFT_Method">
    <vt:lpwstr>Automatic</vt:lpwstr>
  </property>
  <property fmtid="{D5CDD505-2E9C-101B-9397-08002B2CF9AE}" pid="13" name="Sensitivity">
    <vt:lpwstr>Restricted</vt:lpwstr>
  </property>
</Properties>
</file>