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6"/>
            <a:ext cx="9148763"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6729989" y="6442525"/>
            <a:ext cx="2057400" cy="365125"/>
          </a:xfrm>
        </p:spPr>
        <p:txBody>
          <a:bodyPr/>
          <a:lstStyle/>
          <a:p>
            <a:fld id="{8E1DA4D2-36CE-41B7-9D9B-8595D1A32229}" type="datetimeFigureOut">
              <a:rPr lang="en-IN" smtClean="0"/>
              <a:t>24-09-2018</a:t>
            </a:fld>
            <a:endParaRPr lang="en-IN"/>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1200"/>
            </a:lvl1pPr>
          </a:lstStyle>
          <a:p>
            <a:fld id="{538D7C4C-FA4D-4684-8969-5BDE3366D766}" type="slidenum">
              <a:rPr lang="en-IN" smtClean="0"/>
              <a:t>‹#›</a:t>
            </a:fld>
            <a:endParaRPr lang="en-IN"/>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5490225" y="467785"/>
            <a:ext cx="3656410"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1DA4D2-36CE-41B7-9D9B-8595D1A32229}" type="datetimeFigureOut">
              <a:rPr lang="en-IN" smtClean="0"/>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300536" y="362425"/>
            <a:ext cx="2621984"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958474" y="507037"/>
            <a:ext cx="1178720"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469683"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8E1DA4D2-36CE-41B7-9D9B-8595D1A32229}" type="datetimeFigureOut">
              <a:rPr lang="en-IN" smtClean="0"/>
              <a:t>24-09-2018</a:t>
            </a:fld>
            <a:endParaRPr lang="en-IN"/>
          </a:p>
        </p:txBody>
      </p:sp>
      <p:sp>
        <p:nvSpPr>
          <p:cNvPr id="5" name="Footer Placeholder 4"/>
          <p:cNvSpPr>
            <a:spLocks noGrp="1"/>
          </p:cNvSpPr>
          <p:nvPr>
            <p:ph type="ftr" sz="quarter" idx="11"/>
          </p:nvPr>
        </p:nvSpPr>
        <p:spPr>
          <a:xfrm>
            <a:off x="2200275" y="6296616"/>
            <a:ext cx="4469683" cy="365125"/>
          </a:xfrm>
        </p:spPr>
        <p:txBody>
          <a:bodyPr/>
          <a:lstStyle/>
          <a:p>
            <a:endParaRPr lang="en-IN"/>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538D7C4C-FA4D-4684-8969-5BDE3366D766}" type="slidenum">
              <a:rPr lang="en-IN" smtClean="0"/>
              <a:t>‹#›</a:t>
            </a:fld>
            <a:endParaRPr lang="en-IN"/>
          </a:p>
        </p:txBody>
      </p:sp>
      <p:cxnSp>
        <p:nvCxnSpPr>
          <p:cNvPr id="7" name="Straight Connector 6" title="Rule Line"/>
          <p:cNvCxnSpPr/>
          <p:nvPr/>
        </p:nvCxnSpPr>
        <p:spPr>
          <a:xfrm>
            <a:off x="6833687"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1DA4D2-36CE-41B7-9D9B-8595D1A32229}" type="datetimeFigureOut">
              <a:rPr lang="en-IN" smtClean="0"/>
              <a:t>24-09-2018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1" y="-4679"/>
            <a:ext cx="9150461"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1839516" y="1262064"/>
            <a:ext cx="5464969"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8E1DA4D2-36CE-41B7-9D9B-8595D1A32229}" type="datetimeFigureOut">
              <a:rPr lang="en-IN" smtClean="0"/>
              <a:t>24-09-2018</a:t>
            </a:fld>
            <a:endParaRPr lang="en-IN"/>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1200">
                <a:solidFill>
                  <a:schemeClr val="bg2"/>
                </a:solidFill>
              </a:defRPr>
            </a:lvl1pPr>
          </a:lstStyle>
          <a:p>
            <a:fld id="{538D7C4C-FA4D-4684-8969-5BDE3366D766}" type="slidenum">
              <a:rPr lang="en-IN" smtClean="0"/>
              <a:t>‹#›</a:t>
            </a:fld>
            <a:endParaRPr lang="en-IN"/>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00274" y="2438400"/>
            <a:ext cx="312039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7813" y="2438400"/>
            <a:ext cx="312039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1DA4D2-36CE-41B7-9D9B-8595D1A32229}" type="datetimeFigureOut">
              <a:rPr lang="en-IN" smtClean="0"/>
              <a:t>24-09-2018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0274" y="566928"/>
            <a:ext cx="6577930"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4" y="2456408"/>
            <a:ext cx="312039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00274" y="3316640"/>
            <a:ext cx="312039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7813" y="2456408"/>
            <a:ext cx="312039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7813" y="3316640"/>
            <a:ext cx="312039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1DA4D2-36CE-41B7-9D9B-8595D1A32229}" type="datetimeFigureOut">
              <a:rPr lang="en-IN" smtClean="0"/>
              <a:t>24-09-2018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1DA4D2-36CE-41B7-9D9B-8595D1A32229}" type="datetimeFigureOut">
              <a:rPr lang="en-IN" smtClean="0"/>
              <a:t>24-09-2018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300536" y="362425"/>
            <a:ext cx="2621984"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E1DA4D2-36CE-41B7-9D9B-8595D1A32229}" type="datetimeFigureOut">
              <a:rPr lang="en-IN" smtClean="0"/>
              <a:t>24-09-2018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D7C4C-FA4D-4684-8969-5BDE3366D766}" type="slidenum">
              <a:rPr lang="en-IN" smtClean="0"/>
              <a:t>‹#›</a:t>
            </a:fld>
            <a:endParaRPr lang="en-IN"/>
          </a:p>
        </p:txBody>
      </p:sp>
    </p:spTree>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6429343" y="453682"/>
            <a:ext cx="2557084"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7367" y="1503907"/>
            <a:ext cx="2420786"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7367" y="3223804"/>
            <a:ext cx="2420786"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8E1DA4D2-36CE-41B7-9D9B-8595D1A32229}" type="datetimeFigureOut">
              <a:rPr lang="en-IN" smtClean="0"/>
              <a:t>24-09-2018</a:t>
            </a:fld>
            <a:endParaRPr lang="en-IN"/>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7367" y="373605"/>
            <a:ext cx="2420786" cy="816481"/>
          </a:xfrm>
        </p:spPr>
        <p:txBody>
          <a:bodyPr anchor="t"/>
          <a:lstStyle>
            <a:lvl1pPr algn="l">
              <a:defRPr sz="4400"/>
            </a:lvl1pPr>
          </a:lstStyle>
          <a:p>
            <a:fld id="{538D7C4C-FA4D-4684-8969-5BDE3366D766}" type="slidenum">
              <a:rPr lang="en-IN" smtClean="0"/>
              <a:t>‹#›</a:t>
            </a:fld>
            <a:endParaRPr lang="en-IN"/>
          </a:p>
        </p:txBody>
      </p:sp>
    </p:spTree>
  </p:cSld>
  <p:clrMapOvr>
    <a:masterClrMapping/>
  </p:clrMapOvr>
  <p:extLst mod="1">
    <p:ext uri="{DCECCB84-F9BA-43D5-87BE-67443E8EF086}">
      <p15:sldGuideLst xmlns=""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6429343" y="453682"/>
            <a:ext cx="2557084"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7366" y="1503910"/>
            <a:ext cx="2422969"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57366" y="3223806"/>
            <a:ext cx="2420874"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357366" y="6291073"/>
            <a:ext cx="2420874" cy="365125"/>
          </a:xfrm>
        </p:spPr>
        <p:txBody>
          <a:bodyPr/>
          <a:lstStyle>
            <a:lvl1pPr algn="l">
              <a:defRPr/>
            </a:lvl1pPr>
          </a:lstStyle>
          <a:p>
            <a:fld id="{8E1DA4D2-36CE-41B7-9D9B-8595D1A32229}" type="datetimeFigureOut">
              <a:rPr lang="en-IN" smtClean="0"/>
              <a:t>24-09-2018</a:t>
            </a:fld>
            <a:endParaRPr lang="en-IN"/>
          </a:p>
        </p:txBody>
      </p:sp>
      <p:sp>
        <p:nvSpPr>
          <p:cNvPr id="6" name="Footer Placeholder 5"/>
          <p:cNvSpPr>
            <a:spLocks noGrp="1"/>
          </p:cNvSpPr>
          <p:nvPr>
            <p:ph type="ftr" sz="quarter" idx="11"/>
          </p:nvPr>
        </p:nvSpPr>
        <p:spPr>
          <a:xfrm>
            <a:off x="365798" y="6291073"/>
            <a:ext cx="5698998"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6357366" y="373607"/>
            <a:ext cx="2420874" cy="816482"/>
          </a:xfrm>
        </p:spPr>
        <p:txBody>
          <a:bodyPr anchor="t"/>
          <a:lstStyle>
            <a:lvl1pPr algn="l">
              <a:defRPr sz="4400"/>
            </a:lvl1pPr>
          </a:lstStyle>
          <a:p>
            <a:fld id="{538D7C4C-FA4D-4684-8969-5BDE3366D76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300536" y="362425"/>
            <a:ext cx="2621984"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200276" y="568345"/>
            <a:ext cx="6577928"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E1DA4D2-36CE-41B7-9D9B-8595D1A32229}" type="datetimeFigureOut">
              <a:rPr lang="en-IN" smtClean="0"/>
              <a:t>24-09-2018</a:t>
            </a:fld>
            <a:endParaRPr lang="en-IN"/>
          </a:p>
        </p:txBody>
      </p:sp>
      <p:sp>
        <p:nvSpPr>
          <p:cNvPr id="5" name="Footer Placeholder 4"/>
          <p:cNvSpPr>
            <a:spLocks noGrp="1"/>
          </p:cNvSpPr>
          <p:nvPr>
            <p:ph type="ftr" sz="quarter" idx="3"/>
          </p:nvPr>
        </p:nvSpPr>
        <p:spPr>
          <a:xfrm>
            <a:off x="2200275" y="6296616"/>
            <a:ext cx="4250531"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384749" y="723329"/>
            <a:ext cx="1413261"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38D7C4C-FA4D-4684-8969-5BDE3366D766}" type="slidenum">
              <a:rPr lang="en-IN" smtClean="0"/>
              <a:t>‹#›</a:t>
            </a:fld>
            <a:endParaRPr lang="en-IN"/>
          </a:p>
        </p:txBody>
      </p:sp>
      <p:cxnSp>
        <p:nvCxnSpPr>
          <p:cNvPr id="9" name="Straight Connector 8"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4128" y="836712"/>
            <a:ext cx="3312368" cy="3528392"/>
          </a:xfrm>
        </p:spPr>
        <p:txBody>
          <a:bodyPr>
            <a:noAutofit/>
          </a:bodyPr>
          <a:lstStyle/>
          <a:p>
            <a:pPr algn="ctr"/>
            <a:r>
              <a:rPr lang="en-US" sz="3200" dirty="0" smtClean="0"/>
              <a:t>An Open CV based </a:t>
            </a:r>
            <a:r>
              <a:rPr lang="en-US" sz="3200" dirty="0"/>
              <a:t>a</a:t>
            </a:r>
            <a:r>
              <a:rPr lang="en-US" sz="3200" dirty="0" smtClean="0"/>
              <a:t>utomatic leaf disease identification and fertilized Agrobot</a:t>
            </a:r>
            <a:endParaRPr lang="en-IN" sz="3200" dirty="0"/>
          </a:p>
        </p:txBody>
      </p:sp>
      <p:sp>
        <p:nvSpPr>
          <p:cNvPr id="3" name="Subtitle 2"/>
          <p:cNvSpPr>
            <a:spLocks noGrp="1"/>
          </p:cNvSpPr>
          <p:nvPr>
            <p:ph type="subTitle" idx="1"/>
          </p:nvPr>
        </p:nvSpPr>
        <p:spPr>
          <a:xfrm>
            <a:off x="5940564" y="4653136"/>
            <a:ext cx="2845259" cy="1330001"/>
          </a:xfrm>
        </p:spPr>
        <p:txBody>
          <a:bodyPr/>
          <a:lstStyle/>
          <a:p>
            <a:r>
              <a:rPr lang="en-US" dirty="0" smtClean="0"/>
              <a:t>Names</a:t>
            </a:r>
            <a:endParaRPr lang="en-IN" dirty="0"/>
          </a:p>
        </p:txBody>
      </p:sp>
    </p:spTree>
    <p:extLst>
      <p:ext uri="{BB962C8B-B14F-4D97-AF65-F5344CB8AC3E}">
        <p14:creationId xmlns:p14="http://schemas.microsoft.com/office/powerpoint/2010/main" val="87096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1720" y="568345"/>
            <a:ext cx="6726484" cy="1560716"/>
          </a:xfrm>
        </p:spPr>
        <p:txBody>
          <a:bodyPr/>
          <a:lstStyle/>
          <a:p>
            <a:r>
              <a:rPr lang="en-US" dirty="0" smtClean="0"/>
              <a:t>Abstract</a:t>
            </a:r>
            <a:endParaRPr lang="en-IN" dirty="0"/>
          </a:p>
        </p:txBody>
      </p:sp>
      <p:sp>
        <p:nvSpPr>
          <p:cNvPr id="2" name="Content Placeholder 1"/>
          <p:cNvSpPr>
            <a:spLocks noGrp="1"/>
          </p:cNvSpPr>
          <p:nvPr>
            <p:ph idx="1"/>
          </p:nvPr>
        </p:nvSpPr>
        <p:spPr>
          <a:xfrm>
            <a:off x="539552" y="2438400"/>
            <a:ext cx="8238652" cy="4086944"/>
          </a:xfrm>
        </p:spPr>
        <p:txBody>
          <a:bodyPr>
            <a:noAutofit/>
          </a:bodyPr>
          <a:lstStyle/>
          <a:p>
            <a:pPr marL="0" indent="0" algn="just">
              <a:buNone/>
            </a:pPr>
            <a:r>
              <a:rPr lang="en-IN" sz="1800" b="1" dirty="0" smtClean="0"/>
              <a:t>	Agricultural </a:t>
            </a:r>
            <a:r>
              <a:rPr lang="en-IN" sz="1800" b="1" dirty="0"/>
              <a:t>productivity is something on which economy highly depends. This is the one of the reasons that disease detection in plants plays an important role in agriculture field, as having disease in plants are quite natural. If proper care is not taken in this area then it causes serious effects on plants and due to which respective product quality, quantity or productivity is affected. </a:t>
            </a:r>
            <a:r>
              <a:rPr lang="en-IN" sz="1800" b="1" dirty="0" smtClean="0"/>
              <a:t>Detection </a:t>
            </a:r>
            <a:r>
              <a:rPr lang="en-IN" sz="1800" b="1" dirty="0"/>
              <a:t>of plant disease through some automatic technique is beneficial as it reduces a large work of monitoring in big farms of crops, and at very early stage itself it detects the </a:t>
            </a:r>
            <a:r>
              <a:rPr lang="en-IN" sz="1800" b="1" dirty="0" smtClean="0"/>
              <a:t>diseases </a:t>
            </a:r>
            <a:r>
              <a:rPr lang="en-IN" sz="1800" b="1" dirty="0"/>
              <a:t>i.e. when they appear on plant leaves. This paper presents an algorithm for image </a:t>
            </a:r>
            <a:r>
              <a:rPr lang="en-IN" sz="1800" b="1" dirty="0" smtClean="0"/>
              <a:t>processing technique </a:t>
            </a:r>
            <a:r>
              <a:rPr lang="en-IN" sz="1800" b="1" dirty="0"/>
              <a:t>which is used for automatic detection and classification of plant leaf </a:t>
            </a:r>
            <a:r>
              <a:rPr lang="en-IN" sz="1800" b="1" dirty="0" smtClean="0"/>
              <a:t>diseases.</a:t>
            </a:r>
            <a:r>
              <a:rPr lang="en-IN" sz="1800" b="1" dirty="0"/>
              <a:t> It also covers survey on different diseases classification techniques that can be used for plant leaf disease </a:t>
            </a:r>
            <a:r>
              <a:rPr lang="en-IN" sz="1800" b="1" dirty="0" smtClean="0"/>
              <a:t>detection </a:t>
            </a:r>
            <a:r>
              <a:rPr lang="en-IN" sz="1800" b="1" dirty="0"/>
              <a:t>and its sprayed the respective fertilizer on the </a:t>
            </a:r>
            <a:r>
              <a:rPr lang="en-IN" sz="1800" b="1" dirty="0" smtClean="0"/>
              <a:t>leaves. The automatic mobile robots are used in this project.</a:t>
            </a:r>
            <a:endParaRPr lang="en-IN" sz="1800" b="1" dirty="0"/>
          </a:p>
        </p:txBody>
      </p:sp>
    </p:spTree>
    <p:extLst>
      <p:ext uri="{BB962C8B-B14F-4D97-AF65-F5344CB8AC3E}">
        <p14:creationId xmlns:p14="http://schemas.microsoft.com/office/powerpoint/2010/main" val="135740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a:xfrm>
            <a:off x="539552" y="2438400"/>
            <a:ext cx="8238652" cy="3651504"/>
          </a:xfrm>
        </p:spPr>
        <p:txBody>
          <a:bodyPr/>
          <a:lstStyle/>
          <a:p>
            <a:r>
              <a:rPr lang="en-IN" b="1" dirty="0"/>
              <a:t>The </a:t>
            </a:r>
            <a:r>
              <a:rPr lang="en-IN" b="1" dirty="0" smtClean="0"/>
              <a:t>Existing </a:t>
            </a:r>
            <a:r>
              <a:rPr lang="en-IN" b="1" dirty="0"/>
              <a:t>system can only identify the type of diseases which affects the </a:t>
            </a:r>
            <a:r>
              <a:rPr lang="en-IN" b="1" dirty="0" smtClean="0"/>
              <a:t>leaf.</a:t>
            </a:r>
          </a:p>
          <a:p>
            <a:r>
              <a:rPr lang="en-US" b="1" dirty="0" smtClean="0"/>
              <a:t>MATLAB based image processing concepts will be used</a:t>
            </a:r>
          </a:p>
          <a:p>
            <a:endParaRPr lang="en-IN" b="1" dirty="0" smtClean="0"/>
          </a:p>
          <a:p>
            <a:endParaRPr lang="en-IN" dirty="0" smtClean="0"/>
          </a:p>
          <a:p>
            <a:endParaRPr lang="en-IN" dirty="0"/>
          </a:p>
        </p:txBody>
      </p:sp>
    </p:spTree>
    <p:extLst>
      <p:ext uri="{BB962C8B-B14F-4D97-AF65-F5344CB8AC3E}">
        <p14:creationId xmlns:p14="http://schemas.microsoft.com/office/powerpoint/2010/main" val="242755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a:xfrm>
            <a:off x="1403648" y="2438400"/>
            <a:ext cx="7374556" cy="3651504"/>
          </a:xfrm>
        </p:spPr>
        <p:txBody>
          <a:bodyPr/>
          <a:lstStyle/>
          <a:p>
            <a:r>
              <a:rPr lang="en-US" b="1" dirty="0" smtClean="0"/>
              <a:t>In our project, we have attached the automatic fertilizer sprayed technique</a:t>
            </a:r>
          </a:p>
          <a:p>
            <a:r>
              <a:rPr lang="en-US" b="1" dirty="0" smtClean="0"/>
              <a:t>Raspberry Pi (Latest Advanced microprocessor) will be used for our processing</a:t>
            </a:r>
          </a:p>
          <a:p>
            <a:r>
              <a:rPr lang="en-US" b="1" dirty="0" smtClean="0"/>
              <a:t>Open CV is used for the image processing technique</a:t>
            </a:r>
          </a:p>
          <a:p>
            <a:r>
              <a:rPr lang="en-US" b="1" dirty="0" smtClean="0"/>
              <a:t>Robotic prototype which is used for the automatic movement</a:t>
            </a:r>
          </a:p>
          <a:p>
            <a:r>
              <a:rPr lang="en-US" b="1" dirty="0" smtClean="0"/>
              <a:t>Internet of things concept was used to send the immediate alert to the particular person </a:t>
            </a:r>
            <a:endParaRPr lang="en-IN" b="1" dirty="0"/>
          </a:p>
        </p:txBody>
      </p:sp>
    </p:spTree>
    <p:extLst>
      <p:ext uri="{BB962C8B-B14F-4D97-AF65-F5344CB8AC3E}">
        <p14:creationId xmlns:p14="http://schemas.microsoft.com/office/powerpoint/2010/main" val="75296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grpSp>
        <p:nvGrpSpPr>
          <p:cNvPr id="4" name="Group 3"/>
          <p:cNvGrpSpPr>
            <a:grpSpLocks/>
          </p:cNvGrpSpPr>
          <p:nvPr/>
        </p:nvGrpSpPr>
        <p:grpSpPr bwMode="auto">
          <a:xfrm>
            <a:off x="2586858" y="2454952"/>
            <a:ext cx="2406650" cy="3904213"/>
            <a:chOff x="3606" y="2079"/>
            <a:chExt cx="3534" cy="4866"/>
          </a:xfrm>
        </p:grpSpPr>
        <p:sp>
          <p:nvSpPr>
            <p:cNvPr id="5" name="AutoShape 3"/>
            <p:cNvSpPr>
              <a:spLocks noChangeArrowheads="1"/>
            </p:cNvSpPr>
            <p:nvPr/>
          </p:nvSpPr>
          <p:spPr bwMode="auto">
            <a:xfrm>
              <a:off x="3606" y="2079"/>
              <a:ext cx="3534" cy="4866"/>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RASPBERRY PI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 name="Group 5"/>
            <p:cNvGrpSpPr>
              <a:grpSpLocks/>
            </p:cNvGrpSpPr>
            <p:nvPr/>
          </p:nvGrpSpPr>
          <p:grpSpPr bwMode="auto">
            <a:xfrm>
              <a:off x="3705" y="2820"/>
              <a:ext cx="3319" cy="3945"/>
              <a:chOff x="3705" y="2820"/>
              <a:chExt cx="3319" cy="3945"/>
            </a:xfrm>
          </p:grpSpPr>
          <p:sp>
            <p:nvSpPr>
              <p:cNvPr id="7" name="AutoShape 5"/>
              <p:cNvSpPr>
                <a:spLocks noChangeArrowheads="1"/>
              </p:cNvSpPr>
              <p:nvPr/>
            </p:nvSpPr>
            <p:spPr bwMode="auto">
              <a:xfrm>
                <a:off x="3705" y="2820"/>
                <a:ext cx="3215" cy="36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Calibri" pitchFamily="34" charset="0"/>
                    <a:cs typeface="Arial" pitchFamily="34" charset="0"/>
                  </a:rPr>
                  <a:t>ARM1176JZF-S ARM  Core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8" name="Group 7"/>
              <p:cNvGrpSpPr>
                <a:grpSpLocks/>
              </p:cNvGrpSpPr>
              <p:nvPr/>
            </p:nvGrpSpPr>
            <p:grpSpPr bwMode="auto">
              <a:xfrm>
                <a:off x="3705" y="3314"/>
                <a:ext cx="1005" cy="2580"/>
                <a:chOff x="1530" y="1860"/>
                <a:chExt cx="1005" cy="2580"/>
              </a:xfrm>
            </p:grpSpPr>
            <p:sp>
              <p:nvSpPr>
                <p:cNvPr id="16" name="AutoShape 7"/>
                <p:cNvSpPr>
                  <a:spLocks noChangeArrowheads="1"/>
                </p:cNvSpPr>
                <p:nvPr/>
              </p:nvSpPr>
              <p:spPr bwMode="auto">
                <a:xfrm>
                  <a:off x="1530" y="1860"/>
                  <a:ext cx="1005" cy="258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900" b="1" i="0" u="none" strike="noStrike" cap="none" normalizeH="0" baseline="0" smtClean="0">
                      <a:ln>
                        <a:noFill/>
                      </a:ln>
                      <a:solidFill>
                        <a:schemeClr val="tx1"/>
                      </a:solidFill>
                      <a:effectLst/>
                      <a:latin typeface="Calibri" pitchFamily="34" charset="0"/>
                      <a:cs typeface="Arial" pitchFamily="34" charset="0"/>
                    </a:rPr>
                    <a:t>I/O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AutoShape 8"/>
                <p:cNvSpPr>
                  <a:spLocks noChangeArrowheads="1"/>
                </p:cNvSpPr>
                <p:nvPr/>
              </p:nvSpPr>
              <p:spPr bwMode="auto">
                <a:xfrm>
                  <a:off x="1575" y="3899"/>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UART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AutoShape 9"/>
                <p:cNvSpPr>
                  <a:spLocks noChangeArrowheads="1"/>
                </p:cNvSpPr>
                <p:nvPr/>
              </p:nvSpPr>
              <p:spPr bwMode="auto">
                <a:xfrm>
                  <a:off x="1590" y="339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USB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AutoShape 10"/>
                <p:cNvSpPr>
                  <a:spLocks noChangeArrowheads="1"/>
                </p:cNvSpPr>
                <p:nvPr/>
              </p:nvSpPr>
              <p:spPr bwMode="auto">
                <a:xfrm>
                  <a:off x="1575" y="237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LAN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AutoShape 11"/>
                <p:cNvSpPr>
                  <a:spLocks noChangeArrowheads="1"/>
                </p:cNvSpPr>
                <p:nvPr/>
              </p:nvSpPr>
              <p:spPr bwMode="auto">
                <a:xfrm>
                  <a:off x="1590" y="2880"/>
                  <a:ext cx="915" cy="390"/>
                </a:xfrm>
                <a:prstGeom prst="hexagon">
                  <a:avLst>
                    <a:gd name="adj" fmla="val 58654"/>
                    <a:gd name="vf" fmla="val 115470"/>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GPIO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 name="Group 8"/>
              <p:cNvGrpSpPr>
                <a:grpSpLocks/>
              </p:cNvGrpSpPr>
              <p:nvPr/>
            </p:nvGrpSpPr>
            <p:grpSpPr bwMode="auto">
              <a:xfrm>
                <a:off x="4805" y="3314"/>
                <a:ext cx="2219" cy="2580"/>
                <a:chOff x="7575" y="3374"/>
                <a:chExt cx="2219" cy="2641"/>
              </a:xfrm>
            </p:grpSpPr>
            <p:sp>
              <p:nvSpPr>
                <p:cNvPr id="13" name="AutoShape 13"/>
                <p:cNvSpPr>
                  <a:spLocks noChangeArrowheads="1"/>
                </p:cNvSpPr>
                <p:nvPr/>
              </p:nvSpPr>
              <p:spPr bwMode="auto">
                <a:xfrm>
                  <a:off x="7575" y="3374"/>
                  <a:ext cx="2219" cy="2641"/>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OPEN GL–ES1.1/2.0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VIDEO  CORE  GPU</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AutoShape 14"/>
                <p:cNvSpPr>
                  <a:spLocks noChangeArrowheads="1"/>
                </p:cNvSpPr>
                <p:nvPr/>
              </p:nvSpPr>
              <p:spPr bwMode="auto">
                <a:xfrm>
                  <a:off x="7680" y="4170"/>
                  <a:ext cx="2010" cy="69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H264 , MPEG2 , JPEG Encoder/Decoder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AutoShape 15"/>
                <p:cNvSpPr>
                  <a:spLocks noChangeArrowheads="1"/>
                </p:cNvSpPr>
                <p:nvPr/>
              </p:nvSpPr>
              <p:spPr bwMode="auto">
                <a:xfrm>
                  <a:off x="7680" y="5085"/>
                  <a:ext cx="2010" cy="69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GRAPHICS ACCELERATOR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0" name="AutoShape 16"/>
              <p:cNvSpPr>
                <a:spLocks noChangeArrowheads="1"/>
              </p:cNvSpPr>
              <p:nvPr/>
            </p:nvSpPr>
            <p:spPr bwMode="auto">
              <a:xfrm rot="5400000">
                <a:off x="3846" y="5901"/>
                <a:ext cx="723" cy="1005"/>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CAM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MIPI/CSI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17"/>
              <p:cNvSpPr>
                <a:spLocks noChangeArrowheads="1"/>
              </p:cNvSpPr>
              <p:nvPr/>
            </p:nvSpPr>
            <p:spPr bwMode="auto">
              <a:xfrm>
                <a:off x="4805" y="6042"/>
                <a:ext cx="1090" cy="633"/>
              </a:xfrm>
              <a:prstGeom prst="flowChartPunchedCard">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800" b="1" i="0" u="none" strike="noStrike" cap="none" normalizeH="0" baseline="0" smtClean="0">
                    <a:ln>
                      <a:noFill/>
                    </a:ln>
                    <a:solidFill>
                      <a:schemeClr val="tx1"/>
                    </a:solidFill>
                    <a:effectLst/>
                    <a:latin typeface="Calibri" pitchFamily="34" charset="0"/>
                    <a:cs typeface="Arial" pitchFamily="34" charset="0"/>
                  </a:rPr>
                  <a:t>SDIO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AutoShape 18"/>
              <p:cNvSpPr>
                <a:spLocks noChangeArrowheads="1"/>
              </p:cNvSpPr>
              <p:nvPr/>
            </p:nvSpPr>
            <p:spPr bwMode="auto">
              <a:xfrm>
                <a:off x="6045" y="6042"/>
                <a:ext cx="875" cy="633"/>
              </a:xfrm>
              <a:prstGeom prst="flowChartPredefinedProcess">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1080p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Calibri" pitchFamily="34" charset="0"/>
                    <a:cs typeface="Arial" pitchFamily="34" charset="0"/>
                  </a:rPr>
                  <a:t>HDMI</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
        <p:nvSpPr>
          <p:cNvPr id="22" name="Oval 21"/>
          <p:cNvSpPr/>
          <p:nvPr/>
        </p:nvSpPr>
        <p:spPr>
          <a:xfrm>
            <a:off x="455947" y="2946845"/>
            <a:ext cx="1401028" cy="78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Web camera</a:t>
            </a:r>
            <a:endParaRPr lang="en-US" dirty="0"/>
          </a:p>
        </p:txBody>
      </p:sp>
      <p:sp>
        <p:nvSpPr>
          <p:cNvPr id="23" name="Right Arrow 22"/>
          <p:cNvSpPr/>
          <p:nvPr/>
        </p:nvSpPr>
        <p:spPr>
          <a:xfrm>
            <a:off x="1888729" y="3211261"/>
            <a:ext cx="698130" cy="25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Rounded Rectangle 39"/>
          <p:cNvSpPr/>
          <p:nvPr/>
        </p:nvSpPr>
        <p:spPr>
          <a:xfrm>
            <a:off x="7879424" y="292572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Motor </a:t>
            </a:r>
            <a:endParaRPr lang="en-US" dirty="0"/>
          </a:p>
        </p:txBody>
      </p:sp>
      <p:sp>
        <p:nvSpPr>
          <p:cNvPr id="41" name="Rounded Rectangle 40"/>
          <p:cNvSpPr/>
          <p:nvPr/>
        </p:nvSpPr>
        <p:spPr>
          <a:xfrm>
            <a:off x="5986616" y="4101302"/>
            <a:ext cx="14036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Motor driver</a:t>
            </a:r>
            <a:endParaRPr lang="en-US" dirty="0"/>
          </a:p>
        </p:txBody>
      </p:sp>
      <p:sp>
        <p:nvSpPr>
          <p:cNvPr id="42" name="Right Arrow 41"/>
          <p:cNvSpPr/>
          <p:nvPr/>
        </p:nvSpPr>
        <p:spPr>
          <a:xfrm>
            <a:off x="4957593" y="3256961"/>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Rounded Rectangle 42"/>
          <p:cNvSpPr/>
          <p:nvPr/>
        </p:nvSpPr>
        <p:spPr>
          <a:xfrm>
            <a:off x="5936001" y="3144748"/>
            <a:ext cx="914400" cy="513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Relay </a:t>
            </a:r>
            <a:endParaRPr lang="en-US" dirty="0"/>
          </a:p>
        </p:txBody>
      </p:sp>
      <p:sp>
        <p:nvSpPr>
          <p:cNvPr id="44" name="Right Arrow 43"/>
          <p:cNvSpPr/>
          <p:nvPr/>
        </p:nvSpPr>
        <p:spPr>
          <a:xfrm>
            <a:off x="6901016" y="3286303"/>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Right Arrow 44"/>
          <p:cNvSpPr/>
          <p:nvPr/>
        </p:nvSpPr>
        <p:spPr>
          <a:xfrm>
            <a:off x="4957593" y="4499494"/>
            <a:ext cx="978408" cy="251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Rounded Rectangle 45"/>
          <p:cNvSpPr/>
          <p:nvPr/>
        </p:nvSpPr>
        <p:spPr>
          <a:xfrm>
            <a:off x="5292080" y="5431389"/>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Motor for wheel </a:t>
            </a:r>
            <a:endParaRPr lang="en-US" dirty="0"/>
          </a:p>
        </p:txBody>
      </p:sp>
      <p:sp>
        <p:nvSpPr>
          <p:cNvPr id="47" name="Rounded Rectangle 46"/>
          <p:cNvSpPr/>
          <p:nvPr/>
        </p:nvSpPr>
        <p:spPr>
          <a:xfrm>
            <a:off x="7422224" y="5436311"/>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Motor</a:t>
            </a:r>
          </a:p>
          <a:p>
            <a:pPr algn="ctr"/>
            <a:r>
              <a:rPr lang="en-US" dirty="0" smtClean="0"/>
              <a:t>For wheel </a:t>
            </a:r>
            <a:endParaRPr lang="en-US" dirty="0"/>
          </a:p>
        </p:txBody>
      </p:sp>
      <p:cxnSp>
        <p:nvCxnSpPr>
          <p:cNvPr id="49" name="Straight Connector 48"/>
          <p:cNvCxnSpPr>
            <a:stCxn id="41" idx="2"/>
          </p:cNvCxnSpPr>
          <p:nvPr/>
        </p:nvCxnSpPr>
        <p:spPr>
          <a:xfrm>
            <a:off x="6688418" y="5015702"/>
            <a:ext cx="0" cy="87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3"/>
            <a:endCxn id="47" idx="1"/>
          </p:cNvCxnSpPr>
          <p:nvPr/>
        </p:nvCxnSpPr>
        <p:spPr>
          <a:xfrm>
            <a:off x="6206480" y="5888589"/>
            <a:ext cx="1215744" cy="492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455947" y="5137566"/>
            <a:ext cx="1401028" cy="787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smtClean="0"/>
              <a:t>IOT</a:t>
            </a:r>
            <a:endParaRPr lang="en-US" dirty="0"/>
          </a:p>
        </p:txBody>
      </p:sp>
      <p:sp>
        <p:nvSpPr>
          <p:cNvPr id="54" name="Right Arrow 53"/>
          <p:cNvSpPr/>
          <p:nvPr/>
        </p:nvSpPr>
        <p:spPr>
          <a:xfrm rot="10800000">
            <a:off x="1888729" y="5401982"/>
            <a:ext cx="698130" cy="2587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77393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modules</a:t>
            </a:r>
            <a:endParaRPr lang="en-IN" dirty="0"/>
          </a:p>
        </p:txBody>
      </p:sp>
      <p:sp>
        <p:nvSpPr>
          <p:cNvPr id="3" name="Content Placeholder 2"/>
          <p:cNvSpPr>
            <a:spLocks noGrp="1"/>
          </p:cNvSpPr>
          <p:nvPr>
            <p:ph idx="1"/>
          </p:nvPr>
        </p:nvSpPr>
        <p:spPr>
          <a:xfrm>
            <a:off x="1187624" y="2438400"/>
            <a:ext cx="7590580" cy="3651504"/>
          </a:xfrm>
        </p:spPr>
        <p:txBody>
          <a:bodyPr/>
          <a:lstStyle/>
          <a:p>
            <a:r>
              <a:rPr lang="en-US" b="1" dirty="0" smtClean="0"/>
              <a:t>Raspberry Pi</a:t>
            </a:r>
          </a:p>
          <a:p>
            <a:r>
              <a:rPr lang="en-US" b="1" dirty="0" smtClean="0"/>
              <a:t>Web camera</a:t>
            </a:r>
          </a:p>
          <a:p>
            <a:r>
              <a:rPr lang="en-US" b="1" dirty="0" smtClean="0"/>
              <a:t>Relay</a:t>
            </a:r>
          </a:p>
          <a:p>
            <a:r>
              <a:rPr lang="en-US" b="1" dirty="0" smtClean="0"/>
              <a:t>Motor driver</a:t>
            </a:r>
          </a:p>
          <a:p>
            <a:r>
              <a:rPr lang="en-US" b="1" dirty="0" smtClean="0"/>
              <a:t>DC Motor</a:t>
            </a:r>
          </a:p>
          <a:p>
            <a:r>
              <a:rPr lang="en-US" b="1" dirty="0" smtClean="0"/>
              <a:t>Fertilizer Spray</a:t>
            </a:r>
            <a:endParaRPr lang="en-IN" b="1" dirty="0"/>
          </a:p>
        </p:txBody>
      </p:sp>
    </p:spTree>
    <p:extLst>
      <p:ext uri="{BB962C8B-B14F-4D97-AF65-F5344CB8AC3E}">
        <p14:creationId xmlns:p14="http://schemas.microsoft.com/office/powerpoint/2010/main" val="260618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modules</a:t>
            </a:r>
            <a:endParaRPr lang="en-IN" dirty="0"/>
          </a:p>
        </p:txBody>
      </p:sp>
      <p:sp>
        <p:nvSpPr>
          <p:cNvPr id="3" name="Content Placeholder 2"/>
          <p:cNvSpPr>
            <a:spLocks noGrp="1"/>
          </p:cNvSpPr>
          <p:nvPr>
            <p:ph idx="1"/>
          </p:nvPr>
        </p:nvSpPr>
        <p:spPr>
          <a:xfrm>
            <a:off x="1187624" y="2438400"/>
            <a:ext cx="7590580" cy="3651504"/>
          </a:xfrm>
        </p:spPr>
        <p:txBody>
          <a:bodyPr/>
          <a:lstStyle/>
          <a:p>
            <a:r>
              <a:rPr lang="en-US" b="1" dirty="0"/>
              <a:t>Raspbian jessie</a:t>
            </a:r>
          </a:p>
          <a:p>
            <a:r>
              <a:rPr lang="en-US" b="1" dirty="0"/>
              <a:t>Python-Programming language</a:t>
            </a:r>
          </a:p>
          <a:p>
            <a:r>
              <a:rPr lang="en-US" b="1" dirty="0"/>
              <a:t>Open CV </a:t>
            </a:r>
          </a:p>
          <a:p>
            <a:endParaRPr lang="en-US" b="1" dirty="0"/>
          </a:p>
          <a:p>
            <a:endParaRPr lang="en-US" b="1" dirty="0"/>
          </a:p>
          <a:p>
            <a:pPr marL="0" indent="0">
              <a:buNone/>
            </a:pPr>
            <a:endParaRPr lang="en-US" b="1" dirty="0"/>
          </a:p>
        </p:txBody>
      </p:sp>
    </p:spTree>
    <p:extLst>
      <p:ext uri="{BB962C8B-B14F-4D97-AF65-F5344CB8AC3E}">
        <p14:creationId xmlns:p14="http://schemas.microsoft.com/office/powerpoint/2010/main" val="156109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1115616" y="2438400"/>
            <a:ext cx="7662588" cy="3651504"/>
          </a:xfrm>
        </p:spPr>
        <p:txBody>
          <a:bodyPr/>
          <a:lstStyle/>
          <a:p>
            <a:pPr marL="0" indent="0" algn="just">
              <a:buNone/>
            </a:pPr>
            <a:r>
              <a:rPr lang="en-IN" b="1" dirty="0" smtClean="0"/>
              <a:t>	These </a:t>
            </a:r>
            <a:r>
              <a:rPr lang="en-IN" b="1" dirty="0"/>
              <a:t>systems are very helpful for agriculturist because it is efficient as compared to the manual method. These systems widely used to replace the old leaf diseases recognition technique and which is used by agricultural experts in identifying correct pesticide and its quantity to overcome the problem in an efficient and effective manner.</a:t>
            </a:r>
          </a:p>
        </p:txBody>
      </p:sp>
    </p:spTree>
    <p:extLst>
      <p:ext uri="{BB962C8B-B14F-4D97-AF65-F5344CB8AC3E}">
        <p14:creationId xmlns:p14="http://schemas.microsoft.com/office/powerpoint/2010/main" val="3692273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a:xfrm>
            <a:off x="971600" y="2438400"/>
            <a:ext cx="7806604" cy="3651504"/>
          </a:xfrm>
        </p:spPr>
        <p:txBody>
          <a:bodyPr>
            <a:noAutofit/>
          </a:bodyPr>
          <a:lstStyle/>
          <a:p>
            <a:r>
              <a:rPr lang="en-IN" sz="1600" b="1" dirty="0"/>
              <a:t>1] </a:t>
            </a:r>
            <a:r>
              <a:rPr lang="en-IN" sz="1600" b="1" dirty="0" err="1"/>
              <a:t>Aakanksha</a:t>
            </a:r>
            <a:r>
              <a:rPr lang="en-IN" sz="1600" b="1" dirty="0"/>
              <a:t> </a:t>
            </a:r>
            <a:r>
              <a:rPr lang="en-IN" sz="1600" b="1" dirty="0" err="1"/>
              <a:t>Rastogi</a:t>
            </a:r>
            <a:r>
              <a:rPr lang="en-IN" sz="1600" b="1" dirty="0"/>
              <a:t>, </a:t>
            </a:r>
            <a:r>
              <a:rPr lang="en-IN" sz="1600" b="1" dirty="0" err="1"/>
              <a:t>Ritika</a:t>
            </a:r>
            <a:r>
              <a:rPr lang="en-IN" sz="1600" b="1" dirty="0"/>
              <a:t> Arora, </a:t>
            </a:r>
            <a:r>
              <a:rPr lang="en-IN" sz="1600" b="1" dirty="0" err="1"/>
              <a:t>Shanu</a:t>
            </a:r>
            <a:r>
              <a:rPr lang="en-IN" sz="1600" b="1" dirty="0"/>
              <a:t> Sharma, “Leaf Disease Detection and Grading using Computer Vision Technology &amp;Fuzzy Logic” </a:t>
            </a:r>
            <a:endParaRPr lang="en-IN" sz="1600" b="1" dirty="0" smtClean="0"/>
          </a:p>
          <a:p>
            <a:r>
              <a:rPr lang="en-IN" sz="1600" b="1" dirty="0" smtClean="0"/>
              <a:t>[</a:t>
            </a:r>
            <a:r>
              <a:rPr lang="en-IN" sz="1600" b="1" dirty="0"/>
              <a:t>2] </a:t>
            </a:r>
            <a:r>
              <a:rPr lang="en-IN" sz="1600" b="1" dirty="0" err="1"/>
              <a:t>Haiguang</a:t>
            </a:r>
            <a:r>
              <a:rPr lang="en-IN" sz="1600" b="1" dirty="0"/>
              <a:t> Wang, </a:t>
            </a:r>
            <a:r>
              <a:rPr lang="en-IN" sz="1600" b="1" dirty="0" err="1"/>
              <a:t>Guanlin</a:t>
            </a:r>
            <a:r>
              <a:rPr lang="en-IN" sz="1600" b="1" dirty="0"/>
              <a:t> Li, </a:t>
            </a:r>
            <a:r>
              <a:rPr lang="en-IN" sz="1600" b="1" dirty="0" err="1"/>
              <a:t>Zhanhong</a:t>
            </a:r>
            <a:r>
              <a:rPr lang="en-IN" sz="1600" b="1" dirty="0"/>
              <a:t> Ma, </a:t>
            </a:r>
            <a:r>
              <a:rPr lang="en-IN" sz="1600" b="1" dirty="0" err="1"/>
              <a:t>Xiaolong</a:t>
            </a:r>
            <a:r>
              <a:rPr lang="en-IN" sz="1600" b="1" dirty="0"/>
              <a:t> Li, “Image Recognition of Plant Diseases Based on Backpropagation Networks” </a:t>
            </a:r>
            <a:endParaRPr lang="en-IN" sz="1600" b="1" dirty="0" smtClean="0"/>
          </a:p>
          <a:p>
            <a:r>
              <a:rPr lang="en-IN" sz="1600" b="1" dirty="0" smtClean="0"/>
              <a:t>[</a:t>
            </a:r>
            <a:r>
              <a:rPr lang="en-IN" sz="1600" b="1" dirty="0"/>
              <a:t>3] Sai </a:t>
            </a:r>
            <a:r>
              <a:rPr lang="en-IN" sz="1600" b="1" dirty="0" err="1"/>
              <a:t>Kirthi</a:t>
            </a:r>
            <a:r>
              <a:rPr lang="en-IN" sz="1600" b="1" dirty="0"/>
              <a:t> Pilli1, </a:t>
            </a:r>
            <a:r>
              <a:rPr lang="en-IN" sz="1600" b="1" dirty="0" err="1"/>
              <a:t>Bharathiraja</a:t>
            </a:r>
            <a:r>
              <a:rPr lang="en-IN" sz="1600" b="1" dirty="0"/>
              <a:t> </a:t>
            </a:r>
            <a:r>
              <a:rPr lang="en-IN" sz="1600" b="1" dirty="0" err="1"/>
              <a:t>Nallathambi</a:t>
            </a:r>
            <a:r>
              <a:rPr lang="en-IN" sz="1600" b="1" dirty="0"/>
              <a:t>, Smith Jessy George, </a:t>
            </a:r>
            <a:r>
              <a:rPr lang="en-IN" sz="1600" b="1" dirty="0" err="1"/>
              <a:t>Vivek</a:t>
            </a:r>
            <a:r>
              <a:rPr lang="en-IN" sz="1600" b="1" dirty="0"/>
              <a:t> </a:t>
            </a:r>
            <a:r>
              <a:rPr lang="en-IN" sz="1600" b="1" dirty="0" err="1"/>
              <a:t>Diwanji</a:t>
            </a:r>
            <a:r>
              <a:rPr lang="en-IN" sz="1600" b="1" dirty="0"/>
              <a:t> , “</a:t>
            </a:r>
            <a:r>
              <a:rPr lang="en-IN" sz="1600" b="1" dirty="0" err="1"/>
              <a:t>eAGROBOT</a:t>
            </a:r>
            <a:r>
              <a:rPr lang="en-IN" sz="1600" b="1" dirty="0"/>
              <a:t>- A Robot for Early Crop Disease Detection using Image Processing” </a:t>
            </a:r>
            <a:endParaRPr lang="en-IN" sz="1600" b="1" dirty="0" smtClean="0"/>
          </a:p>
          <a:p>
            <a:r>
              <a:rPr lang="en-IN" sz="1600" b="1" dirty="0" smtClean="0"/>
              <a:t>[</a:t>
            </a:r>
            <a:r>
              <a:rPr lang="en-IN" sz="1600" b="1" dirty="0"/>
              <a:t>4] Fritz </a:t>
            </a:r>
            <a:r>
              <a:rPr lang="en-IN" sz="1600" b="1" dirty="0" err="1"/>
              <a:t>Brugger</a:t>
            </a:r>
            <a:r>
              <a:rPr lang="en-IN" sz="1600" b="1" dirty="0"/>
              <a:t>, “Mobile Applications in Agriculture”, Syngenta Foundation, Basel, Switzerland, 2011 </a:t>
            </a:r>
            <a:endParaRPr lang="en-IN" sz="1600" b="1" dirty="0" smtClean="0"/>
          </a:p>
          <a:p>
            <a:r>
              <a:rPr lang="en-IN" sz="1600" b="1" dirty="0" smtClean="0"/>
              <a:t>[</a:t>
            </a:r>
            <a:r>
              <a:rPr lang="en-IN" sz="1600" b="1" dirty="0"/>
              <a:t>5] Pierre </a:t>
            </a:r>
            <a:r>
              <a:rPr lang="en-IN" sz="1600" b="1" dirty="0" err="1"/>
              <a:t>Sibiry</a:t>
            </a:r>
            <a:r>
              <a:rPr lang="en-IN" sz="1600" b="1" dirty="0"/>
              <a:t> </a:t>
            </a:r>
            <a:r>
              <a:rPr lang="en-IN" sz="1600" b="1" dirty="0" err="1"/>
              <a:t>Traoré</a:t>
            </a:r>
            <a:r>
              <a:rPr lang="en-IN" sz="1600" b="1" dirty="0"/>
              <a:t>, “The view from above” in ICT Update, a remote sensing scientist and GIS head at the (ICRISAT), 23 February </a:t>
            </a:r>
            <a:r>
              <a:rPr lang="en-IN" sz="1600" b="1" dirty="0" smtClean="0"/>
              <a:t>2010</a:t>
            </a:r>
          </a:p>
          <a:p>
            <a:r>
              <a:rPr lang="en-IN" sz="1600" b="1" dirty="0" smtClean="0"/>
              <a:t>[</a:t>
            </a:r>
            <a:r>
              <a:rPr lang="en-IN" sz="1600" b="1" dirty="0"/>
              <a:t>6] Lilienthal H, </a:t>
            </a:r>
            <a:r>
              <a:rPr lang="en-IN" sz="1600" b="1" dirty="0" err="1"/>
              <a:t>Ponomarev</a:t>
            </a:r>
            <a:r>
              <a:rPr lang="en-IN" sz="1600" b="1" dirty="0"/>
              <a:t> M, </a:t>
            </a:r>
            <a:r>
              <a:rPr lang="en-IN" sz="1600" b="1" dirty="0" err="1"/>
              <a:t>Schnug</a:t>
            </a:r>
            <a:r>
              <a:rPr lang="en-IN" sz="1600" b="1" dirty="0"/>
              <a:t> E 2004 Application of LASSIE to improve agricultural field experimentation. </a:t>
            </a:r>
            <a:r>
              <a:rPr lang="en-IN" sz="1600" b="1" dirty="0" err="1"/>
              <a:t>Landbauforsch</a:t>
            </a:r>
            <a:r>
              <a:rPr lang="en-IN" sz="1600" b="1" dirty="0"/>
              <a:t> </a:t>
            </a:r>
            <a:r>
              <a:rPr lang="en-IN" sz="1600" b="1" dirty="0" err="1"/>
              <a:t>Völkenrode</a:t>
            </a:r>
            <a:r>
              <a:rPr lang="en-IN" sz="1600" b="1" dirty="0"/>
              <a:t> 54(1):21-26 Online. Available: http://literatur.vti.bund.de/digbib_extern/bitv/zi032847.pdf</a:t>
            </a:r>
          </a:p>
        </p:txBody>
      </p:sp>
    </p:spTree>
    <p:extLst>
      <p:ext uri="{BB962C8B-B14F-4D97-AF65-F5344CB8AC3E}">
        <p14:creationId xmlns:p14="http://schemas.microsoft.com/office/powerpoint/2010/main" val="190042890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tf00001244</Template>
  <TotalTime>277</TotalTime>
  <Words>331</Words>
  <Application>Microsoft Office PowerPoint</Application>
  <PresentationFormat>On-screen Show (4:3)</PresentationFormat>
  <Paragraphs>60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Feathered</vt:lpstr>
      <vt:lpstr>An Open CV based automatic leaf disease identification and fertilized Agrobot</vt:lpstr>
      <vt:lpstr>Abstract</vt:lpstr>
      <vt:lpstr>Existing system</vt:lpstr>
      <vt:lpstr>Proposed system</vt:lpstr>
      <vt:lpstr>Block diagram</vt:lpstr>
      <vt:lpstr>Hardware modules</vt:lpstr>
      <vt:lpstr>Software modules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Open CV based automatic leaf disease identification and fertilized Robot</dc:title>
  <dc:creator>EMB</dc:creator>
  <cp:lastModifiedBy>EMB</cp:lastModifiedBy>
  <cp:revision>30</cp:revision>
  <dcterms:created xsi:type="dcterms:W3CDTF">2018-09-23T01:50:01Z</dcterms:created>
  <dcterms:modified xsi:type="dcterms:W3CDTF">2018-09-24T19:10:24Z</dcterms:modified>
</cp:coreProperties>
</file>