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1" r:id="rId5"/>
    <p:sldId id="328" r:id="rId6"/>
    <p:sldId id="332" r:id="rId7"/>
    <p:sldId id="334" r:id="rId8"/>
    <p:sldId id="335" r:id="rId9"/>
    <p:sldId id="337" r:id="rId10"/>
    <p:sldId id="336" r:id="rId11"/>
    <p:sldId id="341" r:id="rId12"/>
    <p:sldId id="339"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FE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3725" autoAdjust="0"/>
  </p:normalViewPr>
  <p:slideViewPr>
    <p:cSldViewPr snapToGrid="0">
      <p:cViewPr varScale="1">
        <p:scale>
          <a:sx n="161" d="100"/>
          <a:sy n="161" d="100"/>
        </p:scale>
        <p:origin x="150" y="168"/>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7F9B17-A37A-42C9-8030-9CDA9FD7470F}" type="datetimeFigureOut">
              <a:rPr lang="en-US" smtClean="0"/>
              <a:t>8/26/2022</a:t>
            </a:fld>
            <a:endParaRPr lang="en-US" dirty="0"/>
          </a:p>
        </p:txBody>
      </p:sp>
      <p:sp>
        <p:nvSpPr>
          <p:cNvPr id="4" name="Footer Placeholder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0B9B7-785A-4976-B902-CA7EFE182F33}" type="slidenum">
              <a:rPr lang="en-US" smtClean="0"/>
              <a:t>‹#›</a:t>
            </a:fld>
            <a:endParaRPr lang="en-US" dirty="0"/>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79487-3076-4D15-80FF-6284DC1263E4}" type="datetimeFigureOut">
              <a:rPr lang="en-US" smtClean="0"/>
              <a:t>8/26/2022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A5702-C22C-4453-948F-F1BC33F661B3}" type="slidenum">
              <a:rPr lang="en-US" smtClean="0"/>
              <a:t>‹#›</a:t>
            </a:fld>
            <a:endParaRPr lang="en-US" dirty="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Quot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2A1732B-C8F7-496B-B4AB-6659528C6CC5}"/>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010026 h 6872401"/>
              <a:gd name="connsiteX7" fmla="*/ 12188888 w 12190475"/>
              <a:gd name="connsiteY7" fmla="*/ 4010026 h 6872401"/>
              <a:gd name="connsiteX8" fmla="*/ 12188888 w 12190475"/>
              <a:gd name="connsiteY8" fmla="*/ 4796346 h 6872401"/>
              <a:gd name="connsiteX9" fmla="*/ 12190475 w 12190475"/>
              <a:gd name="connsiteY9" fmla="*/ 479634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010026"/>
                </a:lnTo>
                <a:lnTo>
                  <a:pt x="12188888" y="4010026"/>
                </a:lnTo>
                <a:lnTo>
                  <a:pt x="12188888" y="4796346"/>
                </a:lnTo>
                <a:lnTo>
                  <a:pt x="12190475" y="479634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a:noAutofit/>
          </a:bodyPr>
          <a:lstStyle/>
          <a:p>
            <a:r>
              <a:rPr lang="en-US"/>
              <a:t>Click icon to add picture</a:t>
            </a: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anchor="t">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a:normAutofit/>
          </a:bodyPr>
          <a:lstStyle>
            <a:lvl1pPr marL="36576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cxnSp>
        <p:nvCxnSpPr>
          <p:cNvPr id="15" name="Straight Connector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4401229" y="1782751"/>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4401229" y="249712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A9AC7104-83A4-4778-B422-65C3293809F4}"/>
              </a:ext>
            </a:extLst>
          </p:cNvPr>
          <p:cNvSpPr>
            <a:spLocks noGrp="1"/>
          </p:cNvSpPr>
          <p:nvPr>
            <p:ph type="body" sz="quarter" idx="13"/>
          </p:nvPr>
        </p:nvSpPr>
        <p:spPr>
          <a:xfrm>
            <a:off x="8359661" y="1792224"/>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3D9010FA-B494-44F4-87EE-F9AA52262670}"/>
              </a:ext>
            </a:extLst>
          </p:cNvPr>
          <p:cNvSpPr>
            <a:spLocks noGrp="1"/>
          </p:cNvSpPr>
          <p:nvPr>
            <p:ph sz="quarter" idx="14"/>
          </p:nvPr>
        </p:nvSpPr>
        <p:spPr>
          <a:xfrm>
            <a:off x="8359661" y="250545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91484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anchor="t" anchorCtr="0">
            <a:normAutofit/>
          </a:bodyPr>
          <a:lstStyle/>
          <a:p>
            <a:pPr>
              <a:lnSpc>
                <a:spcPct val="100000"/>
              </a:lnSpc>
            </a:pPr>
            <a:r>
              <a:rPr lang="en-US"/>
              <a:t>Click to edit Master title style</a:t>
            </a:r>
            <a:endParaRPr lang="en-US" dirty="0"/>
          </a:p>
        </p:txBody>
      </p:sp>
      <p:sp>
        <p:nvSpPr>
          <p:cNvPr id="8" name="Subtitle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a:normAutofit/>
          </a:body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a:lstStyle/>
          <a:p>
            <a:r>
              <a:rPr lang="en-US">
                <a:latin typeface="+mn-lt"/>
              </a:rPr>
              <a:t>Sunday, February 7, 20XX</a:t>
            </a:r>
            <a:endParaRPr lang="en-US" dirty="0">
              <a:latin typeface="+mn-lt"/>
            </a:endParaRPr>
          </a:p>
        </p:txBody>
      </p:sp>
      <p:sp>
        <p:nvSpPr>
          <p:cNvPr id="14" name="Footer Placeholder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a:lstStyle/>
          <a:p>
            <a:r>
              <a:rPr lang="en-US" dirty="0">
                <a:latin typeface="+mn-lt"/>
              </a:rPr>
              <a:t>Sample Footer Text</a:t>
            </a:r>
          </a:p>
        </p:txBody>
      </p:sp>
      <p:cxnSp>
        <p:nvCxnSpPr>
          <p:cNvPr id="17" name="Straight Connector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
        <p:nvSpPr>
          <p:cNvPr id="3" name="Picture Placeholder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301222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anchor="ctr"/>
          <a:lstStyle>
            <a:lvl1pPr marL="457200">
              <a:defRPr>
                <a:solidFill>
                  <a:schemeClr val="bg2"/>
                </a:solidFill>
              </a:defRPr>
            </a:lvl1pPr>
          </a:lstStyle>
          <a:p>
            <a:r>
              <a:rPr lang="en-US"/>
              <a:t>Click to edit Master title style</a:t>
            </a:r>
            <a:endParaRPr lang="en-US" dirty="0"/>
          </a:p>
        </p:txBody>
      </p:sp>
      <p:sp>
        <p:nvSpPr>
          <p:cNvPr id="15" name="Content Placeholder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a:lstStyle/>
          <a:p>
            <a:pPr lvl="0"/>
            <a:r>
              <a:rPr lang="en-US">
                <a:solidFill>
                  <a:schemeClr val="tx2"/>
                </a:solidFill>
                <a:latin typeface="+mn-lt"/>
              </a:rPr>
              <a:t>Click to edit Master text styles</a:t>
            </a:r>
          </a:p>
        </p:txBody>
      </p:sp>
      <p:cxnSp>
        <p:nvCxnSpPr>
          <p:cNvPr id="17" name="Straight Connector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Date Placeholder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5" name="Picture Placeholder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a:lstStyle/>
          <a:p>
            <a:r>
              <a:rPr lang="en-US"/>
              <a:t>Click icon to add picture</a:t>
            </a:r>
            <a:endParaRPr lang="en-US" dirty="0"/>
          </a:p>
        </p:txBody>
      </p:sp>
      <p:sp>
        <p:nvSpPr>
          <p:cNvPr id="21" name="Footer Placeholder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3" name="Straight Connector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36994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anchor="b" anchorCtr="0">
            <a:normAutofit/>
          </a:bodyPr>
          <a:lstStyle/>
          <a:p>
            <a:pPr>
              <a:lnSpc>
                <a:spcPct val="100000"/>
              </a:lnSpc>
            </a:pPr>
            <a:r>
              <a:rPr lang="en-US">
                <a:solidFill>
                  <a:schemeClr val="bg2"/>
                </a:solidFill>
              </a:rPr>
              <a:t>Click to edit Master title style</a:t>
            </a:r>
            <a:endParaRPr lang="en-US" dirty="0">
              <a:solidFill>
                <a:schemeClr val="bg2"/>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anchor="t" anchorCtr="0">
            <a:normAutofit/>
          </a:bodyPr>
          <a:lstStyle/>
          <a:p>
            <a:r>
              <a:rPr lang="en-US">
                <a:solidFill>
                  <a:schemeClr val="bg2">
                    <a:alpha val="55000"/>
                  </a:schemeClr>
                </a:solidFill>
              </a:rPr>
              <a:t>Click to edit Master subtitle style</a:t>
            </a:r>
            <a:endParaRPr lang="en-US" dirty="0">
              <a:solidFill>
                <a:schemeClr val="bg2">
                  <a:alpha val="55000"/>
                </a:schemeClr>
              </a:solidFill>
            </a:endParaRPr>
          </a:p>
        </p:txBody>
      </p:sp>
      <p:cxnSp>
        <p:nvCxnSpPr>
          <p:cNvPr id="15" name="Straight Connector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r>
              <a:rPr lang="en-US"/>
              <a:t>Sunday, February 7, 20XX</a:t>
            </a:r>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dirty="0"/>
              <a:t>Sample Footer Text</a:t>
            </a:r>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4311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dirty="0"/>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noFill/>
                </a:ln>
                <a:solidFill>
                  <a:schemeClr val="tx2"/>
                </a:solid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anchor="b"/>
          <a:lstStyle>
            <a:lvl1pPr marL="457200">
              <a:defRPr>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Content Placeholder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a:lstStyle/>
          <a:p>
            <a:pPr lvl="0"/>
            <a:r>
              <a:rPr lang="en-US">
                <a:solidFill>
                  <a:schemeClr val="tx2"/>
                </a:solidFill>
                <a:latin typeface="+mn-lt"/>
              </a:rPr>
              <a:t>Click to edit Master text styles</a:t>
            </a:r>
          </a:p>
        </p:txBody>
      </p:sp>
      <p:cxnSp>
        <p:nvCxnSpPr>
          <p:cNvPr id="15" name="Straight Connector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a:lstStyle/>
          <a:p>
            <a:r>
              <a:rPr lang="en-US"/>
              <a:t>Click icon to add picture</a:t>
            </a:r>
            <a:endParaRPr lang="en-US" dirty="0"/>
          </a:p>
        </p:txBody>
      </p:sp>
      <p:sp>
        <p:nvSpPr>
          <p:cNvPr id="35" name="Picture Placeholder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a:lstStyle/>
          <a:p>
            <a:r>
              <a:rPr lang="en-US"/>
              <a:t>Click icon to add picture</a:t>
            </a:r>
            <a:endParaRPr lang="en-US" dirty="0"/>
          </a:p>
        </p:txBody>
      </p:sp>
      <p:sp>
        <p:nvSpPr>
          <p:cNvPr id="16" name="Date Placeholder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4" name="Straight Connector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0598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anchor="t" anchorCtr="0"/>
          <a:lstStyle>
            <a:lvl1pPr marL="457200">
              <a:spcBef>
                <a:spcPts val="0"/>
              </a:spcBef>
              <a:defRPr>
                <a:solidFill>
                  <a:schemeClr val="bg2"/>
                </a:solidFill>
              </a:defRPr>
            </a:lvl1pPr>
          </a:lstStyle>
          <a:p>
            <a:pPr>
              <a:lnSpc>
                <a:spcPct val="100000"/>
              </a:lnSpc>
            </a:pPr>
            <a:r>
              <a:rPr lang="en-US">
                <a:solidFill>
                  <a:schemeClr val="bg2"/>
                </a:solidFill>
              </a:rPr>
              <a:t>Click to edit Master title style</a:t>
            </a:r>
            <a:endParaRPr lang="en-US" dirty="0">
              <a:solidFill>
                <a:schemeClr val="bg2"/>
              </a:solidFill>
            </a:endParaRPr>
          </a:p>
        </p:txBody>
      </p:sp>
      <p:cxnSp>
        <p:nvCxnSpPr>
          <p:cNvPr id="15" name="Straight Connector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13" name="Content Placeholder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a:normAutofit/>
          </a:bodyPr>
          <a:lstStyle/>
          <a:p>
            <a:pPr lvl="0"/>
            <a:r>
              <a:rPr lang="en-US">
                <a:solidFill>
                  <a:schemeClr val="tx2"/>
                </a:solidFill>
                <a:latin typeface="+mn-lt"/>
              </a:rPr>
              <a:t>Click to edit Master text styles</a:t>
            </a: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a:lstStyle/>
          <a:p>
            <a:r>
              <a:rPr lang="en-US"/>
              <a:t>Click icon to add picture</a:t>
            </a:r>
            <a:endParaRPr lang="en-US" dirty="0"/>
          </a:p>
        </p:txBody>
      </p:sp>
      <p:sp>
        <p:nvSpPr>
          <p:cNvPr id="21" name="Picture Placeholder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a:lstStyle/>
          <a:p>
            <a:r>
              <a:rPr lang="en-US"/>
              <a:t>Click icon to add picture</a:t>
            </a:r>
            <a:endParaRPr lang="en-US" dirty="0"/>
          </a:p>
        </p:txBody>
      </p:sp>
      <p:sp>
        <p:nvSpPr>
          <p:cNvPr id="22" name="Picture Placeholder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a:lstStyle/>
          <a:p>
            <a:r>
              <a:rPr lang="en-US"/>
              <a:t>Click icon to add picture</a:t>
            </a:r>
            <a:endParaRPr lang="en-US" dirty="0"/>
          </a:p>
        </p:txBody>
      </p:sp>
      <p:sp>
        <p:nvSpPr>
          <p:cNvPr id="39" name="Picture Placeholder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a:lstStyle>
            <a:lvl1pPr>
              <a:defRPr/>
            </a:lvl1pPr>
          </a:lstStyle>
          <a:p>
            <a:r>
              <a:rPr lang="en-US"/>
              <a:t>Click icon to add picture</a:t>
            </a:r>
            <a:endParaRPr lang="en-US" dirty="0"/>
          </a:p>
        </p:txBody>
      </p:sp>
      <p:sp>
        <p:nvSpPr>
          <p:cNvPr id="40" name="Picture Placeholder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a:lstStyle/>
          <a:p>
            <a:r>
              <a:rPr lang="en-US"/>
              <a:t>Click icon to add picture</a:t>
            </a:r>
            <a:endParaRPr lang="en-US" dirty="0"/>
          </a:p>
        </p:txBody>
      </p:sp>
      <p:sp>
        <p:nvSpPr>
          <p:cNvPr id="41" name="Picture Placeholder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a:lstStyle>
            <a:lvl1pPr>
              <a:defRPr/>
            </a:lvl1pPr>
          </a:lstStyle>
          <a:p>
            <a:r>
              <a:rPr lang="en-US" dirty="0"/>
              <a:t> </a:t>
            </a:r>
          </a:p>
        </p:txBody>
      </p:sp>
      <p:sp>
        <p:nvSpPr>
          <p:cNvPr id="25" name="Title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anchor="t" anchorCtr="0">
            <a:normAutofit/>
          </a:bodyPr>
          <a:lstStyle/>
          <a:p>
            <a:pPr>
              <a:lnSpc>
                <a:spcPct val="100000"/>
              </a:lnSpc>
            </a:pPr>
            <a:r>
              <a:rPr lang="en-US"/>
              <a:t>Click to edit Master title style</a:t>
            </a:r>
            <a:endParaRPr lang="en-US" dirty="0"/>
          </a:p>
        </p:txBody>
      </p:sp>
      <p:sp>
        <p:nvSpPr>
          <p:cNvPr id="26" name="Subtitle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a:normAutofit/>
          </a:bodyPr>
          <a:lstStyle/>
          <a:p>
            <a:r>
              <a:rPr lang="en-US">
                <a:solidFill>
                  <a:schemeClr val="tx2">
                    <a:alpha val="55000"/>
                  </a:schemeClr>
                </a:solidFill>
              </a:rPr>
              <a:t>Click to edit Master subtitle style</a:t>
            </a:r>
            <a:endParaRPr lang="en-US" dirty="0">
              <a:solidFill>
                <a:schemeClr val="tx2">
                  <a:alpha val="55000"/>
                </a:schemeClr>
              </a:solidFill>
            </a:endParaRPr>
          </a:p>
        </p:txBody>
      </p:sp>
      <p:cxnSp>
        <p:nvCxnSpPr>
          <p:cNvPr id="30" name="Straight Connector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a:noAutofit/>
          </a:bodyPr>
          <a:lstStyle/>
          <a:p>
            <a:r>
              <a:rPr lang="en-US"/>
              <a:t>Click icon to add picture</a:t>
            </a:r>
            <a:endParaRPr lang="en-US" dirty="0"/>
          </a:p>
        </p:txBody>
      </p:sp>
      <p:sp>
        <p:nvSpPr>
          <p:cNvPr id="7" name="Rectangle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anchor="ctr">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a:normAutofit/>
          </a:bodyPr>
          <a:lstStyle>
            <a:lvl1pPr marL="45720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12" name="Straight Connector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a:lstStyle/>
          <a:p>
            <a:r>
              <a:rPr lang="en-US"/>
              <a:t>Click icon to add picture</a:t>
            </a:r>
            <a:endParaRPr lang="en-US" dirty="0"/>
          </a:p>
        </p:txBody>
      </p:sp>
      <p:sp>
        <p:nvSpPr>
          <p:cNvPr id="7" name="Text Placeholder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8" name="Text Placeholder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5" name="Picture Placeholder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a:lstStyle/>
          <a:p>
            <a:r>
              <a:rPr lang="en-US"/>
              <a:t>Click icon to add picture</a:t>
            </a:r>
            <a:endParaRPr lang="en-US" dirty="0"/>
          </a:p>
        </p:txBody>
      </p:sp>
      <p:sp>
        <p:nvSpPr>
          <p:cNvPr id="9" name="Text Placeholder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0" name="Text Placeholder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a:lstStyle/>
          <a:p>
            <a:r>
              <a:rPr lang="en-US"/>
              <a:t>Click icon to add picture</a:t>
            </a:r>
            <a:endParaRPr lang="en-US" dirty="0"/>
          </a:p>
        </p:txBody>
      </p:sp>
      <p:sp>
        <p:nvSpPr>
          <p:cNvPr id="11" name="Text Placeholder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6" name="Text Placeholder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a:lstStyle/>
          <a:p>
            <a:r>
              <a:rPr lang="en-US"/>
              <a:t>Click icon to add picture</a:t>
            </a:r>
            <a:endParaRPr lang="en-US" dirty="0"/>
          </a:p>
        </p:txBody>
      </p:sp>
      <p:sp>
        <p:nvSpPr>
          <p:cNvPr id="17" name="Text Placeholder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8" name="Text Placeholder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Tree>
    <p:extLst>
      <p:ext uri="{BB962C8B-B14F-4D97-AF65-F5344CB8AC3E}">
        <p14:creationId xmlns:p14="http://schemas.microsoft.com/office/powerpoint/2010/main" val="395336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271333" y="1825625"/>
            <a:ext cx="10515600" cy="4351338"/>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20871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a:blip r:embed="rId2"/>
          <a:srcRect/>
          <a:stretch/>
        </p:blipFill>
        <p:spPr>
          <a:xfrm>
            <a:off x="598964" y="0"/>
            <a:ext cx="10995660" cy="6872288"/>
          </a:xfrm>
        </p:spPr>
      </p:pic>
      <p:sp>
        <p:nvSpPr>
          <p:cNvPr id="3" name="Title 2">
            <a:extLst>
              <a:ext uri="{FF2B5EF4-FFF2-40B4-BE49-F238E27FC236}">
                <a16:creationId xmlns:a16="http://schemas.microsoft.com/office/drawing/2014/main" id="{1E184D94-F8EF-435F-9A63-D9B409F552A5}"/>
              </a:ext>
            </a:extLst>
          </p:cNvPr>
          <p:cNvSpPr>
            <a:spLocks noGrp="1"/>
          </p:cNvSpPr>
          <p:nvPr>
            <p:ph type="ctrTitle"/>
          </p:nvPr>
        </p:nvSpPr>
        <p:spPr>
          <a:xfrm>
            <a:off x="1406707" y="7202"/>
            <a:ext cx="3611675" cy="4773251"/>
          </a:xfrm>
        </p:spPr>
        <p:txBody>
          <a:bodyPr>
            <a:normAutofit/>
          </a:bodyPr>
          <a:lstStyle/>
          <a:p>
            <a:r>
              <a:rPr lang="en-US" dirty="0"/>
              <a:t>House Price</a:t>
            </a:r>
            <a:br>
              <a:rPr lang="en-US" dirty="0"/>
            </a:br>
            <a:r>
              <a:rPr lang="en-US" dirty="0"/>
              <a:t>Prediction </a:t>
            </a:r>
            <a:br>
              <a:rPr lang="en-US" dirty="0"/>
            </a:br>
            <a:r>
              <a:rPr lang="en-US" sz="2000" dirty="0"/>
              <a:t>Capstone Project </a:t>
            </a:r>
          </a:p>
        </p:txBody>
      </p:sp>
      <p:sp>
        <p:nvSpPr>
          <p:cNvPr id="4" name="Subtitle 3">
            <a:extLst>
              <a:ext uri="{FF2B5EF4-FFF2-40B4-BE49-F238E27FC236}">
                <a16:creationId xmlns:a16="http://schemas.microsoft.com/office/drawing/2014/main" id="{E21C6A78-1B96-4433-9AED-9C2FCA20A1F4}"/>
              </a:ext>
            </a:extLst>
          </p:cNvPr>
          <p:cNvSpPr>
            <a:spLocks noGrp="1"/>
          </p:cNvSpPr>
          <p:nvPr>
            <p:ph type="subTitle" idx="1"/>
          </p:nvPr>
        </p:nvSpPr>
        <p:spPr>
          <a:xfrm>
            <a:off x="1406720" y="4809145"/>
            <a:ext cx="3611662" cy="2070345"/>
          </a:xfrm>
        </p:spPr>
        <p:txBody>
          <a:bodyPr/>
          <a:lstStyle/>
          <a:p>
            <a:r>
              <a:rPr lang="en-US" dirty="0"/>
              <a:t>Santhosh Kumar C</a:t>
            </a:r>
          </a:p>
          <a:p>
            <a:r>
              <a:rPr lang="en-US" dirty="0"/>
              <a:t>DSBA SEPT-B BATCH</a:t>
            </a:r>
          </a:p>
          <a:p>
            <a:r>
              <a:rPr lang="en-US" dirty="0"/>
              <a:t>26-08-2022</a:t>
            </a:r>
          </a:p>
        </p:txBody>
      </p:sp>
    </p:spTree>
    <p:extLst>
      <p:ext uri="{BB962C8B-B14F-4D97-AF65-F5344CB8AC3E}">
        <p14:creationId xmlns:p14="http://schemas.microsoft.com/office/powerpoint/2010/main" val="417540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78814" y="894456"/>
            <a:ext cx="10610850" cy="5069088"/>
          </a:xfrm>
          <a:solidFill>
            <a:srgbClr val="F8EFE3"/>
          </a:solidFill>
          <a:ln>
            <a:noFill/>
          </a:ln>
        </p:spPr>
        <p:txBody>
          <a:bodyPr>
            <a:normAutofit/>
          </a:bodyPr>
          <a:lstStyle/>
          <a:p>
            <a:endParaRPr lang="en-US" sz="2400" dirty="0"/>
          </a:p>
          <a:p>
            <a:pPr marL="342900" indent="-342900">
              <a:buFont typeface="Wingdings" panose="05000000000000000000" pitchFamily="2" charset="2"/>
              <a:buChar char="Ø"/>
            </a:pPr>
            <a:r>
              <a:rPr lang="en-US" dirty="0"/>
              <a:t>Also, if the data can provide information such as (nearby railway Station, Airport, Hospital, schools &amp; colleges) this information will also help to predict the price better</a:t>
            </a:r>
          </a:p>
          <a:p>
            <a:pPr marL="342900" indent="-342900">
              <a:buFont typeface="Wingdings" panose="05000000000000000000" pitchFamily="2" charset="2"/>
              <a:buChar char="Ø"/>
            </a:pPr>
            <a:r>
              <a:rPr lang="en-US" dirty="0"/>
              <a:t>This House-prediction was all about one city called Washington DC, where we are predicting only for this city, if we can add the house data similar to Washington DC cities like (Seattle, New York) the people who are buying/selling will get to know about the house prices across the metropolitan cities which helps them to conclude the price better &amp; also gives them an additional choice of moving to another city or state</a:t>
            </a:r>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489664" y="6229349"/>
            <a:ext cx="553110" cy="577849"/>
          </a:xfrm>
        </p:spPr>
        <p:txBody>
          <a:bodyPr/>
          <a:lstStyle/>
          <a:p>
            <a:fld id="{63F9D384-533B-4C4E-B660-F861AA07D173}" type="slidenum">
              <a:rPr lang="en-US" smtClean="0"/>
              <a:pPr/>
              <a:t>10</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49793"/>
            <a:ext cx="12192000" cy="891416"/>
          </a:xfrm>
        </p:spPr>
        <p:txBody>
          <a:bodyPr>
            <a:noAutofit/>
          </a:bodyPr>
          <a:lstStyle/>
          <a:p>
            <a:r>
              <a:rPr lang="en-IN" sz="3200" b="1" dirty="0">
                <a:solidFill>
                  <a:schemeClr val="bg1"/>
                </a:solidFill>
                <a:latin typeface="lato" panose="020F0502020204030203" pitchFamily="34" charset="0"/>
              </a:rPr>
              <a:t>Recommendations</a:t>
            </a:r>
            <a:endParaRPr lang="en-IN" sz="3200" dirty="0">
              <a:solidFill>
                <a:schemeClr val="bg1"/>
              </a:solidFill>
            </a:endParaRPr>
          </a:p>
        </p:txBody>
      </p:sp>
    </p:spTree>
    <p:extLst>
      <p:ext uri="{BB962C8B-B14F-4D97-AF65-F5344CB8AC3E}">
        <p14:creationId xmlns:p14="http://schemas.microsoft.com/office/powerpoint/2010/main" val="109705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44550" y="893563"/>
            <a:ext cx="10610850" cy="5069088"/>
          </a:xfrm>
          <a:solidFill>
            <a:srgbClr val="F8EFE3"/>
          </a:solidFill>
          <a:ln>
            <a:noFill/>
          </a:ln>
        </p:spPr>
        <p:txBody>
          <a:bodyPr>
            <a:norm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dirty="0"/>
              <a:t>Real estate agents are trusted with the communication between buyers and sellers as well as laying down a legal contract for the transfer. This just creates a middle man and increases the cost of houses</a:t>
            </a:r>
          </a:p>
          <a:p>
            <a:pPr marL="342900" indent="-342900">
              <a:buFont typeface="Wingdings" panose="05000000000000000000" pitchFamily="2" charset="2"/>
              <a:buChar char="Ø"/>
            </a:pPr>
            <a:r>
              <a:rPr lang="en-US" dirty="0"/>
              <a:t>Buyers are generally not aware of the factors that influence the price of the house</a:t>
            </a:r>
          </a:p>
          <a:p>
            <a:pPr marL="342900" indent="-342900">
              <a:buFont typeface="Wingdings" panose="05000000000000000000" pitchFamily="2" charset="2"/>
              <a:buChar char="Ø"/>
            </a:pPr>
            <a:r>
              <a:rPr lang="en-US" dirty="0"/>
              <a:t>House price prediction can help the developer determine the selling price of a house and can help the customer to arrange the right time to purchase a house. </a:t>
            </a:r>
          </a:p>
          <a:p>
            <a:endParaRPr lang="en-US" dirty="0"/>
          </a:p>
          <a:p>
            <a:endParaRPr lang="en-US" dirty="0"/>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639550" y="6229349"/>
            <a:ext cx="403224" cy="577849"/>
          </a:xfrm>
        </p:spPr>
        <p:txBody>
          <a:bodyPr/>
          <a:lstStyle/>
          <a:p>
            <a:fld id="{63F9D384-533B-4C4E-B660-F861AA07D173}" type="slidenum">
              <a:rPr lang="en-US" smtClean="0"/>
              <a:pPr/>
              <a:t>2</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0"/>
            <a:ext cx="12192000" cy="891416"/>
          </a:xfrm>
        </p:spPr>
        <p:txBody>
          <a:bodyPr>
            <a:noAutofit/>
          </a:bodyPr>
          <a:lstStyle/>
          <a:p>
            <a:r>
              <a:rPr lang="en-IN" sz="3200" b="1" i="0" dirty="0">
                <a:solidFill>
                  <a:schemeClr val="bg1"/>
                </a:solidFill>
                <a:effectLst/>
                <a:latin typeface="lato" panose="020F0502020204030203" pitchFamily="34" charset="0"/>
              </a:rPr>
              <a:t>Business Problem Understanding</a:t>
            </a:r>
            <a:endParaRPr lang="en-IN" sz="3200" dirty="0">
              <a:solidFill>
                <a:schemeClr val="bg1"/>
              </a:solidFill>
            </a:endParaRPr>
          </a:p>
        </p:txBody>
      </p:sp>
    </p:spTree>
    <p:extLst>
      <p:ext uri="{BB962C8B-B14F-4D97-AF65-F5344CB8AC3E}">
        <p14:creationId xmlns:p14="http://schemas.microsoft.com/office/powerpoint/2010/main" val="40380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44550" y="893563"/>
            <a:ext cx="10610850" cy="5069088"/>
          </a:xfrm>
          <a:solidFill>
            <a:srgbClr val="F8EFE3"/>
          </a:solidFill>
          <a:ln>
            <a:noFill/>
          </a:ln>
        </p:spPr>
        <p:txBody>
          <a:bodyPr>
            <a:normAutofit/>
          </a:bodyPr>
          <a:lstStyle/>
          <a:p>
            <a:pPr marL="342900" indent="-342900">
              <a:buFont typeface="Wingdings" panose="05000000000000000000" pitchFamily="2" charset="2"/>
              <a:buChar char="Ø"/>
            </a:pPr>
            <a:endParaRPr lang="en-US" sz="2400" dirty="0"/>
          </a:p>
          <a:p>
            <a:endParaRPr lang="en-US" dirty="0"/>
          </a:p>
          <a:p>
            <a:pPr marL="342900" indent="-342900">
              <a:buFont typeface="Wingdings" panose="05000000000000000000" pitchFamily="2" charset="2"/>
              <a:buChar char="Ø"/>
            </a:pPr>
            <a:r>
              <a:rPr lang="en-US" dirty="0"/>
              <a:t>House prices were determined by calculating the acquiring and selling price in a locality. Therefore, the House Price prediction model is very essential in filling the information gap and improve Real Estate industry efficiently</a:t>
            </a:r>
          </a:p>
          <a:p>
            <a:pPr marL="342900" indent="-342900">
              <a:buFont typeface="Wingdings" panose="05000000000000000000" pitchFamily="2" charset="2"/>
              <a:buChar char="Ø"/>
            </a:pPr>
            <a:r>
              <a:rPr lang="en-US" dirty="0"/>
              <a:t>we can provide them House-Buying-Selling guiding services in the area so they can buy or sell their property with most suitable price tag</a:t>
            </a:r>
          </a:p>
          <a:p>
            <a:pPr marL="342900" indent="-342900">
              <a:buFont typeface="Wingdings" panose="05000000000000000000" pitchFamily="2" charset="2"/>
              <a:buChar char="Ø"/>
            </a:pPr>
            <a:r>
              <a:rPr lang="en-US" dirty="0"/>
              <a:t>Buyers won’t lose their hard-earned money by offering low price or keep waiting for buyers by putting high prices</a:t>
            </a:r>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639550" y="6229349"/>
            <a:ext cx="403224" cy="577849"/>
          </a:xfrm>
        </p:spPr>
        <p:txBody>
          <a:bodyPr/>
          <a:lstStyle/>
          <a:p>
            <a:fld id="{63F9D384-533B-4C4E-B660-F861AA07D173}" type="slidenum">
              <a:rPr lang="en-US" smtClean="0"/>
              <a:pPr/>
              <a:t>3</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0"/>
            <a:ext cx="12192000" cy="891416"/>
          </a:xfrm>
        </p:spPr>
        <p:txBody>
          <a:bodyPr>
            <a:noAutofit/>
          </a:bodyPr>
          <a:lstStyle/>
          <a:p>
            <a:r>
              <a:rPr lang="en-IN" sz="3200" b="1" i="0" dirty="0">
                <a:solidFill>
                  <a:schemeClr val="bg1"/>
                </a:solidFill>
                <a:effectLst/>
                <a:latin typeface="lato" panose="020F0502020204030203" pitchFamily="34" charset="0"/>
              </a:rPr>
              <a:t>Business Problem Understanding</a:t>
            </a:r>
            <a:endParaRPr lang="en-IN" sz="3200" dirty="0">
              <a:solidFill>
                <a:schemeClr val="bg1"/>
              </a:solidFill>
            </a:endParaRPr>
          </a:p>
        </p:txBody>
      </p:sp>
    </p:spTree>
    <p:extLst>
      <p:ext uri="{BB962C8B-B14F-4D97-AF65-F5344CB8AC3E}">
        <p14:creationId xmlns:p14="http://schemas.microsoft.com/office/powerpoint/2010/main" val="162208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44550" y="893563"/>
            <a:ext cx="10610850" cy="5069088"/>
          </a:xfrm>
          <a:solidFill>
            <a:srgbClr val="F8EFE3"/>
          </a:solidFill>
          <a:ln>
            <a:noFill/>
          </a:ln>
        </p:spPr>
        <p:txBody>
          <a:bodyPr>
            <a:normAutofit/>
          </a:bodyPr>
          <a:lstStyle/>
          <a:p>
            <a:r>
              <a:rPr lang="en-US" sz="2400" dirty="0"/>
              <a:t>For Predicting the House price, different types of classification algorithm’s &amp; Ensemble models are used for model building</a:t>
            </a:r>
          </a:p>
          <a:p>
            <a:r>
              <a:rPr lang="en-US" sz="2400" dirty="0"/>
              <a:t>The below mentioned classification algorithm’s are used for modeling</a:t>
            </a:r>
          </a:p>
          <a:p>
            <a:pPr marL="342900" indent="-342900">
              <a:buFont typeface="Wingdings" panose="05000000000000000000" pitchFamily="2" charset="2"/>
              <a:buChar char="§"/>
            </a:pPr>
            <a:r>
              <a:rPr lang="en-US" dirty="0"/>
              <a:t>Linear Regression</a:t>
            </a:r>
          </a:p>
          <a:p>
            <a:pPr marL="342900" indent="-342900">
              <a:buFont typeface="Wingdings" panose="05000000000000000000" pitchFamily="2" charset="2"/>
              <a:buChar char="§"/>
            </a:pPr>
            <a:r>
              <a:rPr lang="en-US" dirty="0"/>
              <a:t>KNN Regression</a:t>
            </a:r>
          </a:p>
          <a:p>
            <a:pPr marL="342900" indent="-342900">
              <a:buFont typeface="Wingdings" panose="05000000000000000000" pitchFamily="2" charset="2"/>
              <a:buChar char="§"/>
            </a:pPr>
            <a:r>
              <a:rPr lang="en-US" dirty="0"/>
              <a:t>Decision Tree Regression</a:t>
            </a:r>
          </a:p>
          <a:p>
            <a:pPr marL="342900" indent="-342900">
              <a:buFont typeface="Wingdings" panose="05000000000000000000" pitchFamily="2" charset="2"/>
              <a:buChar char="§"/>
            </a:pPr>
            <a:r>
              <a:rPr lang="en-US" dirty="0"/>
              <a:t>Random Forest Regression</a:t>
            </a:r>
          </a:p>
          <a:p>
            <a:pPr marL="342900" indent="-342900">
              <a:buFont typeface="Wingdings" panose="05000000000000000000" pitchFamily="2" charset="2"/>
              <a:buChar char="§"/>
            </a:pPr>
            <a:r>
              <a:rPr lang="en-US" dirty="0"/>
              <a:t>Gradient Boosting &amp; Bagging</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639550" y="6229349"/>
            <a:ext cx="403224" cy="577849"/>
          </a:xfrm>
        </p:spPr>
        <p:txBody>
          <a:bodyPr/>
          <a:lstStyle/>
          <a:p>
            <a:fld id="{63F9D384-533B-4C4E-B660-F861AA07D173}" type="slidenum">
              <a:rPr lang="en-US" smtClean="0"/>
              <a:pPr/>
              <a:t>4</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0"/>
            <a:ext cx="12192000" cy="891416"/>
          </a:xfrm>
        </p:spPr>
        <p:txBody>
          <a:bodyPr>
            <a:noAutofit/>
          </a:bodyPr>
          <a:lstStyle/>
          <a:p>
            <a:r>
              <a:rPr lang="en-IN" sz="3200" b="1" dirty="0">
                <a:solidFill>
                  <a:schemeClr val="bg1"/>
                </a:solidFill>
                <a:latin typeface="lato" panose="020F0502020204030203" pitchFamily="34" charset="0"/>
              </a:rPr>
              <a:t>Model Building</a:t>
            </a:r>
            <a:endParaRPr lang="en-IN" sz="3200" dirty="0">
              <a:solidFill>
                <a:schemeClr val="bg1"/>
              </a:solidFill>
            </a:endParaRPr>
          </a:p>
        </p:txBody>
      </p:sp>
    </p:spTree>
    <p:extLst>
      <p:ext uri="{BB962C8B-B14F-4D97-AF65-F5344CB8AC3E}">
        <p14:creationId xmlns:p14="http://schemas.microsoft.com/office/powerpoint/2010/main" val="206567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78814" y="894456"/>
            <a:ext cx="10610850" cy="5069088"/>
          </a:xfrm>
          <a:solidFill>
            <a:srgbClr val="F8EFE3"/>
          </a:solidFill>
          <a:ln>
            <a:noFill/>
          </a:ln>
        </p:spPr>
        <p:txBody>
          <a:bodyPr>
            <a:normAutofit/>
          </a:bodyPr>
          <a:lstStyle/>
          <a:p>
            <a:pPr marL="342900" indent="-342900">
              <a:buFont typeface="Wingdings" panose="05000000000000000000" pitchFamily="2" charset="2"/>
              <a:buChar char="Ø"/>
            </a:pPr>
            <a:endParaRPr lang="en-US" sz="2400" dirty="0"/>
          </a:p>
          <a:p>
            <a:endParaRPr lang="en-US" dirty="0"/>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639550" y="6229349"/>
            <a:ext cx="403224" cy="577849"/>
          </a:xfrm>
        </p:spPr>
        <p:txBody>
          <a:bodyPr/>
          <a:lstStyle/>
          <a:p>
            <a:fld id="{63F9D384-533B-4C4E-B660-F861AA07D173}" type="slidenum">
              <a:rPr lang="en-US" smtClean="0"/>
              <a:pPr/>
              <a:t>5</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0"/>
            <a:ext cx="12192000" cy="891416"/>
          </a:xfrm>
        </p:spPr>
        <p:txBody>
          <a:bodyPr>
            <a:noAutofit/>
          </a:bodyPr>
          <a:lstStyle/>
          <a:p>
            <a:r>
              <a:rPr lang="en-IN" sz="3200" b="1" dirty="0">
                <a:solidFill>
                  <a:schemeClr val="bg1"/>
                </a:solidFill>
                <a:latin typeface="lato" panose="020F0502020204030203" pitchFamily="34" charset="0"/>
              </a:rPr>
              <a:t>Model Comparison</a:t>
            </a:r>
            <a:endParaRPr lang="en-IN" sz="3200" dirty="0">
              <a:solidFill>
                <a:schemeClr val="bg1"/>
              </a:solidFill>
            </a:endParaRPr>
          </a:p>
        </p:txBody>
      </p:sp>
      <p:pic>
        <p:nvPicPr>
          <p:cNvPr id="4" name="Picture 3">
            <a:extLst>
              <a:ext uri="{FF2B5EF4-FFF2-40B4-BE49-F238E27FC236}">
                <a16:creationId xmlns:a16="http://schemas.microsoft.com/office/drawing/2014/main" id="{577821DC-5E00-0AD7-2399-6BF4CD1DAFB1}"/>
              </a:ext>
            </a:extLst>
          </p:cNvPr>
          <p:cNvPicPr>
            <a:picLocks noChangeAspect="1"/>
          </p:cNvPicPr>
          <p:nvPr/>
        </p:nvPicPr>
        <p:blipFill>
          <a:blip r:embed="rId2"/>
          <a:stretch>
            <a:fillRect/>
          </a:stretch>
        </p:blipFill>
        <p:spPr>
          <a:xfrm>
            <a:off x="770328" y="1936751"/>
            <a:ext cx="10719336" cy="3003550"/>
          </a:xfrm>
          <a:prstGeom prst="rect">
            <a:avLst/>
          </a:prstGeom>
        </p:spPr>
      </p:pic>
    </p:spTree>
    <p:extLst>
      <p:ext uri="{BB962C8B-B14F-4D97-AF65-F5344CB8AC3E}">
        <p14:creationId xmlns:p14="http://schemas.microsoft.com/office/powerpoint/2010/main" val="6623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78814" y="894456"/>
            <a:ext cx="10610850" cy="5069088"/>
          </a:xfrm>
          <a:solidFill>
            <a:srgbClr val="F8EFE3"/>
          </a:solidFill>
          <a:ln>
            <a:noFill/>
          </a:ln>
        </p:spPr>
        <p:txBody>
          <a:bodyPr>
            <a:normAutofit/>
          </a:bodyPr>
          <a:lstStyle/>
          <a:p>
            <a:pPr marL="342900" indent="-342900">
              <a:buFont typeface="Wingdings" panose="05000000000000000000" pitchFamily="2" charset="2"/>
              <a:buChar char="Ø"/>
            </a:pPr>
            <a:endParaRPr lang="en-US" sz="2400" dirty="0"/>
          </a:p>
          <a:p>
            <a:r>
              <a:rPr lang="en-US" sz="1400" dirty="0"/>
              <a:t>1. </a:t>
            </a:r>
            <a:r>
              <a:rPr lang="en-US" sz="1400" b="1" dirty="0"/>
              <a:t>Linear regression </a:t>
            </a:r>
            <a:r>
              <a:rPr lang="en-US" sz="1400" dirty="0"/>
              <a:t>– model has accuracy 64% in training set &amp; 62% in validation set, hence Linear regression model cannot be considered for the tuning will look for the other better model performance</a:t>
            </a:r>
          </a:p>
          <a:p>
            <a:r>
              <a:rPr lang="en-US" sz="1400" dirty="0"/>
              <a:t>2. </a:t>
            </a:r>
            <a:r>
              <a:rPr lang="en-US" sz="1400" b="1" dirty="0"/>
              <a:t>KNN </a:t>
            </a:r>
            <a:r>
              <a:rPr lang="en-US" sz="1400" dirty="0"/>
              <a:t>– model has overfitted in training data results close to 100% &amp; even though it has performed well in training data still the KNN regressor has performed poorly in the validation set resulting in only 63% accuracy – KNN model will not be considered for the Tuning</a:t>
            </a:r>
          </a:p>
          <a:p>
            <a:r>
              <a:rPr lang="en-US" sz="1400" dirty="0"/>
              <a:t>3. </a:t>
            </a:r>
            <a:r>
              <a:rPr lang="en-US" sz="1400" b="1" dirty="0"/>
              <a:t>Decision Tree Regressor </a:t>
            </a:r>
            <a:r>
              <a:rPr lang="en-US" sz="1400" dirty="0"/>
              <a:t>- Similar to KNN model, DTR model is overfitted in the training data with accuracy 100% &amp; performed poorly in the validation set with accuracy 68% hence DTR model will not be considered for further tuning</a:t>
            </a:r>
          </a:p>
          <a:p>
            <a:r>
              <a:rPr lang="en-US" sz="1400" dirty="0"/>
              <a:t>4. </a:t>
            </a:r>
            <a:r>
              <a:rPr lang="en-US" sz="1400" b="1" dirty="0"/>
              <a:t>Gradient Boosting regressor </a:t>
            </a:r>
            <a:r>
              <a:rPr lang="en-US" sz="1400" dirty="0"/>
              <a:t>- It’s an ensemble technique which performed very good on both training data &amp; validation set train data accuracy – 86%, validation set accuracy – 78% GBR model has good </a:t>
            </a:r>
            <a:r>
              <a:rPr lang="en-US" sz="1400" dirty="0" err="1"/>
              <a:t>RMSE_val</a:t>
            </a:r>
            <a:r>
              <a:rPr lang="en-US" sz="1400" dirty="0"/>
              <a:t> – 47%, MAPE – 12% is good and MSE value is 0.2022 which is good hence GBR is considered for tuning which might result the prediction in the validation set</a:t>
            </a:r>
          </a:p>
          <a:p>
            <a:r>
              <a:rPr lang="en-US" sz="1400" dirty="0"/>
              <a:t>5. </a:t>
            </a:r>
            <a:r>
              <a:rPr lang="en-US" sz="1400" b="1" dirty="0"/>
              <a:t>Bagging Regressor </a:t>
            </a:r>
            <a:r>
              <a:rPr lang="en-US" sz="1400" dirty="0"/>
              <a:t>- model has given excellent score in train data which is 97% seems close to overfitting &amp; BGR model performed well in validation set and has accuracy 80%</a:t>
            </a:r>
          </a:p>
          <a:p>
            <a:r>
              <a:rPr lang="en-US" sz="1400" dirty="0"/>
              <a:t>6. </a:t>
            </a:r>
            <a:r>
              <a:rPr lang="en-US" sz="1400" b="1" dirty="0"/>
              <a:t>Random Forest </a:t>
            </a:r>
            <a:r>
              <a:rPr lang="en-US" sz="1400" dirty="0"/>
              <a:t>– Model has performed similarly to the BGR model has accuracy close to 97% &amp; performed well in validation set as well with accuracy 80%</a:t>
            </a:r>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639550" y="6229349"/>
            <a:ext cx="403224" cy="577849"/>
          </a:xfrm>
        </p:spPr>
        <p:txBody>
          <a:bodyPr/>
          <a:lstStyle/>
          <a:p>
            <a:fld id="{63F9D384-533B-4C4E-B660-F861AA07D173}" type="slidenum">
              <a:rPr lang="en-US" smtClean="0"/>
              <a:pPr/>
              <a:t>6</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0"/>
            <a:ext cx="12192000" cy="891416"/>
          </a:xfrm>
        </p:spPr>
        <p:txBody>
          <a:bodyPr>
            <a:noAutofit/>
          </a:bodyPr>
          <a:lstStyle/>
          <a:p>
            <a:r>
              <a:rPr lang="en-IN" sz="3200" b="1" dirty="0">
                <a:solidFill>
                  <a:schemeClr val="bg1"/>
                </a:solidFill>
                <a:latin typeface="lato" panose="020F0502020204030203" pitchFamily="34" charset="0"/>
              </a:rPr>
              <a:t>Model Comparison</a:t>
            </a:r>
            <a:endParaRPr lang="en-IN" sz="3200" dirty="0">
              <a:solidFill>
                <a:schemeClr val="bg1"/>
              </a:solidFill>
            </a:endParaRPr>
          </a:p>
        </p:txBody>
      </p:sp>
    </p:spTree>
    <p:extLst>
      <p:ext uri="{BB962C8B-B14F-4D97-AF65-F5344CB8AC3E}">
        <p14:creationId xmlns:p14="http://schemas.microsoft.com/office/powerpoint/2010/main" val="428994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78814" y="894456"/>
            <a:ext cx="10610850" cy="5069088"/>
          </a:xfrm>
          <a:solidFill>
            <a:srgbClr val="F8EFE3"/>
          </a:solidFill>
          <a:ln>
            <a:noFill/>
          </a:ln>
        </p:spPr>
        <p:txBody>
          <a:bodyPr>
            <a:normAutofit/>
          </a:bodyPr>
          <a:lstStyle/>
          <a:p>
            <a:pPr marL="342900" indent="-342900">
              <a:buFont typeface="Wingdings" panose="05000000000000000000" pitchFamily="2" charset="2"/>
              <a:buChar char="Ø"/>
            </a:pPr>
            <a:endParaRPr lang="en-US" sz="2400" dirty="0"/>
          </a:p>
          <a:p>
            <a:r>
              <a:rPr lang="en-US" sz="1600" dirty="0"/>
              <a:t>From the above consolidated results of the different modeling, ensemble models have performed well on training and validation sets. Gradient Bagging regressor model will be selected for further analysis with hyper tuning and feature selection</a:t>
            </a:r>
          </a:p>
          <a:p>
            <a:r>
              <a:rPr lang="en-US" sz="1600" dirty="0"/>
              <a:t>GridSearchCV is the process of performing hyperparameter tuning in order to determine the optimal values for a given model. As mentioned above, the performance of a model significantly depends on the value of hyperparameters</a:t>
            </a:r>
          </a:p>
          <a:p>
            <a:r>
              <a:rPr lang="en-US" sz="1600" dirty="0"/>
              <a:t>1.</a:t>
            </a:r>
            <a:r>
              <a:rPr lang="en-US" sz="1600" b="1" dirty="0"/>
              <a:t>estimator: </a:t>
            </a:r>
            <a:r>
              <a:rPr lang="en-US" sz="1600" dirty="0"/>
              <a:t>Pass the model (Gradient Boost Regressor).</a:t>
            </a:r>
          </a:p>
          <a:p>
            <a:r>
              <a:rPr lang="en-US" sz="1600" dirty="0"/>
              <a:t>2.</a:t>
            </a:r>
            <a:r>
              <a:rPr lang="en-US" sz="1600" b="1" dirty="0"/>
              <a:t>params_grid: </a:t>
            </a:r>
            <a:r>
              <a:rPr lang="en-US" sz="1600" dirty="0"/>
              <a:t>the dictionary object that holds the hyperparameters you want to try</a:t>
            </a:r>
          </a:p>
          <a:p>
            <a:r>
              <a:rPr lang="en-US" sz="1600" dirty="0"/>
              <a:t>3.</a:t>
            </a:r>
            <a:r>
              <a:rPr lang="en-US" sz="1600" b="1" dirty="0"/>
              <a:t>scoring: </a:t>
            </a:r>
            <a:r>
              <a:rPr lang="en-US" sz="1600" dirty="0"/>
              <a:t>evaluation metric that you want to use, you can simply pass a valid string/ object of evaluation metric</a:t>
            </a:r>
          </a:p>
          <a:p>
            <a:r>
              <a:rPr lang="en-US" sz="1600" dirty="0"/>
              <a:t>4.</a:t>
            </a:r>
            <a:r>
              <a:rPr lang="en-US" sz="1600" b="1" dirty="0"/>
              <a:t>cv: </a:t>
            </a:r>
            <a:r>
              <a:rPr lang="en-US" sz="1600" dirty="0"/>
              <a:t>number of cross-validation you have to try for each selected set of hyperparameters</a:t>
            </a:r>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639550" y="6229349"/>
            <a:ext cx="403224" cy="577849"/>
          </a:xfrm>
        </p:spPr>
        <p:txBody>
          <a:bodyPr/>
          <a:lstStyle/>
          <a:p>
            <a:fld id="{63F9D384-533B-4C4E-B660-F861AA07D173}" type="slidenum">
              <a:rPr lang="en-US" smtClean="0"/>
              <a:pPr/>
              <a:t>7</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0"/>
            <a:ext cx="12192000" cy="891416"/>
          </a:xfrm>
        </p:spPr>
        <p:txBody>
          <a:bodyPr>
            <a:noAutofit/>
          </a:bodyPr>
          <a:lstStyle/>
          <a:p>
            <a:r>
              <a:rPr lang="en-IN" sz="3200" b="1" dirty="0">
                <a:solidFill>
                  <a:schemeClr val="bg1"/>
                </a:solidFill>
                <a:latin typeface="lato" panose="020F0502020204030203" pitchFamily="34" charset="0"/>
              </a:rPr>
              <a:t>Hype-tuning using grid-search CV </a:t>
            </a:r>
            <a:endParaRPr lang="en-IN" sz="3200" dirty="0">
              <a:solidFill>
                <a:schemeClr val="bg1"/>
              </a:solidFill>
            </a:endParaRPr>
          </a:p>
        </p:txBody>
      </p:sp>
    </p:spTree>
    <p:extLst>
      <p:ext uri="{BB962C8B-B14F-4D97-AF65-F5344CB8AC3E}">
        <p14:creationId xmlns:p14="http://schemas.microsoft.com/office/powerpoint/2010/main" val="306024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914440" y="894456"/>
            <a:ext cx="10610850" cy="5069088"/>
          </a:xfrm>
          <a:solidFill>
            <a:srgbClr val="F8EFE3"/>
          </a:solidFill>
          <a:ln>
            <a:noFill/>
          </a:ln>
        </p:spPr>
        <p:txBody>
          <a:bodyPr>
            <a:normAutofit/>
          </a:bodyPr>
          <a:lstStyle/>
          <a:p>
            <a:pPr marL="342900" indent="-342900">
              <a:buFont typeface="Wingdings" panose="05000000000000000000" pitchFamily="2" charset="2"/>
              <a:buChar char="Ø"/>
            </a:pPr>
            <a:r>
              <a:rPr lang="en-US" sz="1200" dirty="0"/>
              <a:t>Out of 6 iterations found the best params using the grid search cv</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1200" dirty="0"/>
              <a:t>For Iteration 4 with </a:t>
            </a:r>
            <a:r>
              <a:rPr lang="en-US" sz="1200" dirty="0" err="1"/>
              <a:t>n_estimator</a:t>
            </a:r>
            <a:r>
              <a:rPr lang="en-US" sz="1200" dirty="0"/>
              <a:t>: 100 the score was increased to 83.4%</a:t>
            </a:r>
          </a:p>
          <a:p>
            <a:pPr marL="342900" indent="-342900">
              <a:buFont typeface="Wingdings" panose="05000000000000000000" pitchFamily="2" charset="2"/>
              <a:buChar char="Ø"/>
            </a:pPr>
            <a:r>
              <a:rPr lang="en-US" sz="1200" dirty="0"/>
              <a:t>After improving the model - Training data score is improved from 87 % to 92.7%</a:t>
            </a:r>
          </a:p>
          <a:p>
            <a:pPr marL="342900" indent="-342900">
              <a:buFont typeface="Wingdings" panose="05000000000000000000" pitchFamily="2" charset="2"/>
              <a:buChar char="Ø"/>
            </a:pPr>
            <a:r>
              <a:rPr lang="en-US" sz="1200" dirty="0"/>
              <a:t>Test data score has improved from 78% to 81%</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Mean absolute percentage error has been drastically reduced from 16% to 12% which is very good for the GBR model</a:t>
            </a:r>
          </a:p>
          <a:p>
            <a:pPr marL="342900" indent="-342900">
              <a:buFont typeface="Wingdings" panose="05000000000000000000" pitchFamily="2" charset="2"/>
              <a:buChar char="Ø"/>
            </a:pPr>
            <a:r>
              <a:rPr lang="en-US" sz="1200" dirty="0"/>
              <a:t>RMSE value of both train &amp; test has been reduced and stays close to 0 which indicates the model has predicted well in the test data with less error</a:t>
            </a:r>
          </a:p>
          <a:p>
            <a:pPr marL="342900" indent="-342900">
              <a:buFont typeface="Wingdings" panose="05000000000000000000" pitchFamily="2" charset="2"/>
              <a:buChar char="Ø"/>
            </a:pPr>
            <a:r>
              <a:rPr lang="en-US" sz="1200" dirty="0"/>
              <a:t>MSE value of both train &amp; test has been reduced well model which indicates the model has performed well in both train &amp; test</a:t>
            </a:r>
          </a:p>
          <a:p>
            <a:pPr marL="342900" indent="-342900">
              <a:buFont typeface="Wingdings" panose="05000000000000000000" pitchFamily="2" charset="2"/>
              <a:buChar char="Ø"/>
            </a:pPr>
            <a:endParaRPr lang="en-US" sz="2400" dirty="0"/>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639550" y="6229349"/>
            <a:ext cx="403224" cy="577849"/>
          </a:xfrm>
        </p:spPr>
        <p:txBody>
          <a:bodyPr/>
          <a:lstStyle/>
          <a:p>
            <a:fld id="{63F9D384-533B-4C4E-B660-F861AA07D173}" type="slidenum">
              <a:rPr lang="en-US" smtClean="0"/>
              <a:pPr/>
              <a:t>8</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0"/>
            <a:ext cx="12192000" cy="891416"/>
          </a:xfrm>
        </p:spPr>
        <p:txBody>
          <a:bodyPr>
            <a:noAutofit/>
          </a:bodyPr>
          <a:lstStyle/>
          <a:p>
            <a:r>
              <a:rPr lang="en-IN" sz="3200" b="1" dirty="0">
                <a:solidFill>
                  <a:schemeClr val="bg1"/>
                </a:solidFill>
                <a:latin typeface="lato" panose="020F0502020204030203" pitchFamily="34" charset="0"/>
              </a:rPr>
              <a:t>Grid-search CV </a:t>
            </a:r>
            <a:endParaRPr lang="en-IN" sz="3200" dirty="0">
              <a:solidFill>
                <a:schemeClr val="bg1"/>
              </a:solidFill>
            </a:endParaRPr>
          </a:p>
        </p:txBody>
      </p:sp>
      <p:pic>
        <p:nvPicPr>
          <p:cNvPr id="7" name="Picture 6">
            <a:extLst>
              <a:ext uri="{FF2B5EF4-FFF2-40B4-BE49-F238E27FC236}">
                <a16:creationId xmlns:a16="http://schemas.microsoft.com/office/drawing/2014/main" id="{4DAA3EA3-2835-441C-D907-66D917C0FCA2}"/>
              </a:ext>
            </a:extLst>
          </p:cNvPr>
          <p:cNvPicPr>
            <a:picLocks noChangeAspect="1"/>
          </p:cNvPicPr>
          <p:nvPr/>
        </p:nvPicPr>
        <p:blipFill>
          <a:blip r:embed="rId2"/>
          <a:stretch>
            <a:fillRect/>
          </a:stretch>
        </p:blipFill>
        <p:spPr>
          <a:xfrm>
            <a:off x="1235074" y="1339140"/>
            <a:ext cx="1793134" cy="949697"/>
          </a:xfrm>
          <a:prstGeom prst="rect">
            <a:avLst/>
          </a:prstGeom>
        </p:spPr>
      </p:pic>
      <p:pic>
        <p:nvPicPr>
          <p:cNvPr id="9" name="Picture 8">
            <a:extLst>
              <a:ext uri="{FF2B5EF4-FFF2-40B4-BE49-F238E27FC236}">
                <a16:creationId xmlns:a16="http://schemas.microsoft.com/office/drawing/2014/main" id="{3B7655CA-E326-0C86-7963-B219E178F809}"/>
              </a:ext>
            </a:extLst>
          </p:cNvPr>
          <p:cNvPicPr>
            <a:picLocks noChangeAspect="1"/>
          </p:cNvPicPr>
          <p:nvPr/>
        </p:nvPicPr>
        <p:blipFill>
          <a:blip r:embed="rId3"/>
          <a:stretch>
            <a:fillRect/>
          </a:stretch>
        </p:blipFill>
        <p:spPr>
          <a:xfrm>
            <a:off x="3161930" y="1311046"/>
            <a:ext cx="6700527" cy="943511"/>
          </a:xfrm>
          <a:prstGeom prst="rect">
            <a:avLst/>
          </a:prstGeom>
        </p:spPr>
      </p:pic>
      <p:pic>
        <p:nvPicPr>
          <p:cNvPr id="13" name="Picture 12">
            <a:extLst>
              <a:ext uri="{FF2B5EF4-FFF2-40B4-BE49-F238E27FC236}">
                <a16:creationId xmlns:a16="http://schemas.microsoft.com/office/drawing/2014/main" id="{F8279E2F-E5F0-13FA-2230-1637625C47D3}"/>
              </a:ext>
            </a:extLst>
          </p:cNvPr>
          <p:cNvPicPr>
            <a:picLocks noChangeAspect="1"/>
          </p:cNvPicPr>
          <p:nvPr/>
        </p:nvPicPr>
        <p:blipFill>
          <a:blip r:embed="rId4"/>
          <a:stretch>
            <a:fillRect/>
          </a:stretch>
        </p:blipFill>
        <p:spPr>
          <a:xfrm>
            <a:off x="7128532" y="2366026"/>
            <a:ext cx="3933333" cy="2014622"/>
          </a:xfrm>
          <a:prstGeom prst="rect">
            <a:avLst/>
          </a:prstGeom>
        </p:spPr>
      </p:pic>
    </p:spTree>
    <p:extLst>
      <p:ext uri="{BB962C8B-B14F-4D97-AF65-F5344CB8AC3E}">
        <p14:creationId xmlns:p14="http://schemas.microsoft.com/office/powerpoint/2010/main" val="369538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878814" y="894456"/>
            <a:ext cx="10610850" cy="5069088"/>
          </a:xfrm>
          <a:solidFill>
            <a:srgbClr val="F8EFE3"/>
          </a:solidFill>
          <a:ln>
            <a:noFill/>
          </a:ln>
        </p:spPr>
        <p:txBody>
          <a:bodyPr>
            <a:normAutofit/>
          </a:bodyPr>
          <a:lstStyle/>
          <a:p>
            <a:endParaRPr lang="en-US" sz="2400" dirty="0"/>
          </a:p>
          <a:p>
            <a:pPr marL="285750" indent="-285750">
              <a:buFont typeface="Wingdings" panose="05000000000000000000" pitchFamily="2" charset="2"/>
              <a:buChar char="Ø"/>
            </a:pPr>
            <a:r>
              <a:rPr lang="en-US" sz="1800" dirty="0"/>
              <a:t>“Quality_9.5” has been a second significant variable, so from this we can conclude that majority of the houses are sold were of quality – 9.5, people prefer the house with higher quality</a:t>
            </a:r>
          </a:p>
          <a:p>
            <a:pPr marL="285750" indent="-285750">
              <a:buFont typeface="Wingdings" panose="05000000000000000000" pitchFamily="2" charset="2"/>
              <a:buChar char="Ø"/>
            </a:pPr>
            <a:r>
              <a:rPr lang="en-US" sz="1800" dirty="0"/>
              <a:t>“</a:t>
            </a:r>
            <a:r>
              <a:rPr lang="en-US" sz="1800" dirty="0" err="1"/>
              <a:t>yr_built</a:t>
            </a:r>
            <a:r>
              <a:rPr lang="en-US" sz="1800" dirty="0"/>
              <a:t>” – has contributed well in the model, this indicates majority of the people who are buying houses preferred to know the year built.</a:t>
            </a:r>
          </a:p>
          <a:p>
            <a:pPr marL="285750" indent="-285750">
              <a:buFont typeface="Wingdings" panose="05000000000000000000" pitchFamily="2" charset="2"/>
              <a:buChar char="Ø"/>
            </a:pPr>
            <a:r>
              <a:rPr lang="en-US" sz="1800" dirty="0"/>
              <a:t>“</a:t>
            </a:r>
            <a:r>
              <a:rPr lang="en-US" sz="1800" dirty="0" err="1"/>
              <a:t>lat</a:t>
            </a:r>
            <a:r>
              <a:rPr lang="en-US" sz="1800" dirty="0"/>
              <a:t>”, “long”, “Zip Code” – for a house the location is very important, these three columns combined together considered as significant columns. Based on the zip codes, </a:t>
            </a:r>
            <a:r>
              <a:rPr lang="en-US" sz="1800" dirty="0" err="1"/>
              <a:t>lat</a:t>
            </a:r>
            <a:r>
              <a:rPr lang="en-US" sz="1800" dirty="0"/>
              <a:t>, long – variables if we can able to bag the houses in to categories such as (coastal region, metropolitan, apartment, individual villa) which will help in predicting the price better.</a:t>
            </a:r>
          </a:p>
          <a:p>
            <a:pPr marL="285750" indent="-285750">
              <a:buFont typeface="Wingdings" panose="05000000000000000000" pitchFamily="2" charset="2"/>
              <a:buChar char="Ø"/>
            </a:pPr>
            <a:r>
              <a:rPr lang="en-US" sz="1800" dirty="0"/>
              <a:t>houses sold were mostly with bathroom minimum 3 &amp; bedroom 5</a:t>
            </a:r>
          </a:p>
          <a:p>
            <a:pPr marL="285750" indent="-285750">
              <a:buFont typeface="Wingdings" panose="05000000000000000000" pitchFamily="2" charset="2"/>
              <a:buChar char="Ø"/>
            </a:pPr>
            <a:r>
              <a:rPr lang="en-US" sz="1800" dirty="0"/>
              <a:t>Between April &amp; May most of the houses were sold. People prefer</a:t>
            </a:r>
            <a:br>
              <a:rPr lang="en-US" sz="1800" dirty="0"/>
            </a:br>
            <a:r>
              <a:rPr lang="en-US" sz="1800" dirty="0"/>
              <a:t>buying the house at the start of the financial year</a:t>
            </a:r>
          </a:p>
          <a:p>
            <a:pPr marL="285750" indent="-285750">
              <a:buFont typeface="Wingdings" panose="05000000000000000000" pitchFamily="2" charset="2"/>
              <a:buChar char="Ø"/>
            </a:pPr>
            <a:endParaRPr lang="en-US" sz="18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1489664" y="6229349"/>
            <a:ext cx="553110" cy="577849"/>
          </a:xfrm>
        </p:spPr>
        <p:txBody>
          <a:bodyPr/>
          <a:lstStyle/>
          <a:p>
            <a:fld id="{63F9D384-533B-4C4E-B660-F861AA07D173}" type="slidenum">
              <a:rPr lang="en-US" smtClean="0"/>
              <a:pPr/>
              <a:t>9</a:t>
            </a:fld>
            <a:endParaRPr lang="en-US" dirty="0"/>
          </a:p>
        </p:txBody>
      </p:sp>
      <p:sp>
        <p:nvSpPr>
          <p:cNvPr id="5" name="Title 4">
            <a:extLst>
              <a:ext uri="{FF2B5EF4-FFF2-40B4-BE49-F238E27FC236}">
                <a16:creationId xmlns:a16="http://schemas.microsoft.com/office/drawing/2014/main" id="{27D6ECD2-4C1E-2518-00FE-A587BCFD01C3}"/>
              </a:ext>
            </a:extLst>
          </p:cNvPr>
          <p:cNvSpPr>
            <a:spLocks noGrp="1"/>
          </p:cNvSpPr>
          <p:nvPr>
            <p:ph type="title"/>
          </p:nvPr>
        </p:nvSpPr>
        <p:spPr>
          <a:xfrm>
            <a:off x="0" y="49793"/>
            <a:ext cx="12192000" cy="891416"/>
          </a:xfrm>
        </p:spPr>
        <p:txBody>
          <a:bodyPr>
            <a:noAutofit/>
          </a:bodyPr>
          <a:lstStyle/>
          <a:p>
            <a:r>
              <a:rPr lang="en-IN" sz="3200" b="1" dirty="0">
                <a:solidFill>
                  <a:schemeClr val="bg1"/>
                </a:solidFill>
                <a:latin typeface="lato" panose="020F0502020204030203" pitchFamily="34" charset="0"/>
              </a:rPr>
              <a:t>Business implication</a:t>
            </a:r>
            <a:endParaRPr lang="en-IN" sz="3200" dirty="0">
              <a:solidFill>
                <a:schemeClr val="bg1"/>
              </a:solidFill>
            </a:endParaRPr>
          </a:p>
        </p:txBody>
      </p:sp>
      <p:pic>
        <p:nvPicPr>
          <p:cNvPr id="8" name="Picture 7">
            <a:extLst>
              <a:ext uri="{FF2B5EF4-FFF2-40B4-BE49-F238E27FC236}">
                <a16:creationId xmlns:a16="http://schemas.microsoft.com/office/drawing/2014/main" id="{1AA08576-CDDA-3D9E-2590-69C3E14400E3}"/>
              </a:ext>
            </a:extLst>
          </p:cNvPr>
          <p:cNvPicPr>
            <a:picLocks noChangeAspect="1"/>
          </p:cNvPicPr>
          <p:nvPr/>
        </p:nvPicPr>
        <p:blipFill>
          <a:blip r:embed="rId2"/>
          <a:stretch>
            <a:fillRect/>
          </a:stretch>
        </p:blipFill>
        <p:spPr>
          <a:xfrm>
            <a:off x="8731273" y="3993722"/>
            <a:ext cx="2758391" cy="1721576"/>
          </a:xfrm>
          <a:prstGeom prst="rect">
            <a:avLst/>
          </a:prstGeom>
        </p:spPr>
      </p:pic>
    </p:spTree>
    <p:extLst>
      <p:ext uri="{BB962C8B-B14F-4D97-AF65-F5344CB8AC3E}">
        <p14:creationId xmlns:p14="http://schemas.microsoft.com/office/powerpoint/2010/main" val="1294843107"/>
      </p:ext>
    </p:extLst>
  </p:cSld>
  <p:clrMapOvr>
    <a:masterClrMapping/>
  </p:clrMapOvr>
</p:sld>
</file>

<file path=ppt/theme/theme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5DBB1-7409-45FB-83E1-90451666BE4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931085-857D-42EE-BB55-098E5214A0B1}">
  <ds:schemaRefs>
    <ds:schemaRef ds:uri="http://schemas.microsoft.com/sharepoint/v3/contenttype/forms"/>
  </ds:schemaRefs>
</ds:datastoreItem>
</file>

<file path=customXml/itemProps3.xml><?xml version="1.0" encoding="utf-8"?>
<ds:datastoreItem xmlns:ds="http://schemas.openxmlformats.org/officeDocument/2006/customXml" ds:itemID="{A308400B-C437-4204-A453-9DEFE7A3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Lines design</Template>
  <TotalTime>187</TotalTime>
  <Words>1079</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lato</vt:lpstr>
      <vt:lpstr>Neue Haas Grotesk Text Pro</vt:lpstr>
      <vt:lpstr>Wingdings</vt:lpstr>
      <vt:lpstr>Wingdings 2</vt:lpstr>
      <vt:lpstr>LinesVTI</vt:lpstr>
      <vt:lpstr>House Price Prediction  Capstone Project </vt:lpstr>
      <vt:lpstr>Business Problem Understanding</vt:lpstr>
      <vt:lpstr>Business Problem Understanding</vt:lpstr>
      <vt:lpstr>Model Building</vt:lpstr>
      <vt:lpstr>Model Comparison</vt:lpstr>
      <vt:lpstr>Model Comparison</vt:lpstr>
      <vt:lpstr>Hype-tuning using grid-search CV </vt:lpstr>
      <vt:lpstr>Grid-search CV </vt:lpstr>
      <vt:lpstr>Business implication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Capstone Project </dc:title>
  <dc:creator>santhosh kumar</dc:creator>
  <cp:lastModifiedBy>santhosh kumar</cp:lastModifiedBy>
  <cp:revision>72</cp:revision>
  <dcterms:created xsi:type="dcterms:W3CDTF">2022-08-24T17:01:52Z</dcterms:created>
  <dcterms:modified xsi:type="dcterms:W3CDTF">2022-08-26T17:33:26Z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