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8" r:id="rId4"/>
    <p:sldId id="264" r:id="rId5"/>
    <p:sldId id="265" r:id="rId6"/>
    <p:sldId id="266" r:id="rId7"/>
    <p:sldId id="274" r:id="rId8"/>
    <p:sldId id="275" r:id="rId9"/>
    <p:sldId id="269" r:id="rId10"/>
    <p:sldId id="259" r:id="rId11"/>
    <p:sldId id="261" r:id="rId12"/>
    <p:sldId id="263" r:id="rId13"/>
    <p:sldId id="270" r:id="rId14"/>
    <p:sldId id="271" r:id="rId15"/>
    <p:sldId id="267" r:id="rId16"/>
    <p:sldId id="268"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43D8E-5663-4610-8701-34404567EE8A}"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F6458-F19D-43C9-BF33-9277B64862E3}" type="slidenum">
              <a:rPr lang="en-US" smtClean="0"/>
              <a:t>‹#›</a:t>
            </a:fld>
            <a:endParaRPr lang="en-US"/>
          </a:p>
        </p:txBody>
      </p:sp>
    </p:spTree>
    <p:extLst>
      <p:ext uri="{BB962C8B-B14F-4D97-AF65-F5344CB8AC3E}">
        <p14:creationId xmlns:p14="http://schemas.microsoft.com/office/powerpoint/2010/main" val="242598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333F-6A7C-46FF-8A7C-1FDDF1D09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27199-AF61-45FE-9207-51B41E397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274AE8-C508-4492-9FCA-5119A9728782}"/>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FE9F3FB3-C524-46C1-B421-4689D39B8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D225-F18D-496A-A03B-262E0E08C72F}"/>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226134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B361-9B7C-40EC-9C31-A83E07F0E3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EB0D3-E204-49A5-AB7F-ADD40E764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86618-1642-498B-812D-36C3658FA962}"/>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05D4C8E8-0F15-4969-804A-9F244AA46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EFF78-ECFD-49DF-8CF7-3218677EBB54}"/>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379793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AD1BD-248B-434A-BA68-15F5381B2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1D2B6-9DC2-48EC-B375-59FB8F62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02D39-D2DF-428C-ABC1-9F94376D8DE7}"/>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E70B5A9C-2E28-4E09-AA74-24AC1C77E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47F38-3F4B-461F-B837-892CEFB8C593}"/>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350540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3683-EF3F-43FE-A0ED-AEB56A83D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A6A7B-1616-462F-9AEF-60F066796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2D765-A198-47B7-9606-F2A45008BFCC}"/>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572229BB-3D27-4E34-8AFB-BA802A711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F7BF9-B42D-46C4-944E-A24A8E41D38B}"/>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322483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1B2C-7F0B-47B3-AC6A-AAA3FB268B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1B443-0C92-4ACE-9C53-B0CBA4E33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F466DB-4ED1-46AE-A2EB-54EFC3EBB826}"/>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29CF21C2-E1CC-4C71-BDF5-D692F4589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7261D-3210-42E1-A167-142DDA81B28C}"/>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362629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88F-181C-4439-B524-E742B9714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8CA66-7E6E-45A2-91F5-8D53C5503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14BF6-AED3-42C9-B58E-E87A63726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CD0C91-7ECB-4A1B-8F62-4C8797F75934}"/>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6" name="Footer Placeholder 5">
            <a:extLst>
              <a:ext uri="{FF2B5EF4-FFF2-40B4-BE49-F238E27FC236}">
                <a16:creationId xmlns:a16="http://schemas.microsoft.com/office/drawing/2014/main" id="{84D5F033-8F3D-4CAF-AF24-B86E805BE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DFB94-0E9A-4E6D-B18C-C41A672FD33C}"/>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150566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16C1-D4A9-44C5-AFD5-F532D9ACA8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6F144-0157-4C26-8C98-75A0C701D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8BC42-BBAB-402F-947A-276D7888E0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1A0C8-E382-4302-AC04-F5E1787CB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FDDB51-2FC2-4D52-8715-760E26DFF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9D173-1E3E-4045-96E6-ACCA83B69772}"/>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8" name="Footer Placeholder 7">
            <a:extLst>
              <a:ext uri="{FF2B5EF4-FFF2-40B4-BE49-F238E27FC236}">
                <a16:creationId xmlns:a16="http://schemas.microsoft.com/office/drawing/2014/main" id="{C6CCDBFF-441F-4334-927E-A2545E9AE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B3C80-2501-4248-8446-00A8132A879E}"/>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285066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4D1D-46DE-4816-BCDD-B62DC68BAB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B7435-5372-4982-83F9-D6C598BA473C}"/>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4" name="Footer Placeholder 3">
            <a:extLst>
              <a:ext uri="{FF2B5EF4-FFF2-40B4-BE49-F238E27FC236}">
                <a16:creationId xmlns:a16="http://schemas.microsoft.com/office/drawing/2014/main" id="{D6D5055C-59CF-4A39-8E2D-25F0F6667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A063F-EB9C-468D-9755-8C5CE2D03054}"/>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250176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89526-5E2E-40AE-BEA2-32B8399B5252}"/>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3" name="Footer Placeholder 2">
            <a:extLst>
              <a:ext uri="{FF2B5EF4-FFF2-40B4-BE49-F238E27FC236}">
                <a16:creationId xmlns:a16="http://schemas.microsoft.com/office/drawing/2014/main" id="{D1F20B96-98DD-4EA7-AA0E-C1F1ED21B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A36CD-63D4-4385-B8A8-D57C6FDE6068}"/>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411765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1C07-CD7A-43A1-8B14-64AA080E6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B09615-95A9-4AB8-B5E1-D24130072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F62794-0371-4F40-96F8-84692434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E7FBE-E3E0-480B-84DC-389D67CEF7B9}"/>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6" name="Footer Placeholder 5">
            <a:extLst>
              <a:ext uri="{FF2B5EF4-FFF2-40B4-BE49-F238E27FC236}">
                <a16:creationId xmlns:a16="http://schemas.microsoft.com/office/drawing/2014/main" id="{453FB9E7-5070-44C2-AF17-90676777E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CE7FA-3AE6-4DB1-A5BE-C3B914EEF8A0}"/>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219915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C82B-8AC5-4F73-BA8B-5DF872A6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571AC3-6F38-4B17-B6E0-A17C87253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ACAE34-BBE4-4FD2-9A3E-4E8894D05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2B1A2-E854-4805-80A5-FC8FD0ABD768}"/>
              </a:ext>
            </a:extLst>
          </p:cNvPr>
          <p:cNvSpPr>
            <a:spLocks noGrp="1"/>
          </p:cNvSpPr>
          <p:nvPr>
            <p:ph type="dt" sz="half" idx="10"/>
          </p:nvPr>
        </p:nvSpPr>
        <p:spPr/>
        <p:txBody>
          <a:bodyPr/>
          <a:lstStyle/>
          <a:p>
            <a:fld id="{877AE14A-96A9-4471-A5B4-38F5DABF242A}" type="datetimeFigureOut">
              <a:rPr lang="en-US" smtClean="0"/>
              <a:t>5/8/2024</a:t>
            </a:fld>
            <a:endParaRPr lang="en-US"/>
          </a:p>
        </p:txBody>
      </p:sp>
      <p:sp>
        <p:nvSpPr>
          <p:cNvPr id="6" name="Footer Placeholder 5">
            <a:extLst>
              <a:ext uri="{FF2B5EF4-FFF2-40B4-BE49-F238E27FC236}">
                <a16:creationId xmlns:a16="http://schemas.microsoft.com/office/drawing/2014/main" id="{0FC013DA-4B09-429E-9EAD-3C516BDE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A140A-77A3-4932-8A53-AE3E192880DD}"/>
              </a:ext>
            </a:extLst>
          </p:cNvPr>
          <p:cNvSpPr>
            <a:spLocks noGrp="1"/>
          </p:cNvSpPr>
          <p:nvPr>
            <p:ph type="sldNum" sz="quarter" idx="12"/>
          </p:nvPr>
        </p:nvSpPr>
        <p:spPr/>
        <p:txBody>
          <a:bodyPr/>
          <a:lstStyle/>
          <a:p>
            <a:fld id="{1A7D52F9-9A82-433D-B43C-1452B9A6FCF7}" type="slidenum">
              <a:rPr lang="en-US" smtClean="0"/>
              <a:t>‹#›</a:t>
            </a:fld>
            <a:endParaRPr lang="en-US"/>
          </a:p>
        </p:txBody>
      </p:sp>
    </p:spTree>
    <p:extLst>
      <p:ext uri="{BB962C8B-B14F-4D97-AF65-F5344CB8AC3E}">
        <p14:creationId xmlns:p14="http://schemas.microsoft.com/office/powerpoint/2010/main" val="158220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427F9-36B3-4B34-8ED0-02D5D6693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570B7-49A0-4733-9C83-CAD6446CE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3336D-7E28-4E2A-952B-7B733E646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AE14A-96A9-4471-A5B4-38F5DABF242A}" type="datetimeFigureOut">
              <a:rPr lang="en-US" smtClean="0"/>
              <a:t>5/8/2024</a:t>
            </a:fld>
            <a:endParaRPr lang="en-US"/>
          </a:p>
        </p:txBody>
      </p:sp>
      <p:sp>
        <p:nvSpPr>
          <p:cNvPr id="5" name="Footer Placeholder 4">
            <a:extLst>
              <a:ext uri="{FF2B5EF4-FFF2-40B4-BE49-F238E27FC236}">
                <a16:creationId xmlns:a16="http://schemas.microsoft.com/office/drawing/2014/main" id="{65AD7BCB-C320-4A27-8BA9-7A330D7C4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1E67A3-837B-4A65-97FB-93A9FF365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52F9-9A82-433D-B43C-1452B9A6FCF7}" type="slidenum">
              <a:rPr lang="en-US" smtClean="0"/>
              <a:t>‹#›</a:t>
            </a:fld>
            <a:endParaRPr lang="en-US"/>
          </a:p>
        </p:txBody>
      </p:sp>
    </p:spTree>
    <p:extLst>
      <p:ext uri="{BB962C8B-B14F-4D97-AF65-F5344CB8AC3E}">
        <p14:creationId xmlns:p14="http://schemas.microsoft.com/office/powerpoint/2010/main" val="215381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0E1ABA-5474-4332-B9F0-03A55BDE80EE}"/>
              </a:ext>
            </a:extLst>
          </p:cNvPr>
          <p:cNvPicPr>
            <a:picLocks noChangeAspect="1"/>
          </p:cNvPicPr>
          <p:nvPr/>
        </p:nvPicPr>
        <p:blipFill>
          <a:blip r:embed="rId2"/>
          <a:stretch>
            <a:fillRect/>
          </a:stretch>
        </p:blipFill>
        <p:spPr>
          <a:xfrm>
            <a:off x="1" y="0"/>
            <a:ext cx="12192000" cy="685518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A9063929-27CC-4BB6-922D-53756433E7DB}"/>
              </a:ext>
            </a:extLst>
          </p:cNvPr>
          <p:cNvSpPr txBox="1"/>
          <p:nvPr/>
        </p:nvSpPr>
        <p:spPr>
          <a:xfrm>
            <a:off x="152945" y="885874"/>
            <a:ext cx="8886463" cy="4524315"/>
          </a:xfrm>
          <a:prstGeom prst="rect">
            <a:avLst/>
          </a:prstGeom>
          <a:noFill/>
        </p:spPr>
        <p:txBody>
          <a:bodyPr wrap="square">
            <a:spAutoFit/>
          </a:bodyPr>
          <a:lstStyle/>
          <a:p>
            <a:r>
              <a:rPr lang="en-US" sz="4800" b="1" dirty="0">
                <a:solidFill>
                  <a:srgbClr val="FFFFFF"/>
                </a:solidFill>
                <a:effectLst/>
              </a:rPr>
              <a:t>ARDUINO </a:t>
            </a:r>
          </a:p>
          <a:p>
            <a:r>
              <a:rPr lang="en-US" sz="4800" b="1" dirty="0">
                <a:solidFill>
                  <a:srgbClr val="FFFFFF"/>
                </a:solidFill>
                <a:effectLst/>
              </a:rPr>
              <a:t>BASED </a:t>
            </a:r>
          </a:p>
          <a:p>
            <a:r>
              <a:rPr lang="en-US" sz="4800" b="1" dirty="0">
                <a:solidFill>
                  <a:srgbClr val="FFFFFF"/>
                </a:solidFill>
                <a:effectLst/>
              </a:rPr>
              <a:t>WATER</a:t>
            </a:r>
          </a:p>
          <a:p>
            <a:r>
              <a:rPr lang="en-US" sz="4800" b="1" dirty="0">
                <a:solidFill>
                  <a:srgbClr val="FFFFFF"/>
                </a:solidFill>
                <a:effectLst/>
              </a:rPr>
              <a:t>IRRIGATION</a:t>
            </a:r>
          </a:p>
          <a:p>
            <a:r>
              <a:rPr lang="en-US" sz="4800" b="1" dirty="0">
                <a:solidFill>
                  <a:srgbClr val="FFFFFF"/>
                </a:solidFill>
              </a:rPr>
              <a:t>MANAGEMENT </a:t>
            </a:r>
            <a:r>
              <a:rPr lang="en-US" sz="4800" b="1" dirty="0">
                <a:solidFill>
                  <a:srgbClr val="FFFFFF"/>
                </a:solidFill>
                <a:effectLst/>
              </a:rPr>
              <a:t> </a:t>
            </a:r>
          </a:p>
          <a:p>
            <a:r>
              <a:rPr lang="en-US" sz="4800" b="1">
                <a:solidFill>
                  <a:srgbClr val="FFFFFF"/>
                </a:solidFill>
                <a:effectLst/>
              </a:rPr>
              <a:t>SYSTEM </a:t>
            </a:r>
            <a:endParaRPr lang="en-US" sz="4800" b="1" dirty="0">
              <a:solidFill>
                <a:srgbClr val="FFFFFF"/>
              </a:solidFill>
              <a:effectLst/>
            </a:endParaRPr>
          </a:p>
        </p:txBody>
      </p:sp>
    </p:spTree>
    <p:extLst>
      <p:ext uri="{BB962C8B-B14F-4D97-AF65-F5344CB8AC3E}">
        <p14:creationId xmlns:p14="http://schemas.microsoft.com/office/powerpoint/2010/main" val="9751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0953E2-1B43-4DA7-A098-CC941DE007B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27530" y="696532"/>
            <a:ext cx="10646708" cy="5970118"/>
          </a:xfrm>
          <a:prstGeom prst="rect">
            <a:avLst/>
          </a:prstGeom>
        </p:spPr>
      </p:pic>
      <p:sp>
        <p:nvSpPr>
          <p:cNvPr id="15" name="TextBox 14">
            <a:extLst>
              <a:ext uri="{FF2B5EF4-FFF2-40B4-BE49-F238E27FC236}">
                <a16:creationId xmlns:a16="http://schemas.microsoft.com/office/drawing/2014/main" id="{27AC4383-31BB-4EC2-A79C-77D7D9F53C84}"/>
              </a:ext>
            </a:extLst>
          </p:cNvPr>
          <p:cNvSpPr txBox="1"/>
          <p:nvPr/>
        </p:nvSpPr>
        <p:spPr>
          <a:xfrm>
            <a:off x="4112844" y="146530"/>
            <a:ext cx="3457100" cy="707886"/>
          </a:xfrm>
          <a:prstGeom prst="rect">
            <a:avLst/>
          </a:prstGeom>
          <a:noFill/>
        </p:spPr>
        <p:txBody>
          <a:bodyPr wrap="none" rtlCol="0">
            <a:spAutoFit/>
          </a:bodyPr>
          <a:lstStyle/>
          <a:p>
            <a:r>
              <a:rPr lang="en-IN" sz="4000" b="1" dirty="0"/>
              <a:t>Circuit Diagram</a:t>
            </a:r>
            <a:endParaRPr lang="en-US" sz="4000" b="1" dirty="0"/>
          </a:p>
        </p:txBody>
      </p:sp>
    </p:spTree>
    <p:extLst>
      <p:ext uri="{BB962C8B-B14F-4D97-AF65-F5344CB8AC3E}">
        <p14:creationId xmlns:p14="http://schemas.microsoft.com/office/powerpoint/2010/main" val="366228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3FADD8-E215-4CED-906F-8FF17588B86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3E60649-9BEF-4072-8FBE-3BDA9A2D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12" y="657230"/>
            <a:ext cx="10329334" cy="5902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43B4D201-4455-47CF-8A56-F23DC1D7E101}"/>
              </a:ext>
            </a:extLst>
          </p:cNvPr>
          <p:cNvSpPr txBox="1"/>
          <p:nvPr/>
        </p:nvSpPr>
        <p:spPr>
          <a:xfrm>
            <a:off x="4867836" y="-55312"/>
            <a:ext cx="3218330" cy="707886"/>
          </a:xfrm>
          <a:prstGeom prst="rect">
            <a:avLst/>
          </a:prstGeom>
          <a:noFill/>
        </p:spPr>
        <p:txBody>
          <a:bodyPr wrap="square" rtlCol="0">
            <a:spAutoFit/>
          </a:bodyPr>
          <a:lstStyle/>
          <a:p>
            <a:r>
              <a:rPr lang="en-IN" sz="4000" b="1" dirty="0"/>
              <a:t>Project</a:t>
            </a:r>
            <a:r>
              <a:rPr lang="en-IN" sz="4000" dirty="0"/>
              <a:t> </a:t>
            </a:r>
            <a:r>
              <a:rPr lang="en-IN" sz="4000" b="1" dirty="0"/>
              <a:t>Script</a:t>
            </a:r>
            <a:endParaRPr lang="en-US" sz="4000" b="1" dirty="0"/>
          </a:p>
        </p:txBody>
      </p:sp>
    </p:spTree>
    <p:extLst>
      <p:ext uri="{BB962C8B-B14F-4D97-AF65-F5344CB8AC3E}">
        <p14:creationId xmlns:p14="http://schemas.microsoft.com/office/powerpoint/2010/main" val="305383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3DBCA9-4D24-4D99-8204-935A309CB82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7F7D00A-ED3A-480F-B573-A9E3473C9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11" y="657230"/>
            <a:ext cx="10331459" cy="5902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C012F9F-39BE-44C3-8CF7-05EE33C88669}"/>
              </a:ext>
            </a:extLst>
          </p:cNvPr>
          <p:cNvSpPr txBox="1"/>
          <p:nvPr/>
        </p:nvSpPr>
        <p:spPr>
          <a:xfrm>
            <a:off x="4867836" y="-55312"/>
            <a:ext cx="3218330" cy="707886"/>
          </a:xfrm>
          <a:prstGeom prst="rect">
            <a:avLst/>
          </a:prstGeom>
          <a:noFill/>
        </p:spPr>
        <p:txBody>
          <a:bodyPr wrap="square" rtlCol="0">
            <a:spAutoFit/>
          </a:bodyPr>
          <a:lstStyle/>
          <a:p>
            <a:r>
              <a:rPr lang="en-IN" sz="4000" b="1" dirty="0"/>
              <a:t>Project</a:t>
            </a:r>
            <a:r>
              <a:rPr lang="en-IN" sz="4000" dirty="0"/>
              <a:t> </a:t>
            </a:r>
            <a:r>
              <a:rPr lang="en-IN" sz="4000" b="1" dirty="0"/>
              <a:t>Script</a:t>
            </a:r>
            <a:endParaRPr lang="en-US" sz="4000" b="1" dirty="0"/>
          </a:p>
        </p:txBody>
      </p:sp>
    </p:spTree>
    <p:extLst>
      <p:ext uri="{BB962C8B-B14F-4D97-AF65-F5344CB8AC3E}">
        <p14:creationId xmlns:p14="http://schemas.microsoft.com/office/powerpoint/2010/main" val="126282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0386CC-B78E-47BB-ADDB-B36E2838D19A}"/>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 y="8965"/>
            <a:ext cx="12192001" cy="685800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22A63D6-BDD7-4DCD-9256-6875ABFE2374}"/>
              </a:ext>
            </a:extLst>
          </p:cNvPr>
          <p:cNvSpPr txBox="1"/>
          <p:nvPr/>
        </p:nvSpPr>
        <p:spPr>
          <a:xfrm>
            <a:off x="277907" y="2097741"/>
            <a:ext cx="11770658" cy="3046988"/>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effectLst/>
                <a:latin typeface="Roboto" panose="02000000000000000000" pitchFamily="2" charset="0"/>
              </a:rPr>
              <a:t>To control Relay with Motor, Arduino used. It is programmed by Arduino IDE. </a:t>
            </a:r>
          </a:p>
          <a:p>
            <a:pPr marL="457200" indent="-457200">
              <a:buFont typeface="Arial" panose="020B0604020202020204" pitchFamily="34" charset="0"/>
              <a:buChar char="•"/>
            </a:pPr>
            <a:r>
              <a:rPr lang="en-US" sz="3200" b="0" i="0" dirty="0">
                <a:effectLst/>
                <a:latin typeface="Roboto" panose="02000000000000000000" pitchFamily="2" charset="0"/>
              </a:rPr>
              <a:t>To measure the level of soil, The Moisture Sensor senses and send signal in Arduino. </a:t>
            </a:r>
          </a:p>
          <a:p>
            <a:pPr marL="457200" indent="-457200">
              <a:buFont typeface="Arial" panose="020B0604020202020204" pitchFamily="34" charset="0"/>
              <a:buChar char="•"/>
            </a:pPr>
            <a:r>
              <a:rPr lang="en-US" sz="3200" b="0" i="0" dirty="0">
                <a:effectLst/>
                <a:latin typeface="Roboto" panose="02000000000000000000" pitchFamily="2" charset="0"/>
              </a:rPr>
              <a:t>Finally The Pump supply the water to the water, until the desired moisture level is reached.</a:t>
            </a:r>
            <a:endParaRPr lang="en-US" sz="3200" dirty="0"/>
          </a:p>
        </p:txBody>
      </p:sp>
      <p:sp>
        <p:nvSpPr>
          <p:cNvPr id="5" name="TextBox 4">
            <a:extLst>
              <a:ext uri="{FF2B5EF4-FFF2-40B4-BE49-F238E27FC236}">
                <a16:creationId xmlns:a16="http://schemas.microsoft.com/office/drawing/2014/main" id="{53114CB5-EE6C-4060-84C2-BE54CE0AC2A2}"/>
              </a:ext>
            </a:extLst>
          </p:cNvPr>
          <p:cNvSpPr txBox="1"/>
          <p:nvPr/>
        </p:nvSpPr>
        <p:spPr>
          <a:xfrm>
            <a:off x="2729753" y="184102"/>
            <a:ext cx="6176682" cy="707886"/>
          </a:xfrm>
          <a:prstGeom prst="rect">
            <a:avLst/>
          </a:prstGeom>
          <a:noFill/>
        </p:spPr>
        <p:txBody>
          <a:bodyPr wrap="square">
            <a:spAutoFit/>
          </a:bodyPr>
          <a:lstStyle/>
          <a:p>
            <a:pPr algn="ctr"/>
            <a:r>
              <a:rPr lang="en-US" sz="4000" b="1" i="0" dirty="0">
                <a:effectLst/>
                <a:latin typeface="Roboto" panose="02000000000000000000" pitchFamily="2" charset="0"/>
              </a:rPr>
              <a:t>Discussion</a:t>
            </a:r>
            <a:r>
              <a:rPr lang="en-US" sz="4000" b="0" i="0" dirty="0">
                <a:effectLst/>
                <a:latin typeface="Roboto" panose="02000000000000000000" pitchFamily="2" charset="0"/>
              </a:rPr>
              <a:t> </a:t>
            </a:r>
            <a:r>
              <a:rPr lang="en-US" sz="4000" b="1" i="0" dirty="0">
                <a:effectLst/>
                <a:latin typeface="Roboto" panose="02000000000000000000" pitchFamily="2" charset="0"/>
              </a:rPr>
              <a:t>&amp;</a:t>
            </a:r>
            <a:r>
              <a:rPr lang="en-US" sz="4000" b="0" i="0" dirty="0">
                <a:effectLst/>
                <a:latin typeface="Roboto" panose="02000000000000000000" pitchFamily="2" charset="0"/>
              </a:rPr>
              <a:t> </a:t>
            </a:r>
            <a:r>
              <a:rPr lang="en-US" sz="4000" b="1" i="0" dirty="0">
                <a:effectLst/>
                <a:latin typeface="Roboto" panose="02000000000000000000" pitchFamily="2" charset="0"/>
              </a:rPr>
              <a:t>Result</a:t>
            </a:r>
            <a:endParaRPr lang="en-IN" sz="4000" b="1" dirty="0"/>
          </a:p>
        </p:txBody>
      </p:sp>
    </p:spTree>
    <p:extLst>
      <p:ext uri="{BB962C8B-B14F-4D97-AF65-F5344CB8AC3E}">
        <p14:creationId xmlns:p14="http://schemas.microsoft.com/office/powerpoint/2010/main" val="139928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5CA48E-8E36-4BF0-ABD0-30F63DCB5DE4}"/>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082B39C2-1576-41DF-9BA1-F6908F27BD25}"/>
              </a:ext>
            </a:extLst>
          </p:cNvPr>
          <p:cNvSpPr txBox="1"/>
          <p:nvPr/>
        </p:nvSpPr>
        <p:spPr>
          <a:xfrm>
            <a:off x="2729753" y="184102"/>
            <a:ext cx="6176682" cy="707886"/>
          </a:xfrm>
          <a:prstGeom prst="rect">
            <a:avLst/>
          </a:prstGeom>
          <a:noFill/>
        </p:spPr>
        <p:txBody>
          <a:bodyPr wrap="square">
            <a:spAutoFit/>
          </a:bodyPr>
          <a:lstStyle/>
          <a:p>
            <a:pPr algn="ctr"/>
            <a:r>
              <a:rPr lang="en-IN" sz="4000" b="1" dirty="0"/>
              <a:t>Practical Implementation</a:t>
            </a:r>
          </a:p>
        </p:txBody>
      </p:sp>
      <p:pic>
        <p:nvPicPr>
          <p:cNvPr id="5" name="Picture 4">
            <a:extLst>
              <a:ext uri="{FF2B5EF4-FFF2-40B4-BE49-F238E27FC236}">
                <a16:creationId xmlns:a16="http://schemas.microsoft.com/office/drawing/2014/main" id="{0375967E-4C2C-47AA-AD99-A5EE6ADBB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67130"/>
            <a:ext cx="7021734" cy="46257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5BE8622D-A9E0-4036-BFB0-13208C766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776" y="1281952"/>
            <a:ext cx="4997824" cy="5121324"/>
          </a:xfrm>
          <a:prstGeom prst="rect">
            <a:avLst/>
          </a:prstGeom>
        </p:spPr>
      </p:pic>
    </p:spTree>
    <p:extLst>
      <p:ext uri="{BB962C8B-B14F-4D97-AF65-F5344CB8AC3E}">
        <p14:creationId xmlns:p14="http://schemas.microsoft.com/office/powerpoint/2010/main" val="264419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17872-A37F-4BA5-89EC-1F745650B7F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1C77CC0-4FC3-49FC-82F7-D116247CC991}"/>
              </a:ext>
            </a:extLst>
          </p:cNvPr>
          <p:cNvSpPr txBox="1"/>
          <p:nvPr/>
        </p:nvSpPr>
        <p:spPr>
          <a:xfrm>
            <a:off x="582706" y="1703294"/>
            <a:ext cx="11609294" cy="4031873"/>
          </a:xfrm>
          <a:prstGeom prst="rect">
            <a:avLst/>
          </a:prstGeom>
          <a:noFill/>
        </p:spPr>
        <p:txBody>
          <a:bodyPr wrap="square" rtlCol="0">
            <a:spAutoFit/>
          </a:bodyPr>
          <a:lstStyle/>
          <a:p>
            <a:pPr marL="514350" indent="-514350">
              <a:buFont typeface="Arial" panose="020B0604020202020204" pitchFamily="34" charset="0"/>
              <a:buChar char="•"/>
            </a:pPr>
            <a:r>
              <a:rPr lang="en-US" sz="3200" b="0" i="0" dirty="0">
                <a:effectLst/>
                <a:latin typeface="Roboto" panose="02000000000000000000" pitchFamily="2" charset="0"/>
              </a:rPr>
              <a:t>Highly sensitive, works according to the soil condition. </a:t>
            </a:r>
          </a:p>
          <a:p>
            <a:pPr marL="457200" indent="-457200">
              <a:buFont typeface="Arial" panose="020B0604020202020204" pitchFamily="34" charset="0"/>
              <a:buChar char="•"/>
            </a:pPr>
            <a:r>
              <a:rPr lang="en-US" sz="3200" b="0" i="0" dirty="0">
                <a:effectLst/>
                <a:latin typeface="Roboto" panose="02000000000000000000" pitchFamily="2" charset="0"/>
              </a:rPr>
              <a:t>Low cost and reliable circuit. </a:t>
            </a:r>
          </a:p>
          <a:p>
            <a:pPr marL="457200" indent="-457200">
              <a:buFont typeface="Arial" panose="020B0604020202020204" pitchFamily="34" charset="0"/>
              <a:buChar char="•"/>
            </a:pPr>
            <a:r>
              <a:rPr lang="en-US" sz="3200" b="0" i="0" dirty="0">
                <a:effectLst/>
                <a:latin typeface="Roboto" panose="02000000000000000000" pitchFamily="2" charset="0"/>
              </a:rPr>
              <a:t>Complete elimination of manpower. </a:t>
            </a:r>
          </a:p>
          <a:p>
            <a:pPr marL="457200" indent="-457200">
              <a:buFont typeface="Arial" panose="020B0604020202020204" pitchFamily="34" charset="0"/>
              <a:buChar char="•"/>
            </a:pPr>
            <a:r>
              <a:rPr lang="en-US" sz="3200" b="0" i="0" dirty="0">
                <a:effectLst/>
                <a:latin typeface="Roboto" panose="02000000000000000000" pitchFamily="2" charset="0"/>
              </a:rPr>
              <a:t>System can be switched into manual mode whenever required. </a:t>
            </a:r>
          </a:p>
          <a:p>
            <a:pPr marL="457200" indent="-457200">
              <a:buFont typeface="Arial" panose="020B0604020202020204" pitchFamily="34" charset="0"/>
              <a:buChar char="•"/>
            </a:pPr>
            <a:r>
              <a:rPr lang="en-US" sz="3200" b="0" i="0" dirty="0">
                <a:effectLst/>
                <a:latin typeface="Roboto" panose="02000000000000000000" pitchFamily="2" charset="0"/>
              </a:rPr>
              <a:t>Very useful for common people who do not have time to water their plant because of busy life schedule. </a:t>
            </a:r>
          </a:p>
          <a:p>
            <a:pPr marL="457200" indent="-457200">
              <a:buFont typeface="Arial" panose="020B0604020202020204" pitchFamily="34" charset="0"/>
              <a:buChar char="•"/>
            </a:pPr>
            <a:r>
              <a:rPr lang="en-US" sz="3200" b="0" i="0" dirty="0">
                <a:effectLst/>
                <a:latin typeface="Roboto" panose="02000000000000000000" pitchFamily="2" charset="0"/>
              </a:rPr>
              <a:t>This project is very economical in term of cost and power</a:t>
            </a:r>
            <a:endParaRPr lang="en-US" sz="3200" dirty="0"/>
          </a:p>
        </p:txBody>
      </p:sp>
      <p:sp>
        <p:nvSpPr>
          <p:cNvPr id="15" name="TextBox 14">
            <a:extLst>
              <a:ext uri="{FF2B5EF4-FFF2-40B4-BE49-F238E27FC236}">
                <a16:creationId xmlns:a16="http://schemas.microsoft.com/office/drawing/2014/main" id="{35C00D47-6F21-407A-B081-639A8A2AC788}"/>
              </a:ext>
            </a:extLst>
          </p:cNvPr>
          <p:cNvSpPr txBox="1"/>
          <p:nvPr/>
        </p:nvSpPr>
        <p:spPr>
          <a:xfrm>
            <a:off x="2729753" y="184102"/>
            <a:ext cx="6176682" cy="707886"/>
          </a:xfrm>
          <a:prstGeom prst="rect">
            <a:avLst/>
          </a:prstGeom>
          <a:noFill/>
        </p:spPr>
        <p:txBody>
          <a:bodyPr wrap="square">
            <a:spAutoFit/>
          </a:bodyPr>
          <a:lstStyle/>
          <a:p>
            <a:pPr algn="ctr"/>
            <a:r>
              <a:rPr lang="en-IN" sz="4000" b="1" dirty="0"/>
              <a:t>Merits</a:t>
            </a:r>
          </a:p>
        </p:txBody>
      </p:sp>
    </p:spTree>
    <p:extLst>
      <p:ext uri="{BB962C8B-B14F-4D97-AF65-F5344CB8AC3E}">
        <p14:creationId xmlns:p14="http://schemas.microsoft.com/office/powerpoint/2010/main" val="183446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66ACD0-66A1-4AB7-9CD8-B37FED06C8E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1123E27-169C-43DE-9B87-515EE08A4829}"/>
              </a:ext>
            </a:extLst>
          </p:cNvPr>
          <p:cNvSpPr txBox="1"/>
          <p:nvPr/>
        </p:nvSpPr>
        <p:spPr>
          <a:xfrm>
            <a:off x="2729753" y="184102"/>
            <a:ext cx="6176682" cy="707886"/>
          </a:xfrm>
          <a:prstGeom prst="rect">
            <a:avLst/>
          </a:prstGeom>
          <a:noFill/>
        </p:spPr>
        <p:txBody>
          <a:bodyPr wrap="square">
            <a:spAutoFit/>
          </a:bodyPr>
          <a:lstStyle/>
          <a:p>
            <a:pPr algn="ctr"/>
            <a:r>
              <a:rPr lang="en-IN" sz="4000" b="1" dirty="0"/>
              <a:t>Conclusion</a:t>
            </a:r>
          </a:p>
        </p:txBody>
      </p:sp>
      <p:sp>
        <p:nvSpPr>
          <p:cNvPr id="7" name="TextBox 6">
            <a:extLst>
              <a:ext uri="{FF2B5EF4-FFF2-40B4-BE49-F238E27FC236}">
                <a16:creationId xmlns:a16="http://schemas.microsoft.com/office/drawing/2014/main" id="{D687C55E-DAB1-4622-A27D-8F82C9120868}"/>
              </a:ext>
            </a:extLst>
          </p:cNvPr>
          <p:cNvSpPr txBox="1"/>
          <p:nvPr/>
        </p:nvSpPr>
        <p:spPr>
          <a:xfrm>
            <a:off x="573741" y="1442507"/>
            <a:ext cx="11277600" cy="4524315"/>
          </a:xfrm>
          <a:prstGeom prst="rect">
            <a:avLst/>
          </a:prstGeom>
          <a:noFill/>
        </p:spPr>
        <p:txBody>
          <a:bodyPr wrap="square">
            <a:spAutoFit/>
          </a:bodyPr>
          <a:lstStyle/>
          <a:p>
            <a:r>
              <a:rPr lang="en-US" sz="3200" dirty="0">
                <a:solidFill>
                  <a:schemeClr val="tx1">
                    <a:lumMod val="95000"/>
                    <a:lumOff val="5000"/>
                  </a:schemeClr>
                </a:solidFill>
              </a:rPr>
              <a:t>In present times especially farmers face significant challenges in watering their agricultural fields. Because they have no proper idea about when the power is available so that they the can pump water. Even after then they need to wait until the field is properly watered, which makes them to stop other activities. </a:t>
            </a:r>
          </a:p>
          <a:p>
            <a:endParaRPr lang="en-US" sz="3200" dirty="0">
              <a:solidFill>
                <a:schemeClr val="tx1">
                  <a:lumMod val="95000"/>
                  <a:lumOff val="5000"/>
                </a:schemeClr>
              </a:solidFill>
            </a:endParaRPr>
          </a:p>
          <a:p>
            <a:r>
              <a:rPr lang="en-US" sz="3200" dirty="0">
                <a:solidFill>
                  <a:schemeClr val="tx1">
                    <a:lumMod val="95000"/>
                    <a:lumOff val="5000"/>
                  </a:schemeClr>
                </a:solidFill>
              </a:rPr>
              <a:t>Here's an idea that not only assists farmers but also gardeners: a system that senses soil moisture and automatically switches the valve when power is on.</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326207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119E05-3EB7-42C4-9FBD-6FF18F9A7C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3646E38F-5434-47A1-8FA0-B990E4981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67" y="0"/>
            <a:ext cx="9667665" cy="6858000"/>
          </a:xfrm>
          <a:prstGeom prst="rect">
            <a:avLst/>
          </a:prstGeom>
        </p:spPr>
      </p:pic>
    </p:spTree>
    <p:extLst>
      <p:ext uri="{BB962C8B-B14F-4D97-AF65-F5344CB8AC3E}">
        <p14:creationId xmlns:p14="http://schemas.microsoft.com/office/powerpoint/2010/main" val="386970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61810-48B4-428F-9B14-1C4CBFED0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graphicFrame>
        <p:nvGraphicFramePr>
          <p:cNvPr id="5" name="Table 6">
            <a:extLst>
              <a:ext uri="{FF2B5EF4-FFF2-40B4-BE49-F238E27FC236}">
                <a16:creationId xmlns:a16="http://schemas.microsoft.com/office/drawing/2014/main" id="{6739924F-88BF-42F9-9B00-6987210C0BA6}"/>
              </a:ext>
            </a:extLst>
          </p:cNvPr>
          <p:cNvGraphicFramePr>
            <a:graphicFrameLocks noGrp="1"/>
          </p:cNvGraphicFramePr>
          <p:nvPr>
            <p:extLst>
              <p:ext uri="{D42A27DB-BD31-4B8C-83A1-F6EECF244321}">
                <p14:modId xmlns:p14="http://schemas.microsoft.com/office/powerpoint/2010/main" val="1869921015"/>
              </p:ext>
            </p:extLst>
          </p:nvPr>
        </p:nvGraphicFramePr>
        <p:xfrm>
          <a:off x="272648" y="1271340"/>
          <a:ext cx="6915231" cy="4492852"/>
        </p:xfrm>
        <a:graphic>
          <a:graphicData uri="http://schemas.openxmlformats.org/drawingml/2006/table">
            <a:tbl>
              <a:tblPr firstRow="1" bandRow="1">
                <a:tableStyleId>{5C22544A-7EE6-4342-B048-85BDC9FD1C3A}</a:tableStyleId>
              </a:tblPr>
              <a:tblGrid>
                <a:gridCol w="831579">
                  <a:extLst>
                    <a:ext uri="{9D8B030D-6E8A-4147-A177-3AD203B41FA5}">
                      <a16:colId xmlns:a16="http://schemas.microsoft.com/office/drawing/2014/main" val="3964387009"/>
                    </a:ext>
                  </a:extLst>
                </a:gridCol>
                <a:gridCol w="2657545">
                  <a:extLst>
                    <a:ext uri="{9D8B030D-6E8A-4147-A177-3AD203B41FA5}">
                      <a16:colId xmlns:a16="http://schemas.microsoft.com/office/drawing/2014/main" val="1989557440"/>
                    </a:ext>
                  </a:extLst>
                </a:gridCol>
                <a:gridCol w="3426107">
                  <a:extLst>
                    <a:ext uri="{9D8B030D-6E8A-4147-A177-3AD203B41FA5}">
                      <a16:colId xmlns:a16="http://schemas.microsoft.com/office/drawing/2014/main" val="1848964395"/>
                    </a:ext>
                  </a:extLst>
                </a:gridCol>
              </a:tblGrid>
              <a:tr h="863064">
                <a:tc>
                  <a:txBody>
                    <a:bodyPr/>
                    <a:lstStyle/>
                    <a:p>
                      <a:pPr algn="ctr"/>
                      <a:r>
                        <a:rPr lang="en-US" dirty="0"/>
                        <a:t>S.NO</a:t>
                      </a:r>
                    </a:p>
                  </a:txBody>
                  <a:tcPr/>
                </a:tc>
                <a:tc>
                  <a:txBody>
                    <a:bodyPr/>
                    <a:lstStyle/>
                    <a:p>
                      <a:pPr algn="ctr"/>
                      <a:r>
                        <a:rPr lang="en-US" dirty="0"/>
                        <a:t>TEAM MEMBERS</a:t>
                      </a:r>
                    </a:p>
                  </a:txBody>
                  <a:tcPr/>
                </a:tc>
                <a:tc>
                  <a:txBody>
                    <a:bodyPr/>
                    <a:lstStyle/>
                    <a:p>
                      <a:pPr algn="ctr"/>
                      <a:r>
                        <a:rPr lang="en-US" dirty="0"/>
                        <a:t>REGISTER NUMBER</a:t>
                      </a:r>
                    </a:p>
                  </a:txBody>
                  <a:tcPr/>
                </a:tc>
                <a:extLst>
                  <a:ext uri="{0D108BD9-81ED-4DB2-BD59-A6C34878D82A}">
                    <a16:rowId xmlns:a16="http://schemas.microsoft.com/office/drawing/2014/main" val="1895405520"/>
                  </a:ext>
                </a:extLst>
              </a:tr>
              <a:tr h="863064">
                <a:tc>
                  <a:txBody>
                    <a:bodyPr/>
                    <a:lstStyle/>
                    <a:p>
                      <a:pPr algn="ctr"/>
                      <a:r>
                        <a:rPr lang="en-US" dirty="0"/>
                        <a:t>1</a:t>
                      </a:r>
                    </a:p>
                  </a:txBody>
                  <a:tcPr/>
                </a:tc>
                <a:tc>
                  <a:txBody>
                    <a:bodyPr/>
                    <a:lstStyle/>
                    <a:p>
                      <a:pPr algn="ctr"/>
                      <a:r>
                        <a:rPr lang="en-US" dirty="0"/>
                        <a:t>ANANDHAN .R</a:t>
                      </a:r>
                    </a:p>
                  </a:txBody>
                  <a:tcPr/>
                </a:tc>
                <a:tc>
                  <a:txBody>
                    <a:bodyPr/>
                    <a:lstStyle/>
                    <a:p>
                      <a:pPr algn="ctr"/>
                      <a:r>
                        <a:rPr lang="en-IN" sz="1800" kern="1200" dirty="0">
                          <a:solidFill>
                            <a:schemeClr val="dk1"/>
                          </a:solidFill>
                          <a:effectLst/>
                          <a:latin typeface="+mn-lt"/>
                          <a:ea typeface="+mn-ea"/>
                          <a:cs typeface="+mn-cs"/>
                        </a:rPr>
                        <a:t>421620205003</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142377778"/>
                  </a:ext>
                </a:extLst>
              </a:tr>
              <a:tr h="863064">
                <a:tc>
                  <a:txBody>
                    <a:bodyPr/>
                    <a:lstStyle/>
                    <a:p>
                      <a:pPr algn="ctr"/>
                      <a:r>
                        <a:rPr lang="en-US" dirty="0"/>
                        <a:t>2</a:t>
                      </a:r>
                    </a:p>
                  </a:txBody>
                  <a:tcPr/>
                </a:tc>
                <a:tc>
                  <a:txBody>
                    <a:bodyPr/>
                    <a:lstStyle/>
                    <a:p>
                      <a:pPr algn="ctr"/>
                      <a:r>
                        <a:rPr lang="en-US" dirty="0"/>
                        <a:t>SANTHOSHKUMAR .S</a:t>
                      </a:r>
                    </a:p>
                  </a:txBody>
                  <a:tcPr/>
                </a:tc>
                <a:tc>
                  <a:txBody>
                    <a:bodyPr/>
                    <a:lstStyle/>
                    <a:p>
                      <a:pPr algn="ctr"/>
                      <a:r>
                        <a:rPr lang="en-IN" sz="1800" kern="1200" dirty="0">
                          <a:solidFill>
                            <a:schemeClr val="dk1"/>
                          </a:solidFill>
                          <a:effectLst/>
                          <a:latin typeface="+mn-lt"/>
                          <a:ea typeface="+mn-ea"/>
                          <a:cs typeface="+mn-cs"/>
                        </a:rPr>
                        <a:t>421620205032</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066314323"/>
                  </a:ext>
                </a:extLst>
              </a:tr>
              <a:tr h="863064">
                <a:tc>
                  <a:txBody>
                    <a:bodyPr/>
                    <a:lstStyle/>
                    <a:p>
                      <a:pPr algn="ctr"/>
                      <a:r>
                        <a:rPr lang="en-US" dirty="0"/>
                        <a:t>3</a:t>
                      </a:r>
                    </a:p>
                  </a:txBody>
                  <a:tcPr/>
                </a:tc>
                <a:tc>
                  <a:txBody>
                    <a:bodyPr/>
                    <a:lstStyle/>
                    <a:p>
                      <a:pPr algn="ctr"/>
                      <a:r>
                        <a:rPr lang="en-US" dirty="0"/>
                        <a:t>SHAGUL .M</a:t>
                      </a:r>
                    </a:p>
                  </a:txBody>
                  <a:tcPr/>
                </a:tc>
                <a:tc>
                  <a:txBody>
                    <a:bodyPr/>
                    <a:lstStyle/>
                    <a:p>
                      <a:pPr algn="ctr"/>
                      <a:r>
                        <a:rPr lang="en-IN" sz="1800" kern="1200" dirty="0">
                          <a:solidFill>
                            <a:schemeClr val="dk1"/>
                          </a:solidFill>
                          <a:effectLst/>
                          <a:latin typeface="+mn-lt"/>
                          <a:ea typeface="+mn-ea"/>
                          <a:cs typeface="+mn-cs"/>
                        </a:rPr>
                        <a:t>421620205003</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97100333"/>
                  </a:ext>
                </a:extLst>
              </a:tr>
              <a:tr h="1040596">
                <a:tc>
                  <a:txBody>
                    <a:bodyPr/>
                    <a:lstStyle/>
                    <a:p>
                      <a:pPr algn="ctr"/>
                      <a:r>
                        <a:rPr lang="en-US" dirty="0"/>
                        <a:t>4</a:t>
                      </a:r>
                    </a:p>
                  </a:txBody>
                  <a:tcPr/>
                </a:tc>
                <a:tc>
                  <a:txBody>
                    <a:bodyPr/>
                    <a:lstStyle/>
                    <a:p>
                      <a:pPr algn="ctr"/>
                      <a:r>
                        <a:rPr lang="en-US" dirty="0"/>
                        <a:t>VISHNU .P</a:t>
                      </a:r>
                    </a:p>
                  </a:txBody>
                  <a:tcPr/>
                </a:tc>
                <a:tc>
                  <a:txBody>
                    <a:bodyPr/>
                    <a:lstStyle/>
                    <a:p>
                      <a:pPr algn="ctr"/>
                      <a:r>
                        <a:rPr lang="en-IN" sz="1800" kern="1200" dirty="0">
                          <a:solidFill>
                            <a:schemeClr val="dk1"/>
                          </a:solidFill>
                          <a:effectLst/>
                          <a:latin typeface="+mn-lt"/>
                          <a:ea typeface="+mn-ea"/>
                          <a:cs typeface="+mn-cs"/>
                        </a:rPr>
                        <a:t>421620205044</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186786384"/>
                  </a:ext>
                </a:extLst>
              </a:tr>
            </a:tbl>
          </a:graphicData>
        </a:graphic>
      </p:graphicFrame>
      <p:sp>
        <p:nvSpPr>
          <p:cNvPr id="6" name="TextBox 5">
            <a:extLst>
              <a:ext uri="{FF2B5EF4-FFF2-40B4-BE49-F238E27FC236}">
                <a16:creationId xmlns:a16="http://schemas.microsoft.com/office/drawing/2014/main" id="{AECC0E80-B9B6-4CA5-95A3-DEE7F1794463}"/>
              </a:ext>
            </a:extLst>
          </p:cNvPr>
          <p:cNvSpPr txBox="1"/>
          <p:nvPr/>
        </p:nvSpPr>
        <p:spPr>
          <a:xfrm>
            <a:off x="272648" y="6066842"/>
            <a:ext cx="6415268" cy="523220"/>
          </a:xfrm>
          <a:prstGeom prst="rect">
            <a:avLst/>
          </a:prstGeom>
          <a:noFill/>
        </p:spPr>
        <p:txBody>
          <a:bodyPr wrap="square">
            <a:spAutoFit/>
          </a:bodyPr>
          <a:lstStyle/>
          <a:p>
            <a:pPr algn="ctr"/>
            <a:r>
              <a:rPr lang="en-US" sz="2800" dirty="0"/>
              <a:t>Supervised By Mr.S.RAMESH,M.TECH,AP/IT</a:t>
            </a:r>
          </a:p>
        </p:txBody>
      </p:sp>
    </p:spTree>
    <p:extLst>
      <p:ext uri="{BB962C8B-B14F-4D97-AF65-F5344CB8AC3E}">
        <p14:creationId xmlns:p14="http://schemas.microsoft.com/office/powerpoint/2010/main" val="46846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A8297C-81FC-4FA2-B047-45A0DA2D768F}"/>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4F2D4B84-DA33-4627-80CE-94B131D7F3B3}"/>
              </a:ext>
            </a:extLst>
          </p:cNvPr>
          <p:cNvSpPr txBox="1"/>
          <p:nvPr/>
        </p:nvSpPr>
        <p:spPr>
          <a:xfrm>
            <a:off x="784504" y="1376024"/>
            <a:ext cx="4639144" cy="3416320"/>
          </a:xfrm>
          <a:prstGeom prst="rect">
            <a:avLst/>
          </a:prstGeom>
          <a:noFill/>
        </p:spPr>
        <p:txBody>
          <a:bodyPr wrap="square">
            <a:spAutoFit/>
          </a:bodyPr>
          <a:lstStyle/>
          <a:p>
            <a:pPr marL="571500" indent="-571500">
              <a:buFont typeface="Arial" panose="020B0604020202020204" pitchFamily="34" charset="0"/>
              <a:buChar char="•"/>
            </a:pPr>
            <a:r>
              <a:rPr lang="en-IN" sz="3600" dirty="0">
                <a:solidFill>
                  <a:schemeClr val="tx1">
                    <a:lumMod val="95000"/>
                    <a:lumOff val="5000"/>
                  </a:schemeClr>
                </a:solidFill>
              </a:rPr>
              <a:t>Introduction</a:t>
            </a:r>
          </a:p>
          <a:p>
            <a:pPr marL="571500" indent="-571500">
              <a:buFont typeface="Arial" panose="020B0604020202020204" pitchFamily="34" charset="0"/>
              <a:buChar char="•"/>
            </a:pPr>
            <a:r>
              <a:rPr lang="en-US" sz="3600" dirty="0">
                <a:solidFill>
                  <a:schemeClr val="tx1">
                    <a:lumMod val="95000"/>
                    <a:lumOff val="5000"/>
                  </a:schemeClr>
                </a:solidFill>
              </a:rPr>
              <a:t>Objective</a:t>
            </a:r>
          </a:p>
          <a:p>
            <a:pPr marL="571500" indent="-571500">
              <a:buFont typeface="Arial" panose="020B0604020202020204" pitchFamily="34" charset="0"/>
              <a:buChar char="•"/>
            </a:pPr>
            <a:r>
              <a:rPr lang="en-US" sz="3600" dirty="0">
                <a:solidFill>
                  <a:schemeClr val="tx1">
                    <a:lumMod val="95000"/>
                    <a:lumOff val="5000"/>
                  </a:schemeClr>
                </a:solidFill>
              </a:rPr>
              <a:t>Block Diagram</a:t>
            </a:r>
          </a:p>
          <a:p>
            <a:pPr marL="571500" indent="-571500">
              <a:buFont typeface="Arial" panose="020B0604020202020204" pitchFamily="34" charset="0"/>
              <a:buChar char="•"/>
            </a:pPr>
            <a:r>
              <a:rPr lang="en-US" sz="3600" dirty="0">
                <a:solidFill>
                  <a:schemeClr val="tx1">
                    <a:lumMod val="95000"/>
                    <a:lumOff val="5000"/>
                  </a:schemeClr>
                </a:solidFill>
              </a:rPr>
              <a:t>Circuit Components</a:t>
            </a:r>
          </a:p>
          <a:p>
            <a:pPr marL="571500" indent="-571500">
              <a:buFont typeface="Arial" panose="020B0604020202020204" pitchFamily="34" charset="0"/>
              <a:buChar char="•"/>
            </a:pPr>
            <a:r>
              <a:rPr lang="en-US" sz="3600" dirty="0">
                <a:solidFill>
                  <a:schemeClr val="tx1">
                    <a:lumMod val="95000"/>
                    <a:lumOff val="5000"/>
                  </a:schemeClr>
                </a:solidFill>
              </a:rPr>
              <a:t>Flow Chart</a:t>
            </a:r>
          </a:p>
          <a:p>
            <a:pPr marL="571500" indent="-571500">
              <a:buFont typeface="Arial" panose="020B0604020202020204" pitchFamily="34" charset="0"/>
              <a:buChar char="•"/>
            </a:pPr>
            <a:r>
              <a:rPr lang="en-US" sz="3600" dirty="0">
                <a:solidFill>
                  <a:schemeClr val="tx1">
                    <a:lumMod val="95000"/>
                    <a:lumOff val="5000"/>
                  </a:schemeClr>
                </a:solidFill>
              </a:rPr>
              <a:t>Working Steps</a:t>
            </a:r>
          </a:p>
        </p:txBody>
      </p:sp>
      <p:sp>
        <p:nvSpPr>
          <p:cNvPr id="18" name="TextBox 17">
            <a:extLst>
              <a:ext uri="{FF2B5EF4-FFF2-40B4-BE49-F238E27FC236}">
                <a16:creationId xmlns:a16="http://schemas.microsoft.com/office/drawing/2014/main" id="{91240D62-FB7B-44ED-848A-AAB9322BF615}"/>
              </a:ext>
            </a:extLst>
          </p:cNvPr>
          <p:cNvSpPr txBox="1"/>
          <p:nvPr/>
        </p:nvSpPr>
        <p:spPr>
          <a:xfrm>
            <a:off x="2577353" y="184102"/>
            <a:ext cx="6176682" cy="707886"/>
          </a:xfrm>
          <a:prstGeom prst="rect">
            <a:avLst/>
          </a:prstGeom>
          <a:noFill/>
        </p:spPr>
        <p:txBody>
          <a:bodyPr wrap="square">
            <a:spAutoFit/>
          </a:bodyPr>
          <a:lstStyle/>
          <a:p>
            <a:pPr algn="ctr"/>
            <a:r>
              <a:rPr lang="en-IN" sz="4000" b="1" dirty="0"/>
              <a:t>Content</a:t>
            </a:r>
          </a:p>
        </p:txBody>
      </p:sp>
      <p:sp>
        <p:nvSpPr>
          <p:cNvPr id="5" name="TextBox 4">
            <a:extLst>
              <a:ext uri="{FF2B5EF4-FFF2-40B4-BE49-F238E27FC236}">
                <a16:creationId xmlns:a16="http://schemas.microsoft.com/office/drawing/2014/main" id="{CAC71D2F-9585-4659-8D8D-9272F2F4ACC5}"/>
              </a:ext>
            </a:extLst>
          </p:cNvPr>
          <p:cNvSpPr txBox="1"/>
          <p:nvPr/>
        </p:nvSpPr>
        <p:spPr>
          <a:xfrm>
            <a:off x="6065767" y="1497431"/>
            <a:ext cx="5887525" cy="3416320"/>
          </a:xfrm>
          <a:prstGeom prst="rect">
            <a:avLst/>
          </a:prstGeom>
          <a:noFill/>
        </p:spPr>
        <p:txBody>
          <a:bodyPr wrap="square">
            <a:spAutoFit/>
          </a:bodyPr>
          <a:lstStyle/>
          <a:p>
            <a:pPr marL="571500" indent="-571500">
              <a:buFont typeface="Arial" panose="020B0604020202020204" pitchFamily="34" charset="0"/>
              <a:buChar char="•"/>
            </a:pPr>
            <a:r>
              <a:rPr lang="en-US" sz="3600" dirty="0">
                <a:solidFill>
                  <a:schemeClr val="tx1">
                    <a:lumMod val="95000"/>
                    <a:lumOff val="5000"/>
                  </a:schemeClr>
                </a:solidFill>
              </a:rPr>
              <a:t>Circuit Diagram</a:t>
            </a:r>
          </a:p>
          <a:p>
            <a:pPr marL="571500" indent="-571500">
              <a:buFont typeface="Arial" panose="020B0604020202020204" pitchFamily="34" charset="0"/>
              <a:buChar char="•"/>
            </a:pPr>
            <a:r>
              <a:rPr lang="en-US" sz="3600" dirty="0">
                <a:solidFill>
                  <a:schemeClr val="tx1">
                    <a:lumMod val="95000"/>
                    <a:lumOff val="5000"/>
                  </a:schemeClr>
                </a:solidFill>
              </a:rPr>
              <a:t>Project Script</a:t>
            </a:r>
          </a:p>
          <a:p>
            <a:pPr marL="571500" indent="-571500">
              <a:buFont typeface="Arial" panose="020B0604020202020204" pitchFamily="34" charset="0"/>
              <a:buChar char="•"/>
            </a:pPr>
            <a:r>
              <a:rPr lang="en-US" sz="3600" dirty="0">
                <a:solidFill>
                  <a:schemeClr val="tx1">
                    <a:lumMod val="95000"/>
                    <a:lumOff val="5000"/>
                  </a:schemeClr>
                </a:solidFill>
              </a:rPr>
              <a:t>Discussion &amp; Result</a:t>
            </a:r>
          </a:p>
          <a:p>
            <a:pPr marL="571500" indent="-571500">
              <a:buFont typeface="Arial" panose="020B0604020202020204" pitchFamily="34" charset="0"/>
              <a:buChar char="•"/>
            </a:pPr>
            <a:r>
              <a:rPr lang="en-US" sz="3600" dirty="0">
                <a:solidFill>
                  <a:schemeClr val="tx1">
                    <a:lumMod val="95000"/>
                    <a:lumOff val="5000"/>
                  </a:schemeClr>
                </a:solidFill>
              </a:rPr>
              <a:t>Practical Implementation</a:t>
            </a:r>
          </a:p>
          <a:p>
            <a:pPr marL="571500" indent="-571500">
              <a:buFont typeface="Arial" panose="020B0604020202020204" pitchFamily="34" charset="0"/>
              <a:buChar char="•"/>
            </a:pPr>
            <a:r>
              <a:rPr lang="en-US" sz="3600" dirty="0">
                <a:solidFill>
                  <a:schemeClr val="tx1">
                    <a:lumMod val="95000"/>
                    <a:lumOff val="5000"/>
                  </a:schemeClr>
                </a:solidFill>
              </a:rPr>
              <a:t>Conclusion</a:t>
            </a:r>
            <a:endParaRPr lang="en-US" sz="3600" b="1" dirty="0">
              <a:solidFill>
                <a:schemeClr val="bg1"/>
              </a:solidFill>
            </a:endParaRPr>
          </a:p>
          <a:p>
            <a:pPr marL="571500" indent="-571500">
              <a:buFont typeface="Arial" panose="020B0604020202020204" pitchFamily="34" charset="0"/>
              <a:buChar char="•"/>
            </a:pPr>
            <a:r>
              <a:rPr lang="en-US" sz="3600" dirty="0">
                <a:solidFill>
                  <a:schemeClr val="tx1">
                    <a:lumMod val="95000"/>
                    <a:lumOff val="5000"/>
                  </a:schemeClr>
                </a:solidFill>
              </a:rPr>
              <a:t>Merits </a:t>
            </a:r>
          </a:p>
        </p:txBody>
      </p:sp>
    </p:spTree>
    <p:extLst>
      <p:ext uri="{BB962C8B-B14F-4D97-AF65-F5344CB8AC3E}">
        <p14:creationId xmlns:p14="http://schemas.microsoft.com/office/powerpoint/2010/main" val="11027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EF4306-3067-41AC-A7B4-0242FECD8408}"/>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7208582-D920-4621-B23E-BACA1EE975B5}"/>
              </a:ext>
            </a:extLst>
          </p:cNvPr>
          <p:cNvSpPr txBox="1"/>
          <p:nvPr/>
        </p:nvSpPr>
        <p:spPr>
          <a:xfrm>
            <a:off x="2729753" y="184102"/>
            <a:ext cx="6176682" cy="707886"/>
          </a:xfrm>
          <a:prstGeom prst="rect">
            <a:avLst/>
          </a:prstGeom>
          <a:noFill/>
        </p:spPr>
        <p:txBody>
          <a:bodyPr wrap="square">
            <a:spAutoFit/>
          </a:bodyPr>
          <a:lstStyle/>
          <a:p>
            <a:pPr algn="ctr"/>
            <a:r>
              <a:rPr lang="en-IN" sz="4000" b="1" dirty="0"/>
              <a:t>Introduction</a:t>
            </a:r>
          </a:p>
        </p:txBody>
      </p:sp>
      <p:sp>
        <p:nvSpPr>
          <p:cNvPr id="8" name="TextBox 7">
            <a:extLst>
              <a:ext uri="{FF2B5EF4-FFF2-40B4-BE49-F238E27FC236}">
                <a16:creationId xmlns:a16="http://schemas.microsoft.com/office/drawing/2014/main" id="{E76F22A7-9134-4CBC-BACD-2BB811C50BEC}"/>
              </a:ext>
            </a:extLst>
          </p:cNvPr>
          <p:cNvSpPr txBox="1"/>
          <p:nvPr/>
        </p:nvSpPr>
        <p:spPr>
          <a:xfrm>
            <a:off x="623047" y="1676725"/>
            <a:ext cx="10945905" cy="4031873"/>
          </a:xfrm>
          <a:prstGeom prst="rect">
            <a:avLst/>
          </a:prstGeom>
          <a:noFill/>
        </p:spPr>
        <p:txBody>
          <a:bodyPr wrap="square" rtlCol="0">
            <a:spAutoFit/>
          </a:bodyPr>
          <a:lstStyle/>
          <a:p>
            <a:pPr marL="342900" indent="-342900">
              <a:buFont typeface="Arial" panose="020B0604020202020204" pitchFamily="34" charset="0"/>
              <a:buChar char="•"/>
            </a:pPr>
            <a:r>
              <a:rPr lang="en-US" sz="3200" dirty="0">
                <a:solidFill>
                  <a:schemeClr val="tx1">
                    <a:lumMod val="95000"/>
                    <a:lumOff val="5000"/>
                  </a:schemeClr>
                </a:solidFill>
              </a:rPr>
              <a:t>Irrigation is the artificial application of water to the land or soil.</a:t>
            </a:r>
          </a:p>
          <a:p>
            <a:pPr marL="342900" indent="-342900">
              <a:buFont typeface="Arial" panose="020B0604020202020204" pitchFamily="34" charset="0"/>
              <a:buChar char="•"/>
            </a:pPr>
            <a:r>
              <a:rPr lang="en-US" sz="3200" dirty="0">
                <a:solidFill>
                  <a:schemeClr val="tx1">
                    <a:lumMod val="95000"/>
                    <a:lumOff val="5000"/>
                  </a:schemeClr>
                </a:solidFill>
              </a:rPr>
              <a:t>Knowing when and how much to water are two critical aspects of the watering process. </a:t>
            </a:r>
          </a:p>
          <a:p>
            <a:pPr marL="342900" indent="-342900">
              <a:buFont typeface="Arial" panose="020B0604020202020204" pitchFamily="34" charset="0"/>
              <a:buChar char="•"/>
            </a:pPr>
            <a:r>
              <a:rPr lang="en-US" sz="3200" dirty="0">
                <a:solidFill>
                  <a:schemeClr val="tx1">
                    <a:lumMod val="95000"/>
                    <a:lumOff val="5000"/>
                  </a:schemeClr>
                </a:solidFill>
              </a:rPr>
              <a:t>To facilitate farming and reduce manual labor, Automatic Irrigation systems have been developed. </a:t>
            </a:r>
          </a:p>
          <a:p>
            <a:pPr marL="342900" indent="-342900">
              <a:buFont typeface="Arial" panose="020B0604020202020204" pitchFamily="34" charset="0"/>
              <a:buChar char="•"/>
            </a:pPr>
            <a:r>
              <a:rPr lang="en-US" sz="3200" dirty="0">
                <a:solidFill>
                  <a:schemeClr val="tx1">
                    <a:lumMod val="95000"/>
                    <a:lumOff val="5000"/>
                  </a:schemeClr>
                </a:solidFill>
              </a:rPr>
              <a:t>These systems aim to impress farmers by utilizing renewable energy sources. </a:t>
            </a:r>
          </a:p>
        </p:txBody>
      </p:sp>
    </p:spTree>
    <p:extLst>
      <p:ext uri="{BB962C8B-B14F-4D97-AF65-F5344CB8AC3E}">
        <p14:creationId xmlns:p14="http://schemas.microsoft.com/office/powerpoint/2010/main" val="104990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0213AA-0272-44CB-93BA-BD026900B37F}"/>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499" y="0"/>
            <a:ext cx="12191501" cy="6858000"/>
          </a:xfrm>
          <a:prstGeom prst="rect">
            <a:avLst/>
          </a:prstGeom>
          <a:ln>
            <a:noFill/>
          </a:ln>
          <a:effectLst>
            <a:outerShdw blurRad="292100" dist="139700" dir="2700000" algn="tl" rotWithShape="0">
              <a:srgbClr val="333333">
                <a:alpha val="65000"/>
              </a:srgbClr>
            </a:outerShdw>
          </a:effectLst>
        </p:spPr>
      </p:pic>
      <p:pic>
        <p:nvPicPr>
          <p:cNvPr id="1026" name="Picture 2" descr="How Over-irrigation Can Be Damaging to Soil (+ Prevention)">
            <a:extLst>
              <a:ext uri="{FF2B5EF4-FFF2-40B4-BE49-F238E27FC236}">
                <a16:creationId xmlns:a16="http://schemas.microsoft.com/office/drawing/2014/main" id="{37ADBD03-29B2-4027-B25E-2224BF592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1" y="3223940"/>
            <a:ext cx="3693459" cy="24635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6" name="Picture 12" descr="The Importance Of Soil Health In Agriculture">
            <a:extLst>
              <a:ext uri="{FF2B5EF4-FFF2-40B4-BE49-F238E27FC236}">
                <a16:creationId xmlns:a16="http://schemas.microsoft.com/office/drawing/2014/main" id="{DF2A8E48-760D-4D7A-8FFA-2C8423AE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899" y="3220592"/>
            <a:ext cx="3627843" cy="241976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887C4D-6B3F-46EA-BADF-89C9A1EE3491}"/>
              </a:ext>
            </a:extLst>
          </p:cNvPr>
          <p:cNvSpPr txBox="1"/>
          <p:nvPr/>
        </p:nvSpPr>
        <p:spPr>
          <a:xfrm>
            <a:off x="501272" y="6033700"/>
            <a:ext cx="3126196" cy="646331"/>
          </a:xfrm>
          <a:prstGeom prst="rect">
            <a:avLst/>
          </a:prstGeom>
          <a:noFill/>
        </p:spPr>
        <p:txBody>
          <a:bodyPr wrap="square" rtlCol="0">
            <a:spAutoFit/>
          </a:bodyPr>
          <a:lstStyle/>
          <a:p>
            <a:r>
              <a:rPr lang="en-IN" sz="3600" dirty="0">
                <a:highlight>
                  <a:srgbClr val="FF0000"/>
                </a:highlight>
              </a:rPr>
              <a:t>Over Irrigation</a:t>
            </a:r>
            <a:endParaRPr lang="en-US" sz="3600" dirty="0">
              <a:highlight>
                <a:srgbClr val="FF0000"/>
              </a:highlight>
            </a:endParaRPr>
          </a:p>
        </p:txBody>
      </p:sp>
      <p:sp>
        <p:nvSpPr>
          <p:cNvPr id="12" name="TextBox 11">
            <a:extLst>
              <a:ext uri="{FF2B5EF4-FFF2-40B4-BE49-F238E27FC236}">
                <a16:creationId xmlns:a16="http://schemas.microsoft.com/office/drawing/2014/main" id="{5AA32208-1892-4DCB-BF99-4F7187F04A06}"/>
              </a:ext>
            </a:extLst>
          </p:cNvPr>
          <p:cNvSpPr txBox="1"/>
          <p:nvPr/>
        </p:nvSpPr>
        <p:spPr>
          <a:xfrm>
            <a:off x="4610345" y="6024738"/>
            <a:ext cx="3174259" cy="646331"/>
          </a:xfrm>
          <a:prstGeom prst="rect">
            <a:avLst/>
          </a:prstGeom>
          <a:noFill/>
        </p:spPr>
        <p:txBody>
          <a:bodyPr wrap="square" rtlCol="0">
            <a:spAutoFit/>
          </a:bodyPr>
          <a:lstStyle/>
          <a:p>
            <a:r>
              <a:rPr lang="en-IN" sz="3600" dirty="0">
                <a:highlight>
                  <a:srgbClr val="FFFF00"/>
                </a:highlight>
              </a:rPr>
              <a:t>Under Irrigation</a:t>
            </a:r>
            <a:endParaRPr lang="en-US" sz="3600" dirty="0">
              <a:highlight>
                <a:srgbClr val="FFFF00"/>
              </a:highlight>
            </a:endParaRPr>
          </a:p>
        </p:txBody>
      </p:sp>
      <p:sp>
        <p:nvSpPr>
          <p:cNvPr id="13" name="TextBox 12">
            <a:extLst>
              <a:ext uri="{FF2B5EF4-FFF2-40B4-BE49-F238E27FC236}">
                <a16:creationId xmlns:a16="http://schemas.microsoft.com/office/drawing/2014/main" id="{A17C7BA9-C38C-41DB-BC9B-4540D194C9CD}"/>
              </a:ext>
            </a:extLst>
          </p:cNvPr>
          <p:cNvSpPr txBox="1"/>
          <p:nvPr/>
        </p:nvSpPr>
        <p:spPr>
          <a:xfrm>
            <a:off x="8564534" y="6006808"/>
            <a:ext cx="3478867" cy="646331"/>
          </a:xfrm>
          <a:prstGeom prst="rect">
            <a:avLst/>
          </a:prstGeom>
          <a:noFill/>
        </p:spPr>
        <p:txBody>
          <a:bodyPr wrap="square" rtlCol="0">
            <a:spAutoFit/>
          </a:bodyPr>
          <a:lstStyle/>
          <a:p>
            <a:r>
              <a:rPr lang="en-IN" sz="3600" dirty="0">
                <a:highlight>
                  <a:srgbClr val="00FF00"/>
                </a:highlight>
              </a:rPr>
              <a:t>Perfect Irrigation</a:t>
            </a:r>
            <a:endParaRPr lang="en-US" sz="3600" dirty="0">
              <a:highlight>
                <a:srgbClr val="00FF00"/>
              </a:highlight>
            </a:endParaRPr>
          </a:p>
        </p:txBody>
      </p:sp>
      <p:pic>
        <p:nvPicPr>
          <p:cNvPr id="15" name="Picture 14" descr="222,700+ Dry Crops Stock Photos, Pictures &amp; Royalty-Free Images - iStock |  Drought, Irrigation, Flooding">
            <a:extLst>
              <a:ext uri="{FF2B5EF4-FFF2-40B4-BE49-F238E27FC236}">
                <a16:creationId xmlns:a16="http://schemas.microsoft.com/office/drawing/2014/main" id="{E9681F20-9299-41D3-9F7C-A49491D74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70" y="3202660"/>
            <a:ext cx="3713508" cy="24635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D777194-37E9-405A-9718-3E191F37436D}"/>
              </a:ext>
            </a:extLst>
          </p:cNvPr>
          <p:cNvSpPr txBox="1"/>
          <p:nvPr/>
        </p:nvSpPr>
        <p:spPr>
          <a:xfrm>
            <a:off x="2729753" y="184102"/>
            <a:ext cx="6176682" cy="707886"/>
          </a:xfrm>
          <a:prstGeom prst="rect">
            <a:avLst/>
          </a:prstGeom>
          <a:noFill/>
        </p:spPr>
        <p:txBody>
          <a:bodyPr wrap="square">
            <a:spAutoFit/>
          </a:bodyPr>
          <a:lstStyle/>
          <a:p>
            <a:pPr algn="ctr"/>
            <a:r>
              <a:rPr lang="en-IN" sz="4000" b="1" dirty="0"/>
              <a:t>Objective</a:t>
            </a:r>
          </a:p>
        </p:txBody>
      </p:sp>
      <p:sp>
        <p:nvSpPr>
          <p:cNvPr id="2" name="TextBox 1">
            <a:extLst>
              <a:ext uri="{FF2B5EF4-FFF2-40B4-BE49-F238E27FC236}">
                <a16:creationId xmlns:a16="http://schemas.microsoft.com/office/drawing/2014/main" id="{BD5C6CC8-1C00-4FBD-A71B-F52DA1EA708C}"/>
              </a:ext>
            </a:extLst>
          </p:cNvPr>
          <p:cNvSpPr txBox="1"/>
          <p:nvPr/>
        </p:nvSpPr>
        <p:spPr>
          <a:xfrm>
            <a:off x="352704" y="1217639"/>
            <a:ext cx="11556037" cy="1077218"/>
          </a:xfrm>
          <a:prstGeom prst="rect">
            <a:avLst/>
          </a:prstGeom>
          <a:noFill/>
        </p:spPr>
        <p:txBody>
          <a:bodyPr wrap="square" rtlCol="0">
            <a:spAutoFit/>
          </a:bodyPr>
          <a:lstStyle/>
          <a:p>
            <a:r>
              <a:rPr lang="en-US" sz="3200" dirty="0">
                <a:solidFill>
                  <a:schemeClr val="tx1">
                    <a:lumMod val="95000"/>
                    <a:lumOff val="5000"/>
                  </a:schemeClr>
                </a:solidFill>
              </a:rPr>
              <a:t>minimizing manual interventions, preventing excessive wastage of water and electricity, and protecting plants from immediate damage.</a:t>
            </a:r>
            <a:endParaRPr lang="en-US" sz="3200" dirty="0"/>
          </a:p>
        </p:txBody>
      </p:sp>
    </p:spTree>
    <p:extLst>
      <p:ext uri="{BB962C8B-B14F-4D97-AF65-F5344CB8AC3E}">
        <p14:creationId xmlns:p14="http://schemas.microsoft.com/office/powerpoint/2010/main" val="14868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E1BF1-1ECD-421F-A0AF-8394A0C66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737" y="654423"/>
            <a:ext cx="9489302" cy="6535271"/>
          </a:xfrm>
          <a:prstGeom prst="rect">
            <a:avLst/>
          </a:prstGeom>
        </p:spPr>
      </p:pic>
      <p:sp>
        <p:nvSpPr>
          <p:cNvPr id="5" name="TextBox 4">
            <a:extLst>
              <a:ext uri="{FF2B5EF4-FFF2-40B4-BE49-F238E27FC236}">
                <a16:creationId xmlns:a16="http://schemas.microsoft.com/office/drawing/2014/main" id="{5FD0D40C-841A-4684-82D5-0580E7509BA6}"/>
              </a:ext>
            </a:extLst>
          </p:cNvPr>
          <p:cNvSpPr txBox="1"/>
          <p:nvPr/>
        </p:nvSpPr>
        <p:spPr>
          <a:xfrm>
            <a:off x="2729753" y="184102"/>
            <a:ext cx="6176682" cy="707886"/>
          </a:xfrm>
          <a:prstGeom prst="rect">
            <a:avLst/>
          </a:prstGeom>
          <a:noFill/>
        </p:spPr>
        <p:txBody>
          <a:bodyPr wrap="square">
            <a:spAutoFit/>
          </a:bodyPr>
          <a:lstStyle/>
          <a:p>
            <a:pPr algn="ctr"/>
            <a:r>
              <a:rPr lang="en-IN" sz="4000" b="1" dirty="0"/>
              <a:t>Block Diagram</a:t>
            </a:r>
          </a:p>
        </p:txBody>
      </p:sp>
    </p:spTree>
    <p:extLst>
      <p:ext uri="{BB962C8B-B14F-4D97-AF65-F5344CB8AC3E}">
        <p14:creationId xmlns:p14="http://schemas.microsoft.com/office/powerpoint/2010/main" val="169114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4474EE-C3B1-453C-BAE8-453B1DD612C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211050" cy="685800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09497178-A1B9-4FAD-8837-631FE0AD8A5E}"/>
              </a:ext>
            </a:extLst>
          </p:cNvPr>
          <p:cNvSpPr txBox="1"/>
          <p:nvPr/>
        </p:nvSpPr>
        <p:spPr>
          <a:xfrm>
            <a:off x="295232" y="1366615"/>
            <a:ext cx="6795247" cy="5016758"/>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effectLst/>
                <a:latin typeface="Roboto" panose="02000000000000000000" pitchFamily="2" charset="0"/>
              </a:rPr>
              <a:t>Arduino UNO with Power Supply </a:t>
            </a:r>
          </a:p>
          <a:p>
            <a:pPr marL="457200" indent="-457200">
              <a:buFont typeface="Arial" panose="020B0604020202020204" pitchFamily="34" charset="0"/>
              <a:buChar char="•"/>
            </a:pPr>
            <a:r>
              <a:rPr lang="en-US" sz="3200" b="0" i="0" dirty="0">
                <a:effectLst/>
                <a:latin typeface="Roboto" panose="02000000000000000000" pitchFamily="2" charset="0"/>
              </a:rPr>
              <a:t>Breadboard </a:t>
            </a:r>
          </a:p>
          <a:p>
            <a:pPr marL="457200" indent="-457200">
              <a:buFont typeface="Arial" panose="020B0604020202020204" pitchFamily="34" charset="0"/>
              <a:buChar char="•"/>
            </a:pPr>
            <a:r>
              <a:rPr lang="en-US" sz="3200" b="0" i="0" dirty="0">
                <a:effectLst/>
                <a:latin typeface="Roboto" panose="02000000000000000000" pitchFamily="2" charset="0"/>
              </a:rPr>
              <a:t>9V Battery </a:t>
            </a:r>
          </a:p>
          <a:p>
            <a:pPr marL="457200" indent="-457200">
              <a:buFont typeface="Arial" panose="020B0604020202020204" pitchFamily="34" charset="0"/>
              <a:buChar char="•"/>
            </a:pPr>
            <a:r>
              <a:rPr lang="en-US" sz="3200" b="0" i="0" dirty="0">
                <a:effectLst/>
                <a:latin typeface="Roboto" panose="02000000000000000000" pitchFamily="2" charset="0"/>
              </a:rPr>
              <a:t>Soil Moisture Sensor </a:t>
            </a:r>
          </a:p>
          <a:p>
            <a:pPr marL="457200" indent="-457200">
              <a:buFont typeface="Arial" panose="020B0604020202020204" pitchFamily="34" charset="0"/>
              <a:buChar char="•"/>
            </a:pPr>
            <a:r>
              <a:rPr lang="en-US" sz="3200" b="0" i="0" dirty="0">
                <a:effectLst/>
                <a:latin typeface="Roboto" panose="02000000000000000000" pitchFamily="2" charset="0"/>
              </a:rPr>
              <a:t>Soil Moisture Driver </a:t>
            </a:r>
          </a:p>
          <a:p>
            <a:pPr marL="457200" indent="-457200">
              <a:buFont typeface="Arial" panose="020B0604020202020204" pitchFamily="34" charset="0"/>
              <a:buChar char="•"/>
            </a:pPr>
            <a:r>
              <a:rPr lang="en-US" sz="3200" b="0" i="0" dirty="0">
                <a:effectLst/>
                <a:latin typeface="Roboto" panose="02000000000000000000" pitchFamily="2" charset="0"/>
              </a:rPr>
              <a:t>16*2 LCD</a:t>
            </a:r>
          </a:p>
          <a:p>
            <a:pPr marL="457200" indent="-457200">
              <a:buFont typeface="Arial" panose="020B0604020202020204" pitchFamily="34" charset="0"/>
              <a:buChar char="•"/>
            </a:pPr>
            <a:r>
              <a:rPr lang="en-US" sz="3200" b="0" i="0" dirty="0">
                <a:effectLst/>
                <a:latin typeface="Roboto" panose="02000000000000000000" pitchFamily="2" charset="0"/>
              </a:rPr>
              <a:t>I2C Module</a:t>
            </a:r>
          </a:p>
          <a:p>
            <a:pPr marL="457200" indent="-457200">
              <a:buFont typeface="Arial" panose="020B0604020202020204" pitchFamily="34" charset="0"/>
              <a:buChar char="•"/>
            </a:pPr>
            <a:r>
              <a:rPr lang="en-US" sz="3200" b="0" i="0" dirty="0">
                <a:effectLst/>
                <a:latin typeface="Roboto" panose="02000000000000000000" pitchFamily="2" charset="0"/>
              </a:rPr>
              <a:t>Driver Relay </a:t>
            </a:r>
          </a:p>
          <a:p>
            <a:pPr marL="457200" indent="-457200">
              <a:buFont typeface="Arial" panose="020B0604020202020204" pitchFamily="34" charset="0"/>
              <a:buChar char="•"/>
            </a:pPr>
            <a:r>
              <a:rPr lang="en-US" sz="3200" dirty="0">
                <a:latin typeface="Roboto" panose="02000000000000000000" pitchFamily="2" charset="0"/>
              </a:rPr>
              <a:t>Jumper </a:t>
            </a:r>
            <a:r>
              <a:rPr lang="en-US" sz="3200" b="0" i="0" dirty="0">
                <a:effectLst/>
                <a:latin typeface="Roboto" panose="02000000000000000000" pitchFamily="2" charset="0"/>
              </a:rPr>
              <a:t>wires</a:t>
            </a:r>
          </a:p>
          <a:p>
            <a:pPr marL="457200" indent="-457200">
              <a:buFont typeface="Arial" panose="020B0604020202020204" pitchFamily="34" charset="0"/>
              <a:buChar char="•"/>
            </a:pPr>
            <a:r>
              <a:rPr lang="en-US" sz="3200" dirty="0">
                <a:latin typeface="Roboto" panose="02000000000000000000" pitchFamily="2" charset="0"/>
              </a:rPr>
              <a:t>DC Motor Pump with pipe</a:t>
            </a:r>
            <a:endParaRPr lang="en-US" sz="3200" dirty="0"/>
          </a:p>
        </p:txBody>
      </p:sp>
      <p:sp>
        <p:nvSpPr>
          <p:cNvPr id="5" name="TextBox 4">
            <a:extLst>
              <a:ext uri="{FF2B5EF4-FFF2-40B4-BE49-F238E27FC236}">
                <a16:creationId xmlns:a16="http://schemas.microsoft.com/office/drawing/2014/main" id="{884605E1-0567-407A-B659-727C728789B7}"/>
              </a:ext>
            </a:extLst>
          </p:cNvPr>
          <p:cNvSpPr txBox="1"/>
          <p:nvPr/>
        </p:nvSpPr>
        <p:spPr>
          <a:xfrm>
            <a:off x="2729753" y="184102"/>
            <a:ext cx="6176682" cy="707886"/>
          </a:xfrm>
          <a:prstGeom prst="rect">
            <a:avLst/>
          </a:prstGeom>
          <a:noFill/>
        </p:spPr>
        <p:txBody>
          <a:bodyPr wrap="square">
            <a:spAutoFit/>
          </a:bodyPr>
          <a:lstStyle/>
          <a:p>
            <a:pPr algn="ctr"/>
            <a:r>
              <a:rPr lang="en-IN" sz="4000" b="1" dirty="0"/>
              <a:t>Circuit Components</a:t>
            </a:r>
          </a:p>
        </p:txBody>
      </p:sp>
      <p:pic>
        <p:nvPicPr>
          <p:cNvPr id="10" name="Picture 9">
            <a:extLst>
              <a:ext uri="{FF2B5EF4-FFF2-40B4-BE49-F238E27FC236}">
                <a16:creationId xmlns:a16="http://schemas.microsoft.com/office/drawing/2014/main" id="{4140DD76-5097-4D4D-8DB5-19C42059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248" y="2168442"/>
            <a:ext cx="1669289" cy="1312979"/>
          </a:xfrm>
          <a:prstGeom prst="rect">
            <a:avLst/>
          </a:prstGeom>
        </p:spPr>
      </p:pic>
      <p:pic>
        <p:nvPicPr>
          <p:cNvPr id="12" name="Picture 11">
            <a:extLst>
              <a:ext uri="{FF2B5EF4-FFF2-40B4-BE49-F238E27FC236}">
                <a16:creationId xmlns:a16="http://schemas.microsoft.com/office/drawing/2014/main" id="{565A2D88-1574-446F-ADC5-F82F677CA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045" y="3437128"/>
            <a:ext cx="1826559" cy="1826559"/>
          </a:xfrm>
          <a:prstGeom prst="rect">
            <a:avLst/>
          </a:prstGeom>
        </p:spPr>
      </p:pic>
      <p:pic>
        <p:nvPicPr>
          <p:cNvPr id="14" name="Picture 13">
            <a:extLst>
              <a:ext uri="{FF2B5EF4-FFF2-40B4-BE49-F238E27FC236}">
                <a16:creationId xmlns:a16="http://schemas.microsoft.com/office/drawing/2014/main" id="{B4A8CFE5-ACF9-4D88-AA03-130B2DF0F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8538" y="1325401"/>
            <a:ext cx="2225228" cy="2225228"/>
          </a:xfrm>
          <a:prstGeom prst="rect">
            <a:avLst/>
          </a:prstGeom>
        </p:spPr>
      </p:pic>
      <p:pic>
        <p:nvPicPr>
          <p:cNvPr id="18" name="Picture 17">
            <a:extLst>
              <a:ext uri="{FF2B5EF4-FFF2-40B4-BE49-F238E27FC236}">
                <a16:creationId xmlns:a16="http://schemas.microsoft.com/office/drawing/2014/main" id="{9C7112A7-630C-4317-9B24-2D7C267C07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5729" y="3481421"/>
            <a:ext cx="1693979" cy="1693979"/>
          </a:xfrm>
          <a:prstGeom prst="rect">
            <a:avLst/>
          </a:prstGeom>
        </p:spPr>
      </p:pic>
      <p:pic>
        <p:nvPicPr>
          <p:cNvPr id="22" name="Picture 21">
            <a:extLst>
              <a:ext uri="{FF2B5EF4-FFF2-40B4-BE49-F238E27FC236}">
                <a16:creationId xmlns:a16="http://schemas.microsoft.com/office/drawing/2014/main" id="{253F5FA8-84E4-41DF-A31A-5C7B5F57D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6440" y="3431204"/>
            <a:ext cx="1777143" cy="1777143"/>
          </a:xfrm>
          <a:prstGeom prst="rect">
            <a:avLst/>
          </a:prstGeom>
        </p:spPr>
      </p:pic>
      <p:pic>
        <p:nvPicPr>
          <p:cNvPr id="26" name="Picture 25">
            <a:extLst>
              <a:ext uri="{FF2B5EF4-FFF2-40B4-BE49-F238E27FC236}">
                <a16:creationId xmlns:a16="http://schemas.microsoft.com/office/drawing/2014/main" id="{87DF5DCF-CD9C-4E2F-9AC1-87EEE7596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27908" y="5149445"/>
            <a:ext cx="2547707" cy="1384254"/>
          </a:xfrm>
          <a:prstGeom prst="rect">
            <a:avLst/>
          </a:prstGeom>
        </p:spPr>
      </p:pic>
      <p:pic>
        <p:nvPicPr>
          <p:cNvPr id="28" name="Picture 27">
            <a:extLst>
              <a:ext uri="{FF2B5EF4-FFF2-40B4-BE49-F238E27FC236}">
                <a16:creationId xmlns:a16="http://schemas.microsoft.com/office/drawing/2014/main" id="{86174469-803E-4C67-A466-AD1D80EAB6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18567" y="5080237"/>
            <a:ext cx="1038936" cy="1558404"/>
          </a:xfrm>
          <a:prstGeom prst="rect">
            <a:avLst/>
          </a:prstGeom>
        </p:spPr>
      </p:pic>
    </p:spTree>
    <p:extLst>
      <p:ext uri="{BB962C8B-B14F-4D97-AF65-F5344CB8AC3E}">
        <p14:creationId xmlns:p14="http://schemas.microsoft.com/office/powerpoint/2010/main" val="353197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679E96-8B90-4D10-9A4F-988699189978}"/>
              </a:ext>
            </a:extLst>
          </p:cNvPr>
          <p:cNvSpPr txBox="1"/>
          <p:nvPr/>
        </p:nvSpPr>
        <p:spPr>
          <a:xfrm>
            <a:off x="2729753" y="184102"/>
            <a:ext cx="6176682" cy="707886"/>
          </a:xfrm>
          <a:prstGeom prst="rect">
            <a:avLst/>
          </a:prstGeom>
          <a:noFill/>
        </p:spPr>
        <p:txBody>
          <a:bodyPr wrap="square">
            <a:spAutoFit/>
          </a:bodyPr>
          <a:lstStyle/>
          <a:p>
            <a:pPr algn="ctr"/>
            <a:r>
              <a:rPr lang="en-IN" sz="4000" b="1" dirty="0"/>
              <a:t>Flow Chart</a:t>
            </a:r>
          </a:p>
        </p:txBody>
      </p:sp>
      <p:pic>
        <p:nvPicPr>
          <p:cNvPr id="7" name="Picture 6">
            <a:extLst>
              <a:ext uri="{FF2B5EF4-FFF2-40B4-BE49-F238E27FC236}">
                <a16:creationId xmlns:a16="http://schemas.microsoft.com/office/drawing/2014/main" id="{59C41C29-614F-4A8A-A5E2-3C637579C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46" y="837360"/>
            <a:ext cx="8830907" cy="6020640"/>
          </a:xfrm>
          <a:prstGeom prst="rect">
            <a:avLst/>
          </a:prstGeom>
        </p:spPr>
      </p:pic>
    </p:spTree>
    <p:extLst>
      <p:ext uri="{BB962C8B-B14F-4D97-AF65-F5344CB8AC3E}">
        <p14:creationId xmlns:p14="http://schemas.microsoft.com/office/powerpoint/2010/main" val="252362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618069-0C98-4DAA-AE6D-7B2BAEF7C4D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E6D39992-A396-4BDA-966D-CA10BE8CE6F7}"/>
              </a:ext>
            </a:extLst>
          </p:cNvPr>
          <p:cNvSpPr txBox="1"/>
          <p:nvPr/>
        </p:nvSpPr>
        <p:spPr>
          <a:xfrm>
            <a:off x="280427" y="1350310"/>
            <a:ext cx="11650195" cy="403187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effectLst/>
                <a:latin typeface="Roboto" panose="02000000000000000000" pitchFamily="2" charset="0"/>
              </a:rPr>
              <a:t>To connect Arduino UNO with Breadboard 5V &amp; Ground. </a:t>
            </a:r>
            <a:endParaRPr lang="en-US" sz="3200" dirty="0">
              <a:latin typeface="Roboto" panose="02000000000000000000" pitchFamily="2" charset="0"/>
            </a:endParaRPr>
          </a:p>
          <a:p>
            <a:pPr marL="457200" indent="-457200">
              <a:buFont typeface="Arial" panose="020B0604020202020204" pitchFamily="34" charset="0"/>
              <a:buChar char="•"/>
            </a:pPr>
            <a:r>
              <a:rPr lang="en-US" sz="3200" b="0" i="0" dirty="0">
                <a:effectLst/>
                <a:latin typeface="Roboto" panose="02000000000000000000" pitchFamily="2" charset="0"/>
              </a:rPr>
              <a:t>To connect VCC &amp; GND Pin of Soil Moisture Sensor with Breadboard VCC, Ground &amp; A0 to Arduino A0 pin</a:t>
            </a:r>
            <a:r>
              <a:rPr lang="en-US" sz="3200" dirty="0">
                <a:latin typeface="Roboto" panose="02000000000000000000" pitchFamily="2" charset="0"/>
              </a:rPr>
              <a:t>.</a:t>
            </a:r>
          </a:p>
          <a:p>
            <a:pPr marL="457200" indent="-457200">
              <a:buFont typeface="Arial" panose="020B0604020202020204" pitchFamily="34" charset="0"/>
              <a:buChar char="•"/>
            </a:pPr>
            <a:r>
              <a:rPr lang="en-US" sz="3200" b="0" i="0" dirty="0">
                <a:effectLst/>
                <a:latin typeface="Roboto" panose="02000000000000000000" pitchFamily="2" charset="0"/>
              </a:rPr>
              <a:t>To connect VCC &amp; GND Pin of I2C Module with Breadboard Power supply and SCL &amp; SDA Pin with Arduino A5 &amp; A4 Pin. </a:t>
            </a:r>
          </a:p>
          <a:p>
            <a:pPr marL="457200" indent="-457200">
              <a:buFont typeface="Arial" panose="020B0604020202020204" pitchFamily="34" charset="0"/>
              <a:buChar char="•"/>
            </a:pPr>
            <a:r>
              <a:rPr lang="en-US" sz="3200" b="0" i="0" dirty="0">
                <a:effectLst/>
                <a:latin typeface="Roboto" panose="02000000000000000000" pitchFamily="2" charset="0"/>
              </a:rPr>
              <a:t>To connect VCC &amp; GND Pin of Relay with Breadboard Power and the Signal IN pin connected to Arduino digital pin 7.</a:t>
            </a:r>
          </a:p>
          <a:p>
            <a:pPr marL="457200" indent="-457200">
              <a:buFont typeface="Arial" panose="020B0604020202020204" pitchFamily="34" charset="0"/>
              <a:buChar char="•"/>
            </a:pPr>
            <a:r>
              <a:rPr lang="en-US" sz="3200" b="0" i="0" dirty="0">
                <a:effectLst/>
                <a:latin typeface="Roboto" panose="02000000000000000000" pitchFamily="2" charset="0"/>
              </a:rPr>
              <a:t>To Connect Motor with Battery And Relay.</a:t>
            </a:r>
            <a:endParaRPr lang="en-US" sz="3200" dirty="0"/>
          </a:p>
        </p:txBody>
      </p:sp>
      <p:sp>
        <p:nvSpPr>
          <p:cNvPr id="5" name="TextBox 4">
            <a:extLst>
              <a:ext uri="{FF2B5EF4-FFF2-40B4-BE49-F238E27FC236}">
                <a16:creationId xmlns:a16="http://schemas.microsoft.com/office/drawing/2014/main" id="{8FEE1F77-1FA9-4B13-8180-C9A76AF9731B}"/>
              </a:ext>
            </a:extLst>
          </p:cNvPr>
          <p:cNvSpPr txBox="1"/>
          <p:nvPr/>
        </p:nvSpPr>
        <p:spPr>
          <a:xfrm>
            <a:off x="2729753" y="184102"/>
            <a:ext cx="6176682" cy="707886"/>
          </a:xfrm>
          <a:prstGeom prst="rect">
            <a:avLst/>
          </a:prstGeom>
          <a:noFill/>
        </p:spPr>
        <p:txBody>
          <a:bodyPr wrap="square">
            <a:spAutoFit/>
          </a:bodyPr>
          <a:lstStyle/>
          <a:p>
            <a:pPr algn="ctr"/>
            <a:r>
              <a:rPr lang="en-IN" sz="4000" b="1" dirty="0"/>
              <a:t>Working Steps</a:t>
            </a:r>
          </a:p>
        </p:txBody>
      </p:sp>
    </p:spTree>
    <p:extLst>
      <p:ext uri="{BB962C8B-B14F-4D97-AF65-F5344CB8AC3E}">
        <p14:creationId xmlns:p14="http://schemas.microsoft.com/office/powerpoint/2010/main" val="19944637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486</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Santhoshkumar S</dc:creator>
  <cp:lastModifiedBy>Santhoshkumar S</cp:lastModifiedBy>
  <cp:revision>52</cp:revision>
  <dcterms:created xsi:type="dcterms:W3CDTF">2024-05-01T07:03:46Z</dcterms:created>
  <dcterms:modified xsi:type="dcterms:W3CDTF">2024-05-08T04:12:23Z</dcterms:modified>
</cp:coreProperties>
</file>