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8323">
          <p15:clr>
            <a:srgbClr val="747775"/>
          </p15:clr>
        </p15:guide>
        <p15:guide id="6" pos="1147">
          <p15:clr>
            <a:srgbClr val="747775"/>
          </p15:clr>
        </p15:guide>
        <p15:guide id="7" orient="horz" pos="1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  <p:guide pos="8323"/>
        <p:guide pos="1147"/>
        <p:guide pos="1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cf775f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30cf775f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a06f5c4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1a06f5c4a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a06f5c4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9" name="Google Shape;209;g21a06f5c4a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a06f5c4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 us look at all the candidates for the Primary key: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Cust_Id - Since it has repeating values in multiple rows, it cannot be chosen as the P.K.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Cust_Name - Clearly, the same name is appearing in multiple rows. Hence, cannot be made a P.K.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Car_Num_Plate - It might seem to be like that for the limited dataset we are seeing here but let us not forget that the same car can be rented again and again.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Hence, it will have the same value for multiple rows.  Hence, cannot be made a P.K.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 larger perspective, the table will have each of the rows repeating some or the other value.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Again, Car_name and Date_of_trans can also not be P.K. since they cannot be unique.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One owner can have  cars and owner can give the same car on rent again and again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multiple cars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Owner_name - can repeat, hence fails to qualify for P.K.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7" name="Google Shape;217;g21a06f5c4a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662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1 NF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1NF?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25" y="4276450"/>
            <a:ext cx="4845725" cy="4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1NF 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486225" y="1690200"/>
            <a:ext cx="10818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a table to be in 1NF: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cells should have single/atomic values and no multiple values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has to be a primary key that uniquely identifies each row.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9475" l="0" r="0" t="9467"/>
          <a:stretch/>
        </p:blipFill>
        <p:spPr>
          <a:xfrm>
            <a:off x="522825" y="5486200"/>
            <a:ext cx="5454075" cy="4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 case for Car Rental Company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8"/>
          <p:cNvGrpSpPr/>
          <p:nvPr/>
        </p:nvGrpSpPr>
        <p:grpSpPr>
          <a:xfrm>
            <a:off x="1930450" y="2218500"/>
            <a:ext cx="13032625" cy="2830100"/>
            <a:chOff x="1930450" y="1837500"/>
            <a:chExt cx="13032625" cy="2830100"/>
          </a:xfrm>
        </p:grpSpPr>
        <p:pic>
          <p:nvPicPr>
            <p:cNvPr id="198" name="Google Shape;198;p28"/>
            <p:cNvPicPr preferRelativeResize="0"/>
            <p:nvPr/>
          </p:nvPicPr>
          <p:blipFill rotWithShape="1">
            <a:blip r:embed="rId4">
              <a:alphaModFix/>
            </a:blip>
            <a:srcRect b="28894" l="34714" r="38908" t="6651"/>
            <a:stretch/>
          </p:blipFill>
          <p:spPr>
            <a:xfrm>
              <a:off x="6617825" y="1837500"/>
              <a:ext cx="3505500" cy="18978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4">
              <a:alphaModFix/>
            </a:blip>
            <a:srcRect b="33046" l="6338" r="80401" t="7613"/>
            <a:stretch/>
          </p:blipFill>
          <p:spPr>
            <a:xfrm>
              <a:off x="2765075" y="1912800"/>
              <a:ext cx="1762200" cy="174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0" name="Google Shape;200;p28"/>
            <p:cNvSpPr/>
            <p:nvPr/>
          </p:nvSpPr>
          <p:spPr>
            <a:xfrm>
              <a:off x="1930450" y="3870800"/>
              <a:ext cx="3431400" cy="7968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Customer 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(Taking a car on rent)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1930475" y="3870800"/>
              <a:ext cx="3431400" cy="7968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Customer 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(Taking a car on rent)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654875" y="3870800"/>
              <a:ext cx="3431400" cy="7968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Car Rental Company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1531675" y="3870800"/>
              <a:ext cx="3431400" cy="7968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Owner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(Giving car on rent)</a:t>
              </a:r>
              <a:endParaRPr b="1" sz="1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04" name="Google Shape;204;p28"/>
            <p:cNvPicPr preferRelativeResize="0"/>
            <p:nvPr/>
          </p:nvPicPr>
          <p:blipFill rotWithShape="1">
            <a:blip r:embed="rId4">
              <a:alphaModFix/>
            </a:blip>
            <a:srcRect b="33046" l="75845" r="11574" t="7613"/>
            <a:stretch/>
          </p:blipFill>
          <p:spPr>
            <a:xfrm>
              <a:off x="12516125" y="1912800"/>
              <a:ext cx="1671600" cy="1747200"/>
            </a:xfrm>
            <a:prstGeom prst="ellipse">
              <a:avLst/>
            </a:prstGeom>
            <a:noFill/>
            <a:ln cap="flat" cmpd="sng" w="1905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5" name="Google Shape;205;p28"/>
            <p:cNvSpPr/>
            <p:nvPr/>
          </p:nvSpPr>
          <p:spPr>
            <a:xfrm>
              <a:off x="5503775" y="3509325"/>
              <a:ext cx="1009200" cy="4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 rot="10800000">
              <a:off x="10380575" y="3509325"/>
              <a:ext cx="1009200" cy="42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 case for Car Rental Company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486225" y="1690200"/>
            <a:ext cx="1081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Assume the table below for a car rental company where owners can rent out their cars and customers can take the car on rent for a certain time.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957" y="2913750"/>
            <a:ext cx="9832200" cy="2975400"/>
          </a:xfrm>
          <a:prstGeom prst="roundRect">
            <a:avLst>
              <a:gd fmla="val 3961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 case for Car Rental Company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1486225" y="1690200"/>
            <a:ext cx="10818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it has to be converted into 1NF the first thing to be done is to fix the multi-valued cells. In order to fix it, we need to break each row into multiple rows which will result in the following transformed table.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475" y="3110800"/>
            <a:ext cx="9327425" cy="2989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925" y="6421600"/>
            <a:ext cx="3480500" cy="3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