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10287000" cx="18288000"/>
  <p:notesSz cx="6858000" cy="9144000"/>
  <p:embeddedFontLst>
    <p:embeddedFont>
      <p:font typeface="Poppins"/>
      <p:regular r:id="rId14"/>
      <p:bold r:id="rId15"/>
      <p:italic r:id="rId16"/>
      <p:boldItalic r:id="rId17"/>
    </p:embeddedFont>
    <p:embeddedFont>
      <p:font typeface="Poppins Medium"/>
      <p:regular r:id="rId18"/>
      <p:bold r:id="rId19"/>
      <p:italic r:id="rId20"/>
      <p:boldItalic r:id="rId21"/>
    </p:embeddedFont>
    <p:embeddedFont>
      <p:font typeface="Work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9AA0A6"/>
          </p15:clr>
        </p15:guide>
        <p15:guide id="2" orient="horz" pos="1065">
          <p15:clr>
            <a:srgbClr val="9AA0A6"/>
          </p15:clr>
        </p15:guide>
        <p15:guide id="3" pos="936">
          <p15:clr>
            <a:srgbClr val="747775"/>
          </p15:clr>
        </p15:guide>
        <p15:guide id="4" orient="horz" pos="288">
          <p15:clr>
            <a:srgbClr val="747775"/>
          </p15:clr>
        </p15:guide>
        <p15:guide id="5" pos="8323">
          <p15:clr>
            <a:srgbClr val="747775"/>
          </p15:clr>
        </p15:guide>
        <p15:guide id="6" pos="1147">
          <p15:clr>
            <a:srgbClr val="747775"/>
          </p15:clr>
        </p15:guide>
        <p15:guide id="7" orient="horz" pos="15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 pos="1065" orient="horz"/>
        <p:guide pos="936"/>
        <p:guide pos="288" orient="horz"/>
        <p:guide pos="8323"/>
        <p:guide pos="1147"/>
        <p:guide pos="154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Medium-italic.fntdata"/><Relationship Id="rId22" Type="http://schemas.openxmlformats.org/officeDocument/2006/relationships/font" Target="fonts/WorkSans-regular.fntdata"/><Relationship Id="rId21" Type="http://schemas.openxmlformats.org/officeDocument/2006/relationships/font" Target="fonts/PoppinsMedium-boldItalic.fntdata"/><Relationship Id="rId24" Type="http://schemas.openxmlformats.org/officeDocument/2006/relationships/font" Target="fonts/WorkSans-italic.fntdata"/><Relationship Id="rId23" Type="http://schemas.openxmlformats.org/officeDocument/2006/relationships/font" Target="fonts/WorkSans-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Work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Poppins-bold.fntdata"/><Relationship Id="rId14" Type="http://schemas.openxmlformats.org/officeDocument/2006/relationships/font" Target="fonts/Poppins-regular.fntdata"/><Relationship Id="rId17" Type="http://schemas.openxmlformats.org/officeDocument/2006/relationships/font" Target="fonts/Poppins-boldItalic.fntdata"/><Relationship Id="rId16" Type="http://schemas.openxmlformats.org/officeDocument/2006/relationships/font" Target="fonts/Poppins-italic.fntdata"/><Relationship Id="rId19" Type="http://schemas.openxmlformats.org/officeDocument/2006/relationships/font" Target="fonts/PoppinsMedium-bold.fntdata"/><Relationship Id="rId18" Type="http://schemas.openxmlformats.org/officeDocument/2006/relationships/font" Target="fonts/Poppins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b280e79c4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77" name="Google Shape;177;g22b280e79c4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0cf775f49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85" name="Google Shape;185;g230cf775f49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d7f9320f9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3" name="Google Shape;193;g22d7f9320f9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0cf775f49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Rohan’s father works for an organization ABC and earns his monthly compensation. He gives some of it to Rohan as his pocket money. Hence, in a way we can say that Rohan will get his pocket money only if his father is being paid by ABC and Rohan is indirectly dependent on ABC. If the organization stops the monthly compensation of father, Rohan will stop receiving pocket money.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indirect dependency is known as transitive dependency.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SzPts val="1100"/>
              <a:buNone/>
            </a:pPr>
            <a:r>
              <a:t/>
            </a:r>
            <a:endParaRPr sz="1500">
              <a:solidFill>
                <a:schemeClr val="dk1"/>
              </a:solidFill>
            </a:endParaRPr>
          </a:p>
        </p:txBody>
      </p:sp>
      <p:sp>
        <p:nvSpPr>
          <p:cNvPr id="202" name="Google Shape;202;g230cf775f49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375b1008c8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09" name="Google Shape;209;g2375b1008c8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Poppins"/>
                <a:ea typeface="Poppins"/>
                <a:cs typeface="Poppins"/>
                <a:sym typeface="Poppins"/>
              </a:rPr>
              <a:t>PW  SKILLS</a:t>
            </a:r>
            <a:endParaRPr b="1" sz="2000">
              <a:solidFill>
                <a:schemeClr val="lt1"/>
              </a:solidFill>
              <a:latin typeface="Poppins"/>
              <a:ea typeface="Poppins"/>
              <a:cs typeface="Poppins"/>
              <a:sym typeface="Poppi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9" name="Google Shape;79;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p12"/>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5" name="Google Shape;85;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9" name="Google Shape;99;p14"/>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0" name="Google Shape;100;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1" name="Google Shape;101;p14"/>
          <p:cNvPicPr preferRelativeResize="0"/>
          <p:nvPr/>
        </p:nvPicPr>
        <p:blipFill rotWithShape="1">
          <a:blip r:embed="rId3">
            <a:alphaModFix/>
          </a:blip>
          <a:srcRect b="23948" l="0" r="32917" t="0"/>
          <a:stretch/>
        </p:blipFill>
        <p:spPr>
          <a:xfrm>
            <a:off x="5087225" y="603600"/>
            <a:ext cx="13200774" cy="9235150"/>
          </a:xfrm>
          <a:prstGeom prst="rect">
            <a:avLst/>
          </a:prstGeom>
          <a:noFill/>
          <a:ln>
            <a:noFill/>
          </a:ln>
        </p:spPr>
      </p:pic>
      <p:sp>
        <p:nvSpPr>
          <p:cNvPr id="102" name="Google Shape;102;p14"/>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Poppins"/>
                <a:ea typeface="Poppins"/>
                <a:cs typeface="Poppins"/>
                <a:sym typeface="Poppins"/>
              </a:rPr>
              <a:t>PW  SKILLS</a:t>
            </a:r>
            <a:endParaRPr b="1" sz="2000">
              <a:solidFill>
                <a:schemeClr val="lt1"/>
              </a:solidFill>
              <a:latin typeface="Poppins"/>
              <a:ea typeface="Poppins"/>
              <a:cs typeface="Poppins"/>
              <a:sym typeface="Poppi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3" name="Shape 103"/>
        <p:cNvGrpSpPr/>
        <p:nvPr/>
      </p:nvGrpSpPr>
      <p:grpSpPr>
        <a:xfrm>
          <a:off x="0" y="0"/>
          <a:ext cx="0" cy="0"/>
          <a:chOff x="0" y="0"/>
          <a:chExt cx="0" cy="0"/>
        </a:xfrm>
      </p:grpSpPr>
      <p:sp>
        <p:nvSpPr>
          <p:cNvPr id="104" name="Google Shape;104;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6" name="Google Shape;106;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8" name="Google Shape;108;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 name="Shape 109"/>
        <p:cNvGrpSpPr/>
        <p:nvPr/>
      </p:nvGrpSpPr>
      <p:grpSpPr>
        <a:xfrm>
          <a:off x="0" y="0"/>
          <a:ext cx="0" cy="0"/>
          <a:chOff x="0" y="0"/>
          <a:chExt cx="0" cy="0"/>
        </a:xfrm>
      </p:grpSpPr>
      <p:sp>
        <p:nvSpPr>
          <p:cNvPr id="110" name="Google Shape;11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2" name="Google Shape;112;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 name="Shape 115"/>
        <p:cNvGrpSpPr/>
        <p:nvPr/>
      </p:nvGrpSpPr>
      <p:grpSpPr>
        <a:xfrm>
          <a:off x="0" y="0"/>
          <a:ext cx="0" cy="0"/>
          <a:chOff x="0" y="0"/>
          <a:chExt cx="0" cy="0"/>
        </a:xfrm>
      </p:grpSpPr>
      <p:sp>
        <p:nvSpPr>
          <p:cNvPr id="116" name="Google Shape;116;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18" name="Google Shape;118;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4" name="Google Shape;124;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5" name="Google Shape;125;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1" name="Google Shape;131;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2" name="Google Shape;132;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3" name="Google Shape;133;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4" name="Google Shape;134;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6" name="Google Shape;136;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0" name="Google Shape;140;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2" name="Shape 142"/>
        <p:cNvGrpSpPr/>
        <p:nvPr/>
      </p:nvGrpSpPr>
      <p:grpSpPr>
        <a:xfrm>
          <a:off x="0" y="0"/>
          <a:ext cx="0" cy="0"/>
          <a:chOff x="0" y="0"/>
          <a:chExt cx="0" cy="0"/>
        </a:xfrm>
      </p:grpSpPr>
      <p:sp>
        <p:nvSpPr>
          <p:cNvPr id="143" name="Google Shape;143;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5" name="Google Shape;145;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6" name="Google Shape;146;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6" name="Google Shape;26;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9" name="Shape 149"/>
        <p:cNvGrpSpPr/>
        <p:nvPr/>
      </p:nvGrpSpPr>
      <p:grpSpPr>
        <a:xfrm>
          <a:off x="0" y="0"/>
          <a:ext cx="0" cy="0"/>
          <a:chOff x="0" y="0"/>
          <a:chExt cx="0" cy="0"/>
        </a:xfrm>
      </p:grpSpPr>
      <p:sp>
        <p:nvSpPr>
          <p:cNvPr id="150" name="Google Shape;150;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p22"/>
          <p:cNvSpPr/>
          <p:nvPr>
            <p:ph idx="2" type="pic"/>
          </p:nvPr>
        </p:nvSpPr>
        <p:spPr>
          <a:xfrm>
            <a:off x="1792288" y="612775"/>
            <a:ext cx="5486400" cy="4114800"/>
          </a:xfrm>
          <a:prstGeom prst="rect">
            <a:avLst/>
          </a:prstGeom>
          <a:noFill/>
          <a:ln>
            <a:noFill/>
          </a:ln>
        </p:spPr>
      </p:sp>
      <p:sp>
        <p:nvSpPr>
          <p:cNvPr id="152" name="Google Shape;152;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53" name="Google Shape;153;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6" name="Shape 156"/>
        <p:cNvGrpSpPr/>
        <p:nvPr/>
      </p:nvGrpSpPr>
      <p:grpSpPr>
        <a:xfrm>
          <a:off x="0" y="0"/>
          <a:ext cx="0" cy="0"/>
          <a:chOff x="0" y="0"/>
          <a:chExt cx="0" cy="0"/>
        </a:xfrm>
      </p:grpSpPr>
      <p:sp>
        <p:nvSpPr>
          <p:cNvPr id="157" name="Google Shape;15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9" name="Google Shape;159;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2" name="Shape 162"/>
        <p:cNvGrpSpPr/>
        <p:nvPr/>
      </p:nvGrpSpPr>
      <p:grpSpPr>
        <a:xfrm>
          <a:off x="0" y="0"/>
          <a:ext cx="0" cy="0"/>
          <a:chOff x="0" y="0"/>
          <a:chExt cx="0" cy="0"/>
        </a:xfrm>
      </p:grpSpPr>
      <p:sp>
        <p:nvSpPr>
          <p:cNvPr id="163" name="Google Shape;163;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5" name="Google Shape;165;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2" name="Google Shape;32;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8" name="Google Shape;38;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4" name="Google Shape;44;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5" name="Google Shape;45;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1" name="Google Shape;51;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2" name="Google Shape;52;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3" name="Google Shape;53;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4" name="Google Shape;54;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65" name="Google Shape;65;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6" name="Google Shape;66;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0"/>
          <p:cNvSpPr/>
          <p:nvPr>
            <p:ph idx="2" type="pic"/>
          </p:nvPr>
        </p:nvSpPr>
        <p:spPr>
          <a:xfrm>
            <a:off x="1792288" y="612775"/>
            <a:ext cx="5486400" cy="4114800"/>
          </a:xfrm>
          <a:prstGeom prst="rect">
            <a:avLst/>
          </a:prstGeom>
          <a:noFill/>
          <a:ln>
            <a:noFill/>
          </a:ln>
        </p:spPr>
      </p:sp>
      <p:sp>
        <p:nvSpPr>
          <p:cNvPr id="72" name="Google Shape;72;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73" name="Google Shape;73;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sp>
        <p:nvSpPr>
          <p:cNvPr id="89" name="Google Shape;8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0" name="Google Shape;90;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Google Shape;91;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 name="Google Shape;92;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5"/>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173" name="Google Shape;173;p25"/>
          <p:cNvSpPr txBox="1"/>
          <p:nvPr/>
        </p:nvSpPr>
        <p:spPr>
          <a:xfrm>
            <a:off x="1491750" y="5308325"/>
            <a:ext cx="6626400" cy="1369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7700">
                <a:solidFill>
                  <a:srgbClr val="AA81E9"/>
                </a:solidFill>
                <a:latin typeface="Poppins"/>
                <a:ea typeface="Poppins"/>
                <a:cs typeface="Poppins"/>
                <a:sym typeface="Poppins"/>
              </a:rPr>
              <a:t>3 NF</a:t>
            </a:r>
            <a:endParaRPr b="1" sz="7700">
              <a:solidFill>
                <a:srgbClr val="AA81E9"/>
              </a:solidFill>
              <a:latin typeface="Poppins"/>
              <a:ea typeface="Poppins"/>
              <a:cs typeface="Poppins"/>
              <a:sym typeface="Poppins"/>
            </a:endParaRPr>
          </a:p>
        </p:txBody>
      </p:sp>
      <p:pic>
        <p:nvPicPr>
          <p:cNvPr id="174" name="Google Shape;174;p25"/>
          <p:cNvPicPr preferRelativeResize="0"/>
          <p:nvPr/>
        </p:nvPicPr>
        <p:blipFill rotWithShape="1">
          <a:blip r:embed="rId4">
            <a:alphaModFix/>
          </a:blip>
          <a:srcRect b="11965" l="0" r="0" t="11965"/>
          <a:stretch/>
        </p:blipFill>
        <p:spPr>
          <a:xfrm>
            <a:off x="9075550" y="2630325"/>
            <a:ext cx="8842050" cy="672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List of Content</a:t>
            </a:r>
            <a:endParaRPr b="1" sz="4000">
              <a:solidFill>
                <a:srgbClr val="AA81E9"/>
              </a:solidFill>
              <a:latin typeface="Poppins"/>
              <a:ea typeface="Poppins"/>
              <a:cs typeface="Poppins"/>
              <a:sym typeface="Poppins"/>
            </a:endParaRPr>
          </a:p>
        </p:txBody>
      </p:sp>
      <p:pic>
        <p:nvPicPr>
          <p:cNvPr id="180" name="Google Shape;180;p26"/>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181" name="Google Shape;181;p26"/>
          <p:cNvSpPr txBox="1"/>
          <p:nvPr/>
        </p:nvSpPr>
        <p:spPr>
          <a:xfrm>
            <a:off x="1486225" y="1690200"/>
            <a:ext cx="10818900" cy="908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1000"/>
              </a:spcBef>
              <a:spcAft>
                <a:spcPts val="0"/>
              </a:spcAft>
              <a:buClr>
                <a:srgbClr val="AA81E9"/>
              </a:buClr>
              <a:buSzPts val="1800"/>
              <a:buFont typeface="Poppins"/>
              <a:buAutoNum type="arabicPeriod"/>
            </a:pPr>
            <a:r>
              <a:rPr lang="en" sz="1800">
                <a:solidFill>
                  <a:srgbClr val="FFFFFF"/>
                </a:solidFill>
                <a:latin typeface="Poppins Medium"/>
                <a:ea typeface="Poppins Medium"/>
                <a:cs typeface="Poppins Medium"/>
                <a:sym typeface="Poppins Medium"/>
              </a:rPr>
              <a:t>What is 3NF ?</a:t>
            </a:r>
            <a:endParaRPr sz="1800">
              <a:solidFill>
                <a:srgbClr val="FFFFFF"/>
              </a:solidFill>
              <a:latin typeface="Poppins Medium"/>
              <a:ea typeface="Poppins Medium"/>
              <a:cs typeface="Poppins Medium"/>
              <a:sym typeface="Poppins Medium"/>
            </a:endParaRPr>
          </a:p>
          <a:p>
            <a:pPr indent="-342900" lvl="0" marL="457200" marR="0" rtl="0" algn="l">
              <a:lnSpc>
                <a:spcPct val="115000"/>
              </a:lnSpc>
              <a:spcBef>
                <a:spcPts val="1000"/>
              </a:spcBef>
              <a:spcAft>
                <a:spcPts val="0"/>
              </a:spcAft>
              <a:buClr>
                <a:srgbClr val="AA81E9"/>
              </a:buClr>
              <a:buSzPts val="1800"/>
              <a:buFont typeface="Poppins"/>
              <a:buAutoNum type="arabicPeriod"/>
            </a:pPr>
            <a:r>
              <a:rPr lang="en" sz="1800">
                <a:solidFill>
                  <a:srgbClr val="FFFFFF"/>
                </a:solidFill>
                <a:latin typeface="Poppins Medium"/>
                <a:ea typeface="Poppins Medium"/>
                <a:cs typeface="Poppins Medium"/>
                <a:sym typeface="Poppins Medium"/>
              </a:rPr>
              <a:t>Example</a:t>
            </a:r>
            <a:endParaRPr sz="1800">
              <a:solidFill>
                <a:srgbClr val="FFFFFF"/>
              </a:solidFill>
              <a:latin typeface="Poppins Medium"/>
              <a:ea typeface="Poppins Medium"/>
              <a:cs typeface="Poppins Medium"/>
              <a:sym typeface="Poppins Medium"/>
            </a:endParaRPr>
          </a:p>
        </p:txBody>
      </p:sp>
      <p:pic>
        <p:nvPicPr>
          <p:cNvPr id="182" name="Google Shape;182;p26"/>
          <p:cNvPicPr preferRelativeResize="0"/>
          <p:nvPr/>
        </p:nvPicPr>
        <p:blipFill>
          <a:blip r:embed="rId4">
            <a:alphaModFix/>
          </a:blip>
          <a:stretch>
            <a:fillRect/>
          </a:stretch>
        </p:blipFill>
        <p:spPr>
          <a:xfrm>
            <a:off x="1486225" y="4276450"/>
            <a:ext cx="4845725" cy="4845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What is 3 NF ?</a:t>
            </a:r>
            <a:endParaRPr b="1" sz="4000">
              <a:solidFill>
                <a:srgbClr val="AA81E9"/>
              </a:solidFill>
              <a:latin typeface="Poppins"/>
              <a:ea typeface="Poppins"/>
              <a:cs typeface="Poppins"/>
              <a:sym typeface="Poppins"/>
            </a:endParaRPr>
          </a:p>
        </p:txBody>
      </p:sp>
      <p:pic>
        <p:nvPicPr>
          <p:cNvPr id="188" name="Google Shape;188;p27"/>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189" name="Google Shape;189;p27"/>
          <p:cNvSpPr txBox="1"/>
          <p:nvPr/>
        </p:nvSpPr>
        <p:spPr>
          <a:xfrm>
            <a:off x="1486225" y="1690200"/>
            <a:ext cx="10818900" cy="1355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1800">
                <a:solidFill>
                  <a:srgbClr val="FFFFFF"/>
                </a:solidFill>
                <a:latin typeface="Poppins Medium"/>
                <a:ea typeface="Poppins Medium"/>
                <a:cs typeface="Poppins Medium"/>
                <a:sym typeface="Poppins Medium"/>
              </a:rPr>
              <a:t>A relation is in third normal form, if:</a:t>
            </a:r>
            <a:endParaRPr sz="1800">
              <a:solidFill>
                <a:srgbClr val="FFFFFF"/>
              </a:solidFill>
              <a:latin typeface="Poppins Medium"/>
              <a:ea typeface="Poppins Medium"/>
              <a:cs typeface="Poppins Medium"/>
              <a:sym typeface="Poppins Medium"/>
            </a:endParaRPr>
          </a:p>
          <a:p>
            <a:pPr indent="-342900" lvl="0" marL="457200" marR="0" rtl="0" algn="l">
              <a:lnSpc>
                <a:spcPct val="115000"/>
              </a:lnSpc>
              <a:spcBef>
                <a:spcPts val="100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it is in second normal form and</a:t>
            </a:r>
            <a:endParaRPr sz="1800">
              <a:solidFill>
                <a:srgbClr val="FFFFFF"/>
              </a:solidFill>
              <a:latin typeface="Poppins Medium"/>
              <a:ea typeface="Poppins Medium"/>
              <a:cs typeface="Poppins Medium"/>
              <a:sym typeface="Poppins Medium"/>
            </a:endParaRPr>
          </a:p>
          <a:p>
            <a:pPr indent="-342900" lvl="0" marL="457200" marR="0" rtl="0" algn="l">
              <a:lnSpc>
                <a:spcPct val="115000"/>
              </a:lnSpc>
              <a:spcBef>
                <a:spcPts val="1000"/>
              </a:spcBef>
              <a:spcAft>
                <a:spcPts val="100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there is no transitive dependency for non-prime attributes</a:t>
            </a:r>
            <a:endParaRPr sz="1800">
              <a:solidFill>
                <a:srgbClr val="FFFFFF"/>
              </a:solidFill>
              <a:latin typeface="Poppins Medium"/>
              <a:ea typeface="Poppins Medium"/>
              <a:cs typeface="Poppins Medium"/>
              <a:sym typeface="Poppins Medium"/>
            </a:endParaRPr>
          </a:p>
        </p:txBody>
      </p:sp>
      <p:pic>
        <p:nvPicPr>
          <p:cNvPr id="190" name="Google Shape;190;p27"/>
          <p:cNvPicPr preferRelativeResize="0"/>
          <p:nvPr/>
        </p:nvPicPr>
        <p:blipFill rotWithShape="1">
          <a:blip r:embed="rId4">
            <a:alphaModFix/>
          </a:blip>
          <a:srcRect b="9475" l="0" r="0" t="9467"/>
          <a:stretch/>
        </p:blipFill>
        <p:spPr>
          <a:xfrm>
            <a:off x="522825" y="5486200"/>
            <a:ext cx="5454075" cy="4421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Example :</a:t>
            </a:r>
            <a:endParaRPr b="1" sz="4000">
              <a:solidFill>
                <a:srgbClr val="AA81E9"/>
              </a:solidFill>
              <a:latin typeface="Poppins"/>
              <a:ea typeface="Poppins"/>
              <a:cs typeface="Poppins"/>
              <a:sym typeface="Poppins"/>
            </a:endParaRPr>
          </a:p>
        </p:txBody>
      </p:sp>
      <p:pic>
        <p:nvPicPr>
          <p:cNvPr id="196" name="Google Shape;196;p28"/>
          <p:cNvPicPr preferRelativeResize="0"/>
          <p:nvPr/>
        </p:nvPicPr>
        <p:blipFill>
          <a:blip r:embed="rId3">
            <a:alphaModFix/>
          </a:blip>
          <a:stretch>
            <a:fillRect/>
          </a:stretch>
        </p:blipFill>
        <p:spPr>
          <a:xfrm>
            <a:off x="193325" y="364800"/>
            <a:ext cx="1217599" cy="1171476"/>
          </a:xfrm>
          <a:prstGeom prst="rect">
            <a:avLst/>
          </a:prstGeom>
          <a:noFill/>
          <a:ln>
            <a:noFill/>
          </a:ln>
        </p:spPr>
      </p:pic>
      <p:pic>
        <p:nvPicPr>
          <p:cNvPr id="197" name="Google Shape;197;p28"/>
          <p:cNvPicPr preferRelativeResize="0"/>
          <p:nvPr/>
        </p:nvPicPr>
        <p:blipFill rotWithShape="1">
          <a:blip r:embed="rId4">
            <a:alphaModFix/>
          </a:blip>
          <a:srcRect b="52617" l="0" r="0" t="0"/>
          <a:stretch/>
        </p:blipFill>
        <p:spPr>
          <a:xfrm>
            <a:off x="1723350" y="1799150"/>
            <a:ext cx="6117000" cy="2965500"/>
          </a:xfrm>
          <a:prstGeom prst="roundRect">
            <a:avLst>
              <a:gd fmla="val 10583" name="adj"/>
            </a:avLst>
          </a:prstGeom>
          <a:noFill/>
          <a:ln cap="flat" cmpd="sng" w="19050">
            <a:solidFill>
              <a:srgbClr val="AA81E9"/>
            </a:solidFill>
            <a:prstDash val="solid"/>
            <a:round/>
            <a:headEnd len="sm" w="sm" type="none"/>
            <a:tailEnd len="sm" w="sm" type="none"/>
          </a:ln>
        </p:spPr>
      </p:pic>
      <p:pic>
        <p:nvPicPr>
          <p:cNvPr id="198" name="Google Shape;198;p28"/>
          <p:cNvPicPr preferRelativeResize="0"/>
          <p:nvPr/>
        </p:nvPicPr>
        <p:blipFill rotWithShape="1">
          <a:blip r:embed="rId4">
            <a:alphaModFix/>
          </a:blip>
          <a:srcRect b="2006" l="0" r="0" t="49534"/>
          <a:stretch/>
        </p:blipFill>
        <p:spPr>
          <a:xfrm>
            <a:off x="8458750" y="1799150"/>
            <a:ext cx="6117000" cy="3033000"/>
          </a:xfrm>
          <a:prstGeom prst="roundRect">
            <a:avLst>
              <a:gd fmla="val 10875" name="adj"/>
            </a:avLst>
          </a:prstGeom>
          <a:noFill/>
          <a:ln cap="flat" cmpd="sng" w="19050">
            <a:solidFill>
              <a:srgbClr val="AA81E9"/>
            </a:solidFill>
            <a:prstDash val="solid"/>
            <a:round/>
            <a:headEnd len="sm" w="sm" type="none"/>
            <a:tailEnd len="sm" w="sm" type="none"/>
          </a:ln>
        </p:spPr>
      </p:pic>
      <p:pic>
        <p:nvPicPr>
          <p:cNvPr id="199" name="Google Shape;199;p28"/>
          <p:cNvPicPr preferRelativeResize="0"/>
          <p:nvPr/>
        </p:nvPicPr>
        <p:blipFill rotWithShape="1">
          <a:blip r:embed="rId5">
            <a:alphaModFix/>
          </a:blip>
          <a:srcRect b="14807" l="0" r="34832" t="23238"/>
          <a:stretch/>
        </p:blipFill>
        <p:spPr>
          <a:xfrm>
            <a:off x="1162550" y="6633525"/>
            <a:ext cx="3400075" cy="3232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Transitive dependency</a:t>
            </a:r>
            <a:endParaRPr b="1" sz="4000">
              <a:solidFill>
                <a:srgbClr val="AA81E9"/>
              </a:solidFill>
              <a:latin typeface="Poppins"/>
              <a:ea typeface="Poppins"/>
              <a:cs typeface="Poppins"/>
              <a:sym typeface="Poppins"/>
            </a:endParaRPr>
          </a:p>
        </p:txBody>
      </p:sp>
      <p:pic>
        <p:nvPicPr>
          <p:cNvPr id="205" name="Google Shape;205;p29"/>
          <p:cNvPicPr preferRelativeResize="0"/>
          <p:nvPr/>
        </p:nvPicPr>
        <p:blipFill>
          <a:blip r:embed="rId3">
            <a:alphaModFix/>
          </a:blip>
          <a:stretch>
            <a:fillRect/>
          </a:stretch>
        </p:blipFill>
        <p:spPr>
          <a:xfrm>
            <a:off x="193325" y="364800"/>
            <a:ext cx="1217599" cy="1171476"/>
          </a:xfrm>
          <a:prstGeom prst="rect">
            <a:avLst/>
          </a:prstGeom>
          <a:noFill/>
          <a:ln>
            <a:noFill/>
          </a:ln>
        </p:spPr>
      </p:pic>
      <p:pic>
        <p:nvPicPr>
          <p:cNvPr id="206" name="Google Shape;206;p29"/>
          <p:cNvPicPr preferRelativeResize="0"/>
          <p:nvPr/>
        </p:nvPicPr>
        <p:blipFill>
          <a:blip r:embed="rId4">
            <a:alphaModFix/>
          </a:blip>
          <a:stretch>
            <a:fillRect/>
          </a:stretch>
        </p:blipFill>
        <p:spPr>
          <a:xfrm>
            <a:off x="1821276" y="2205101"/>
            <a:ext cx="9792300" cy="3148800"/>
          </a:xfrm>
          <a:prstGeom prst="roundRect">
            <a:avLst>
              <a:gd fmla="val 9531" name="adj"/>
            </a:avLst>
          </a:prstGeom>
          <a:noFill/>
          <a:ln cap="flat" cmpd="sng" w="19050">
            <a:solidFill>
              <a:srgbClr val="AA81E9"/>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3 NF</a:t>
            </a:r>
            <a:endParaRPr b="1" sz="4000">
              <a:solidFill>
                <a:srgbClr val="AA81E9"/>
              </a:solidFill>
              <a:latin typeface="Poppins"/>
              <a:ea typeface="Poppins"/>
              <a:cs typeface="Poppins"/>
              <a:sym typeface="Poppins"/>
            </a:endParaRPr>
          </a:p>
        </p:txBody>
      </p:sp>
      <p:pic>
        <p:nvPicPr>
          <p:cNvPr id="212" name="Google Shape;212;p30"/>
          <p:cNvPicPr preferRelativeResize="0"/>
          <p:nvPr/>
        </p:nvPicPr>
        <p:blipFill>
          <a:blip r:embed="rId3">
            <a:alphaModFix/>
          </a:blip>
          <a:stretch>
            <a:fillRect/>
          </a:stretch>
        </p:blipFill>
        <p:spPr>
          <a:xfrm>
            <a:off x="193325" y="364800"/>
            <a:ext cx="1217599" cy="1171476"/>
          </a:xfrm>
          <a:prstGeom prst="rect">
            <a:avLst/>
          </a:prstGeom>
          <a:noFill/>
          <a:ln>
            <a:noFill/>
          </a:ln>
        </p:spPr>
      </p:pic>
      <p:pic>
        <p:nvPicPr>
          <p:cNvPr id="213" name="Google Shape;213;p30"/>
          <p:cNvPicPr preferRelativeResize="0"/>
          <p:nvPr/>
        </p:nvPicPr>
        <p:blipFill rotWithShape="1">
          <a:blip r:embed="rId4">
            <a:alphaModFix/>
          </a:blip>
          <a:srcRect b="14807" l="0" r="34832" t="23238"/>
          <a:stretch/>
        </p:blipFill>
        <p:spPr>
          <a:xfrm>
            <a:off x="1162550" y="6633525"/>
            <a:ext cx="3400075" cy="3232575"/>
          </a:xfrm>
          <a:prstGeom prst="rect">
            <a:avLst/>
          </a:prstGeom>
          <a:noFill/>
          <a:ln>
            <a:noFill/>
          </a:ln>
        </p:spPr>
      </p:pic>
      <p:pic>
        <p:nvPicPr>
          <p:cNvPr id="214" name="Google Shape;214;p30"/>
          <p:cNvPicPr preferRelativeResize="0"/>
          <p:nvPr/>
        </p:nvPicPr>
        <p:blipFill>
          <a:blip r:embed="rId5">
            <a:alphaModFix/>
          </a:blip>
          <a:stretch>
            <a:fillRect/>
          </a:stretch>
        </p:blipFill>
        <p:spPr>
          <a:xfrm>
            <a:off x="1723350" y="2037479"/>
            <a:ext cx="9440100" cy="2691900"/>
          </a:xfrm>
          <a:prstGeom prst="roundRect">
            <a:avLst>
              <a:gd fmla="val 9276" name="adj"/>
            </a:avLst>
          </a:prstGeom>
          <a:noFill/>
          <a:ln cap="flat" cmpd="sng" w="19050">
            <a:solidFill>
              <a:srgbClr val="AA81E9"/>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20" name="Google Shape;220;p31"/>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1"/>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2" name="Google Shape;222;p31"/>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