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10287000" cx="18288000"/>
  <p:notesSz cx="6858000" cy="9144000"/>
  <p:embeddedFontLst>
    <p:embeddedFont>
      <p:font typeface="Poppins"/>
      <p:regular r:id="rId23"/>
      <p:bold r:id="rId24"/>
      <p:italic r:id="rId25"/>
      <p:boldItalic r:id="rId26"/>
    </p:embeddedFont>
    <p:embeddedFont>
      <p:font typeface="Poppins Medium"/>
      <p:regular r:id="rId27"/>
      <p:bold r:id="rId28"/>
      <p:italic r:id="rId29"/>
      <p:boldItalic r:id="rId30"/>
    </p:embeddedFont>
    <p:embeddedFont>
      <p:font typeface="Work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9AA0A6"/>
          </p15:clr>
        </p15:guide>
        <p15:guide id="2" orient="horz" pos="864">
          <p15:clr>
            <a:srgbClr val="9AA0A6"/>
          </p15:clr>
        </p15:guide>
        <p15:guide id="3" pos="1152">
          <p15:clr>
            <a:srgbClr val="747775"/>
          </p15:clr>
        </p15:guide>
        <p15:guide id="4" orient="horz" pos="288">
          <p15:clr>
            <a:srgbClr val="747775"/>
          </p15:clr>
        </p15:guide>
        <p15:guide id="5" orient="horz" pos="1719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  <p:guide pos="864" orient="horz"/>
        <p:guide pos="1152"/>
        <p:guide pos="288" orient="horz"/>
        <p:guide pos="171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oppins-bold.fntdata"/><Relationship Id="rId23" Type="http://schemas.openxmlformats.org/officeDocument/2006/relationships/font" Target="fonts/Poppi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-boldItalic.fntdata"/><Relationship Id="rId25" Type="http://schemas.openxmlformats.org/officeDocument/2006/relationships/font" Target="fonts/Poppins-italic.fntdata"/><Relationship Id="rId28" Type="http://schemas.openxmlformats.org/officeDocument/2006/relationships/font" Target="fonts/PoppinsMedium-bold.fntdata"/><Relationship Id="rId27" Type="http://schemas.openxmlformats.org/officeDocument/2006/relationships/font" Target="fonts/PoppinsMedium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Medium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WorkSans-regular.fntdata"/><Relationship Id="rId30" Type="http://schemas.openxmlformats.org/officeDocument/2006/relationships/font" Target="fonts/PoppinsMedium-boldItalic.fntdata"/><Relationship Id="rId11" Type="http://schemas.openxmlformats.org/officeDocument/2006/relationships/slide" Target="slides/slide5.xml"/><Relationship Id="rId33" Type="http://schemas.openxmlformats.org/officeDocument/2006/relationships/font" Target="fonts/WorkSans-italic.fntdata"/><Relationship Id="rId10" Type="http://schemas.openxmlformats.org/officeDocument/2006/relationships/slide" Target="slides/slide4.xml"/><Relationship Id="rId32" Type="http://schemas.openxmlformats.org/officeDocument/2006/relationships/font" Target="fonts/Work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Work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377d574ff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37" name="Google Shape;237;g2377d574ff8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377d574ff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44" name="Google Shape;244;g2377d574ff8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377d574ff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51" name="Google Shape;251;g2377d574ff8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377d574ff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58" name="Google Shape;258;g2377d574ff8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377d574ff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65" name="Google Shape;265;g2377d574ff8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377d574ff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72" name="Google Shape;272;g2377d574ff8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b280e79c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7" name="Google Shape;177;g22b280e79c4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76350417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5" name="Google Shape;185;g23763504176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77d574ff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2" name="Google Shape;192;g2377d574ff8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377d574f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9" name="Google Shape;199;g2377d574ff8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377d574ff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7" name="Google Shape;207;g2377d574ff8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377d574ff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15" name="Google Shape;215;g2377d574ff8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377d574ff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22" name="Google Shape;222;g2377d574ff8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377d574ff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29" name="Google Shape;229;g2377d574ff8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2" name="Google Shape;132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6" name="Google Shape;146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3" name="Google Shape;153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1381125" y="5308325"/>
            <a:ext cx="80697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7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Keys in RDBMS</a:t>
            </a:r>
            <a:endParaRPr b="1" sz="77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 rotWithShape="1">
          <a:blip r:embed="rId4">
            <a:alphaModFix/>
          </a:blip>
          <a:srcRect b="11965" l="0" r="0" t="11965"/>
          <a:stretch/>
        </p:blipFill>
        <p:spPr>
          <a:xfrm>
            <a:off x="9075550" y="2630325"/>
            <a:ext cx="8842050" cy="67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Foreign Key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40" name="Google Shape;2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100" y="2729450"/>
            <a:ext cx="8505600" cy="3762000"/>
          </a:xfrm>
          <a:prstGeom prst="roundRect">
            <a:avLst>
              <a:gd fmla="val 4654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Alternate Key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47" name="Google Shape;2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100" y="3678350"/>
            <a:ext cx="5594400" cy="4003200"/>
          </a:xfrm>
          <a:prstGeom prst="roundRect">
            <a:avLst>
              <a:gd fmla="val 6254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Alternate Key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54" name="Google Shape;25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100" y="2729450"/>
            <a:ext cx="8946600" cy="3942900"/>
          </a:xfrm>
          <a:prstGeom prst="roundRect">
            <a:avLst>
              <a:gd fmla="val 5204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Composite Key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61" name="Google Shape;2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100" y="2729450"/>
            <a:ext cx="10259100" cy="3551100"/>
          </a:xfrm>
          <a:prstGeom prst="roundRect">
            <a:avLst>
              <a:gd fmla="val 5355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Artificial Key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68" name="Google Shape;26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100" y="2729450"/>
            <a:ext cx="10259100" cy="3551100"/>
          </a:xfrm>
          <a:prstGeom prst="roundRect">
            <a:avLst>
              <a:gd fmla="val 5355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Artificial Key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75" name="Google Shape;2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100" y="2729450"/>
            <a:ext cx="9853800" cy="3837300"/>
          </a:xfrm>
          <a:prstGeom prst="roundRect">
            <a:avLst>
              <a:gd fmla="val 4562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82" name="Google Shape;282;p40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0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40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Lecture Checklist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>
            <a:off x="1723350" y="1690200"/>
            <a:ext cx="108189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"/>
              <a:buAutoNum type="arabicPeriod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 to Keys in RDBMS.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"/>
              <a:buAutoNum type="arabicPeriod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Super Key.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"/>
              <a:buAutoNum type="arabicPeriod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Candidate Key.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"/>
              <a:buAutoNum type="arabicPeriod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Primary Key.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"/>
              <a:buAutoNum type="arabicPeriod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Foreign Key.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"/>
              <a:buAutoNum type="arabicPeriod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Alternate Key.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"/>
              <a:buAutoNum type="arabicPeriod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Composite Key.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"/>
              <a:buAutoNum type="arabicPeriod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Artificial Key.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9075" y="5442950"/>
            <a:ext cx="8752800" cy="2012400"/>
          </a:xfrm>
          <a:prstGeom prst="roundRect">
            <a:avLst>
              <a:gd fmla="val 17639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Introduction to Keys in RDBMS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3350" y="2386275"/>
            <a:ext cx="7994400" cy="4496700"/>
          </a:xfrm>
          <a:prstGeom prst="roundRect">
            <a:avLst>
              <a:gd fmla="val 10243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Super Key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100" y="2729450"/>
            <a:ext cx="8493000" cy="3280200"/>
          </a:xfrm>
          <a:prstGeom prst="roundRect">
            <a:avLst>
              <a:gd fmla="val 4296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Candidate Key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 txBox="1"/>
          <p:nvPr/>
        </p:nvSpPr>
        <p:spPr>
          <a:xfrm>
            <a:off x="1723350" y="1690200"/>
            <a:ext cx="1081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What is candidate Key?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100" y="2729450"/>
            <a:ext cx="8376000" cy="3234900"/>
          </a:xfrm>
          <a:prstGeom prst="roundRect">
            <a:avLst>
              <a:gd fmla="val 4481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Candidate Key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0"/>
          <p:cNvSpPr txBox="1"/>
          <p:nvPr/>
        </p:nvSpPr>
        <p:spPr>
          <a:xfrm>
            <a:off x="1723350" y="1690200"/>
            <a:ext cx="1081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How is it different from super key?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100" y="2729450"/>
            <a:ext cx="8726700" cy="3370500"/>
          </a:xfrm>
          <a:prstGeom prst="roundRect">
            <a:avLst>
              <a:gd fmla="val 4301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Primary Key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100" y="2729450"/>
            <a:ext cx="9272700" cy="3581400"/>
          </a:xfrm>
          <a:prstGeom prst="roundRect">
            <a:avLst>
              <a:gd fmla="val 5309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Primary Key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5" name="Google Shape;2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100" y="2729450"/>
            <a:ext cx="10389600" cy="3280200"/>
          </a:xfrm>
          <a:prstGeom prst="roundRect">
            <a:avLst>
              <a:gd fmla="val 8551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Foreign Key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2" name="Google Shape;2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100" y="2729450"/>
            <a:ext cx="8504100" cy="3120900"/>
          </a:xfrm>
          <a:prstGeom prst="roundRect">
            <a:avLst>
              <a:gd fmla="val 6093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4" name="Google Shape;23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8100" y="6006974"/>
            <a:ext cx="8504100" cy="2357700"/>
          </a:xfrm>
          <a:prstGeom prst="roundRect">
            <a:avLst>
              <a:gd fmla="val 8471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