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10287000" cx="18288000"/>
  <p:notesSz cx="6858000" cy="9144000"/>
  <p:embeddedFontLst>
    <p:embeddedFont>
      <p:font typeface="Poppins"/>
      <p:regular r:id="rId22"/>
      <p:bold r:id="rId23"/>
      <p:italic r:id="rId24"/>
      <p:boldItalic r:id="rId25"/>
    </p:embeddedFont>
    <p:embeddedFont>
      <p:font typeface="Poppins Medium"/>
      <p:regular r:id="rId26"/>
      <p:bold r:id="rId27"/>
      <p:italic r:id="rId28"/>
      <p:boldItalic r:id="rId29"/>
    </p:embeddedFont>
    <p:embeddedFont>
      <p:font typeface="Work Sans"/>
      <p:regular r:id="rId30"/>
      <p:bold r:id="rId31"/>
      <p:italic r:id="rId32"/>
      <p:boldItalic r:id="rId33"/>
    </p:embeddedFont>
    <p:embeddedFont>
      <p:font typeface="Poppins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1065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065" orient="horz"/>
        <p:guide pos="936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oppins-regular.fntdata"/><Relationship Id="rId21" Type="http://schemas.openxmlformats.org/officeDocument/2006/relationships/slide" Target="slides/slide15.xml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Medium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PoppinsMedium-italic.fntdata"/><Relationship Id="rId27" Type="http://schemas.openxmlformats.org/officeDocument/2006/relationships/font" Target="fonts/Poppins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bold.fntdata"/><Relationship Id="rId30" Type="http://schemas.openxmlformats.org/officeDocument/2006/relationships/font" Target="fonts/WorkSans-regular.fntdata"/><Relationship Id="rId11" Type="http://schemas.openxmlformats.org/officeDocument/2006/relationships/slide" Target="slides/slide5.xml"/><Relationship Id="rId33" Type="http://schemas.openxmlformats.org/officeDocument/2006/relationships/font" Target="fonts/WorkSans-boldItalic.fntdata"/><Relationship Id="rId10" Type="http://schemas.openxmlformats.org/officeDocument/2006/relationships/slide" Target="slides/slide4.xml"/><Relationship Id="rId32" Type="http://schemas.openxmlformats.org/officeDocument/2006/relationships/font" Target="fonts/WorkSans-italic.fntdata"/><Relationship Id="rId13" Type="http://schemas.openxmlformats.org/officeDocument/2006/relationships/slide" Target="slides/slide7.xml"/><Relationship Id="rId35" Type="http://schemas.openxmlformats.org/officeDocument/2006/relationships/font" Target="fonts/PoppinsSemiBold-bold.fntdata"/><Relationship Id="rId12" Type="http://schemas.openxmlformats.org/officeDocument/2006/relationships/slide" Target="slides/slide6.xml"/><Relationship Id="rId34" Type="http://schemas.openxmlformats.org/officeDocument/2006/relationships/font" Target="fonts/Poppins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PoppinsSemiBold-boldItalic.fntdata"/><Relationship Id="rId14" Type="http://schemas.openxmlformats.org/officeDocument/2006/relationships/slide" Target="slides/slide8.xml"/><Relationship Id="rId36" Type="http://schemas.openxmlformats.org/officeDocument/2006/relationships/font" Target="fonts/PoppinsSemiBold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f6e98500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6" name="Google Shape;246;g22f6e98500a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f6e98500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59" name="Google Shape;259;g22f6e98500a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f6e98500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67" name="Google Shape;267;g22f6e98500a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f6e98500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75" name="Google Shape;275;g22f6e98500a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f6e98500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83" name="Google Shape;283;g22f6e98500a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b280e79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b280e79c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d7f9320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5" name="Google Shape;185;g22d7f9320f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f6e9850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3" name="Google Shape;193;g22f6e98500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f6e9850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2" name="Google Shape;202;g22f6e98500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f6e9850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2" name="Google Shape;212;g22f6e98500a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f6e98500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0" name="Google Shape;220;g22f6e98500a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f6e98500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0" name="Google Shape;230;g22f6e98500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f6e98500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8" name="Google Shape;238;g22f6e98500a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5308325"/>
            <a:ext cx="6626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RDBMS Intro</a:t>
            </a:r>
            <a:endParaRPr b="1" sz="77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11965" l="0" r="0" t="11965"/>
          <a:stretch/>
        </p:blipFill>
        <p:spPr>
          <a:xfrm>
            <a:off x="9075550" y="2630325"/>
            <a:ext cx="8842050" cy="67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RDBMS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34"/>
          <p:cNvGrpSpPr/>
          <p:nvPr/>
        </p:nvGrpSpPr>
        <p:grpSpPr>
          <a:xfrm>
            <a:off x="1723350" y="2411975"/>
            <a:ext cx="10100100" cy="4122150"/>
            <a:chOff x="2572225" y="2456625"/>
            <a:chExt cx="10100100" cy="4122150"/>
          </a:xfrm>
        </p:grpSpPr>
        <p:sp>
          <p:nvSpPr>
            <p:cNvPr id="251" name="Google Shape;251;p34"/>
            <p:cNvSpPr txBox="1"/>
            <p:nvPr/>
          </p:nvSpPr>
          <p:spPr>
            <a:xfrm>
              <a:off x="2572225" y="6163275"/>
              <a:ext cx="10100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700">
                  <a:solidFill>
                    <a:srgbClr val="AA81E9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Relational Database Management System</a:t>
              </a:r>
              <a:endParaRPr sz="2700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pic>
          <p:nvPicPr>
            <p:cNvPr id="252" name="Google Shape;252;p34"/>
            <p:cNvPicPr preferRelativeResize="0"/>
            <p:nvPr/>
          </p:nvPicPr>
          <p:blipFill rotWithShape="1">
            <a:blip r:embed="rId4">
              <a:alphaModFix/>
            </a:blip>
            <a:srcRect b="21692" l="1095" r="79586" t="46317"/>
            <a:stretch/>
          </p:blipFill>
          <p:spPr>
            <a:xfrm>
              <a:off x="2650012" y="4317300"/>
              <a:ext cx="1667400" cy="1429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53" name="Google Shape;253;p34"/>
            <p:cNvSpPr/>
            <p:nvPr/>
          </p:nvSpPr>
          <p:spPr>
            <a:xfrm>
              <a:off x="5151025" y="2456625"/>
              <a:ext cx="4942500" cy="1071600"/>
            </a:xfrm>
            <a:prstGeom prst="roundRect">
              <a:avLst>
                <a:gd fmla="val 16667" name="adj"/>
              </a:avLst>
            </a:prstGeom>
            <a:solidFill>
              <a:srgbClr val="AA81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RDBMS Examples</a:t>
              </a:r>
              <a:endParaRPr sz="3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pic>
          <p:nvPicPr>
            <p:cNvPr id="254" name="Google Shape;254;p34"/>
            <p:cNvPicPr preferRelativeResize="0"/>
            <p:nvPr/>
          </p:nvPicPr>
          <p:blipFill rotWithShape="1">
            <a:blip r:embed="rId4">
              <a:alphaModFix/>
            </a:blip>
            <a:srcRect b="21692" l="25342" r="55857" t="46317"/>
            <a:stretch/>
          </p:blipFill>
          <p:spPr>
            <a:xfrm>
              <a:off x="5433954" y="4317300"/>
              <a:ext cx="1622700" cy="1429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55" name="Google Shape;255;p34"/>
            <p:cNvPicPr preferRelativeResize="0"/>
            <p:nvPr/>
          </p:nvPicPr>
          <p:blipFill rotWithShape="1">
            <a:blip r:embed="rId4">
              <a:alphaModFix/>
            </a:blip>
            <a:srcRect b="21692" l="52225" r="28628" t="46317"/>
            <a:stretch/>
          </p:blipFill>
          <p:spPr>
            <a:xfrm>
              <a:off x="8173196" y="4317300"/>
              <a:ext cx="1652400" cy="1429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56" name="Google Shape;256;p34"/>
            <p:cNvPicPr preferRelativeResize="0"/>
            <p:nvPr/>
          </p:nvPicPr>
          <p:blipFill rotWithShape="1">
            <a:blip r:embed="rId4">
              <a:alphaModFix/>
            </a:blip>
            <a:srcRect b="21692" l="79048" r="1805" t="46317"/>
            <a:stretch/>
          </p:blipFill>
          <p:spPr>
            <a:xfrm>
              <a:off x="10942137" y="4317300"/>
              <a:ext cx="1652400" cy="1429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Why do Industries use RDBMS?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5"/>
          <p:cNvSpPr txBox="1"/>
          <p:nvPr/>
        </p:nvSpPr>
        <p:spPr>
          <a:xfrm>
            <a:off x="1723350" y="1690200"/>
            <a:ext cx="128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Supports transactions.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525" y="2872650"/>
            <a:ext cx="4374900" cy="3275700"/>
          </a:xfrm>
          <a:prstGeom prst="roundRect">
            <a:avLst>
              <a:gd fmla="val 13130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Why do Industries use RDBMS?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/>
        </p:nvSpPr>
        <p:spPr>
          <a:xfrm>
            <a:off x="1723350" y="1690200"/>
            <a:ext cx="128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Relationships.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72" name="Google Shape;272;p36"/>
          <p:cNvPicPr preferRelativeResize="0"/>
          <p:nvPr/>
        </p:nvPicPr>
        <p:blipFill rotWithShape="1">
          <a:blip r:embed="rId4">
            <a:alphaModFix/>
          </a:blip>
          <a:srcRect b="3784" l="0" r="1516" t="6117"/>
          <a:stretch/>
        </p:blipFill>
        <p:spPr>
          <a:xfrm>
            <a:off x="1954500" y="2694575"/>
            <a:ext cx="7737000" cy="4568400"/>
          </a:xfrm>
          <a:prstGeom prst="roundRect">
            <a:avLst>
              <a:gd fmla="val 6750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Why do Industries use RDBMS?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/>
          <p:nvPr/>
        </p:nvSpPr>
        <p:spPr>
          <a:xfrm>
            <a:off x="1723350" y="1690200"/>
            <a:ext cx="128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Proper Schema.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80" name="Google Shape;280;p37"/>
          <p:cNvPicPr preferRelativeResize="0"/>
          <p:nvPr/>
        </p:nvPicPr>
        <p:blipFill rotWithShape="1">
          <a:blip r:embed="rId4">
            <a:alphaModFix/>
          </a:blip>
          <a:srcRect b="5740" l="7821" r="7072" t="0"/>
          <a:stretch/>
        </p:blipFill>
        <p:spPr>
          <a:xfrm>
            <a:off x="1875775" y="2697625"/>
            <a:ext cx="5910300" cy="3420900"/>
          </a:xfrm>
          <a:prstGeom prst="roundRect">
            <a:avLst>
              <a:gd fmla="val 10051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Why do Industries use RDBMS?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8"/>
          <p:cNvSpPr txBox="1"/>
          <p:nvPr/>
        </p:nvSpPr>
        <p:spPr>
          <a:xfrm>
            <a:off x="1723350" y="1690200"/>
            <a:ext cx="128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Ensures Data Integrity during read and write.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288" name="Google Shape;288;p38"/>
          <p:cNvGrpSpPr/>
          <p:nvPr/>
        </p:nvGrpSpPr>
        <p:grpSpPr>
          <a:xfrm>
            <a:off x="1872600" y="3312425"/>
            <a:ext cx="5097300" cy="5870325"/>
            <a:chOff x="1872600" y="3312425"/>
            <a:chExt cx="5097300" cy="5870325"/>
          </a:xfrm>
        </p:grpSpPr>
        <p:pic>
          <p:nvPicPr>
            <p:cNvPr id="289" name="Google Shape;289;p38"/>
            <p:cNvPicPr preferRelativeResize="0"/>
            <p:nvPr/>
          </p:nvPicPr>
          <p:blipFill rotWithShape="1">
            <a:blip r:embed="rId4">
              <a:alphaModFix/>
            </a:blip>
            <a:srcRect b="13715" l="25502" r="25350" t="15033"/>
            <a:stretch/>
          </p:blipFill>
          <p:spPr>
            <a:xfrm>
              <a:off x="1872600" y="4107650"/>
              <a:ext cx="5097300" cy="50751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290" name="Google Shape;290;p38"/>
            <p:cNvSpPr/>
            <p:nvPr/>
          </p:nvSpPr>
          <p:spPr>
            <a:xfrm>
              <a:off x="2589900" y="3312425"/>
              <a:ext cx="3662700" cy="461700"/>
            </a:xfrm>
            <a:prstGeom prst="roundRect">
              <a:avLst>
                <a:gd fmla="val 16667" name="adj"/>
              </a:avLst>
            </a:prstGeom>
            <a:solidFill>
              <a:srgbClr val="AA81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DATA INTEGRITY</a:t>
              </a:r>
              <a:endParaRPr sz="3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6" name="Google Shape;296;p39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Lecture Checklist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486225" y="1690200"/>
            <a:ext cx="108189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Need of RDBMS.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RDBMS.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Important Terminologies.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Why Industries use RDBMS.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4">
            <a:alphaModFix/>
          </a:blip>
          <a:srcRect b="0" l="24149" r="24149" t="0"/>
          <a:stretch/>
        </p:blipFill>
        <p:spPr>
          <a:xfrm>
            <a:off x="1486225" y="4305625"/>
            <a:ext cx="4015800" cy="406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Need of RDBMS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1723350" y="1690200"/>
            <a:ext cx="128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Evolution of Internet Applications.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975" y="2471200"/>
            <a:ext cx="8518500" cy="3617700"/>
          </a:xfrm>
          <a:prstGeom prst="roundRect">
            <a:avLst>
              <a:gd fmla="val 8870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Need of RDBMS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1723350" y="1690200"/>
            <a:ext cx="128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Entities &amp; Relationships.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 rotWithShape="1">
          <a:blip r:embed="rId4">
            <a:alphaModFix/>
          </a:blip>
          <a:srcRect b="14324" l="0" r="50636" t="0"/>
          <a:stretch/>
        </p:blipFill>
        <p:spPr>
          <a:xfrm>
            <a:off x="1793875" y="2757675"/>
            <a:ext cx="3102000" cy="307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4">
            <a:alphaModFix/>
          </a:blip>
          <a:srcRect b="14324" l="50636" r="0" t="0"/>
          <a:stretch/>
        </p:blipFill>
        <p:spPr>
          <a:xfrm>
            <a:off x="5115556" y="2757675"/>
            <a:ext cx="3102000" cy="307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Need of RDBMS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29"/>
          <p:cNvGrpSpPr/>
          <p:nvPr/>
        </p:nvGrpSpPr>
        <p:grpSpPr>
          <a:xfrm>
            <a:off x="1153575" y="1922250"/>
            <a:ext cx="9265412" cy="4158362"/>
            <a:chOff x="1153575" y="2160450"/>
            <a:chExt cx="9265412" cy="4158362"/>
          </a:xfrm>
        </p:grpSpPr>
        <p:pic>
          <p:nvPicPr>
            <p:cNvPr id="207" name="Google Shape;207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7262" y="2407087"/>
              <a:ext cx="3911725" cy="3911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53575" y="2160450"/>
              <a:ext cx="3911725" cy="3911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9"/>
            <p:cNvSpPr txBox="1"/>
            <p:nvPr/>
          </p:nvSpPr>
          <p:spPr>
            <a:xfrm>
              <a:off x="5337925" y="3978400"/>
              <a:ext cx="896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1" lang="en" sz="40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vs</a:t>
              </a:r>
              <a:endParaRPr b="1" i="1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Important Terminologies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1486225" y="1690200"/>
            <a:ext cx="108189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Database.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4">
            <a:alphaModFix/>
          </a:blip>
          <a:srcRect b="0" l="15531" r="15531" t="0"/>
          <a:stretch/>
        </p:blipFill>
        <p:spPr>
          <a:xfrm>
            <a:off x="1723350" y="3136700"/>
            <a:ext cx="4097400" cy="3095700"/>
          </a:xfrm>
          <a:prstGeom prst="roundRect">
            <a:avLst>
              <a:gd fmla="val 10211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Important Terminologies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/>
        </p:nvSpPr>
        <p:spPr>
          <a:xfrm>
            <a:off x="1723350" y="1690200"/>
            <a:ext cx="128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DBMS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225" name="Google Shape;225;p31"/>
          <p:cNvGrpSpPr/>
          <p:nvPr/>
        </p:nvGrpSpPr>
        <p:grpSpPr>
          <a:xfrm>
            <a:off x="1812075" y="2746725"/>
            <a:ext cx="7994400" cy="5091300"/>
            <a:chOff x="5146800" y="2597850"/>
            <a:chExt cx="7994400" cy="5091300"/>
          </a:xfrm>
        </p:grpSpPr>
        <p:sp>
          <p:nvSpPr>
            <p:cNvPr id="226" name="Google Shape;226;p31"/>
            <p:cNvSpPr/>
            <p:nvPr/>
          </p:nvSpPr>
          <p:spPr>
            <a:xfrm>
              <a:off x="5146800" y="2597850"/>
              <a:ext cx="7994400" cy="5091300"/>
            </a:xfrm>
            <a:prstGeom prst="roundRect">
              <a:avLst>
                <a:gd fmla="val 4971" name="adj"/>
              </a:avLst>
            </a:prstGeom>
            <a:solidFill>
              <a:schemeClr val="lt1"/>
            </a:solidFill>
            <a:ln cap="flat" cmpd="sng" w="19050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7" name="Google Shape;227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23525" y="2810813"/>
              <a:ext cx="7640950" cy="4665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Important Terminologies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/>
        </p:nvSpPr>
        <p:spPr>
          <a:xfrm>
            <a:off x="1723350" y="1690200"/>
            <a:ext cx="128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Relational Data.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 rotWithShape="1">
          <a:blip r:embed="rId4">
            <a:alphaModFix/>
          </a:blip>
          <a:srcRect b="3784" l="0" r="1516" t="6117"/>
          <a:stretch/>
        </p:blipFill>
        <p:spPr>
          <a:xfrm>
            <a:off x="1954500" y="2694575"/>
            <a:ext cx="7737000" cy="4568400"/>
          </a:xfrm>
          <a:prstGeom prst="roundRect">
            <a:avLst>
              <a:gd fmla="val 6750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RDBMS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 rotWithShape="1">
          <a:blip r:embed="rId4">
            <a:alphaModFix/>
          </a:blip>
          <a:srcRect b="8326" l="0" r="40433" t="8326"/>
          <a:stretch/>
        </p:blipFill>
        <p:spPr>
          <a:xfrm>
            <a:off x="4860475" y="2623700"/>
            <a:ext cx="2330024" cy="32603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/>
        </p:nvSpPr>
        <p:spPr>
          <a:xfrm>
            <a:off x="1794800" y="2772550"/>
            <a:ext cx="33114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b="1" lang="en" sz="3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ELATIONAL</a:t>
            </a:r>
            <a:endParaRPr b="1" sz="3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b="1" lang="en" sz="3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ATA</a:t>
            </a:r>
            <a:r>
              <a:rPr b="1" lang="en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r>
              <a:rPr b="1" lang="en" sz="3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ASE</a:t>
            </a:r>
            <a:endParaRPr b="1" sz="3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b="1" lang="en" sz="3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ANAGEMENT</a:t>
            </a:r>
            <a:endParaRPr b="1" sz="3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b="1" lang="en" sz="3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YSTEM</a:t>
            </a:r>
            <a:endParaRPr b="1" sz="3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