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70" r:id="rId5"/>
    <p:sldId id="272" r:id="rId6"/>
    <p:sldId id="273" r:id="rId7"/>
    <p:sldId id="275" r:id="rId8"/>
    <p:sldId id="279" r:id="rId9"/>
    <p:sldId id="280" r:id="rId10"/>
    <p:sldId id="258" r:id="rId11"/>
    <p:sldId id="281" r:id="rId12"/>
    <p:sldId id="282" r:id="rId13"/>
    <p:sldId id="285" r:id="rId14"/>
    <p:sldId id="28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33" autoAdjust="0"/>
  </p:normalViewPr>
  <p:slideViewPr>
    <p:cSldViewPr snapToGrid="0" showGuides="1">
      <p:cViewPr>
        <p:scale>
          <a:sx n="97" d="100"/>
          <a:sy n="97" d="100"/>
        </p:scale>
        <p:origin x="-2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3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10/19/2014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98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05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9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10/19/2014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/>
              <a:pPr/>
              <a:t>10/19/2014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GB" b="1" dirty="0" err="1"/>
              <a:t>Alpen</a:t>
            </a:r>
            <a:r>
              <a:rPr lang="en-GB" b="1" dirty="0"/>
              <a:t> Bank In </a:t>
            </a:r>
            <a:r>
              <a:rPr lang="en-GB" b="1" dirty="0" smtClean="0"/>
              <a:t>Romania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Authors: </a:t>
            </a:r>
            <a:r>
              <a:rPr lang="en-GB" dirty="0" err="1" smtClean="0"/>
              <a:t>Aleksandre</a:t>
            </a:r>
            <a:r>
              <a:rPr lang="en-GB" dirty="0" smtClean="0"/>
              <a:t> </a:t>
            </a:r>
            <a:r>
              <a:rPr lang="en-GB" dirty="0" err="1"/>
              <a:t>Chiqobava,Natia</a:t>
            </a:r>
            <a:r>
              <a:rPr lang="en-GB" dirty="0"/>
              <a:t> </a:t>
            </a:r>
            <a:r>
              <a:rPr lang="en-GB" dirty="0" err="1"/>
              <a:t>Bliadze</a:t>
            </a:r>
            <a:r>
              <a:rPr lang="en-GB" dirty="0"/>
              <a:t> and Murtaz Putkaradze</a:t>
            </a:r>
          </a:p>
          <a:p>
            <a:endParaRPr lang="en-US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46" y="1310656"/>
            <a:ext cx="4658971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Analyzing </a:t>
            </a:r>
            <a:r>
              <a:rPr lang="en-US" sz="3200" dirty="0"/>
              <a:t>the financial data provided to us in the case.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36372"/>
              </p:ext>
            </p:extLst>
          </p:nvPr>
        </p:nvGraphicFramePr>
        <p:xfrm>
          <a:off x="1104900" y="1600200"/>
          <a:ext cx="99822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3700"/>
                <a:gridCol w="1663700"/>
                <a:gridCol w="1663700"/>
                <a:gridCol w="1663700"/>
                <a:gridCol w="1663700"/>
                <a:gridCol w="1663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Segment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</a:t>
                      </a:r>
                      <a:r>
                        <a:rPr lang="en-US" baseline="0" dirty="0" smtClean="0"/>
                        <a:t> 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 of Potential Card 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Potential Card Holders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Annual 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Revenue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Middle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3000-4000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3’385’200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60,63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2’052’444’676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Affluent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4500-6000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2’790’000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123,38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3’444’230’200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Most</a:t>
                      </a:r>
                      <a:r>
                        <a:rPr lang="en-US" baseline="0" dirty="0" smtClean="0"/>
                        <a:t> Affluent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6000+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12,9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2’399’400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209,75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503’274’150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683642"/>
              </p:ext>
            </p:extLst>
          </p:nvPr>
        </p:nvGraphicFramePr>
        <p:xfrm>
          <a:off x="6135329" y="3647768"/>
          <a:ext cx="4975123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819"/>
                <a:gridCol w="1664930"/>
                <a:gridCol w="1658374"/>
              </a:tblGrid>
              <a:tr h="3441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8’574’600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1’052’749’026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4297" y="4279181"/>
            <a:ext cx="670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Revenue Per Card Holder = 1’052’749’026/8’574’600 = 122,78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53264" y="4603644"/>
            <a:ext cx="212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(All Three Classes)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4297" y="5072825"/>
            <a:ext cx="649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Revenue Per Card Holder = 847’504’350/5’189’400= 163,36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10830" y="5442157"/>
            <a:ext cx="281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(Affluent + Most Affluent)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4297" y="5903874"/>
            <a:ext cx="7555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Total Population Qualify for credit Card = 18.6million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994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Customer Acquisition for All Customers</a:t>
            </a:r>
            <a:endParaRPr lang="en-US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137886"/>
              </p:ext>
            </p:extLst>
          </p:nvPr>
        </p:nvGraphicFramePr>
        <p:xfrm>
          <a:off x="157315" y="1474837"/>
          <a:ext cx="11818374" cy="3205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3153"/>
                <a:gridCol w="1085202"/>
                <a:gridCol w="1541102"/>
                <a:gridCol w="1313153"/>
                <a:gridCol w="1217017"/>
                <a:gridCol w="1409288"/>
                <a:gridCol w="1313153"/>
                <a:gridCol w="1313153"/>
                <a:gridCol w="1313153"/>
              </a:tblGrid>
              <a:tr h="6194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Prospect</a:t>
                      </a:r>
                      <a:r>
                        <a:rPr lang="en-US" baseline="0" dirty="0" smtClean="0"/>
                        <a:t> Reached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Qualification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Conversion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 of Customers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Per Customer</a:t>
                      </a:r>
                      <a:endParaRPr lang="en-US" dirty="0"/>
                    </a:p>
                  </a:txBody>
                  <a:tcPr/>
                </a:tc>
              </a:tr>
              <a:tr h="428314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2’500’000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38’250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1’250’000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32,68</a:t>
                      </a:r>
                      <a:endParaRPr lang="en-US" dirty="0"/>
                    </a:p>
                  </a:txBody>
                  <a:tcPr/>
                </a:tc>
              </a:tr>
              <a:tr h="428314">
                <a:tc>
                  <a:txBody>
                    <a:bodyPr/>
                    <a:lstStyle/>
                    <a:p>
                      <a:r>
                        <a:rPr lang="en-US" dirty="0" smtClean="0"/>
                        <a:t>Take 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2’000’000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12’750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15,69</a:t>
                      </a:r>
                      <a:endParaRPr lang="en-US" dirty="0"/>
                    </a:p>
                  </a:txBody>
                  <a:tcPr/>
                </a:tc>
              </a:tr>
              <a:tr h="428314">
                <a:tc>
                  <a:txBody>
                    <a:bodyPr/>
                    <a:lstStyle/>
                    <a:p>
                      <a:r>
                        <a:rPr lang="en-US" dirty="0" smtClean="0"/>
                        <a:t>FSIs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3’500’000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13’388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175’000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13,07</a:t>
                      </a:r>
                      <a:endParaRPr lang="en-US" dirty="0"/>
                    </a:p>
                  </a:txBody>
                  <a:tcPr/>
                </a:tc>
              </a:tr>
              <a:tr h="428314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3000/rep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7’650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3,92</a:t>
                      </a:r>
                      <a:endParaRPr lang="en-US" dirty="0"/>
                    </a:p>
                  </a:txBody>
                  <a:tcPr/>
                </a:tc>
              </a:tr>
              <a:tr h="428314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Cross-sell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19’125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50’000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2,61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82538"/>
              </p:ext>
            </p:extLst>
          </p:nvPr>
        </p:nvGraphicFramePr>
        <p:xfrm>
          <a:off x="8042787" y="4809886"/>
          <a:ext cx="2635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91’163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 1’710’000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93162" y="5136733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=18.75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18757" y="4746773"/>
            <a:ext cx="505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</a:t>
            </a:r>
            <a:r>
              <a:rPr lang="en-US" dirty="0" err="1" smtClean="0"/>
              <a:t>No.of</a:t>
            </a:r>
            <a:r>
              <a:rPr lang="en-US" dirty="0" smtClean="0"/>
              <a:t> </a:t>
            </a:r>
            <a:r>
              <a:rPr lang="en-US" dirty="0"/>
              <a:t>Customer= 2500000 * 0.03 *0.60* 0.85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6911" y="5042706"/>
            <a:ext cx="514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Per Customer=Total Cost/N of Customers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4631" y="5878532"/>
            <a:ext cx="116807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 case of Affluent Class the Number of Customer will be reduced by </a:t>
            </a:r>
            <a:endParaRPr lang="en-US" b="1" dirty="0" smtClean="0"/>
          </a:p>
          <a:p>
            <a:r>
              <a:rPr lang="en-US" b="1" dirty="0" smtClean="0"/>
              <a:t>50</a:t>
            </a:r>
            <a:r>
              <a:rPr lang="en-US" b="1" dirty="0"/>
              <a:t>% for Direct Mail, Take One and FSIs so the cost per customer for Affluent class will be </a:t>
            </a:r>
            <a:r>
              <a:rPr lang="en-US" b="1" dirty="0" smtClean="0"/>
              <a:t> = </a:t>
            </a:r>
            <a:r>
              <a:rPr lang="en-US" sz="2800" b="1" dirty="0" smtClean="0"/>
              <a:t>18.31</a:t>
            </a:r>
            <a:endParaRPr lang="en-US" sz="28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04602"/>
              </p:ext>
            </p:extLst>
          </p:nvPr>
        </p:nvGraphicFramePr>
        <p:xfrm>
          <a:off x="8126361" y="5788196"/>
          <a:ext cx="26350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4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58’969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dirty="0" smtClean="0"/>
                        <a:t> 1’080’000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32948" y="5212002"/>
            <a:ext cx="1396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1710000/91163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678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Break Even (Middle and Affluent)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079" y="1464105"/>
            <a:ext cx="7750278" cy="3783601"/>
          </a:xfrm>
        </p:spPr>
      </p:pic>
      <p:sp>
        <p:nvSpPr>
          <p:cNvPr id="5" name="Rectangle 4"/>
          <p:cNvSpPr/>
          <p:nvPr/>
        </p:nvSpPr>
        <p:spPr>
          <a:xfrm>
            <a:off x="206475" y="5313813"/>
            <a:ext cx="112874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122.78 </a:t>
            </a:r>
            <a:r>
              <a:rPr lang="en-US" sz="1400" b="1" dirty="0"/>
              <a:t>( X+ 50,000) – ( 5,750,000+2,000,000) – ( 50,000*17.5 + 36.25*X) =0    X= 28,758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 smtClean="0"/>
              <a:t>Break </a:t>
            </a:r>
            <a:r>
              <a:rPr lang="en-US" sz="1400" b="1" dirty="0"/>
              <a:t>Even = 50,000+ 28,758= 78,758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06475" y="3769354"/>
            <a:ext cx="2998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So now we can calculate the breakeven. X in the following formulae is assumed to be additional customers. </a:t>
            </a:r>
          </a:p>
        </p:txBody>
      </p:sp>
      <p:pic>
        <p:nvPicPr>
          <p:cNvPr id="7" name="Picture 6" descr="http://panachereport.com/images/man-sitting-clip-art-silhouette-300x261_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96" y="1968876"/>
            <a:ext cx="1239796" cy="13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237703" y="6003807"/>
            <a:ext cx="80821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to identify the no. customer at which we get 5million profit we develop the following formula</a:t>
            </a:r>
          </a:p>
          <a:p>
            <a:r>
              <a:rPr lang="en-US" sz="1400" b="1" dirty="0"/>
              <a:t>122.78( X+100,000)- ( 650,000+2,000,000) – ( 100,000*15 + 33.75*Y) = 5,000,000 </a:t>
            </a:r>
          </a:p>
          <a:p>
            <a:r>
              <a:rPr lang="en-US" sz="1400" dirty="0"/>
              <a:t>No. Of Customer =</a:t>
            </a:r>
            <a:r>
              <a:rPr lang="en-US" sz="1400" b="1" dirty="0"/>
              <a:t>130,574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708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Break Even </a:t>
            </a:r>
            <a:r>
              <a:rPr lang="en-US" sz="4800" dirty="0" smtClean="0"/>
              <a:t>(Affluent</a:t>
            </a:r>
            <a:r>
              <a:rPr lang="en-US" sz="4800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65" y="1424519"/>
            <a:ext cx="6620029" cy="3211360"/>
          </a:xfrm>
        </p:spPr>
      </p:pic>
      <p:sp>
        <p:nvSpPr>
          <p:cNvPr id="5" name="Rectangle 4"/>
          <p:cNvSpPr/>
          <p:nvPr/>
        </p:nvSpPr>
        <p:spPr>
          <a:xfrm>
            <a:off x="668594" y="4714537"/>
            <a:ext cx="950779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apply the same process to the </a:t>
            </a:r>
            <a:r>
              <a:rPr lang="en-US" sz="1600" b="1" dirty="0"/>
              <a:t>affluent class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Break Even:</a:t>
            </a:r>
            <a:br>
              <a:rPr lang="en-US" sz="1600" dirty="0"/>
            </a:br>
            <a:r>
              <a:rPr lang="en-US" sz="1600" b="1" dirty="0"/>
              <a:t>163.31( X+ 50,000) – ( 5,750,000 + 2,000,000) – ( 50000* 17.5 + 35.81* X) = 0 X= 3,604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Break Even = 53,604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b="1" dirty="0"/>
              <a:t>Revenue Analysis:</a:t>
            </a:r>
            <a:br>
              <a:rPr lang="en-US" sz="1600" b="1" dirty="0"/>
            </a:br>
            <a:r>
              <a:rPr lang="en-US" sz="1600" b="1" dirty="0"/>
              <a:t>163.31 ( X+50,000) – ( 6,500,000 + 2,000,000) – ( 15*100,000 + 35.81* X)= 5,000,000 X=42,820</a:t>
            </a:r>
            <a:br>
              <a:rPr lang="en-US" sz="1600" b="1" dirty="0"/>
            </a:br>
            <a:r>
              <a:rPr lang="en-US" sz="1600" b="1" dirty="0"/>
              <a:t>No. of Customer = 92,820</a:t>
            </a:r>
            <a:endParaRPr lang="en-US" sz="1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976" y="1697694"/>
            <a:ext cx="2486380" cy="28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0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132365"/>
            <a:ext cx="9980682" cy="12151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Conclusion</a:t>
            </a:r>
            <a:endParaRPr lang="en-US" sz="9600" dirty="0"/>
          </a:p>
        </p:txBody>
      </p:sp>
      <p:pic>
        <p:nvPicPr>
          <p:cNvPr id="2050" name="Picture 2" descr="http://comps.canstockphoto.com/can-stock-photo_csp153516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79891"/>
            <a:ext cx="1776086" cy="20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80986" y="1479891"/>
            <a:ext cx="82045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Member Of </a:t>
            </a:r>
          </a:p>
          <a:p>
            <a:pPr algn="ctr"/>
            <a:r>
              <a:rPr lang="en-GB" sz="6000" dirty="0" smtClean="0"/>
              <a:t>European Union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132287"/>
            <a:ext cx="1727302" cy="18251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80986" y="4132287"/>
            <a:ext cx="3970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Less </a:t>
            </a:r>
          </a:p>
          <a:p>
            <a:r>
              <a:rPr lang="en-GB" sz="6000" dirty="0" smtClean="0"/>
              <a:t>Risky</a:t>
            </a:r>
          </a:p>
          <a:p>
            <a:pPr algn="ctr"/>
            <a:endParaRPr lang="en-GB" sz="6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021" y="4132286"/>
            <a:ext cx="1810368" cy="1825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26396" y="4132286"/>
            <a:ext cx="3970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 smtClean="0"/>
              <a:t>Grow </a:t>
            </a:r>
          </a:p>
          <a:p>
            <a:r>
              <a:rPr lang="en-GB" sz="6000" dirty="0" smtClean="0"/>
              <a:t>Potential</a:t>
            </a:r>
          </a:p>
          <a:p>
            <a:pPr algn="ctr"/>
            <a:endParaRPr lang="en-GB" sz="6000" dirty="0" smtClean="0"/>
          </a:p>
        </p:txBody>
      </p:sp>
    </p:spTree>
    <p:extLst>
      <p:ext uri="{BB962C8B-B14F-4D97-AF65-F5344CB8AC3E}">
        <p14:creationId xmlns:p14="http://schemas.microsoft.com/office/powerpoint/2010/main" val="51223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sz="8000" b="1" dirty="0"/>
              <a:t>Market </a:t>
            </a:r>
            <a:r>
              <a:rPr lang="en-GB" sz="8000" b="1" dirty="0" smtClean="0"/>
              <a:t>Environment</a:t>
            </a:r>
            <a:endParaRPr lang="en-US" sz="80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04" y="1330279"/>
            <a:ext cx="2250393" cy="197659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151" y="4012962"/>
            <a:ext cx="2097346" cy="2101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17" y="1330279"/>
            <a:ext cx="2202123" cy="20115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17" y="3941641"/>
            <a:ext cx="2202123" cy="20150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9105" y="3183591"/>
            <a:ext cx="31915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Political</a:t>
            </a:r>
            <a:endParaRPr lang="en-GB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494622" y="6114683"/>
            <a:ext cx="1752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Social</a:t>
            </a:r>
            <a:endParaRPr lang="en-GB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164679" y="3341834"/>
            <a:ext cx="26997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Economic</a:t>
            </a:r>
            <a:endParaRPr lang="en-GB" sz="4400" dirty="0"/>
          </a:p>
        </p:txBody>
      </p:sp>
      <p:sp>
        <p:nvSpPr>
          <p:cNvPr id="10" name="TextBox 9"/>
          <p:cNvSpPr txBox="1"/>
          <p:nvPr/>
        </p:nvSpPr>
        <p:spPr>
          <a:xfrm>
            <a:off x="6731163" y="5956727"/>
            <a:ext cx="31332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Technology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73162"/>
          </a:xfrm>
        </p:spPr>
        <p:txBody>
          <a:bodyPr>
            <a:noAutofit/>
          </a:bodyPr>
          <a:lstStyle/>
          <a:p>
            <a:pPr algn="ctr"/>
            <a:r>
              <a:rPr lang="en-US" sz="8800" dirty="0"/>
              <a:t>SWOT Analysis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28" y="4029035"/>
            <a:ext cx="1999097" cy="20689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33367" y="6098031"/>
            <a:ext cx="32768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Opportunity</a:t>
            </a:r>
            <a:endParaRPr lang="en-GB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508234" y="3186753"/>
            <a:ext cx="3222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Weaknesses </a:t>
            </a:r>
            <a:endParaRPr lang="en-GB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8251962" y="6111898"/>
            <a:ext cx="1735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 smtClean="0"/>
              <a:t>Treats</a:t>
            </a:r>
            <a:endParaRPr lang="en-GB" sz="4400" dirty="0"/>
          </a:p>
        </p:txBody>
      </p:sp>
      <p:pic>
        <p:nvPicPr>
          <p:cNvPr id="12" name="Content Placeholder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197" y="1339751"/>
            <a:ext cx="1913647" cy="19131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50306" y="3059007"/>
            <a:ext cx="240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Strengths</a:t>
            </a:r>
            <a:endParaRPr lang="en-GB" sz="4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29" y="1339751"/>
            <a:ext cx="1999097" cy="19131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509" y="3941641"/>
            <a:ext cx="2472523" cy="21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7316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Customer </a:t>
            </a:r>
            <a:r>
              <a:rPr lang="en-US" sz="8000" dirty="0"/>
              <a:t>Analysis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1951" y="1402914"/>
            <a:ext cx="9191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 smtClean="0"/>
              <a:t> </a:t>
            </a:r>
            <a:r>
              <a:rPr lang="en-GB" sz="4800" b="1" dirty="0" smtClean="0">
                <a:latin typeface="Arial Black" panose="020B0A04020102020204" pitchFamily="34" charset="0"/>
              </a:rPr>
              <a:t>46,1%</a:t>
            </a:r>
            <a:r>
              <a:rPr lang="en-GB" sz="4800" dirty="0" smtClean="0">
                <a:latin typeface="Arial Black" panose="020B0A04020102020204" pitchFamily="34" charset="0"/>
              </a:rPr>
              <a:t> </a:t>
            </a:r>
            <a:r>
              <a:rPr lang="en-GB" sz="4800" dirty="0" smtClean="0"/>
              <a:t>can afford Credit cards</a:t>
            </a:r>
            <a:endParaRPr lang="en-GB" sz="4800" dirty="0"/>
          </a:p>
        </p:txBody>
      </p:sp>
      <p:sp>
        <p:nvSpPr>
          <p:cNvPr id="17" name="TextBox 16"/>
          <p:cNvSpPr txBox="1"/>
          <p:nvPr/>
        </p:nvSpPr>
        <p:spPr>
          <a:xfrm>
            <a:off x="2344695" y="2542804"/>
            <a:ext cx="852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Middle class with </a:t>
            </a:r>
            <a:r>
              <a:rPr lang="en-GB" sz="3600" b="1" dirty="0">
                <a:latin typeface="Arial Black" panose="020B0A04020102020204" pitchFamily="34" charset="0"/>
              </a:rPr>
              <a:t>€</a:t>
            </a:r>
            <a:r>
              <a:rPr lang="en-GB" sz="3600" b="1" dirty="0" smtClean="0">
                <a:latin typeface="Arial Black" panose="020B0A04020102020204" pitchFamily="34" charset="0"/>
              </a:rPr>
              <a:t>3,000-4500 </a:t>
            </a:r>
            <a:r>
              <a:rPr lang="en-GB" sz="3600" dirty="0"/>
              <a:t>year</a:t>
            </a:r>
            <a:endParaRPr lang="en-GB" sz="3600" b="1" dirty="0" smtClean="0">
              <a:latin typeface="Arial Black" panose="020B0A04020102020204" pitchFamily="34" charset="0"/>
            </a:endParaRPr>
          </a:p>
          <a:p>
            <a:r>
              <a:rPr lang="en-GB" sz="3600" dirty="0" smtClean="0"/>
              <a:t>income and </a:t>
            </a:r>
            <a:r>
              <a:rPr lang="en-GB" sz="3600" b="1" dirty="0" smtClean="0">
                <a:latin typeface="Arial Black" panose="020B0A04020102020204" pitchFamily="34" charset="0"/>
              </a:rPr>
              <a:t>18,2% </a:t>
            </a:r>
            <a:endParaRPr lang="en-GB" sz="3600" b="1" dirty="0">
              <a:latin typeface="Arial Black" panose="020B0A04020102020204" pitchFamily="34" charset="0"/>
            </a:endParaRPr>
          </a:p>
        </p:txBody>
      </p:sp>
      <p:pic>
        <p:nvPicPr>
          <p:cNvPr id="1030" name="Picture 6" descr="http://panachereport.com/images/man-sitting-clip-art-silhouette-300x261_0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849774"/>
            <a:ext cx="1037051" cy="90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44695" y="3849774"/>
            <a:ext cx="852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Affluent with </a:t>
            </a:r>
            <a:r>
              <a:rPr lang="en-GB" sz="3600" b="1" dirty="0" smtClean="0">
                <a:latin typeface="Arial Black" panose="020B0A04020102020204" pitchFamily="34" charset="0"/>
              </a:rPr>
              <a:t>€4500-6000  </a:t>
            </a:r>
            <a:r>
              <a:rPr lang="en-GB" sz="3600" dirty="0" smtClean="0"/>
              <a:t>year</a:t>
            </a:r>
            <a:endParaRPr lang="en-GB" sz="3600" b="1" dirty="0" smtClean="0">
              <a:latin typeface="Arial Black" panose="020B0A04020102020204" pitchFamily="34" charset="0"/>
            </a:endParaRPr>
          </a:p>
          <a:p>
            <a:r>
              <a:rPr lang="en-GB" sz="3600" dirty="0" smtClean="0"/>
              <a:t>income and </a:t>
            </a:r>
            <a:r>
              <a:rPr lang="en-GB" sz="3600" b="1" dirty="0" smtClean="0">
                <a:latin typeface="Arial Black" panose="020B0A04020102020204" pitchFamily="34" charset="0"/>
              </a:rPr>
              <a:t>15% </a:t>
            </a:r>
            <a:endParaRPr lang="en-GB" sz="3600" b="1" dirty="0">
              <a:latin typeface="Arial Black" panose="020B0A04020102020204" pitchFamily="34" charset="0"/>
            </a:endParaRPr>
          </a:p>
        </p:txBody>
      </p:sp>
      <p:pic>
        <p:nvPicPr>
          <p:cNvPr id="1032" name="Picture 8" descr="http://www.clker.com/cliparts/m/Z/Q/z/M/8/rich-person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858649"/>
            <a:ext cx="1239795" cy="17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473354" y="5156744"/>
            <a:ext cx="852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Most Affluent with </a:t>
            </a:r>
            <a:r>
              <a:rPr lang="en-GB" sz="3600" b="1" dirty="0" smtClean="0">
                <a:latin typeface="Arial Black" panose="020B0A04020102020204" pitchFamily="34" charset="0"/>
              </a:rPr>
              <a:t>€6000-More </a:t>
            </a:r>
            <a:r>
              <a:rPr lang="en-GB" sz="3600" dirty="0"/>
              <a:t>year</a:t>
            </a:r>
            <a:endParaRPr lang="en-GB" sz="3600" b="1" dirty="0" smtClean="0">
              <a:latin typeface="Arial Black" panose="020B0A04020102020204" pitchFamily="34" charset="0"/>
            </a:endParaRPr>
          </a:p>
          <a:p>
            <a:r>
              <a:rPr lang="en-GB" sz="3600" dirty="0" smtClean="0"/>
              <a:t>income and </a:t>
            </a:r>
            <a:r>
              <a:rPr lang="en-GB" sz="3600" b="1" dirty="0" smtClean="0">
                <a:latin typeface="Arial Black" panose="020B0A04020102020204" pitchFamily="34" charset="0"/>
              </a:rPr>
              <a:t>12,9% </a:t>
            </a:r>
            <a:endParaRPr lang="en-GB" sz="3600" b="1" dirty="0">
              <a:latin typeface="Arial Black" panose="020B0A04020102020204" pitchFamily="34" charset="0"/>
            </a:endParaRPr>
          </a:p>
        </p:txBody>
      </p:sp>
      <p:pic>
        <p:nvPicPr>
          <p:cNvPr id="2050" name="Picture 2" descr="http://images.clipartpanda.com/effort-clipart-weight-lifter-silhouette-clip-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1402913"/>
            <a:ext cx="1037051" cy="95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ages.sodahead.com/polls/002352635/2719290271_rich_man_strutting_clip_art_answer_2_xlarge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8" y="2537404"/>
            <a:ext cx="1037051" cy="121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8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0"/>
            <a:ext cx="9980682" cy="117316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Customer </a:t>
            </a:r>
            <a:r>
              <a:rPr lang="en-US" sz="8000" dirty="0"/>
              <a:t>Analysis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3353" y="1480724"/>
            <a:ext cx="8400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Middle class makes </a:t>
            </a:r>
            <a:r>
              <a:rPr lang="en-GB" sz="4000" b="1" dirty="0" smtClean="0">
                <a:latin typeface="Arial Black" panose="020B0A04020102020204" pitchFamily="34" charset="0"/>
              </a:rPr>
              <a:t>€60.03  </a:t>
            </a:r>
            <a:r>
              <a:rPr lang="en-GB" sz="4000" b="1" dirty="0" smtClean="0"/>
              <a:t>revenue </a:t>
            </a:r>
            <a:r>
              <a:rPr lang="en-GB" sz="4000" dirty="0" smtClean="0"/>
              <a:t>year</a:t>
            </a:r>
            <a:r>
              <a:rPr lang="en-GB" sz="4000" b="1" dirty="0" smtClean="0">
                <a:latin typeface="Arial Black" panose="020B0A04020102020204" pitchFamily="34" charset="0"/>
              </a:rPr>
              <a:t> </a:t>
            </a:r>
            <a:r>
              <a:rPr lang="en-GB" sz="4000" dirty="0" smtClean="0"/>
              <a:t>and </a:t>
            </a:r>
            <a:r>
              <a:rPr lang="en-GB" sz="4000" b="1" dirty="0" smtClean="0">
                <a:latin typeface="Arial Black" panose="020B0A04020102020204" pitchFamily="34" charset="0"/>
              </a:rPr>
              <a:t>39.5%  </a:t>
            </a:r>
            <a:endParaRPr lang="en-GB" sz="4000" b="1" dirty="0">
              <a:latin typeface="Arial Black" panose="020B0A04020102020204" pitchFamily="34" charset="0"/>
            </a:endParaRPr>
          </a:p>
        </p:txBody>
      </p:sp>
      <p:pic>
        <p:nvPicPr>
          <p:cNvPr id="1030" name="Picture 6" descr="http://panachereport.com/images/man-sitting-clip-art-silhouette-300x261_0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3237237"/>
            <a:ext cx="1239796" cy="13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44694" y="3364698"/>
            <a:ext cx="852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Affluent makes </a:t>
            </a:r>
            <a:r>
              <a:rPr lang="en-GB" sz="3600" b="1" dirty="0" smtClean="0">
                <a:latin typeface="Arial Black" panose="020B0A04020102020204" pitchFamily="34" charset="0"/>
              </a:rPr>
              <a:t>€123.38  </a:t>
            </a:r>
            <a:r>
              <a:rPr lang="en-GB" sz="3600" dirty="0" smtClean="0"/>
              <a:t>revenue year</a:t>
            </a:r>
            <a:r>
              <a:rPr lang="en-GB" sz="3600" b="1" dirty="0">
                <a:latin typeface="Arial Black" panose="020B0A04020102020204" pitchFamily="34" charset="0"/>
              </a:rPr>
              <a:t> </a:t>
            </a:r>
            <a:r>
              <a:rPr lang="en-GB" sz="3600" dirty="0" smtClean="0"/>
              <a:t>and </a:t>
            </a:r>
            <a:r>
              <a:rPr lang="en-GB" sz="3600" b="1" dirty="0" smtClean="0">
                <a:latin typeface="Arial Black" panose="020B0A04020102020204" pitchFamily="34" charset="0"/>
              </a:rPr>
              <a:t>32.4% </a:t>
            </a:r>
            <a:endParaRPr lang="en-GB" sz="3600" b="1" dirty="0">
              <a:latin typeface="Arial Black" panose="020B0A04020102020204" pitchFamily="34" charset="0"/>
            </a:endParaRPr>
          </a:p>
        </p:txBody>
      </p:sp>
      <p:pic>
        <p:nvPicPr>
          <p:cNvPr id="1032" name="Picture 8" descr="http://www.clker.com/cliparts/m/Z/Q/z/M/8/rich-person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858649"/>
            <a:ext cx="1239795" cy="175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473354" y="5156744"/>
            <a:ext cx="852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Most Affluent makes </a:t>
            </a:r>
            <a:r>
              <a:rPr lang="en-GB" sz="3600" b="1" dirty="0" smtClean="0">
                <a:latin typeface="Arial Black" panose="020B0A04020102020204" pitchFamily="34" charset="0"/>
              </a:rPr>
              <a:t>€209.78 </a:t>
            </a:r>
            <a:r>
              <a:rPr lang="en-GB" sz="3600" dirty="0" smtClean="0"/>
              <a:t>revenue year</a:t>
            </a:r>
            <a:r>
              <a:rPr lang="en-GB" sz="3600" b="1" dirty="0">
                <a:latin typeface="Arial Black" panose="020B0A04020102020204" pitchFamily="34" charset="0"/>
              </a:rPr>
              <a:t> </a:t>
            </a:r>
            <a:r>
              <a:rPr lang="en-GB" sz="3600" dirty="0" smtClean="0"/>
              <a:t>income and </a:t>
            </a:r>
            <a:r>
              <a:rPr lang="en-GB" sz="3600" b="1" dirty="0" smtClean="0">
                <a:latin typeface="Arial Black" panose="020B0A04020102020204" pitchFamily="34" charset="0"/>
              </a:rPr>
              <a:t>28% </a:t>
            </a:r>
            <a:endParaRPr lang="en-GB" sz="3600" b="1" dirty="0">
              <a:latin typeface="Arial Black" panose="020B0A04020102020204" pitchFamily="34" charset="0"/>
            </a:endParaRPr>
          </a:p>
        </p:txBody>
      </p:sp>
      <p:pic>
        <p:nvPicPr>
          <p:cNvPr id="2052" name="Picture 4" descr="http://images.sodahead.com/polls/002352635/2719290271_rich_man_strutting_clip_art_answer_2_xlarge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365338"/>
            <a:ext cx="1239795" cy="157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Action Plan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016359" y="1260305"/>
            <a:ext cx="8141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Goals:</a:t>
            </a:r>
            <a:endParaRPr lang="en-GB" sz="4400" b="1" dirty="0">
              <a:latin typeface="Arial Black" panose="020B0A040201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881" y="1937204"/>
            <a:ext cx="81419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Launch </a:t>
            </a:r>
            <a:r>
              <a:rPr lang="en-US" sz="2800" dirty="0"/>
              <a:t>a credit card</a:t>
            </a:r>
            <a:br>
              <a:rPr lang="en-US" sz="2800" dirty="0"/>
            </a:b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Reach </a:t>
            </a:r>
            <a:r>
              <a:rPr lang="en-US" sz="2800" dirty="0"/>
              <a:t>the affluent and most affluent</a:t>
            </a:r>
            <a:br>
              <a:rPr lang="en-US" sz="2800" dirty="0"/>
            </a:br>
            <a:endParaRPr lang="en-US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Launch </a:t>
            </a:r>
            <a:r>
              <a:rPr lang="en-US" sz="2800" dirty="0"/>
              <a:t>marketing and adverting that appeals to our audience Action Steps:</a:t>
            </a:r>
            <a:endParaRPr lang="en-GB" sz="28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0823" y="4486745"/>
            <a:ext cx="8141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 smtClean="0"/>
              <a:t>Short term and Long-term</a:t>
            </a:r>
            <a:endParaRPr lang="en-GB" sz="4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057" y="1497846"/>
            <a:ext cx="3198887" cy="20091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483" y="5392857"/>
            <a:ext cx="3137186" cy="1264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306" y="181428"/>
            <a:ext cx="570966" cy="80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86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Short term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66" y="1485114"/>
            <a:ext cx="8141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Marketing Plan</a:t>
            </a:r>
            <a:endParaRPr lang="en-GB" sz="3200" b="1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681" y="140109"/>
            <a:ext cx="1018416" cy="932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372" y="1777504"/>
            <a:ext cx="4413139" cy="4077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3" y="2570922"/>
            <a:ext cx="1700930" cy="17050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78243" y="2296363"/>
            <a:ext cx="534114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Direct Sales and </a:t>
            </a:r>
            <a:endParaRPr lang="en-US" sz="4000" dirty="0" smtClean="0"/>
          </a:p>
          <a:p>
            <a:r>
              <a:rPr lang="en-US" sz="4000" dirty="0"/>
              <a:t> </a:t>
            </a:r>
            <a:r>
              <a:rPr lang="en-US" sz="4000" dirty="0" smtClean="0"/>
              <a:t>   Branch-Cross </a:t>
            </a:r>
            <a:r>
              <a:rPr lang="en-US" sz="4000" dirty="0"/>
              <a:t>Sell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89" y="4148183"/>
            <a:ext cx="1156519" cy="11271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48426" y="4390247"/>
            <a:ext cx="81419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TV, Magazine and 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    Media Adverts</a:t>
            </a:r>
            <a:endParaRPr lang="en-GB" sz="3200" b="1" dirty="0">
              <a:latin typeface="Arial Black" panose="020B0A04020102020204" pitchFamily="34" charset="0"/>
            </a:endParaRPr>
          </a:p>
        </p:txBody>
      </p:sp>
      <p:pic>
        <p:nvPicPr>
          <p:cNvPr id="2053" name="Picture 5" descr="C:\Users\User\AppData\Local\Microsoft\Windows\Temporary Internet Files\Content.IE5\CAUDTFJ8\MP900302944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7" y="1301485"/>
            <a:ext cx="709679" cy="99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826" y="5897977"/>
            <a:ext cx="1111303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Launch </a:t>
            </a:r>
            <a:r>
              <a:rPr lang="en-US" sz="2000" b="1" dirty="0"/>
              <a:t>of promotional events by the </a:t>
            </a:r>
            <a:r>
              <a:rPr lang="en-US" sz="2000" b="1" dirty="0" err="1"/>
              <a:t>Alpen</a:t>
            </a:r>
            <a:r>
              <a:rPr lang="en-US" sz="2000" b="1" dirty="0"/>
              <a:t> Bank’s public relations department</a:t>
            </a:r>
            <a:r>
              <a:rPr lang="en-US" sz="2000" b="1" dirty="0" smtClean="0"/>
              <a:t>.</a:t>
            </a:r>
          </a:p>
          <a:p>
            <a:r>
              <a:rPr lang="en-US" sz="2000" b="1" dirty="0" smtClean="0"/>
              <a:t>   Evening </a:t>
            </a:r>
            <a:r>
              <a:rPr lang="en-US" sz="2000" b="1" dirty="0"/>
              <a:t>events could be held at elegant local venues for charitable fundraising purposes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2058" name="Picture 10" descr="C:\Program Files (x86)\Microsoft Office\MEDIA\OFFICE14\Lines\BD14845_.gif"/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87" y="6667802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8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Long Term</a:t>
            </a:r>
            <a:endParaRPr lang="en-US" sz="7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662" y="137653"/>
            <a:ext cx="991403" cy="904566"/>
          </a:xfrm>
        </p:spPr>
      </p:pic>
      <p:sp>
        <p:nvSpPr>
          <p:cNvPr id="5" name="Rectangle 4"/>
          <p:cNvSpPr/>
          <p:nvPr/>
        </p:nvSpPr>
        <p:spPr>
          <a:xfrm>
            <a:off x="334295" y="1362640"/>
            <a:ext cx="78264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</a:t>
            </a:r>
            <a:r>
              <a:rPr lang="en-US" b="1" dirty="0"/>
              <a:t>Continuing growth in the Romanian market</a:t>
            </a:r>
            <a:r>
              <a:rPr lang="en-US" dirty="0"/>
              <a:t>, with special focus on the credit card market.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Attracting customers to </a:t>
            </a:r>
            <a:r>
              <a:rPr lang="en-US" dirty="0" err="1"/>
              <a:t>Alpen</a:t>
            </a:r>
            <a:r>
              <a:rPr lang="en-US" dirty="0"/>
              <a:t> Bank by focusing on its </a:t>
            </a:r>
            <a:r>
              <a:rPr lang="en-US" b="1" dirty="0"/>
              <a:t>premium image </a:t>
            </a:r>
            <a:r>
              <a:rPr lang="en-US" dirty="0"/>
              <a:t>and </a:t>
            </a:r>
            <a:r>
              <a:rPr lang="en-US" b="1" dirty="0"/>
              <a:t>superior services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b="1" dirty="0"/>
              <a:t>Expansion in the credit card market</a:t>
            </a:r>
            <a:r>
              <a:rPr lang="en-US" dirty="0"/>
              <a:t>, to have established a customer base of 200,000 customers five years following initial launch.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/>
              <a:t>As the Romanian economy is growing, the percentage of population with a disposable income is increasing. </a:t>
            </a:r>
            <a:r>
              <a:rPr lang="en-US" b="1" dirty="0" err="1"/>
              <a:t>Alpen</a:t>
            </a:r>
            <a:r>
              <a:rPr lang="en-US" b="1" dirty="0"/>
              <a:t> Bank </a:t>
            </a:r>
            <a:r>
              <a:rPr lang="en-US" dirty="0"/>
              <a:t>will focus on attracting new members of the affluent segment of the population.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</a:t>
            </a:r>
            <a:r>
              <a:rPr lang="en-US" b="1" dirty="0"/>
              <a:t>Increase the lifetime value of each customer</a:t>
            </a:r>
            <a:r>
              <a:rPr lang="en-US" dirty="0"/>
              <a:t>, by further expansion of the financial services offered. 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54" y="1975976"/>
            <a:ext cx="3065513" cy="3065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328" y="3367278"/>
            <a:ext cx="789445" cy="5210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" y="5597038"/>
            <a:ext cx="1111282" cy="1187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1622322" y="5746162"/>
            <a:ext cx="9773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</a:t>
            </a:r>
            <a:r>
              <a:rPr lang="en-US" b="1" dirty="0"/>
              <a:t>Increase credit card utilization </a:t>
            </a:r>
            <a:r>
              <a:rPr lang="en-US" dirty="0"/>
              <a:t>by informing </a:t>
            </a:r>
            <a:r>
              <a:rPr lang="en-US" dirty="0" smtClean="0"/>
              <a:t>clientele of </a:t>
            </a:r>
            <a:r>
              <a:rPr lang="en-US" dirty="0"/>
              <a:t>benefits associated with credit card purchases, along with temporary potential incentives offered in order to change consumer habits.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Position to the Market</a:t>
            </a:r>
            <a:endParaRPr lang="en-US" sz="7200" dirty="0"/>
          </a:p>
        </p:txBody>
      </p:sp>
      <p:pic>
        <p:nvPicPr>
          <p:cNvPr id="7" name="Picture 6" descr="http://panachereport.com/images/man-sitting-clip-art-silhouette-300x261_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408437"/>
            <a:ext cx="1239796" cy="13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44696" y="1408437"/>
            <a:ext cx="85291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Affluent Customer is </a:t>
            </a:r>
            <a:r>
              <a:rPr lang="en-GB" sz="4400" b="1" dirty="0" smtClean="0">
                <a:latin typeface="Arial Black" panose="020B0A04020102020204" pitchFamily="34" charset="0"/>
              </a:rPr>
              <a:t>10% </a:t>
            </a:r>
            <a:r>
              <a:rPr lang="en-GB" sz="4400" dirty="0" smtClean="0"/>
              <a:t>Of population and </a:t>
            </a:r>
            <a:r>
              <a:rPr lang="en-GB" sz="4400" b="1" dirty="0" smtClean="0">
                <a:latin typeface="Arial Black" panose="020B0A04020102020204" pitchFamily="34" charset="0"/>
              </a:rPr>
              <a:t>24% </a:t>
            </a:r>
            <a:r>
              <a:rPr lang="en-GB" sz="4400" dirty="0"/>
              <a:t> wealth </a:t>
            </a:r>
            <a:endParaRPr lang="en-GB" sz="4400" b="1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http://www.relevantinsights.com/wp-content/uploads/2011/02/Van-Westerndo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1" y="2971502"/>
            <a:ext cx="1235866" cy="96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344696" y="2971502"/>
            <a:ext cx="8529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Less Price Sensitive</a:t>
            </a:r>
            <a:endParaRPr lang="en-GB" sz="4400" b="1" dirty="0">
              <a:latin typeface="Arial Black" panose="020B0A040201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78"/>
          <a:stretch/>
        </p:blipFill>
        <p:spPr>
          <a:xfrm>
            <a:off x="1104901" y="4168449"/>
            <a:ext cx="1239556" cy="11676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40975" y="4168449"/>
            <a:ext cx="85291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Career Oriented, </a:t>
            </a:r>
          </a:p>
          <a:p>
            <a:r>
              <a:rPr lang="en-GB" sz="4400" dirty="0" smtClean="0"/>
              <a:t>Professionals</a:t>
            </a:r>
            <a:endParaRPr lang="en-GB" sz="4400" b="1" dirty="0">
              <a:latin typeface="Arial Black" panose="020B0A040201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5614999"/>
            <a:ext cx="1235867" cy="123586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44696" y="5731514"/>
            <a:ext cx="85291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/>
              <a:t>Using Credit Card frequently </a:t>
            </a:r>
            <a:endParaRPr lang="en-GB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661</Words>
  <Application>Microsoft Office PowerPoint</Application>
  <PresentationFormat>Custom</PresentationFormat>
  <Paragraphs>167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Academic Literature 16x9</vt:lpstr>
      <vt:lpstr>Alpen Bank In Romania</vt:lpstr>
      <vt:lpstr>Market Environment</vt:lpstr>
      <vt:lpstr>SWOT Analysis </vt:lpstr>
      <vt:lpstr>Customer Analysis </vt:lpstr>
      <vt:lpstr>Customer Analysis </vt:lpstr>
      <vt:lpstr>Action Plan</vt:lpstr>
      <vt:lpstr>Short term</vt:lpstr>
      <vt:lpstr>Long Term</vt:lpstr>
      <vt:lpstr>Position to the Market</vt:lpstr>
      <vt:lpstr>Analyzing the financial data provided to us in the case.</vt:lpstr>
      <vt:lpstr>Customer Acquisition for All Customers</vt:lpstr>
      <vt:lpstr>Break Even (Middle and Affluent)</vt:lpstr>
      <vt:lpstr>Break Even (Affluent)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2014-10-17T16:06:58Z</dcterms:created>
  <dcterms:modified xsi:type="dcterms:W3CDTF">2014-10-19T12:54:42Z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TC034313809991</vt:lpwstr>
  </property>
</Properties>
</file>