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9" r:id="rId1"/>
  </p:sldMasterIdLst>
  <p:notesMasterIdLst>
    <p:notesMasterId r:id="rId18"/>
  </p:notesMasterIdLst>
  <p:sldIdLst>
    <p:sldId id="256" r:id="rId2"/>
    <p:sldId id="257" r:id="rId3"/>
    <p:sldId id="258" r:id="rId4"/>
    <p:sldId id="260" r:id="rId5"/>
    <p:sldId id="259" r:id="rId6"/>
    <p:sldId id="261" r:id="rId7"/>
    <p:sldId id="262" r:id="rId8"/>
    <p:sldId id="265" r:id="rId9"/>
    <p:sldId id="264"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5E975-E7C3-4028-BDAA-EEFB84C6C36D}" type="datetimeFigureOut">
              <a:rPr lang="en-US" smtClean="0"/>
              <a:t>3/12/2017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757D8-AAC9-4DC1-AD09-103870E25FC6}" type="slidenum">
              <a:rPr lang="en-US" smtClean="0"/>
              <a:t>‹#›</a:t>
            </a:fld>
            <a:endParaRPr lang="en-US"/>
          </a:p>
        </p:txBody>
      </p:sp>
    </p:spTree>
    <p:extLst>
      <p:ext uri="{BB962C8B-B14F-4D97-AF65-F5344CB8AC3E}">
        <p14:creationId xmlns:p14="http://schemas.microsoft.com/office/powerpoint/2010/main" val="685972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1D31BB9-B847-4317-9CE9-26F2F8CF49CF}"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B44E4-7D73-40BD-8997-847B1B191D6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65416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D31BB9-B847-4317-9CE9-26F2F8CF49CF}"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B44E4-7D73-40BD-8997-847B1B191D6F}" type="slidenum">
              <a:rPr lang="en-US" smtClean="0"/>
              <a:t>‹#›</a:t>
            </a:fld>
            <a:endParaRPr lang="en-US"/>
          </a:p>
        </p:txBody>
      </p:sp>
    </p:spTree>
    <p:extLst>
      <p:ext uri="{BB962C8B-B14F-4D97-AF65-F5344CB8AC3E}">
        <p14:creationId xmlns:p14="http://schemas.microsoft.com/office/powerpoint/2010/main" val="313357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D31BB9-B847-4317-9CE9-26F2F8CF49CF}"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B44E4-7D73-40BD-8997-847B1B191D6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46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D31BB9-B847-4317-9CE9-26F2F8CF49CF}"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B44E4-7D73-40BD-8997-847B1B191D6F}" type="slidenum">
              <a:rPr lang="en-US" smtClean="0"/>
              <a:t>‹#›</a:t>
            </a:fld>
            <a:endParaRPr lang="en-US"/>
          </a:p>
        </p:txBody>
      </p:sp>
    </p:spTree>
    <p:extLst>
      <p:ext uri="{BB962C8B-B14F-4D97-AF65-F5344CB8AC3E}">
        <p14:creationId xmlns:p14="http://schemas.microsoft.com/office/powerpoint/2010/main" val="2055272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D31BB9-B847-4317-9CE9-26F2F8CF49CF}"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B44E4-7D73-40BD-8997-847B1B191D6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782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D31BB9-B847-4317-9CE9-26F2F8CF49CF}" type="datetimeFigureOut">
              <a:rPr lang="en-US" smtClean="0"/>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B44E4-7D73-40BD-8997-847B1B191D6F}" type="slidenum">
              <a:rPr lang="en-US" smtClean="0"/>
              <a:t>‹#›</a:t>
            </a:fld>
            <a:endParaRPr lang="en-US"/>
          </a:p>
        </p:txBody>
      </p:sp>
    </p:spTree>
    <p:extLst>
      <p:ext uri="{BB962C8B-B14F-4D97-AF65-F5344CB8AC3E}">
        <p14:creationId xmlns:p14="http://schemas.microsoft.com/office/powerpoint/2010/main" val="317919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D31BB9-B847-4317-9CE9-26F2F8CF49CF}" type="datetimeFigureOut">
              <a:rPr lang="en-US" smtClean="0"/>
              <a:t>3/12/2017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B44E4-7D73-40BD-8997-847B1B191D6F}" type="slidenum">
              <a:rPr lang="en-US" smtClean="0"/>
              <a:t>‹#›</a:t>
            </a:fld>
            <a:endParaRPr lang="en-US"/>
          </a:p>
        </p:txBody>
      </p:sp>
    </p:spTree>
    <p:extLst>
      <p:ext uri="{BB962C8B-B14F-4D97-AF65-F5344CB8AC3E}">
        <p14:creationId xmlns:p14="http://schemas.microsoft.com/office/powerpoint/2010/main" val="180517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D31BB9-B847-4317-9CE9-26F2F8CF49CF}" type="datetimeFigureOut">
              <a:rPr lang="en-US" smtClean="0"/>
              <a:t>3/12/2017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B44E4-7D73-40BD-8997-847B1B191D6F}" type="slidenum">
              <a:rPr lang="en-US" smtClean="0"/>
              <a:t>‹#›</a:t>
            </a:fld>
            <a:endParaRPr lang="en-US"/>
          </a:p>
        </p:txBody>
      </p:sp>
    </p:spTree>
    <p:extLst>
      <p:ext uri="{BB962C8B-B14F-4D97-AF65-F5344CB8AC3E}">
        <p14:creationId xmlns:p14="http://schemas.microsoft.com/office/powerpoint/2010/main" val="3634559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D31BB9-B847-4317-9CE9-26F2F8CF49CF}" type="datetimeFigureOut">
              <a:rPr lang="en-US" smtClean="0"/>
              <a:t>3/12/2017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B44E4-7D73-40BD-8997-847B1B191D6F}" type="slidenum">
              <a:rPr lang="en-US" smtClean="0"/>
              <a:t>‹#›</a:t>
            </a:fld>
            <a:endParaRPr lang="en-US"/>
          </a:p>
        </p:txBody>
      </p:sp>
    </p:spTree>
    <p:extLst>
      <p:ext uri="{BB962C8B-B14F-4D97-AF65-F5344CB8AC3E}">
        <p14:creationId xmlns:p14="http://schemas.microsoft.com/office/powerpoint/2010/main" val="68723602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1D31BB9-B847-4317-9CE9-26F2F8CF49CF}" type="datetimeFigureOut">
              <a:rPr lang="en-US" smtClean="0"/>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B44E4-7D73-40BD-8997-847B1B191D6F}" type="slidenum">
              <a:rPr lang="en-US" smtClean="0"/>
              <a:t>‹#›</a:t>
            </a:fld>
            <a:endParaRPr lang="en-US"/>
          </a:p>
        </p:txBody>
      </p:sp>
    </p:spTree>
    <p:extLst>
      <p:ext uri="{BB962C8B-B14F-4D97-AF65-F5344CB8AC3E}">
        <p14:creationId xmlns:p14="http://schemas.microsoft.com/office/powerpoint/2010/main" val="15127923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D31BB9-B847-4317-9CE9-26F2F8CF49CF}" type="datetimeFigureOut">
              <a:rPr lang="en-US" smtClean="0"/>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B44E4-7D73-40BD-8997-847B1B191D6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473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1D31BB9-B847-4317-9CE9-26F2F8CF49CF}" type="datetimeFigureOut">
              <a:rPr lang="en-US" smtClean="0"/>
              <a:t>3/12/2017</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01B44E4-7D73-40BD-8997-847B1B191D6F}"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569596"/>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TITAN insurance </a:t>
            </a:r>
            <a:br>
              <a:rPr lang="en-US" dirty="0" smtClean="0"/>
            </a:br>
            <a:r>
              <a:rPr lang="en-US" dirty="0" smtClean="0"/>
              <a:t>A group assignment</a:t>
            </a:r>
            <a:endParaRPr lang="en-US" dirty="0"/>
          </a:p>
        </p:txBody>
      </p:sp>
      <p:sp>
        <p:nvSpPr>
          <p:cNvPr id="3" name="Subtitle 2"/>
          <p:cNvSpPr>
            <a:spLocks noGrp="1"/>
          </p:cNvSpPr>
          <p:nvPr>
            <p:ph type="subTitle" idx="1"/>
          </p:nvPr>
        </p:nvSpPr>
        <p:spPr/>
        <p:txBody>
          <a:bodyPr>
            <a:normAutofit/>
          </a:bodyPr>
          <a:lstStyle/>
          <a:p>
            <a:r>
              <a:rPr lang="en-US" dirty="0" smtClean="0"/>
              <a:t>GROUP 1 – CHN-BABI-JAN2017</a:t>
            </a:r>
          </a:p>
          <a:p>
            <a:r>
              <a:rPr lang="en-US" dirty="0" smtClean="0"/>
              <a:t>Abishek | K S Suraj</a:t>
            </a:r>
            <a:r>
              <a:rPr lang="en-US" dirty="0"/>
              <a:t> | Mithran </a:t>
            </a:r>
            <a:r>
              <a:rPr lang="en-US" dirty="0" smtClean="0"/>
              <a:t>| Suryaprakash | Santhosh</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711" y="5059440"/>
            <a:ext cx="2994314" cy="1060948"/>
          </a:xfrm>
          <a:prstGeom prst="rect">
            <a:avLst/>
          </a:prstGeom>
        </p:spPr>
      </p:pic>
    </p:spTree>
    <p:extLst>
      <p:ext uri="{BB962C8B-B14F-4D97-AF65-F5344CB8AC3E}">
        <p14:creationId xmlns:p14="http://schemas.microsoft.com/office/powerpoint/2010/main" val="2845501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 – 4 : </a:t>
            </a:r>
            <a:r>
              <a:rPr lang="en-US" dirty="0"/>
              <a:t>The probability of a type 1 error</a:t>
            </a:r>
          </a:p>
        </p:txBody>
      </p:sp>
      <p:sp>
        <p:nvSpPr>
          <p:cNvPr id="4" name="Content Placeholder 3"/>
          <p:cNvSpPr>
            <a:spLocks noGrp="1"/>
          </p:cNvSpPr>
          <p:nvPr>
            <p:ph idx="1"/>
          </p:nvPr>
        </p:nvSpPr>
        <p:spPr/>
        <p:txBody>
          <a:bodyPr/>
          <a:lstStyle/>
          <a:p>
            <a:r>
              <a:rPr lang="en-US" dirty="0" smtClean="0"/>
              <a:t>From </a:t>
            </a:r>
            <a:r>
              <a:rPr lang="en-US" dirty="0" smtClean="0"/>
              <a:t>the previous discussion and generally accepted criteria for </a:t>
            </a:r>
            <a:r>
              <a:rPr lang="en-US" dirty="0" smtClean="0"/>
              <a:t>Type I error</a:t>
            </a:r>
            <a:r>
              <a:rPr lang="en-US" dirty="0" smtClean="0"/>
              <a:t> </a:t>
            </a:r>
            <a:r>
              <a:rPr lang="en-US" dirty="0" smtClean="0"/>
              <a:t>being 5%, here also it is same 5%</a:t>
            </a:r>
          </a:p>
          <a:p>
            <a:endParaRPr lang="en-US" dirty="0"/>
          </a:p>
        </p:txBody>
      </p:sp>
    </p:spTree>
    <p:extLst>
      <p:ext uri="{BB962C8B-B14F-4D97-AF65-F5344CB8AC3E}">
        <p14:creationId xmlns:p14="http://schemas.microsoft.com/office/powerpoint/2010/main" val="188803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 – 4 : </a:t>
            </a:r>
            <a:r>
              <a:rPr lang="en-US" dirty="0"/>
              <a:t>The probability of a type </a:t>
            </a:r>
            <a:r>
              <a:rPr lang="en-US" dirty="0" smtClean="0"/>
              <a:t>2 error &amp; Power of Test</a:t>
            </a:r>
            <a:endParaRPr lang="en-US" dirty="0"/>
          </a:p>
        </p:txBody>
      </p:sp>
      <p:sp>
        <p:nvSpPr>
          <p:cNvPr id="4" name="Content Placeholder 3"/>
          <p:cNvSpPr>
            <a:spLocks noGrp="1"/>
          </p:cNvSpPr>
          <p:nvPr>
            <p:ph idx="1"/>
          </p:nvPr>
        </p:nvSpPr>
        <p:spPr/>
        <p:txBody>
          <a:bodyPr/>
          <a:lstStyle/>
          <a:p>
            <a:r>
              <a:rPr lang="en-US" b="1" dirty="0" smtClean="0"/>
              <a:t>To Find Power of Test</a:t>
            </a:r>
          </a:p>
          <a:p>
            <a:endParaRPr lang="en-US" dirty="0" smtClean="0"/>
          </a:p>
          <a:p>
            <a:r>
              <a:rPr lang="en-US" dirty="0" smtClean="0"/>
              <a:t>Step 1 : Find the Standard Deviation of Samples</a:t>
            </a:r>
          </a:p>
          <a:p>
            <a:r>
              <a:rPr lang="en-US" dirty="0" smtClean="0"/>
              <a:t>S1 – Standard Deviation of Old Scheme = 20.46</a:t>
            </a:r>
          </a:p>
          <a:p>
            <a:r>
              <a:rPr lang="en-US" dirty="0" smtClean="0"/>
              <a:t>S2 - Standard </a:t>
            </a:r>
            <a:r>
              <a:rPr lang="en-US" dirty="0"/>
              <a:t>Deviation of </a:t>
            </a:r>
            <a:r>
              <a:rPr lang="en-US" dirty="0" smtClean="0"/>
              <a:t>New </a:t>
            </a:r>
            <a:r>
              <a:rPr lang="en-US" dirty="0"/>
              <a:t>Scheme </a:t>
            </a:r>
            <a:r>
              <a:rPr lang="en-US" dirty="0" smtClean="0"/>
              <a:t>= 24.06</a:t>
            </a:r>
          </a:p>
          <a:p>
            <a:r>
              <a:rPr lang="en-US" dirty="0" smtClean="0"/>
              <a:t>R</a:t>
            </a:r>
          </a:p>
          <a:p>
            <a:endParaRPr lang="en-US" dirty="0" smtClean="0"/>
          </a:p>
          <a:p>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428" y="4747110"/>
            <a:ext cx="1695687" cy="905001"/>
          </a:xfrm>
          <a:prstGeom prst="rect">
            <a:avLst/>
          </a:prstGeom>
        </p:spPr>
      </p:pic>
    </p:spTree>
    <p:extLst>
      <p:ext uri="{BB962C8B-B14F-4D97-AF65-F5344CB8AC3E}">
        <p14:creationId xmlns:p14="http://schemas.microsoft.com/office/powerpoint/2010/main" val="298396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 – 4 : </a:t>
            </a:r>
            <a:r>
              <a:rPr lang="en-US" dirty="0"/>
              <a:t>The probability of a type </a:t>
            </a:r>
            <a:r>
              <a:rPr lang="en-US" dirty="0" smtClean="0"/>
              <a:t>2 error &amp; Power of Test</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en-US" dirty="0" smtClean="0"/>
                  <a:t>Step 2 : Calculate Combined Standard Deviation or Pooled Standard Deviation</a:t>
                </a:r>
              </a:p>
              <a:p>
                <a14:m>
                  <m:oMath xmlns:m="http://schemas.openxmlformats.org/officeDocument/2006/math">
                    <m:r>
                      <a:rPr lang="en-US" b="0" i="1" smtClean="0">
                        <a:latin typeface="Cambria Math" panose="02040503050406030204" pitchFamily="18" charset="0"/>
                      </a:rPr>
                      <m:t>𝑃𝑜𝑜𝑙𝑒𝑑</m:t>
                    </m:r>
                    <m:r>
                      <a:rPr lang="en-US" b="0" i="1" smtClean="0">
                        <a:latin typeface="Cambria Math" panose="02040503050406030204" pitchFamily="18" charset="0"/>
                      </a:rPr>
                      <m:t> </m:t>
                    </m:r>
                    <m:r>
                      <a:rPr lang="en-US" b="0" i="1" smtClean="0">
                        <a:latin typeface="Cambria Math" panose="02040503050406030204" pitchFamily="18" charset="0"/>
                      </a:rPr>
                      <m:t>𝑆𝑡𝑎𝑛𝑑𝑎𝑟𝑑</m:t>
                    </m:r>
                    <m:r>
                      <a:rPr lang="en-US" b="0" i="1" smtClean="0">
                        <a:latin typeface="Cambria Math" panose="02040503050406030204" pitchFamily="18" charset="0"/>
                      </a:rPr>
                      <m:t> </m:t>
                    </m:r>
                    <m:r>
                      <a:rPr lang="en-US" b="0" i="1" smtClean="0">
                        <a:latin typeface="Cambria Math" panose="02040503050406030204" pitchFamily="18" charset="0"/>
                      </a:rPr>
                      <m:t>𝐷𝑒𝑣𝑖𝑎𝑡𝑖𝑜𝑛</m:t>
                    </m:r>
                    <m:r>
                      <a:rPr lang="en-US" b="0" i="1" smtClean="0">
                        <a:latin typeface="Cambria Math" panose="02040503050406030204" pitchFamily="18" charset="0"/>
                      </a:rPr>
                      <m:t>= </m:t>
                    </m:r>
                    <m:rad>
                      <m:radPr>
                        <m:degHide m:val="on"/>
                        <m:ctrlPr>
                          <a:rPr lang="en-US" i="1" smtClean="0">
                            <a:latin typeface="Cambria Math" panose="02040503050406030204" pitchFamily="18" charset="0"/>
                          </a:rPr>
                        </m:ctrlPr>
                      </m:radPr>
                      <m:deg/>
                      <m:e>
                        <m:d>
                          <m:dPr>
                            <m:ctrlPr>
                              <a:rPr lang="en-US" i="1" smtClean="0">
                                <a:latin typeface="Cambria Math" panose="02040503050406030204" pitchFamily="18" charset="0"/>
                              </a:rPr>
                            </m:ctrlPr>
                          </m:dPr>
                          <m:e>
                            <m:d>
                              <m:dPr>
                                <m:ctrlPr>
                                  <a:rPr lang="en-US" i="1" smtClean="0">
                                    <a:latin typeface="Cambria Math" panose="02040503050406030204" pitchFamily="18" charset="0"/>
                                  </a:rPr>
                                </m:ctrlPr>
                              </m:dPr>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/2</m:t>
                            </m:r>
                          </m:e>
                        </m:d>
                      </m:e>
                    </m:rad>
                  </m:oMath>
                </a14:m>
                <a:r>
                  <a:rPr lang="en-US" dirty="0" smtClean="0"/>
                  <a:t>  </a:t>
                </a:r>
              </a:p>
              <a:p>
                <a:pPr marL="0" indent="0">
                  <a:buNone/>
                </a:pPr>
                <a:endParaRPr lang="en-US" dirty="0" smtClean="0"/>
              </a:p>
              <a:p>
                <a:pPr marL="0" indent="0">
                  <a:buNone/>
                </a:pPr>
                <a:r>
                  <a:rPr lang="en-US" dirty="0" smtClean="0"/>
                  <a:t>R</a:t>
                </a:r>
              </a:p>
              <a:p>
                <a:pPr marL="0" indent="0">
                  <a:buNone/>
                </a:pPr>
                <a:endParaRPr lang="en-US" dirty="0" smtClean="0"/>
              </a:p>
              <a:p>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1515" t="-1667"/>
                </a:stretch>
              </a:blipFill>
            </p:spPr>
            <p:txBody>
              <a:bodyPr/>
              <a:lstStyle/>
              <a:p>
                <a:r>
                  <a:rPr lang="en-US">
                    <a:noFill/>
                  </a:rPr>
                  <a:t> </a:t>
                </a:r>
              </a:p>
            </p:txBody>
          </p:sp>
        </mc:Fallback>
      </mc:AlternateContent>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3905" y="4501917"/>
            <a:ext cx="2943636" cy="447737"/>
          </a:xfrm>
          <a:prstGeom prst="rect">
            <a:avLst/>
          </a:prstGeom>
        </p:spPr>
      </p:pic>
    </p:spTree>
    <p:extLst>
      <p:ext uri="{BB962C8B-B14F-4D97-AF65-F5344CB8AC3E}">
        <p14:creationId xmlns:p14="http://schemas.microsoft.com/office/powerpoint/2010/main" val="3451594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 – 4 : </a:t>
            </a:r>
            <a:r>
              <a:rPr lang="en-US" dirty="0"/>
              <a:t>The probability of a type </a:t>
            </a:r>
            <a:r>
              <a:rPr lang="en-US" dirty="0" smtClean="0"/>
              <a:t>2 error &amp; Power of Test</a:t>
            </a:r>
            <a:endParaRPr lang="en-US" dirty="0"/>
          </a:p>
        </p:txBody>
      </p:sp>
      <p:sp>
        <p:nvSpPr>
          <p:cNvPr id="4" name="Content Placeholder 3"/>
          <p:cNvSpPr>
            <a:spLocks noGrp="1"/>
          </p:cNvSpPr>
          <p:nvPr>
            <p:ph idx="1"/>
          </p:nvPr>
        </p:nvSpPr>
        <p:spPr/>
        <p:txBody>
          <a:bodyPr/>
          <a:lstStyle/>
          <a:p>
            <a:pPr marL="0" indent="0">
              <a:buNone/>
            </a:pPr>
            <a:r>
              <a:rPr lang="en-US" dirty="0" smtClean="0"/>
              <a:t>Step 3 : To Calculate </a:t>
            </a:r>
            <a:r>
              <a:rPr lang="el-GR" dirty="0" smtClean="0">
                <a:latin typeface="Times New Roman" panose="02020603050405020304" pitchFamily="18" charset="0"/>
                <a:cs typeface="Times New Roman" panose="02020603050405020304" pitchFamily="18" charset="0"/>
              </a:rPr>
              <a:t>β</a:t>
            </a:r>
            <a:r>
              <a:rPr lang="en-US" dirty="0" smtClean="0">
                <a:latin typeface="Times New Roman" panose="02020603050405020304" pitchFamily="18" charset="0"/>
                <a:cs typeface="Times New Roman" panose="02020603050405020304" pitchFamily="18" charset="0"/>
              </a:rPr>
              <a:t> (Power)</a:t>
            </a:r>
            <a:endParaRPr lang="en-US" dirty="0" smtClean="0"/>
          </a:p>
          <a:p>
            <a:pPr marL="0" indent="0">
              <a:buNone/>
            </a:pPr>
            <a:r>
              <a:rPr lang="en-US" dirty="0" smtClean="0"/>
              <a:t>Stated : Average </a:t>
            </a:r>
            <a:r>
              <a:rPr lang="en-US" dirty="0"/>
              <a:t>mean has to </a:t>
            </a:r>
            <a:r>
              <a:rPr lang="en-US" dirty="0" smtClean="0"/>
              <a:t>be increased </a:t>
            </a:r>
            <a:r>
              <a:rPr lang="en-US" dirty="0"/>
              <a:t>by </a:t>
            </a:r>
            <a:r>
              <a:rPr lang="en-US" dirty="0" smtClean="0"/>
              <a:t>$5000 </a:t>
            </a:r>
            <a:r>
              <a:rPr lang="en-US" dirty="0"/>
              <a:t>in the new scheme to </a:t>
            </a:r>
            <a:r>
              <a:rPr lang="en-US" dirty="0" smtClean="0"/>
              <a:t>achieve </a:t>
            </a:r>
            <a:r>
              <a:rPr lang="en-US" dirty="0"/>
              <a:t>breakeven, </a:t>
            </a:r>
            <a:r>
              <a:rPr lang="en-US" dirty="0" smtClean="0"/>
              <a:t>So $5000 </a:t>
            </a:r>
            <a:r>
              <a:rPr lang="en-US" dirty="0"/>
              <a:t>needs to be added to </a:t>
            </a:r>
            <a:r>
              <a:rPr lang="en-US" dirty="0" smtClean="0"/>
              <a:t>$4000(mean </a:t>
            </a:r>
            <a:r>
              <a:rPr lang="en-US" dirty="0"/>
              <a:t>diff of existing sample) </a:t>
            </a:r>
            <a:endParaRPr lang="en-US" dirty="0" smtClean="0"/>
          </a:p>
          <a:p>
            <a:r>
              <a:rPr lang="en-US" dirty="0" smtClean="0"/>
              <a:t>R</a:t>
            </a:r>
          </a:p>
          <a:p>
            <a:pPr lvl="1"/>
            <a:endParaRPr lang="en-US" dirty="0" smtClean="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402" y="4009822"/>
            <a:ext cx="10793331" cy="1648055"/>
          </a:xfrm>
          <a:prstGeom prst="rect">
            <a:avLst/>
          </a:prstGeom>
        </p:spPr>
      </p:pic>
    </p:spTree>
    <p:extLst>
      <p:ext uri="{BB962C8B-B14F-4D97-AF65-F5344CB8AC3E}">
        <p14:creationId xmlns:p14="http://schemas.microsoft.com/office/powerpoint/2010/main" val="3961182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 – 4 : </a:t>
            </a:r>
            <a:r>
              <a:rPr lang="en-US" dirty="0"/>
              <a:t>The probability of a type </a:t>
            </a:r>
            <a:r>
              <a:rPr lang="en-US" dirty="0" smtClean="0"/>
              <a:t>2 error &amp; Power of Test</a:t>
            </a:r>
            <a:endParaRPr lang="en-US" dirty="0"/>
          </a:p>
        </p:txBody>
      </p:sp>
      <p:sp>
        <p:nvSpPr>
          <p:cNvPr id="5" name="Content Placeholder 4"/>
          <p:cNvSpPr>
            <a:spLocks noGrp="1"/>
          </p:cNvSpPr>
          <p:nvPr>
            <p:ph idx="1"/>
          </p:nvPr>
        </p:nvSpPr>
        <p:spPr/>
        <p:txBody>
          <a:bodyPr/>
          <a:lstStyle/>
          <a:p>
            <a:r>
              <a:rPr lang="en-US" b="1" dirty="0" smtClean="0"/>
              <a:t>To Find Type II Error (</a:t>
            </a:r>
            <a:r>
              <a:rPr lang="el-GR" b="1" dirty="0" smtClean="0">
                <a:latin typeface="Times New Roman" panose="02020603050405020304" pitchFamily="18" charset="0"/>
                <a:cs typeface="Times New Roman" panose="02020603050405020304" pitchFamily="18" charset="0"/>
              </a:rPr>
              <a:t>β</a:t>
            </a:r>
            <a:r>
              <a:rPr lang="en-US" b="1"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Power (POT)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0.4592797</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1 - 0.4592797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0.5407203</a:t>
            </a:r>
          </a:p>
          <a:p>
            <a:endParaRPr lang="en-US"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β</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0.5407203</a:t>
            </a:r>
          </a:p>
          <a:p>
            <a:endParaRPr lang="en-US" dirty="0"/>
          </a:p>
        </p:txBody>
      </p:sp>
      <p:sp>
        <p:nvSpPr>
          <p:cNvPr id="9" name="TextBox 8"/>
          <p:cNvSpPr txBox="1"/>
          <p:nvPr/>
        </p:nvSpPr>
        <p:spPr>
          <a:xfrm>
            <a:off x="8154785" y="4106489"/>
            <a:ext cx="3192087" cy="2031325"/>
          </a:xfrm>
          <a:prstGeom prst="rect">
            <a:avLst/>
          </a:prstGeom>
          <a:solidFill>
            <a:srgbClr val="FFC000"/>
          </a:solidFill>
        </p:spPr>
        <p:txBody>
          <a:bodyPr wrap="square" rtlCol="0">
            <a:spAutoFit/>
          </a:bodyPr>
          <a:lstStyle/>
          <a:p>
            <a:r>
              <a:rPr lang="en-US" dirty="0" smtClean="0"/>
              <a:t>Actually,</a:t>
            </a:r>
          </a:p>
          <a:p>
            <a:r>
              <a:rPr lang="en-US" dirty="0" smtClean="0"/>
              <a:t>Power Of Test (POT) = 1 - </a:t>
            </a:r>
            <a:r>
              <a:rPr lang="el-GR" dirty="0">
                <a:latin typeface="Times New Roman" panose="02020603050405020304" pitchFamily="18" charset="0"/>
                <a:cs typeface="Times New Roman" panose="02020603050405020304" pitchFamily="18" charset="0"/>
              </a:rPr>
              <a:t>β</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POT = 1 - </a:t>
            </a:r>
            <a:r>
              <a:rPr lang="el-GR" dirty="0">
                <a:latin typeface="Times New Roman" panose="02020603050405020304" pitchFamily="18" charset="0"/>
                <a:cs typeface="Times New Roman" panose="02020603050405020304" pitchFamily="18" charset="0"/>
              </a:rPr>
              <a:t>β</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a:t>
            </a:r>
            <a:r>
              <a:rPr lang="el-GR" dirty="0">
                <a:latin typeface="Times New Roman" panose="02020603050405020304" pitchFamily="18" charset="0"/>
                <a:cs typeface="Times New Roman" panose="02020603050405020304" pitchFamily="18" charset="0"/>
              </a:rPr>
              <a:t> β</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=POT</a:t>
            </a:r>
          </a:p>
          <a:p>
            <a:r>
              <a:rPr lang="en-US" dirty="0" smtClean="0">
                <a:latin typeface="Times New Roman" panose="02020603050405020304" pitchFamily="18" charset="0"/>
                <a:cs typeface="Times New Roman" panose="02020603050405020304" pitchFamily="18" charset="0"/>
              </a:rPr>
              <a:t>-</a:t>
            </a:r>
            <a:r>
              <a:rPr lang="el-GR" dirty="0" smtClean="0">
                <a:latin typeface="Times New Roman" panose="02020603050405020304" pitchFamily="18" charset="0"/>
                <a:cs typeface="Times New Roman" panose="02020603050405020304" pitchFamily="18" charset="0"/>
              </a:rPr>
              <a:t>β</a:t>
            </a:r>
            <a:r>
              <a:rPr lang="en-US" dirty="0" smtClean="0">
                <a:latin typeface="Times New Roman" panose="02020603050405020304" pitchFamily="18" charset="0"/>
                <a:cs typeface="Times New Roman" panose="02020603050405020304" pitchFamily="18" charset="0"/>
              </a:rPr>
              <a:t>  = POT-1</a:t>
            </a:r>
          </a:p>
          <a:p>
            <a:r>
              <a:rPr lang="el-GR" dirty="0" smtClean="0">
                <a:latin typeface="Times New Roman" panose="02020603050405020304" pitchFamily="18" charset="0"/>
                <a:cs typeface="Times New Roman" panose="02020603050405020304" pitchFamily="18" charset="0"/>
              </a:rPr>
              <a:t>β</a:t>
            </a:r>
            <a:r>
              <a:rPr lang="en-US" dirty="0" smtClean="0">
                <a:latin typeface="Times New Roman" panose="02020603050405020304" pitchFamily="18" charset="0"/>
                <a:cs typeface="Times New Roman" panose="02020603050405020304" pitchFamily="18" charset="0"/>
              </a:rPr>
              <a:t>  = -POT+1</a:t>
            </a:r>
          </a:p>
          <a:p>
            <a:r>
              <a:rPr lang="el-GR" dirty="0" smtClean="0">
                <a:latin typeface="Times New Roman" panose="02020603050405020304" pitchFamily="18" charset="0"/>
                <a:cs typeface="Times New Roman" panose="02020603050405020304" pitchFamily="18" charset="0"/>
              </a:rPr>
              <a:t>β</a:t>
            </a:r>
            <a:r>
              <a:rPr lang="en-US" dirty="0" smtClean="0">
                <a:latin typeface="Times New Roman" panose="02020603050405020304" pitchFamily="18" charset="0"/>
                <a:cs typeface="Times New Roman" panose="02020603050405020304" pitchFamily="18" charset="0"/>
              </a:rPr>
              <a:t> = 1-POT</a:t>
            </a:r>
            <a:endParaRPr lang="en-US" dirty="0"/>
          </a:p>
        </p:txBody>
      </p:sp>
    </p:spTree>
    <p:extLst>
      <p:ext uri="{BB962C8B-B14F-4D97-AF65-F5344CB8AC3E}">
        <p14:creationId xmlns:p14="http://schemas.microsoft.com/office/powerpoint/2010/main" val="82750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 – 5 : </a:t>
            </a:r>
            <a:r>
              <a:rPr lang="en-US" dirty="0"/>
              <a:t/>
            </a:r>
            <a:br>
              <a:rPr lang="en-US" dirty="0"/>
            </a:br>
            <a:r>
              <a:rPr lang="en-US" dirty="0"/>
              <a:t>SAMPLE SIZE </a:t>
            </a:r>
            <a:r>
              <a:rPr lang="en-US" dirty="0" smtClean="0"/>
              <a:t>that MAKEs </a:t>
            </a:r>
            <a:r>
              <a:rPr lang="en-US" dirty="0"/>
              <a:t>THE PROBABILITIES OF TYPE </a:t>
            </a:r>
            <a:r>
              <a:rPr lang="en-US" dirty="0" smtClean="0"/>
              <a:t>I </a:t>
            </a:r>
            <a:r>
              <a:rPr lang="en-US" dirty="0"/>
              <a:t>AND TYPE </a:t>
            </a:r>
            <a:r>
              <a:rPr lang="en-US" dirty="0" smtClean="0"/>
              <a:t>II </a:t>
            </a:r>
            <a:r>
              <a:rPr lang="en-US" dirty="0"/>
              <a:t>ERRORS EQUAL </a:t>
            </a:r>
          </a:p>
        </p:txBody>
      </p:sp>
      <p:sp>
        <p:nvSpPr>
          <p:cNvPr id="5" name="Content Placeholder 4"/>
          <p:cNvSpPr>
            <a:spLocks noGrp="1"/>
          </p:cNvSpPr>
          <p:nvPr>
            <p:ph idx="1"/>
          </p:nvPr>
        </p:nvSpPr>
        <p:spPr/>
        <p:txBody>
          <a:bodyPr/>
          <a:lstStyle/>
          <a:p>
            <a:pPr marL="0" indent="0">
              <a:buNone/>
            </a:pPr>
            <a:r>
              <a:rPr lang="en-US" b="1" dirty="0" smtClean="0"/>
              <a:t>R Code</a:t>
            </a:r>
          </a:p>
          <a:p>
            <a:pPr marL="0" indent="0">
              <a:buNone/>
            </a:pP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828" y="2896948"/>
            <a:ext cx="9754961" cy="1762371"/>
          </a:xfrm>
          <a:prstGeom prst="rect">
            <a:avLst/>
          </a:prstGeom>
        </p:spPr>
      </p:pic>
      <p:sp>
        <p:nvSpPr>
          <p:cNvPr id="4" name="TextBox 3"/>
          <p:cNvSpPr txBox="1"/>
          <p:nvPr/>
        </p:nvSpPr>
        <p:spPr>
          <a:xfrm>
            <a:off x="1213658" y="5212080"/>
            <a:ext cx="9809018" cy="646331"/>
          </a:xfrm>
          <a:prstGeom prst="rect">
            <a:avLst/>
          </a:prstGeom>
          <a:noFill/>
        </p:spPr>
        <p:txBody>
          <a:bodyPr wrap="square" rtlCol="0">
            <a:spAutoFit/>
          </a:bodyPr>
          <a:lstStyle/>
          <a:p>
            <a:r>
              <a:rPr lang="en-US" b="1" dirty="0" smtClean="0"/>
              <a:t>We Need 133.948, or 134 samples approximately that will make the probabilities of TYPE I error and TYPE II errors Equal </a:t>
            </a:r>
            <a:endParaRPr lang="en-US" b="1" dirty="0"/>
          </a:p>
        </p:txBody>
      </p:sp>
    </p:spTree>
    <p:extLst>
      <p:ext uri="{BB962C8B-B14F-4D97-AF65-F5344CB8AC3E}">
        <p14:creationId xmlns:p14="http://schemas.microsoft.com/office/powerpoint/2010/main" val="1754539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460615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Hypothesis </a:t>
            </a:r>
          </a:p>
        </p:txBody>
      </p:sp>
      <p:sp>
        <p:nvSpPr>
          <p:cNvPr id="3" name="Content Placeholder 2"/>
          <p:cNvSpPr>
            <a:spLocks noGrp="1"/>
          </p:cNvSpPr>
          <p:nvPr>
            <p:ph idx="1"/>
          </p:nvPr>
        </p:nvSpPr>
        <p:spPr/>
        <p:txBody>
          <a:bodyPr/>
          <a:lstStyle/>
          <a:p>
            <a:r>
              <a:rPr lang="en-US" dirty="0" smtClean="0"/>
              <a:t>There are 2 Schemes, One is Old Scheme and Other is New Scheme. If the Average Sales of the Scheme is better than the old scheme, Firm will continue with New scheme, else status quo.  [ There is a breakeven expected in 6 months to count for success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93426648"/>
              </p:ext>
            </p:extLst>
          </p:nvPr>
        </p:nvGraphicFramePr>
        <p:xfrm>
          <a:off x="1117600" y="3926840"/>
          <a:ext cx="8128000" cy="18288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4110399921"/>
                    </a:ext>
                  </a:extLst>
                </a:gridCol>
                <a:gridCol w="4064000">
                  <a:extLst>
                    <a:ext uri="{9D8B030D-6E8A-4147-A177-3AD203B41FA5}">
                      <a16:colId xmlns:a16="http://schemas.microsoft.com/office/drawing/2014/main" val="1970434693"/>
                    </a:ext>
                  </a:extLst>
                </a:gridCol>
              </a:tblGrid>
              <a:tr h="370840">
                <a:tc>
                  <a:txBody>
                    <a:bodyPr/>
                    <a:lstStyle/>
                    <a:p>
                      <a:r>
                        <a:rPr lang="en-US" dirty="0" smtClean="0"/>
                        <a:t>NULL</a:t>
                      </a:r>
                      <a:r>
                        <a:rPr lang="en-US" baseline="0" dirty="0" smtClean="0"/>
                        <a:t> HYPOTESIS – H</a:t>
                      </a:r>
                      <a:r>
                        <a:rPr lang="en-US" baseline="-25000" dirty="0" smtClean="0"/>
                        <a:t>0</a:t>
                      </a:r>
                      <a:endParaRPr lang="en-US" dirty="0"/>
                    </a:p>
                  </a:txBody>
                  <a:tcPr/>
                </a:tc>
                <a:tc>
                  <a:txBody>
                    <a:bodyPr/>
                    <a:lstStyle/>
                    <a:p>
                      <a:r>
                        <a:rPr lang="en-US" dirty="0" smtClean="0"/>
                        <a:t>Average</a:t>
                      </a:r>
                      <a:r>
                        <a:rPr lang="en-US" baseline="0" dirty="0" smtClean="0"/>
                        <a:t> Sales of Old Scheme is same as Average Sales of New Scheme</a:t>
                      </a:r>
                    </a:p>
                    <a:p>
                      <a:r>
                        <a:rPr lang="en-US" baseline="0" dirty="0" smtClean="0"/>
                        <a:t>i.e.,</a:t>
                      </a:r>
                    </a:p>
                    <a:p>
                      <a:r>
                        <a:rPr lang="en-US" baseline="0" dirty="0" smtClean="0"/>
                        <a:t>µ</a:t>
                      </a:r>
                      <a:r>
                        <a:rPr lang="en-US" baseline="-25000" dirty="0" smtClean="0"/>
                        <a:t>0</a:t>
                      </a:r>
                      <a:r>
                        <a:rPr lang="en-US" baseline="0" dirty="0" smtClean="0"/>
                        <a:t> = µ</a:t>
                      </a:r>
                      <a:r>
                        <a:rPr lang="en-US" baseline="-25000" dirty="0" smtClean="0"/>
                        <a:t>1</a:t>
                      </a:r>
                      <a:endParaRPr lang="en-US" baseline="0" dirty="0" smtClean="0"/>
                    </a:p>
                  </a:txBody>
                  <a:tcPr/>
                </a:tc>
                <a:extLst>
                  <a:ext uri="{0D108BD9-81ED-4DB2-BD59-A6C34878D82A}">
                    <a16:rowId xmlns:a16="http://schemas.microsoft.com/office/drawing/2014/main" val="2231822202"/>
                  </a:ext>
                </a:extLst>
              </a:tr>
              <a:tr h="370840">
                <a:tc>
                  <a:txBody>
                    <a:bodyPr/>
                    <a:lstStyle/>
                    <a:p>
                      <a:r>
                        <a:rPr lang="en-US" dirty="0" smtClean="0"/>
                        <a:t>ALTERNATE</a:t>
                      </a:r>
                      <a:r>
                        <a:rPr lang="en-US" baseline="0" dirty="0" smtClean="0"/>
                        <a:t> HYPOTHESIS - H</a:t>
                      </a:r>
                      <a:r>
                        <a:rPr lang="en-US" baseline="-25000" dirty="0" smtClean="0"/>
                        <a:t>A</a:t>
                      </a:r>
                      <a:endParaRPr lang="en-US" dirty="0"/>
                    </a:p>
                  </a:txBody>
                  <a:tcPr/>
                </a:tc>
                <a:tc>
                  <a:txBody>
                    <a:bodyPr/>
                    <a:lstStyle/>
                    <a:p>
                      <a:r>
                        <a:rPr lang="en-US" dirty="0" smtClean="0"/>
                        <a:t>Average</a:t>
                      </a:r>
                      <a:r>
                        <a:rPr lang="en-US" baseline="0" dirty="0" smtClean="0"/>
                        <a:t> Sales of New Scheme is greater than Average Sales of Old Scheme</a:t>
                      </a:r>
                      <a:endParaRPr lang="en-US" dirty="0"/>
                    </a:p>
                  </a:txBody>
                  <a:tcPr/>
                </a:tc>
                <a:extLst>
                  <a:ext uri="{0D108BD9-81ED-4DB2-BD59-A6C34878D82A}">
                    <a16:rowId xmlns:a16="http://schemas.microsoft.com/office/drawing/2014/main" val="1872292139"/>
                  </a:ext>
                </a:extLst>
              </a:tr>
            </a:tbl>
          </a:graphicData>
        </a:graphic>
      </p:graphicFrame>
    </p:spTree>
    <p:extLst>
      <p:ext uri="{BB962C8B-B14F-4D97-AF65-F5344CB8AC3E}">
        <p14:creationId xmlns:p14="http://schemas.microsoft.com/office/powerpoint/2010/main" val="3082768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54590793"/>
              </p:ext>
            </p:extLst>
          </p:nvPr>
        </p:nvGraphicFramePr>
        <p:xfrm>
          <a:off x="838705" y="2315816"/>
          <a:ext cx="7264400" cy="571500"/>
        </p:xfrm>
        <a:graphic>
          <a:graphicData uri="http://schemas.openxmlformats.org/drawingml/2006/table">
            <a:tbl>
              <a:tblPr/>
              <a:tblGrid>
                <a:gridCol w="850900">
                  <a:extLst>
                    <a:ext uri="{9D8B030D-6E8A-4147-A177-3AD203B41FA5}">
                      <a16:colId xmlns:a16="http://schemas.microsoft.com/office/drawing/2014/main" val="1905583609"/>
                    </a:ext>
                  </a:extLst>
                </a:gridCol>
                <a:gridCol w="203200">
                  <a:extLst>
                    <a:ext uri="{9D8B030D-6E8A-4147-A177-3AD203B41FA5}">
                      <a16:colId xmlns:a16="http://schemas.microsoft.com/office/drawing/2014/main" val="3927995272"/>
                    </a:ext>
                  </a:extLst>
                </a:gridCol>
                <a:gridCol w="266700">
                  <a:extLst>
                    <a:ext uri="{9D8B030D-6E8A-4147-A177-3AD203B41FA5}">
                      <a16:colId xmlns:a16="http://schemas.microsoft.com/office/drawing/2014/main" val="591433540"/>
                    </a:ext>
                  </a:extLst>
                </a:gridCol>
                <a:gridCol w="203200">
                  <a:extLst>
                    <a:ext uri="{9D8B030D-6E8A-4147-A177-3AD203B41FA5}">
                      <a16:colId xmlns:a16="http://schemas.microsoft.com/office/drawing/2014/main" val="1380778480"/>
                    </a:ext>
                  </a:extLst>
                </a:gridCol>
                <a:gridCol w="203200">
                  <a:extLst>
                    <a:ext uri="{9D8B030D-6E8A-4147-A177-3AD203B41FA5}">
                      <a16:colId xmlns:a16="http://schemas.microsoft.com/office/drawing/2014/main" val="3370931697"/>
                    </a:ext>
                  </a:extLst>
                </a:gridCol>
                <a:gridCol w="203200">
                  <a:extLst>
                    <a:ext uri="{9D8B030D-6E8A-4147-A177-3AD203B41FA5}">
                      <a16:colId xmlns:a16="http://schemas.microsoft.com/office/drawing/2014/main" val="3669789500"/>
                    </a:ext>
                  </a:extLst>
                </a:gridCol>
                <a:gridCol w="203200">
                  <a:extLst>
                    <a:ext uri="{9D8B030D-6E8A-4147-A177-3AD203B41FA5}">
                      <a16:colId xmlns:a16="http://schemas.microsoft.com/office/drawing/2014/main" val="3191560491"/>
                    </a:ext>
                  </a:extLst>
                </a:gridCol>
                <a:gridCol w="203200">
                  <a:extLst>
                    <a:ext uri="{9D8B030D-6E8A-4147-A177-3AD203B41FA5}">
                      <a16:colId xmlns:a16="http://schemas.microsoft.com/office/drawing/2014/main" val="2420703127"/>
                    </a:ext>
                  </a:extLst>
                </a:gridCol>
                <a:gridCol w="266700">
                  <a:extLst>
                    <a:ext uri="{9D8B030D-6E8A-4147-A177-3AD203B41FA5}">
                      <a16:colId xmlns:a16="http://schemas.microsoft.com/office/drawing/2014/main" val="970631939"/>
                    </a:ext>
                  </a:extLst>
                </a:gridCol>
                <a:gridCol w="203200">
                  <a:extLst>
                    <a:ext uri="{9D8B030D-6E8A-4147-A177-3AD203B41FA5}">
                      <a16:colId xmlns:a16="http://schemas.microsoft.com/office/drawing/2014/main" val="4043204659"/>
                    </a:ext>
                  </a:extLst>
                </a:gridCol>
                <a:gridCol w="266700">
                  <a:extLst>
                    <a:ext uri="{9D8B030D-6E8A-4147-A177-3AD203B41FA5}">
                      <a16:colId xmlns:a16="http://schemas.microsoft.com/office/drawing/2014/main" val="716633590"/>
                    </a:ext>
                  </a:extLst>
                </a:gridCol>
                <a:gridCol w="203200">
                  <a:extLst>
                    <a:ext uri="{9D8B030D-6E8A-4147-A177-3AD203B41FA5}">
                      <a16:colId xmlns:a16="http://schemas.microsoft.com/office/drawing/2014/main" val="1456797928"/>
                    </a:ext>
                  </a:extLst>
                </a:gridCol>
                <a:gridCol w="203200">
                  <a:extLst>
                    <a:ext uri="{9D8B030D-6E8A-4147-A177-3AD203B41FA5}">
                      <a16:colId xmlns:a16="http://schemas.microsoft.com/office/drawing/2014/main" val="4237659066"/>
                    </a:ext>
                  </a:extLst>
                </a:gridCol>
                <a:gridCol w="203200">
                  <a:extLst>
                    <a:ext uri="{9D8B030D-6E8A-4147-A177-3AD203B41FA5}">
                      <a16:colId xmlns:a16="http://schemas.microsoft.com/office/drawing/2014/main" val="411549024"/>
                    </a:ext>
                  </a:extLst>
                </a:gridCol>
                <a:gridCol w="203200">
                  <a:extLst>
                    <a:ext uri="{9D8B030D-6E8A-4147-A177-3AD203B41FA5}">
                      <a16:colId xmlns:a16="http://schemas.microsoft.com/office/drawing/2014/main" val="3418415090"/>
                    </a:ext>
                  </a:extLst>
                </a:gridCol>
                <a:gridCol w="203200">
                  <a:extLst>
                    <a:ext uri="{9D8B030D-6E8A-4147-A177-3AD203B41FA5}">
                      <a16:colId xmlns:a16="http://schemas.microsoft.com/office/drawing/2014/main" val="475863845"/>
                    </a:ext>
                  </a:extLst>
                </a:gridCol>
                <a:gridCol w="203200">
                  <a:extLst>
                    <a:ext uri="{9D8B030D-6E8A-4147-A177-3AD203B41FA5}">
                      <a16:colId xmlns:a16="http://schemas.microsoft.com/office/drawing/2014/main" val="4200590501"/>
                    </a:ext>
                  </a:extLst>
                </a:gridCol>
                <a:gridCol w="203200">
                  <a:extLst>
                    <a:ext uri="{9D8B030D-6E8A-4147-A177-3AD203B41FA5}">
                      <a16:colId xmlns:a16="http://schemas.microsoft.com/office/drawing/2014/main" val="4093613452"/>
                    </a:ext>
                  </a:extLst>
                </a:gridCol>
                <a:gridCol w="203200">
                  <a:extLst>
                    <a:ext uri="{9D8B030D-6E8A-4147-A177-3AD203B41FA5}">
                      <a16:colId xmlns:a16="http://schemas.microsoft.com/office/drawing/2014/main" val="2106763886"/>
                    </a:ext>
                  </a:extLst>
                </a:gridCol>
                <a:gridCol w="203200">
                  <a:extLst>
                    <a:ext uri="{9D8B030D-6E8A-4147-A177-3AD203B41FA5}">
                      <a16:colId xmlns:a16="http://schemas.microsoft.com/office/drawing/2014/main" val="2524475671"/>
                    </a:ext>
                  </a:extLst>
                </a:gridCol>
                <a:gridCol w="203200">
                  <a:extLst>
                    <a:ext uri="{9D8B030D-6E8A-4147-A177-3AD203B41FA5}">
                      <a16:colId xmlns:a16="http://schemas.microsoft.com/office/drawing/2014/main" val="1411263434"/>
                    </a:ext>
                  </a:extLst>
                </a:gridCol>
                <a:gridCol w="203200">
                  <a:extLst>
                    <a:ext uri="{9D8B030D-6E8A-4147-A177-3AD203B41FA5}">
                      <a16:colId xmlns:a16="http://schemas.microsoft.com/office/drawing/2014/main" val="1625439351"/>
                    </a:ext>
                  </a:extLst>
                </a:gridCol>
                <a:gridCol w="203200">
                  <a:extLst>
                    <a:ext uri="{9D8B030D-6E8A-4147-A177-3AD203B41FA5}">
                      <a16:colId xmlns:a16="http://schemas.microsoft.com/office/drawing/2014/main" val="2048646954"/>
                    </a:ext>
                  </a:extLst>
                </a:gridCol>
                <a:gridCol w="203200">
                  <a:extLst>
                    <a:ext uri="{9D8B030D-6E8A-4147-A177-3AD203B41FA5}">
                      <a16:colId xmlns:a16="http://schemas.microsoft.com/office/drawing/2014/main" val="2284804440"/>
                    </a:ext>
                  </a:extLst>
                </a:gridCol>
                <a:gridCol w="203200">
                  <a:extLst>
                    <a:ext uri="{9D8B030D-6E8A-4147-A177-3AD203B41FA5}">
                      <a16:colId xmlns:a16="http://schemas.microsoft.com/office/drawing/2014/main" val="2263372947"/>
                    </a:ext>
                  </a:extLst>
                </a:gridCol>
                <a:gridCol w="203200">
                  <a:extLst>
                    <a:ext uri="{9D8B030D-6E8A-4147-A177-3AD203B41FA5}">
                      <a16:colId xmlns:a16="http://schemas.microsoft.com/office/drawing/2014/main" val="3809702391"/>
                    </a:ext>
                  </a:extLst>
                </a:gridCol>
                <a:gridCol w="203200">
                  <a:extLst>
                    <a:ext uri="{9D8B030D-6E8A-4147-A177-3AD203B41FA5}">
                      <a16:colId xmlns:a16="http://schemas.microsoft.com/office/drawing/2014/main" val="438574617"/>
                    </a:ext>
                  </a:extLst>
                </a:gridCol>
                <a:gridCol w="203200">
                  <a:extLst>
                    <a:ext uri="{9D8B030D-6E8A-4147-A177-3AD203B41FA5}">
                      <a16:colId xmlns:a16="http://schemas.microsoft.com/office/drawing/2014/main" val="2297269867"/>
                    </a:ext>
                  </a:extLst>
                </a:gridCol>
                <a:gridCol w="266700">
                  <a:extLst>
                    <a:ext uri="{9D8B030D-6E8A-4147-A177-3AD203B41FA5}">
                      <a16:colId xmlns:a16="http://schemas.microsoft.com/office/drawing/2014/main" val="1078403567"/>
                    </a:ext>
                  </a:extLst>
                </a:gridCol>
                <a:gridCol w="266700">
                  <a:extLst>
                    <a:ext uri="{9D8B030D-6E8A-4147-A177-3AD203B41FA5}">
                      <a16:colId xmlns:a16="http://schemas.microsoft.com/office/drawing/2014/main" val="1201939799"/>
                    </a:ext>
                  </a:extLst>
                </a:gridCol>
                <a:gridCol w="203200">
                  <a:extLst>
                    <a:ext uri="{9D8B030D-6E8A-4147-A177-3AD203B41FA5}">
                      <a16:colId xmlns:a16="http://schemas.microsoft.com/office/drawing/2014/main" val="676574190"/>
                    </a:ext>
                  </a:extLst>
                </a:gridCol>
              </a:tblGrid>
              <a:tr h="190500">
                <a:tc>
                  <a:txBody>
                    <a:bodyPr/>
                    <a:lstStyle/>
                    <a:p>
                      <a:pPr algn="l" fontAlgn="b"/>
                      <a:r>
                        <a:rPr lang="en-US" sz="1100" b="1" i="0" u="none" strike="noStrike">
                          <a:solidFill>
                            <a:srgbClr val="000000"/>
                          </a:solidFill>
                          <a:effectLst/>
                          <a:latin typeface="Calibri" panose="020F0502020204030204" pitchFamily="34" charset="0"/>
                        </a:rPr>
                        <a:t>Sales.Person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3801837"/>
                  </a:ext>
                </a:extLst>
              </a:tr>
              <a:tr h="190500">
                <a:tc>
                  <a:txBody>
                    <a:bodyPr/>
                    <a:lstStyle/>
                    <a:p>
                      <a:pPr algn="l" fontAlgn="b"/>
                      <a:r>
                        <a:rPr lang="en-US" sz="1100" b="0" i="0" u="none" strike="noStrike">
                          <a:solidFill>
                            <a:srgbClr val="000000"/>
                          </a:solidFill>
                          <a:effectLst/>
                          <a:latin typeface="Calibri" panose="020F0502020204030204" pitchFamily="34" charset="0"/>
                        </a:rPr>
                        <a:t>Old.Scheme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4347137"/>
                  </a:ext>
                </a:extLst>
              </a:tr>
              <a:tr h="190500">
                <a:tc>
                  <a:txBody>
                    <a:bodyPr/>
                    <a:lstStyle/>
                    <a:p>
                      <a:pPr algn="l" fontAlgn="b"/>
                      <a:r>
                        <a:rPr lang="en-US" sz="1100" b="0" i="0" u="none" strike="noStrike">
                          <a:solidFill>
                            <a:srgbClr val="000000"/>
                          </a:solidFill>
                          <a:effectLst/>
                          <a:latin typeface="Calibri" panose="020F0502020204030204" pitchFamily="34" charset="0"/>
                        </a:rPr>
                        <a:t>New.Scheme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2581022"/>
                  </a:ext>
                </a:extLst>
              </a:tr>
            </a:tbl>
          </a:graphicData>
        </a:graphic>
      </p:graphicFrame>
      <p:sp>
        <p:nvSpPr>
          <p:cNvPr id="5" name="TextBox 4"/>
          <p:cNvSpPr txBox="1"/>
          <p:nvPr/>
        </p:nvSpPr>
        <p:spPr>
          <a:xfrm>
            <a:off x="838705" y="3408218"/>
            <a:ext cx="2133276" cy="369332"/>
          </a:xfrm>
          <a:prstGeom prst="rect">
            <a:avLst/>
          </a:prstGeom>
          <a:noFill/>
        </p:spPr>
        <p:txBody>
          <a:bodyPr wrap="none" rtlCol="0">
            <a:spAutoFit/>
          </a:bodyPr>
          <a:lstStyle/>
          <a:p>
            <a:r>
              <a:rPr lang="en-US" dirty="0" smtClean="0"/>
              <a:t>Exploratory Analysis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26469590"/>
              </p:ext>
            </p:extLst>
          </p:nvPr>
        </p:nvGraphicFramePr>
        <p:xfrm>
          <a:off x="1024128" y="3777551"/>
          <a:ext cx="4886220" cy="2590800"/>
        </p:xfrm>
        <a:graphic>
          <a:graphicData uri="http://schemas.openxmlformats.org/drawingml/2006/table">
            <a:tbl>
              <a:tblPr/>
              <a:tblGrid>
                <a:gridCol w="1402208">
                  <a:extLst>
                    <a:ext uri="{9D8B030D-6E8A-4147-A177-3AD203B41FA5}">
                      <a16:colId xmlns:a16="http://schemas.microsoft.com/office/drawing/2014/main" val="2207753098"/>
                    </a:ext>
                  </a:extLst>
                </a:gridCol>
                <a:gridCol w="765622">
                  <a:extLst>
                    <a:ext uri="{9D8B030D-6E8A-4147-A177-3AD203B41FA5}">
                      <a16:colId xmlns:a16="http://schemas.microsoft.com/office/drawing/2014/main" val="836448422"/>
                    </a:ext>
                  </a:extLst>
                </a:gridCol>
                <a:gridCol w="550560">
                  <a:extLst>
                    <a:ext uri="{9D8B030D-6E8A-4147-A177-3AD203B41FA5}">
                      <a16:colId xmlns:a16="http://schemas.microsoft.com/office/drawing/2014/main" val="50814397"/>
                    </a:ext>
                  </a:extLst>
                </a:gridCol>
                <a:gridCol w="1402208">
                  <a:extLst>
                    <a:ext uri="{9D8B030D-6E8A-4147-A177-3AD203B41FA5}">
                      <a16:colId xmlns:a16="http://schemas.microsoft.com/office/drawing/2014/main" val="2894595664"/>
                    </a:ext>
                  </a:extLst>
                </a:gridCol>
                <a:gridCol w="765622">
                  <a:extLst>
                    <a:ext uri="{9D8B030D-6E8A-4147-A177-3AD203B41FA5}">
                      <a16:colId xmlns:a16="http://schemas.microsoft.com/office/drawing/2014/main" val="1120162994"/>
                    </a:ext>
                  </a:extLst>
                </a:gridCol>
              </a:tblGrid>
              <a:tr h="142652">
                <a:tc gridSpan="2">
                  <a:txBody>
                    <a:bodyPr/>
                    <a:lstStyle/>
                    <a:p>
                      <a:pPr algn="ctr" fontAlgn="b"/>
                      <a:r>
                        <a:rPr lang="en-US" sz="1000" b="0" i="1" u="none" strike="noStrike">
                          <a:solidFill>
                            <a:srgbClr val="000000"/>
                          </a:solidFill>
                          <a:effectLst/>
                          <a:latin typeface="Calibri" panose="020F0502020204030204" pitchFamily="34" charset="0"/>
                        </a:rPr>
                        <a:t>Old Scheme</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ctr" fontAlgn="b"/>
                      <a:r>
                        <a:rPr lang="en-US" sz="1000" b="0" i="1" u="none" strike="noStrike">
                          <a:solidFill>
                            <a:srgbClr val="000000"/>
                          </a:solidFill>
                          <a:effectLst/>
                          <a:latin typeface="Calibri" panose="020F0502020204030204" pitchFamily="34" charset="0"/>
                        </a:rPr>
                        <a:t>New Schme</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522995326"/>
                  </a:ext>
                </a:extLst>
              </a:tr>
              <a:tr h="142652">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44746159"/>
                  </a:ext>
                </a:extLst>
              </a:tr>
              <a:tr h="142652">
                <a:tc>
                  <a:txBody>
                    <a:bodyPr/>
                    <a:lstStyle/>
                    <a:p>
                      <a:pPr algn="l" fontAlgn="b"/>
                      <a:r>
                        <a:rPr lang="en-US" sz="1000" b="0" i="0" u="none" strike="noStrike">
                          <a:solidFill>
                            <a:srgbClr val="000000"/>
                          </a:solidFill>
                          <a:effectLst/>
                          <a:latin typeface="Calibri" panose="020F0502020204030204" pitchFamily="34" charset="0"/>
                        </a:rPr>
                        <a:t>Mean</a:t>
                      </a:r>
                    </a:p>
                  </a:txBody>
                  <a:tcPr marL="9525" marR="9525" marT="9525"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panose="020F0502020204030204" pitchFamily="34" charset="0"/>
                        </a:rPr>
                        <a:t>68.03333333</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Mean</a:t>
                      </a:r>
                    </a:p>
                  </a:txBody>
                  <a:tcPr marL="9525" marR="9525" marT="9525"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panose="020F0502020204030204" pitchFamily="34" charset="0"/>
                        </a:rPr>
                        <a:t>72.03333333</a:t>
                      </a:r>
                    </a:p>
                  </a:txBody>
                  <a:tcPr marL="9525" marR="9525" marT="9525" marB="0" anchor="b">
                    <a:lnL>
                      <a:noFill/>
                    </a:lnL>
                    <a:lnR>
                      <a:noFill/>
                    </a:lnR>
                    <a:lnT>
                      <a:noFill/>
                    </a:lnT>
                    <a:lnB>
                      <a:noFill/>
                    </a:lnB>
                  </a:tcPr>
                </a:tc>
                <a:extLst>
                  <a:ext uri="{0D108BD9-81ED-4DB2-BD59-A6C34878D82A}">
                    <a16:rowId xmlns:a16="http://schemas.microsoft.com/office/drawing/2014/main" val="2248497779"/>
                  </a:ext>
                </a:extLst>
              </a:tr>
              <a:tr h="142652">
                <a:tc>
                  <a:txBody>
                    <a:bodyPr/>
                    <a:lstStyle/>
                    <a:p>
                      <a:pPr algn="l" fontAlgn="b"/>
                      <a:r>
                        <a:rPr lang="en-US" sz="1000" b="0" i="0" u="none" strike="noStrike">
                          <a:solidFill>
                            <a:srgbClr val="000000"/>
                          </a:solidFill>
                          <a:effectLst/>
                          <a:latin typeface="Calibri" panose="020F0502020204030204" pitchFamily="34" charset="0"/>
                        </a:rPr>
                        <a:t>Standard Error</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3.734733933</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Standard Error</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4.393172167</a:t>
                      </a:r>
                    </a:p>
                  </a:txBody>
                  <a:tcPr marL="9525" marR="9525" marT="9525" marB="0" anchor="b">
                    <a:lnL>
                      <a:noFill/>
                    </a:lnL>
                    <a:lnR>
                      <a:noFill/>
                    </a:lnR>
                    <a:lnT>
                      <a:noFill/>
                    </a:lnT>
                    <a:lnB>
                      <a:noFill/>
                    </a:lnB>
                  </a:tcPr>
                </a:tc>
                <a:extLst>
                  <a:ext uri="{0D108BD9-81ED-4DB2-BD59-A6C34878D82A}">
                    <a16:rowId xmlns:a16="http://schemas.microsoft.com/office/drawing/2014/main" val="2512929386"/>
                  </a:ext>
                </a:extLst>
              </a:tr>
              <a:tr h="142652">
                <a:tc>
                  <a:txBody>
                    <a:bodyPr/>
                    <a:lstStyle/>
                    <a:p>
                      <a:pPr algn="l" fontAlgn="b"/>
                      <a:r>
                        <a:rPr lang="en-US" sz="1000" b="0" i="0" u="none" strike="noStrike">
                          <a:solidFill>
                            <a:srgbClr val="000000"/>
                          </a:solidFill>
                          <a:effectLst/>
                          <a:latin typeface="Calibri" panose="020F0502020204030204" pitchFamily="34" charset="0"/>
                        </a:rPr>
                        <a:t>Median</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67</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Median</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74</a:t>
                      </a:r>
                    </a:p>
                  </a:txBody>
                  <a:tcPr marL="9525" marR="9525" marT="9525" marB="0" anchor="b">
                    <a:lnL>
                      <a:noFill/>
                    </a:lnL>
                    <a:lnR>
                      <a:noFill/>
                    </a:lnR>
                    <a:lnT>
                      <a:noFill/>
                    </a:lnT>
                    <a:lnB>
                      <a:noFill/>
                    </a:lnB>
                  </a:tcPr>
                </a:tc>
                <a:extLst>
                  <a:ext uri="{0D108BD9-81ED-4DB2-BD59-A6C34878D82A}">
                    <a16:rowId xmlns:a16="http://schemas.microsoft.com/office/drawing/2014/main" val="1472325842"/>
                  </a:ext>
                </a:extLst>
              </a:tr>
              <a:tr h="142652">
                <a:tc>
                  <a:txBody>
                    <a:bodyPr/>
                    <a:lstStyle/>
                    <a:p>
                      <a:pPr algn="l" fontAlgn="b"/>
                      <a:r>
                        <a:rPr lang="en-US" sz="1000" b="0" i="0" u="none" strike="noStrike">
                          <a:solidFill>
                            <a:srgbClr val="000000"/>
                          </a:solidFill>
                          <a:effectLst/>
                          <a:latin typeface="Calibri" panose="020F0502020204030204" pitchFamily="34" charset="0"/>
                        </a:rPr>
                        <a:t>Mode</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84</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Mode</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84</a:t>
                      </a:r>
                    </a:p>
                  </a:txBody>
                  <a:tcPr marL="9525" marR="9525" marT="9525" marB="0" anchor="b">
                    <a:lnL>
                      <a:noFill/>
                    </a:lnL>
                    <a:lnR>
                      <a:noFill/>
                    </a:lnR>
                    <a:lnT>
                      <a:noFill/>
                    </a:lnT>
                    <a:lnB>
                      <a:noFill/>
                    </a:lnB>
                  </a:tcPr>
                </a:tc>
                <a:extLst>
                  <a:ext uri="{0D108BD9-81ED-4DB2-BD59-A6C34878D82A}">
                    <a16:rowId xmlns:a16="http://schemas.microsoft.com/office/drawing/2014/main" val="3576123913"/>
                  </a:ext>
                </a:extLst>
              </a:tr>
              <a:tr h="142652">
                <a:tc>
                  <a:txBody>
                    <a:bodyPr/>
                    <a:lstStyle/>
                    <a:p>
                      <a:pPr algn="l" fontAlgn="b"/>
                      <a:r>
                        <a:rPr lang="en-US" sz="1000" b="0" i="0" u="none" strike="noStrike">
                          <a:solidFill>
                            <a:srgbClr val="000000"/>
                          </a:solidFill>
                          <a:effectLst/>
                          <a:latin typeface="Calibri" panose="020F0502020204030204" pitchFamily="34" charset="0"/>
                        </a:rPr>
                        <a:t>Standard Deviation</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20.45598021</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Standard Deviation</a:t>
                      </a:r>
                    </a:p>
                  </a:txBody>
                  <a:tcPr marL="9525" marR="9525" marT="9525"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panose="020F0502020204030204" pitchFamily="34" charset="0"/>
                        </a:rPr>
                        <a:t>24.06239495</a:t>
                      </a:r>
                    </a:p>
                  </a:txBody>
                  <a:tcPr marL="9525" marR="9525" marT="9525" marB="0" anchor="b">
                    <a:lnL>
                      <a:noFill/>
                    </a:lnL>
                    <a:lnR>
                      <a:noFill/>
                    </a:lnR>
                    <a:lnT>
                      <a:noFill/>
                    </a:lnT>
                    <a:lnB>
                      <a:noFill/>
                    </a:lnB>
                  </a:tcPr>
                </a:tc>
                <a:extLst>
                  <a:ext uri="{0D108BD9-81ED-4DB2-BD59-A6C34878D82A}">
                    <a16:rowId xmlns:a16="http://schemas.microsoft.com/office/drawing/2014/main" val="993585944"/>
                  </a:ext>
                </a:extLst>
              </a:tr>
              <a:tr h="142652">
                <a:tc>
                  <a:txBody>
                    <a:bodyPr/>
                    <a:lstStyle/>
                    <a:p>
                      <a:pPr algn="l" fontAlgn="b"/>
                      <a:r>
                        <a:rPr lang="en-US" sz="1000" b="0" i="0" u="none" strike="noStrike">
                          <a:solidFill>
                            <a:srgbClr val="000000"/>
                          </a:solidFill>
                          <a:effectLst/>
                          <a:latin typeface="Calibri" panose="020F0502020204030204" pitchFamily="34" charset="0"/>
                        </a:rPr>
                        <a:t>Sample Variance</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418.4471264</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Sample Variance</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578.9988506</a:t>
                      </a:r>
                    </a:p>
                  </a:txBody>
                  <a:tcPr marL="9525" marR="9525" marT="9525" marB="0" anchor="b">
                    <a:lnL>
                      <a:noFill/>
                    </a:lnL>
                    <a:lnR>
                      <a:noFill/>
                    </a:lnR>
                    <a:lnT>
                      <a:noFill/>
                    </a:lnT>
                    <a:lnB>
                      <a:noFill/>
                    </a:lnB>
                  </a:tcPr>
                </a:tc>
                <a:extLst>
                  <a:ext uri="{0D108BD9-81ED-4DB2-BD59-A6C34878D82A}">
                    <a16:rowId xmlns:a16="http://schemas.microsoft.com/office/drawing/2014/main" val="2399396274"/>
                  </a:ext>
                </a:extLst>
              </a:tr>
              <a:tr h="142652">
                <a:tc>
                  <a:txBody>
                    <a:bodyPr/>
                    <a:lstStyle/>
                    <a:p>
                      <a:pPr algn="l" fontAlgn="b"/>
                      <a:r>
                        <a:rPr lang="en-US" sz="1000" b="0" i="0" u="none" strike="noStrike">
                          <a:solidFill>
                            <a:srgbClr val="000000"/>
                          </a:solidFill>
                          <a:effectLst/>
                          <a:latin typeface="Calibri" panose="020F0502020204030204" pitchFamily="34" charset="0"/>
                        </a:rPr>
                        <a:t>Kurtosis</a:t>
                      </a:r>
                    </a:p>
                  </a:txBody>
                  <a:tcPr marL="9525" marR="9525" marT="9525"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panose="020F0502020204030204" pitchFamily="34" charset="0"/>
                        </a:rPr>
                        <a:t>-0.419684789</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Kurtosis</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-0.76387692</a:t>
                      </a:r>
                    </a:p>
                  </a:txBody>
                  <a:tcPr marL="9525" marR="9525" marT="9525" marB="0" anchor="b">
                    <a:lnL>
                      <a:noFill/>
                    </a:lnL>
                    <a:lnR>
                      <a:noFill/>
                    </a:lnR>
                    <a:lnT>
                      <a:noFill/>
                    </a:lnT>
                    <a:lnB>
                      <a:noFill/>
                    </a:lnB>
                  </a:tcPr>
                </a:tc>
                <a:extLst>
                  <a:ext uri="{0D108BD9-81ED-4DB2-BD59-A6C34878D82A}">
                    <a16:rowId xmlns:a16="http://schemas.microsoft.com/office/drawing/2014/main" val="303039053"/>
                  </a:ext>
                </a:extLst>
              </a:tr>
              <a:tr h="142652">
                <a:tc>
                  <a:txBody>
                    <a:bodyPr/>
                    <a:lstStyle/>
                    <a:p>
                      <a:pPr algn="l" fontAlgn="b"/>
                      <a:r>
                        <a:rPr lang="en-US" sz="1000" b="0" i="0" u="none" strike="noStrike">
                          <a:solidFill>
                            <a:srgbClr val="000000"/>
                          </a:solidFill>
                          <a:effectLst/>
                          <a:latin typeface="Calibri" panose="020F0502020204030204" pitchFamily="34" charset="0"/>
                        </a:rPr>
                        <a:t>Skewness</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0.040164666</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Skewness</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-0.023559279</a:t>
                      </a:r>
                    </a:p>
                  </a:txBody>
                  <a:tcPr marL="9525" marR="9525" marT="9525" marB="0" anchor="b">
                    <a:lnL>
                      <a:noFill/>
                    </a:lnL>
                    <a:lnR>
                      <a:noFill/>
                    </a:lnR>
                    <a:lnT>
                      <a:noFill/>
                    </a:lnT>
                    <a:lnB>
                      <a:noFill/>
                    </a:lnB>
                  </a:tcPr>
                </a:tc>
                <a:extLst>
                  <a:ext uri="{0D108BD9-81ED-4DB2-BD59-A6C34878D82A}">
                    <a16:rowId xmlns:a16="http://schemas.microsoft.com/office/drawing/2014/main" val="2536044857"/>
                  </a:ext>
                </a:extLst>
              </a:tr>
              <a:tr h="142652">
                <a:tc>
                  <a:txBody>
                    <a:bodyPr/>
                    <a:lstStyle/>
                    <a:p>
                      <a:pPr algn="l" fontAlgn="b"/>
                      <a:r>
                        <a:rPr lang="en-US" sz="1000" b="0" i="0" u="none" strike="noStrike">
                          <a:solidFill>
                            <a:srgbClr val="000000"/>
                          </a:solidFill>
                          <a:effectLst/>
                          <a:latin typeface="Calibri" panose="020F0502020204030204" pitchFamily="34" charset="0"/>
                        </a:rPr>
                        <a:t>Range</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82</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Range</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90</a:t>
                      </a:r>
                    </a:p>
                  </a:txBody>
                  <a:tcPr marL="9525" marR="9525" marT="9525" marB="0" anchor="b">
                    <a:lnL>
                      <a:noFill/>
                    </a:lnL>
                    <a:lnR>
                      <a:noFill/>
                    </a:lnR>
                    <a:lnT>
                      <a:noFill/>
                    </a:lnT>
                    <a:lnB>
                      <a:noFill/>
                    </a:lnB>
                  </a:tcPr>
                </a:tc>
                <a:extLst>
                  <a:ext uri="{0D108BD9-81ED-4DB2-BD59-A6C34878D82A}">
                    <a16:rowId xmlns:a16="http://schemas.microsoft.com/office/drawing/2014/main" val="3995779656"/>
                  </a:ext>
                </a:extLst>
              </a:tr>
              <a:tr h="142652">
                <a:tc>
                  <a:txBody>
                    <a:bodyPr/>
                    <a:lstStyle/>
                    <a:p>
                      <a:pPr algn="l" fontAlgn="b"/>
                      <a:r>
                        <a:rPr lang="en-US" sz="1000" b="0" i="0" u="none" strike="noStrike">
                          <a:solidFill>
                            <a:srgbClr val="000000"/>
                          </a:solidFill>
                          <a:effectLst/>
                          <a:latin typeface="Calibri" panose="020F0502020204030204" pitchFamily="34" charset="0"/>
                        </a:rPr>
                        <a:t>Minimum</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28</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Minimum</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32</a:t>
                      </a:r>
                    </a:p>
                  </a:txBody>
                  <a:tcPr marL="9525" marR="9525" marT="9525" marB="0" anchor="b">
                    <a:lnL>
                      <a:noFill/>
                    </a:lnL>
                    <a:lnR>
                      <a:noFill/>
                    </a:lnR>
                    <a:lnT>
                      <a:noFill/>
                    </a:lnT>
                    <a:lnB>
                      <a:noFill/>
                    </a:lnB>
                  </a:tcPr>
                </a:tc>
                <a:extLst>
                  <a:ext uri="{0D108BD9-81ED-4DB2-BD59-A6C34878D82A}">
                    <a16:rowId xmlns:a16="http://schemas.microsoft.com/office/drawing/2014/main" val="2053102465"/>
                  </a:ext>
                </a:extLst>
              </a:tr>
              <a:tr h="142652">
                <a:tc>
                  <a:txBody>
                    <a:bodyPr/>
                    <a:lstStyle/>
                    <a:p>
                      <a:pPr algn="l" fontAlgn="b"/>
                      <a:r>
                        <a:rPr lang="en-US" sz="1000" b="0" i="0" u="none" strike="noStrike">
                          <a:solidFill>
                            <a:srgbClr val="000000"/>
                          </a:solidFill>
                          <a:effectLst/>
                          <a:latin typeface="Calibri" panose="020F0502020204030204" pitchFamily="34" charset="0"/>
                        </a:rPr>
                        <a:t>Maximum</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110</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Maximum</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122</a:t>
                      </a:r>
                    </a:p>
                  </a:txBody>
                  <a:tcPr marL="9525" marR="9525" marT="9525" marB="0" anchor="b">
                    <a:lnL>
                      <a:noFill/>
                    </a:lnL>
                    <a:lnR>
                      <a:noFill/>
                    </a:lnR>
                    <a:lnT>
                      <a:noFill/>
                    </a:lnT>
                    <a:lnB>
                      <a:noFill/>
                    </a:lnB>
                  </a:tcPr>
                </a:tc>
                <a:extLst>
                  <a:ext uri="{0D108BD9-81ED-4DB2-BD59-A6C34878D82A}">
                    <a16:rowId xmlns:a16="http://schemas.microsoft.com/office/drawing/2014/main" val="1604519659"/>
                  </a:ext>
                </a:extLst>
              </a:tr>
              <a:tr h="142652">
                <a:tc>
                  <a:txBody>
                    <a:bodyPr/>
                    <a:lstStyle/>
                    <a:p>
                      <a:pPr algn="l" fontAlgn="b"/>
                      <a:r>
                        <a:rPr lang="en-US" sz="1000" b="0" i="0" u="none" strike="noStrike">
                          <a:solidFill>
                            <a:srgbClr val="000000"/>
                          </a:solidFill>
                          <a:effectLst/>
                          <a:latin typeface="Calibri" panose="020F0502020204030204" pitchFamily="34" charset="0"/>
                        </a:rPr>
                        <a:t>Sum</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2041</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Sum</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2161</a:t>
                      </a:r>
                    </a:p>
                  </a:txBody>
                  <a:tcPr marL="9525" marR="9525" marT="9525" marB="0" anchor="b">
                    <a:lnL>
                      <a:noFill/>
                    </a:lnL>
                    <a:lnR>
                      <a:noFill/>
                    </a:lnR>
                    <a:lnT>
                      <a:noFill/>
                    </a:lnT>
                    <a:lnB>
                      <a:noFill/>
                    </a:lnB>
                  </a:tcPr>
                </a:tc>
                <a:extLst>
                  <a:ext uri="{0D108BD9-81ED-4DB2-BD59-A6C34878D82A}">
                    <a16:rowId xmlns:a16="http://schemas.microsoft.com/office/drawing/2014/main" val="3176863636"/>
                  </a:ext>
                </a:extLst>
              </a:tr>
              <a:tr h="142652">
                <a:tc>
                  <a:txBody>
                    <a:bodyPr/>
                    <a:lstStyle/>
                    <a:p>
                      <a:pPr algn="l" fontAlgn="b"/>
                      <a:r>
                        <a:rPr lang="en-US" sz="1000" b="0" i="0" u="none" strike="noStrike">
                          <a:solidFill>
                            <a:srgbClr val="000000"/>
                          </a:solidFill>
                          <a:effectLst/>
                          <a:latin typeface="Calibri" panose="020F0502020204030204" pitchFamily="34" charset="0"/>
                        </a:rPr>
                        <a:t>Count</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30</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Count</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30</a:t>
                      </a:r>
                    </a:p>
                  </a:txBody>
                  <a:tcPr marL="9525" marR="9525" marT="9525" marB="0" anchor="b">
                    <a:lnL>
                      <a:noFill/>
                    </a:lnL>
                    <a:lnR>
                      <a:noFill/>
                    </a:lnR>
                    <a:lnT>
                      <a:noFill/>
                    </a:lnT>
                    <a:lnB>
                      <a:noFill/>
                    </a:lnB>
                  </a:tcPr>
                </a:tc>
                <a:extLst>
                  <a:ext uri="{0D108BD9-81ED-4DB2-BD59-A6C34878D82A}">
                    <a16:rowId xmlns:a16="http://schemas.microsoft.com/office/drawing/2014/main" val="1162165900"/>
                  </a:ext>
                </a:extLst>
              </a:tr>
              <a:tr h="142652">
                <a:tc>
                  <a:txBody>
                    <a:bodyPr/>
                    <a:lstStyle/>
                    <a:p>
                      <a:pPr algn="l" fontAlgn="b"/>
                      <a:r>
                        <a:rPr lang="en-US" sz="1000" b="0" i="0" u="none" strike="noStrike">
                          <a:solidFill>
                            <a:srgbClr val="000000"/>
                          </a:solidFill>
                          <a:effectLst/>
                          <a:latin typeface="Calibri" panose="020F0502020204030204" pitchFamily="34" charset="0"/>
                        </a:rPr>
                        <a:t>Confidence Level(95.0%)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7.638388545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Confidence Level(95.0%)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8.985045938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2042975"/>
                  </a:ext>
                </a:extLst>
              </a:tr>
            </a:tbl>
          </a:graphicData>
        </a:graphic>
      </p:graphicFrame>
      <p:sp>
        <p:nvSpPr>
          <p:cNvPr id="7" name="TextBox 6"/>
          <p:cNvSpPr txBox="1"/>
          <p:nvPr/>
        </p:nvSpPr>
        <p:spPr>
          <a:xfrm>
            <a:off x="6591112" y="3408218"/>
            <a:ext cx="932819" cy="369332"/>
          </a:xfrm>
          <a:prstGeom prst="rect">
            <a:avLst/>
          </a:prstGeom>
          <a:noFill/>
        </p:spPr>
        <p:txBody>
          <a:bodyPr wrap="none" rtlCol="0">
            <a:spAutoFit/>
          </a:bodyPr>
          <a:lstStyle/>
          <a:p>
            <a:r>
              <a:rPr lang="en-US" dirty="0" smtClean="0"/>
              <a:t>Box Plot</a:t>
            </a:r>
            <a:endParaRPr lang="en-US"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112" y="3777550"/>
            <a:ext cx="4730711" cy="1837241"/>
          </a:xfrm>
          <a:prstGeom prst="rect">
            <a:avLst/>
          </a:prstGeom>
        </p:spPr>
      </p:pic>
      <p:sp>
        <p:nvSpPr>
          <p:cNvPr id="9" name="TextBox 8"/>
          <p:cNvSpPr txBox="1"/>
          <p:nvPr/>
        </p:nvSpPr>
        <p:spPr>
          <a:xfrm>
            <a:off x="6908218" y="5522458"/>
            <a:ext cx="4904167"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No Outliers</a:t>
            </a:r>
          </a:p>
          <a:p>
            <a:pPr marL="285750" indent="-285750">
              <a:buFont typeface="Arial" panose="020B0604020202020204" pitchFamily="34" charset="0"/>
              <a:buChar char="•"/>
            </a:pPr>
            <a:r>
              <a:rPr lang="en-US" dirty="0" smtClean="0"/>
              <a:t>New Scheme is little Skewed towards right with in IQR</a:t>
            </a:r>
          </a:p>
        </p:txBody>
      </p:sp>
    </p:spTree>
    <p:extLst>
      <p:ext uri="{BB962C8B-B14F-4D97-AF65-F5344CB8AC3E}">
        <p14:creationId xmlns:p14="http://schemas.microsoft.com/office/powerpoint/2010/main" val="3195495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the hypothesis and test statistic</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Mean of S1 (Old Scheme) :  µ</a:t>
                </a:r>
                <a:r>
                  <a:rPr lang="en-US" baseline="-25000" dirty="0" smtClean="0"/>
                  <a:t>0 </a:t>
                </a:r>
                <a:r>
                  <a:rPr lang="en-US" dirty="0" smtClean="0"/>
                  <a:t>= </a:t>
                </a:r>
                <a:r>
                  <a:rPr lang="en-US" sz="2400" dirty="0">
                    <a:solidFill>
                      <a:srgbClr val="000000"/>
                    </a:solidFill>
                    <a:latin typeface="Calibri" panose="020F0502020204030204" pitchFamily="34" charset="0"/>
                  </a:rPr>
                  <a:t>68.03333333</a:t>
                </a:r>
              </a:p>
              <a:p>
                <a:r>
                  <a:rPr lang="en-US" dirty="0" smtClean="0"/>
                  <a:t>Mean of S2 (new Scheme) : µ</a:t>
                </a:r>
                <a:r>
                  <a:rPr lang="en-US" baseline="-25000" dirty="0" smtClean="0"/>
                  <a:t>1</a:t>
                </a:r>
                <a:r>
                  <a:rPr lang="en-US" dirty="0" smtClean="0"/>
                  <a:t> = </a:t>
                </a:r>
                <a:r>
                  <a:rPr lang="en-US" sz="2400" dirty="0" smtClean="0">
                    <a:solidFill>
                      <a:srgbClr val="000000"/>
                    </a:solidFill>
                    <a:latin typeface="Calibri" panose="020F0502020204030204" pitchFamily="34" charset="0"/>
                  </a:rPr>
                  <a:t>72.03333333</a:t>
                </a:r>
              </a:p>
              <a:p>
                <a:r>
                  <a:rPr lang="en-US" sz="2400" dirty="0" smtClean="0">
                    <a:solidFill>
                      <a:srgbClr val="000000"/>
                    </a:solidFill>
                    <a:latin typeface="Calibri" panose="020F0502020204030204" pitchFamily="34" charset="0"/>
                  </a:rPr>
                  <a:t>Difference = 4,  prove alternate hypothesis.</a:t>
                </a:r>
              </a:p>
              <a:p>
                <a:endParaRPr lang="en-US" sz="2400" dirty="0">
                  <a:solidFill>
                    <a:srgbClr val="000000"/>
                  </a:solidFill>
                  <a:latin typeface="Calibri" panose="020F0502020204030204" pitchFamily="34" charset="0"/>
                </a:endParaRPr>
              </a:p>
              <a:p>
                <a:r>
                  <a:rPr lang="en-US" sz="2400" dirty="0" smtClean="0">
                    <a:solidFill>
                      <a:srgbClr val="000000"/>
                    </a:solidFill>
                    <a:latin typeface="Calibri" panose="020F0502020204030204" pitchFamily="34" charset="0"/>
                  </a:rPr>
                  <a:t>What test statistic to be used?</a:t>
                </a:r>
              </a:p>
              <a:p>
                <a:r>
                  <a:rPr lang="en-US" dirty="0" smtClean="0"/>
                  <a:t>As the Sample is Size is 30, We will use </a:t>
                </a:r>
                <a:r>
                  <a:rPr lang="en-US" dirty="0" smtClean="0"/>
                  <a:t>paired t </a:t>
                </a:r>
                <a:r>
                  <a:rPr lang="en-US" dirty="0" smtClean="0"/>
                  <a:t>test statistic</a:t>
                </a:r>
              </a:p>
              <a:p>
                <a:r>
                  <a:rPr lang="en-US" dirty="0" smtClean="0"/>
                  <a:t>T = </a:t>
                </a:r>
                <a14:m>
                  <m:oMath xmlns:m="http://schemas.openxmlformats.org/officeDocument/2006/math">
                    <m:f>
                      <m:fPr>
                        <m:ctrlPr>
                          <a:rPr lang="en-US" b="0" i="1" smtClean="0">
                            <a:latin typeface="Cambria Math" panose="02040503050406030204" pitchFamily="18" charset="0"/>
                          </a:rPr>
                        </m:ctrlPr>
                      </m:fPr>
                      <m:num>
                        <m:bar>
                          <m:barPr>
                            <m:pos m:val="top"/>
                            <m:ctrlPr>
                              <a:rPr lang="en-US" i="1" smtClean="0">
                                <a:latin typeface="Cambria Math" panose="02040503050406030204" pitchFamily="18" charset="0"/>
                              </a:rPr>
                            </m:ctrlPr>
                          </m:barPr>
                          <m:e>
                            <m:r>
                              <a:rPr lang="en-US" b="0" i="1" smtClean="0">
                                <a:latin typeface="Cambria Math" panose="02040503050406030204" pitchFamily="18" charset="0"/>
                              </a:rPr>
                              <m:t>𝐷</m:t>
                            </m:r>
                          </m:e>
                        </m:bar>
                      </m:num>
                      <m:den>
                        <m:r>
                          <a:rPr lang="en-US" b="0" i="1" smtClean="0">
                            <a:latin typeface="Cambria Math" panose="02040503050406030204" pitchFamily="18" charset="0"/>
                          </a:rPr>
                          <m:t>𝑆</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a14:m>
                <a:r>
                  <a:rPr lang="en-US" dirty="0" smtClean="0"/>
                  <a:t> , Where, 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02" t="-2121"/>
                </a:stretch>
              </a:blipFill>
            </p:spPr>
            <p:txBody>
              <a:bodyPr/>
              <a:lstStyle/>
              <a:p>
                <a:r>
                  <a:rPr lang="en-US">
                    <a:noFill/>
                  </a:rPr>
                  <a:t> </a:t>
                </a:r>
              </a:p>
            </p:txBody>
          </p:sp>
        </mc:Fallback>
      </mc:AlternateContent>
    </p:spTree>
    <p:extLst>
      <p:ext uri="{BB962C8B-B14F-4D97-AF65-F5344CB8AC3E}">
        <p14:creationId xmlns:p14="http://schemas.microsoft.com/office/powerpoint/2010/main" val="1604599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 – significant test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4128" y="2277687"/>
                <a:ext cx="9720071" cy="4023360"/>
              </a:xfrm>
            </p:spPr>
            <p:txBody>
              <a:bodyPr>
                <a:normAutofit/>
              </a:bodyPr>
              <a:lstStyle/>
              <a:p>
                <a:r>
                  <a:rPr lang="en-US" dirty="0" smtClean="0"/>
                  <a:t>From the problem, we understand that, significance of the test depends on 2 sample data sets, old and new schemes. The question is </a:t>
                </a:r>
                <a:r>
                  <a:rPr lang="en-US" dirty="0"/>
                  <a:t>to determine whether new scheme has significantly raised </a:t>
                </a:r>
                <a:r>
                  <a:rPr lang="en-US" dirty="0" smtClean="0"/>
                  <a:t>outputs. Significant levels is set as 5%,  or </a:t>
                </a:r>
                <a:r>
                  <a:rPr lang="en-US" dirty="0" err="1" smtClean="0"/>
                  <a:t>Zstat</a:t>
                </a:r>
                <a:r>
                  <a:rPr lang="en-US" dirty="0" smtClean="0"/>
                  <a:t> as </a:t>
                </a:r>
                <a:r>
                  <a:rPr lang="en-US" dirty="0"/>
                  <a:t>-</a:t>
                </a:r>
                <a:r>
                  <a:rPr lang="en-US" dirty="0" smtClean="0"/>
                  <a:t>1.64485.</a:t>
                </a:r>
              </a:p>
              <a:p>
                <a:endParaRPr lang="en-US" dirty="0" smtClean="0"/>
              </a:p>
              <a:p>
                <a:pPr marL="0" indent="0">
                  <a:buNone/>
                </a:pPr>
                <a14:m>
                  <m:oMath xmlns:m="http://schemas.openxmlformats.org/officeDocument/2006/math">
                    <m:bar>
                      <m:barPr>
                        <m:pos m:val="top"/>
                        <m:ctrlPr>
                          <a:rPr lang="en-US" sz="1600" i="1">
                            <a:latin typeface="Cambria Math" panose="02040503050406030204" pitchFamily="18" charset="0"/>
                          </a:rPr>
                        </m:ctrlPr>
                      </m:barPr>
                      <m:e>
                        <m:r>
                          <a:rPr lang="en-US" sz="1600" i="1">
                            <a:latin typeface="Cambria Math" panose="02040503050406030204" pitchFamily="18" charset="0"/>
                          </a:rPr>
                          <m:t>𝐷</m:t>
                        </m:r>
                      </m:e>
                    </m:bar>
                  </m:oMath>
                </a14:m>
                <a:r>
                  <a:rPr lang="en-US" sz="1600" dirty="0" smtClean="0"/>
                  <a:t> =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oMath>
                </a14:m>
                <a:endParaRPr lang="en-US" sz="1600" dirty="0" smtClean="0"/>
              </a:p>
              <a:p>
                <a:pPr marL="0" indent="0">
                  <a:buNone/>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oMath>
                </a14:m>
                <a:r>
                  <a:rPr lang="en-US" sz="1600" dirty="0" smtClean="0"/>
                  <a:t> = 68.03333333 |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smtClean="0">
                        <a:latin typeface="Cambria Math" panose="02040503050406030204" pitchFamily="18" charset="0"/>
                      </a:rPr>
                      <m:t>=</m:t>
                    </m:r>
                    <m:r>
                      <m:rPr>
                        <m:nor/>
                      </m:rPr>
                      <a:rPr lang="en-US" sz="1600" smtClean="0"/>
                      <m:t>72.0333333</m:t>
                    </m:r>
                  </m:oMath>
                </a14:m>
                <a:r>
                  <a:rPr lang="en-US" sz="1600" dirty="0" smtClean="0"/>
                  <a:t> | </a:t>
                </a:r>
                <a14:m>
                  <m:oMath xmlns:m="http://schemas.openxmlformats.org/officeDocument/2006/math">
                    <m:bar>
                      <m:barPr>
                        <m:pos m:val="top"/>
                        <m:ctrlPr>
                          <a:rPr lang="en-US" sz="1600" i="1">
                            <a:latin typeface="Cambria Math" panose="02040503050406030204" pitchFamily="18" charset="0"/>
                          </a:rPr>
                        </m:ctrlPr>
                      </m:barPr>
                      <m:e>
                        <m:r>
                          <a:rPr lang="en-US" sz="1600" i="1">
                            <a:latin typeface="Cambria Math" panose="02040503050406030204" pitchFamily="18" charset="0"/>
                          </a:rPr>
                          <m:t>𝐷</m:t>
                        </m:r>
                      </m:e>
                    </m:bar>
                  </m:oMath>
                </a14:m>
                <a:r>
                  <a:rPr lang="en-US" sz="1600" dirty="0"/>
                  <a:t> </a:t>
                </a:r>
                <a:r>
                  <a:rPr lang="en-US" sz="1600" dirty="0" smtClean="0"/>
                  <a:t>= 4</a:t>
                </a:r>
              </a:p>
              <a:p>
                <a:pPr marL="0" indent="0">
                  <a:buNone/>
                </a:pPr>
                <a14:m>
                  <m:oMath xmlns:m="http://schemas.openxmlformats.org/officeDocument/2006/math">
                    <m:r>
                      <a:rPr lang="en-US" sz="1600" i="1">
                        <a:latin typeface="Cambria Math" panose="02040503050406030204" pitchFamily="18" charset="0"/>
                      </a:rPr>
                      <m:t>𝑆</m:t>
                    </m:r>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𝑛</m:t>
                        </m:r>
                      </m:e>
                    </m:rad>
                  </m:oMath>
                </a14:m>
                <a:r>
                  <a:rPr lang="en-US" sz="1600" dirty="0" smtClean="0"/>
                  <a:t> = 2.571</a:t>
                </a:r>
              </a:p>
              <a:p>
                <a:pPr marL="0" indent="0">
                  <a:buNone/>
                </a:pPr>
                <a:r>
                  <a:rPr lang="en-US" sz="1600" dirty="0" smtClean="0"/>
                  <a:t>T = </a:t>
                </a:r>
                <a:r>
                  <a:rPr lang="en-US" sz="1600" dirty="0"/>
                  <a:t>-1.55591 </a:t>
                </a:r>
                <a:endParaRPr lang="en-US" sz="1600"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4128" y="2277687"/>
                <a:ext cx="9720071" cy="4023360"/>
              </a:xfrm>
              <a:blipFill>
                <a:blip r:embed="rId2"/>
                <a:stretch>
                  <a:fillRect l="-1255" t="-1667"/>
                </a:stretch>
              </a:blipFill>
            </p:spPr>
            <p:txBody>
              <a:bodyPr/>
              <a:lstStyle/>
              <a:p>
                <a:r>
                  <a:rPr lang="en-US">
                    <a:noFill/>
                  </a:rPr>
                  <a:t> </a:t>
                </a:r>
              </a:p>
            </p:txBody>
          </p:sp>
        </mc:Fallback>
      </mc:AlternateContent>
    </p:spTree>
    <p:extLst>
      <p:ext uri="{BB962C8B-B14F-4D97-AF65-F5344CB8AC3E}">
        <p14:creationId xmlns:p14="http://schemas.microsoft.com/office/powerpoint/2010/main" val="2245582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 &amp; 2 – significant test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24128" y="2277687"/>
                <a:ext cx="9720071" cy="4023360"/>
              </a:xfrm>
            </p:spPr>
            <p:txBody>
              <a:bodyPr>
                <a:normAutofit fontScale="92500" lnSpcReduction="20000"/>
              </a:bodyPr>
              <a:lstStyle/>
              <a:p>
                <a:r>
                  <a:rPr lang="en-US" dirty="0" smtClean="0"/>
                  <a:t>From the problem, we understand that, significance of the test depends on 2 sample data sets, old and new schemes. The question is </a:t>
                </a:r>
                <a:r>
                  <a:rPr lang="en-US" dirty="0"/>
                  <a:t>to determine whether new scheme has significantly raised </a:t>
                </a:r>
                <a:r>
                  <a:rPr lang="en-US" dirty="0" smtClean="0"/>
                  <a:t>outputs. Significant levels is set as 5%,  or </a:t>
                </a:r>
                <a:r>
                  <a:rPr lang="en-US" dirty="0" err="1" smtClean="0"/>
                  <a:t>Zstat</a:t>
                </a:r>
                <a:r>
                  <a:rPr lang="en-US" dirty="0" smtClean="0"/>
                  <a:t> as </a:t>
                </a:r>
                <a:r>
                  <a:rPr lang="en-US" dirty="0"/>
                  <a:t>-</a:t>
                </a:r>
                <a:r>
                  <a:rPr lang="en-US" dirty="0" smtClean="0"/>
                  <a:t>1.64485.</a:t>
                </a:r>
              </a:p>
              <a:p>
                <a:endParaRPr lang="en-US" dirty="0" smtClean="0"/>
              </a:p>
              <a:p>
                <a:pPr marL="0" indent="0">
                  <a:buNone/>
                </a:pPr>
                <a14:m>
                  <m:oMath xmlns:m="http://schemas.openxmlformats.org/officeDocument/2006/math">
                    <m:bar>
                      <m:barPr>
                        <m:pos m:val="top"/>
                        <m:ctrlPr>
                          <a:rPr lang="en-US" sz="1600" i="1">
                            <a:latin typeface="Cambria Math" panose="02040503050406030204" pitchFamily="18" charset="0"/>
                          </a:rPr>
                        </m:ctrlPr>
                      </m:barPr>
                      <m:e>
                        <m:r>
                          <a:rPr lang="en-US" sz="1600" i="1">
                            <a:latin typeface="Cambria Math" panose="02040503050406030204" pitchFamily="18" charset="0"/>
                          </a:rPr>
                          <m:t>𝐷</m:t>
                        </m:r>
                      </m:e>
                    </m:bar>
                  </m:oMath>
                </a14:m>
                <a:r>
                  <a:rPr lang="en-US" sz="1600" dirty="0" smtClean="0"/>
                  <a:t> =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oMath>
                </a14:m>
                <a:endParaRPr lang="en-US" sz="1600" dirty="0" smtClean="0"/>
              </a:p>
              <a:p>
                <a:pPr marL="0" indent="0">
                  <a:buNone/>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oMath>
                </a14:m>
                <a:r>
                  <a:rPr lang="en-US" sz="1600" dirty="0" smtClean="0"/>
                  <a:t> = 68.03333333 |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smtClean="0">
                        <a:latin typeface="Cambria Math" panose="02040503050406030204" pitchFamily="18" charset="0"/>
                      </a:rPr>
                      <m:t>=</m:t>
                    </m:r>
                    <m:r>
                      <m:rPr>
                        <m:nor/>
                      </m:rPr>
                      <a:rPr lang="en-US" sz="1600" smtClean="0"/>
                      <m:t>72.0333333</m:t>
                    </m:r>
                  </m:oMath>
                </a14:m>
                <a:r>
                  <a:rPr lang="en-US" sz="1600" dirty="0" smtClean="0"/>
                  <a:t> | </a:t>
                </a:r>
                <a14:m>
                  <m:oMath xmlns:m="http://schemas.openxmlformats.org/officeDocument/2006/math">
                    <m:bar>
                      <m:barPr>
                        <m:pos m:val="top"/>
                        <m:ctrlPr>
                          <a:rPr lang="en-US" sz="1600" i="1">
                            <a:latin typeface="Cambria Math" panose="02040503050406030204" pitchFamily="18" charset="0"/>
                          </a:rPr>
                        </m:ctrlPr>
                      </m:barPr>
                      <m:e>
                        <m:r>
                          <a:rPr lang="en-US" sz="1600" i="1">
                            <a:latin typeface="Cambria Math" panose="02040503050406030204" pitchFamily="18" charset="0"/>
                          </a:rPr>
                          <m:t>𝐷</m:t>
                        </m:r>
                      </m:e>
                    </m:bar>
                  </m:oMath>
                </a14:m>
                <a:r>
                  <a:rPr lang="en-US" sz="1600" dirty="0"/>
                  <a:t> </a:t>
                </a:r>
                <a:r>
                  <a:rPr lang="en-US" sz="1600" dirty="0" smtClean="0"/>
                  <a:t>= 4</a:t>
                </a:r>
              </a:p>
              <a:p>
                <a:pPr marL="0" indent="0">
                  <a:buNone/>
                </a:pPr>
                <a14:m>
                  <m:oMath xmlns:m="http://schemas.openxmlformats.org/officeDocument/2006/math">
                    <m:r>
                      <a:rPr lang="en-US" sz="1600" i="1">
                        <a:latin typeface="Cambria Math" panose="02040503050406030204" pitchFamily="18" charset="0"/>
                      </a:rPr>
                      <m:t>𝑆</m:t>
                    </m:r>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𝑛</m:t>
                        </m:r>
                      </m:e>
                    </m:rad>
                  </m:oMath>
                </a14:m>
                <a:r>
                  <a:rPr lang="en-US" sz="1600" dirty="0" smtClean="0"/>
                  <a:t> = 2.571</a:t>
                </a:r>
              </a:p>
              <a:p>
                <a:pPr marL="0" indent="0">
                  <a:buNone/>
                </a:pPr>
                <a:r>
                  <a:rPr lang="en-US" sz="1600" dirty="0" smtClean="0"/>
                  <a:t>T = </a:t>
                </a:r>
                <a:r>
                  <a:rPr lang="en-US" sz="1600" dirty="0"/>
                  <a:t>-1.55591 </a:t>
                </a:r>
                <a:endParaRPr lang="en-US" sz="1600" dirty="0" smtClean="0"/>
              </a:p>
              <a:p>
                <a:pPr marL="0" indent="0">
                  <a:buNone/>
                </a:pPr>
                <a:r>
                  <a:rPr lang="en-US" sz="1600" dirty="0" smtClean="0">
                    <a:latin typeface="Times New Roman" panose="02020603050405020304" pitchFamily="18" charset="0"/>
                    <a:cs typeface="Times New Roman" panose="02020603050405020304" pitchFamily="18" charset="0"/>
                  </a:rPr>
                  <a:t>5% of Significant level is expected, Alternatively, we can also say, 95% of Confidence level is expected</a:t>
                </a:r>
              </a:p>
              <a:p>
                <a:pPr marL="0" indent="0">
                  <a:buNone/>
                </a:pPr>
                <a:r>
                  <a:rPr lang="en-US" dirty="0"/>
                  <a:t>P-</a:t>
                </a:r>
                <a:r>
                  <a:rPr lang="en-US" dirty="0" err="1"/>
                  <a:t>val</a:t>
                </a:r>
                <a:r>
                  <a:rPr lang="en-US" dirty="0"/>
                  <a:t> = </a:t>
                </a:r>
                <a:r>
                  <a:rPr lang="en-US" dirty="0"/>
                  <a:t>0.06529 </a:t>
                </a:r>
                <a:r>
                  <a:rPr lang="en-US" dirty="0"/>
                  <a:t>, 6% of significant level, alternatively , </a:t>
                </a:r>
                <a:r>
                  <a:rPr lang="en-US" dirty="0"/>
                  <a:t>This implies that there is no significant increase in the average output after implementation of the new scheme. </a:t>
                </a:r>
                <a:r>
                  <a:rPr lang="en-US" b="1" dirty="0"/>
                  <a:t>Hence the Titan Insurance company can stick to the older scheme which would be less expensive than the new scheme.</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24128" y="2277687"/>
                <a:ext cx="9720071" cy="4023360"/>
              </a:xfrm>
              <a:blipFill>
                <a:blip r:embed="rId2"/>
                <a:stretch>
                  <a:fillRect l="-1129" t="-2879" r="-1317"/>
                </a:stretch>
              </a:blipFill>
            </p:spPr>
            <p:txBody>
              <a:bodyPr/>
              <a:lstStyle/>
              <a:p>
                <a:r>
                  <a:rPr lang="en-US">
                    <a:noFill/>
                  </a:rPr>
                  <a:t> </a:t>
                </a:r>
              </a:p>
            </p:txBody>
          </p:sp>
        </mc:Fallback>
      </mc:AlternateContent>
    </p:spTree>
    <p:extLst>
      <p:ext uri="{BB962C8B-B14F-4D97-AF65-F5344CB8AC3E}">
        <p14:creationId xmlns:p14="http://schemas.microsoft.com/office/powerpoint/2010/main" val="802390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 1 &amp; 2 – significant test – R &amp; Excel proof</a:t>
            </a:r>
            <a:endParaRPr lang="en-US" dirty="0"/>
          </a:p>
        </p:txBody>
      </p:sp>
      <p:sp>
        <p:nvSpPr>
          <p:cNvPr id="4" name="Content Placeholder 3"/>
          <p:cNvSpPr>
            <a:spLocks noGrp="1"/>
          </p:cNvSpPr>
          <p:nvPr>
            <p:ph idx="1"/>
          </p:nvPr>
        </p:nvSpPr>
        <p:spPr/>
        <p:txBody>
          <a:bodyPr/>
          <a:lstStyle/>
          <a:p>
            <a:r>
              <a:rPr lang="en-US" dirty="0" smtClean="0"/>
              <a:t>R</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234" y="2286000"/>
            <a:ext cx="4944165" cy="1495634"/>
          </a:xfrm>
          <a:prstGeom prst="rect">
            <a:avLst/>
          </a:prstGeom>
        </p:spPr>
      </p:pic>
      <p:sp>
        <p:nvSpPr>
          <p:cNvPr id="7" name="TextBox 6"/>
          <p:cNvSpPr txBox="1"/>
          <p:nvPr/>
        </p:nvSpPr>
        <p:spPr>
          <a:xfrm>
            <a:off x="1040322" y="4239491"/>
            <a:ext cx="651332" cy="369332"/>
          </a:xfrm>
          <a:prstGeom prst="rect">
            <a:avLst/>
          </a:prstGeom>
          <a:noFill/>
        </p:spPr>
        <p:txBody>
          <a:bodyPr wrap="none" rtlCol="0">
            <a:spAutoFit/>
          </a:bodyPr>
          <a:lstStyle/>
          <a:p>
            <a:r>
              <a:rPr lang="en-US" dirty="0" smtClean="0"/>
              <a:t>Excel</a:t>
            </a:r>
            <a:endParaRPr lang="en-US" dirty="0"/>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386" y="4018521"/>
            <a:ext cx="3037225" cy="2053951"/>
          </a:xfrm>
          <a:prstGeom prst="rect">
            <a:avLst/>
          </a:prstGeom>
        </p:spPr>
      </p:pic>
    </p:spTree>
    <p:extLst>
      <p:ext uri="{BB962C8B-B14F-4D97-AF65-F5344CB8AC3E}">
        <p14:creationId xmlns:p14="http://schemas.microsoft.com/office/powerpoint/2010/main" val="2776856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3 - Reservations</a:t>
            </a:r>
            <a:endParaRPr lang="en-US" dirty="0"/>
          </a:p>
        </p:txBody>
      </p:sp>
      <p:sp>
        <p:nvSpPr>
          <p:cNvPr id="3" name="Content Placeholder 2"/>
          <p:cNvSpPr>
            <a:spLocks noGrp="1"/>
          </p:cNvSpPr>
          <p:nvPr>
            <p:ph idx="1"/>
          </p:nvPr>
        </p:nvSpPr>
        <p:spPr/>
        <p:txBody>
          <a:bodyPr>
            <a:normAutofit/>
          </a:bodyPr>
          <a:lstStyle/>
          <a:p>
            <a:r>
              <a:rPr lang="en-US" dirty="0" smtClean="0"/>
              <a:t>Taking advantage if Central Limit Theorem, we Assume Population is Distributed Normally.</a:t>
            </a:r>
          </a:p>
          <a:p>
            <a:r>
              <a:rPr lang="en-US" dirty="0" smtClean="0"/>
              <a:t>Coefficient Variable of New Scheme is 33% versus old Scheme which is 30%, that says, More risk is involved in New Scheme</a:t>
            </a:r>
          </a:p>
          <a:p>
            <a:r>
              <a:rPr lang="en-US" dirty="0" smtClean="0"/>
              <a:t>Both the samples are random continuous Variable</a:t>
            </a:r>
          </a:p>
          <a:p>
            <a:r>
              <a:rPr lang="en-US" dirty="0" smtClean="0"/>
              <a:t>Observations are mutually independent to each other.</a:t>
            </a:r>
          </a:p>
          <a:p>
            <a:r>
              <a:rPr lang="en-US" dirty="0" smtClean="0"/>
              <a:t>Population Size or Population mean is not given.</a:t>
            </a:r>
          </a:p>
          <a:p>
            <a:r>
              <a:rPr lang="en-US" dirty="0" smtClean="0"/>
              <a:t>Looking at the box-plot, we can infer there are no outliers.</a:t>
            </a:r>
          </a:p>
          <a:p>
            <a:pPr marL="0" indent="0">
              <a:buNone/>
            </a:pPr>
            <a:r>
              <a:rPr lang="en-US" dirty="0" smtClean="0"/>
              <a:t> New </a:t>
            </a:r>
            <a:r>
              <a:rPr lang="en-US" dirty="0"/>
              <a:t>Scheme is little Skewed towards right with in IQR</a:t>
            </a:r>
          </a:p>
          <a:p>
            <a:endParaRPr lang="en-US" dirty="0" smtClean="0"/>
          </a:p>
          <a:p>
            <a:pPr marL="0" indent="0">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823" y="3677798"/>
            <a:ext cx="3600292" cy="1398226"/>
          </a:xfrm>
          <a:prstGeom prst="rect">
            <a:avLst/>
          </a:prstGeom>
        </p:spPr>
      </p:pic>
    </p:spTree>
    <p:extLst>
      <p:ext uri="{BB962C8B-B14F-4D97-AF65-F5344CB8AC3E}">
        <p14:creationId xmlns:p14="http://schemas.microsoft.com/office/powerpoint/2010/main" val="309028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- 4</a:t>
            </a:r>
            <a:endParaRPr lang="en-US" dirty="0"/>
          </a:p>
        </p:txBody>
      </p:sp>
      <p:sp>
        <p:nvSpPr>
          <p:cNvPr id="3" name="Content Placeholder 2"/>
          <p:cNvSpPr>
            <a:spLocks noGrp="1"/>
          </p:cNvSpPr>
          <p:nvPr>
            <p:ph idx="1"/>
          </p:nvPr>
        </p:nvSpPr>
        <p:spPr/>
        <p:txBody>
          <a:bodyPr/>
          <a:lstStyle/>
          <a:p>
            <a:r>
              <a:rPr lang="en-US" dirty="0" smtClean="0"/>
              <a:t>Suppose </a:t>
            </a:r>
            <a:r>
              <a:rPr lang="en-US" dirty="0"/>
              <a:t>it has been calculated that in order for Titan to break even, the average output must increase by £5000. If this figure is alternative hypothesis, what is: </a:t>
            </a:r>
          </a:p>
          <a:p>
            <a:r>
              <a:rPr lang="en-US" dirty="0"/>
              <a:t>(</a:t>
            </a:r>
            <a:r>
              <a:rPr lang="en-US" dirty="0" err="1"/>
              <a:t>i</a:t>
            </a:r>
            <a:r>
              <a:rPr lang="en-US" dirty="0"/>
              <a:t>) The probability of a type 1 error? </a:t>
            </a:r>
          </a:p>
          <a:p>
            <a:r>
              <a:rPr lang="en-US" dirty="0"/>
              <a:t>(ii) The probability of a type 2 error? </a:t>
            </a:r>
          </a:p>
          <a:p>
            <a:r>
              <a:rPr lang="en-US" dirty="0"/>
              <a:t>(iii)The power of the test? </a:t>
            </a:r>
          </a:p>
          <a:p>
            <a:endParaRPr lang="en-US" dirty="0"/>
          </a:p>
        </p:txBody>
      </p:sp>
    </p:spTree>
    <p:extLst>
      <p:ext uri="{BB962C8B-B14F-4D97-AF65-F5344CB8AC3E}">
        <p14:creationId xmlns:p14="http://schemas.microsoft.com/office/powerpoint/2010/main" val="2868323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200</TotalTime>
  <Words>906</Words>
  <Application>Microsoft Office PowerPoint</Application>
  <PresentationFormat>Widescreen</PresentationFormat>
  <Paragraphs>243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Cambria Math</vt:lpstr>
      <vt:lpstr>Times New Roman</vt:lpstr>
      <vt:lpstr>Tw Cen MT</vt:lpstr>
      <vt:lpstr>Tw Cen MT Condensed</vt:lpstr>
      <vt:lpstr>Wingdings 3</vt:lpstr>
      <vt:lpstr>Integral</vt:lpstr>
      <vt:lpstr>TITAN insurance  A group assignment</vt:lpstr>
      <vt:lpstr>The Hypothesis </vt:lpstr>
      <vt:lpstr>Data</vt:lpstr>
      <vt:lpstr>Identify the hypothesis and test statistic</vt:lpstr>
      <vt:lpstr>Question 1 – significant test</vt:lpstr>
      <vt:lpstr>Question 1 &amp; 2 – significant test</vt:lpstr>
      <vt:lpstr>Question 1 &amp; 2 – significant test – R &amp; Excel proof</vt:lpstr>
      <vt:lpstr>Question 3 - Reservations</vt:lpstr>
      <vt:lpstr>Question - 4</vt:lpstr>
      <vt:lpstr>Question – 4 : The probability of a type 1 error</vt:lpstr>
      <vt:lpstr>Question – 4 : The probability of a type 2 error &amp; Power of Test</vt:lpstr>
      <vt:lpstr>Question – 4 : The probability of a type 2 error &amp; Power of Test</vt:lpstr>
      <vt:lpstr>Question – 4 : The probability of a type 2 error &amp; Power of Test</vt:lpstr>
      <vt:lpstr>Question – 4 : The probability of a type 2 error &amp; Power of Test</vt:lpstr>
      <vt:lpstr>Question – 5 :  SAMPLE SIZE that MAKEs THE PROBABILITIES OF TYPE I AND TYPE II ERRORS EQUAL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 group assignment</dc:title>
  <dc:creator>santhoshmurali@gmail.com</dc:creator>
  <cp:lastModifiedBy>santhoshmurali@gmail.com</cp:lastModifiedBy>
  <cp:revision>21</cp:revision>
  <dcterms:created xsi:type="dcterms:W3CDTF">2017-03-12T12:38:48Z</dcterms:created>
  <dcterms:modified xsi:type="dcterms:W3CDTF">2017-03-12T16:00:25Z</dcterms:modified>
</cp:coreProperties>
</file>