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2000" dirty="0"/>
              <a:t>Revenue(in</a:t>
            </a:r>
            <a:r>
              <a:rPr lang="en-US" sz="2000" baseline="0" dirty="0"/>
              <a:t> Million Euros</a:t>
            </a:r>
            <a:r>
              <a:rPr lang="en-US" sz="2000" dirty="0"/>
              <a: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907F-4FFF-8618-6770CC2BEF1C}"/>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07F-4FFF-8618-6770CC2BEF1C}"/>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07F-4FFF-8618-6770CC2BEF1C}"/>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4-907F-4FFF-8618-6770CC2BEF1C}"/>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07F-4FFF-8618-6770CC2BEF1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Sheet1!$A$2:$A$6</c:f>
              <c:strCache>
                <c:ptCount val="5"/>
                <c:pt idx="0">
                  <c:v>Wines and Spirits</c:v>
                </c:pt>
                <c:pt idx="1">
                  <c:v>Fashion and Leather Goods</c:v>
                </c:pt>
                <c:pt idx="2">
                  <c:v>Perfumes and Cosmetics</c:v>
                </c:pt>
                <c:pt idx="3">
                  <c:v>Watches and Jewellery</c:v>
                </c:pt>
                <c:pt idx="4">
                  <c:v>Selective Retailing</c:v>
                </c:pt>
              </c:strCache>
            </c:strRef>
          </c:cat>
          <c:val>
            <c:numRef>
              <c:f>Sheet1!$B$2:$B$6</c:f>
              <c:numCache>
                <c:formatCode>General</c:formatCode>
                <c:ptCount val="5"/>
                <c:pt idx="0">
                  <c:v>2740</c:v>
                </c:pt>
                <c:pt idx="1">
                  <c:v>6302</c:v>
                </c:pt>
                <c:pt idx="2">
                  <c:v>2741</c:v>
                </c:pt>
                <c:pt idx="3">
                  <c:v>764</c:v>
                </c:pt>
                <c:pt idx="4">
                  <c:v>4533</c:v>
                </c:pt>
              </c:numCache>
            </c:numRef>
          </c:val>
          <c:extLst>
            <c:ext xmlns:c16="http://schemas.microsoft.com/office/drawing/2014/chart" uri="{C3380CC4-5D6E-409C-BE32-E72D297353CC}">
              <c16:uniqueId val="{00000000-907F-4FFF-8618-6770CC2BEF1C}"/>
            </c:ext>
          </c:extLst>
        </c:ser>
        <c:dLbls>
          <c:showLegendKey val="0"/>
          <c:showVal val="0"/>
          <c:showCatName val="0"/>
          <c:showSerName val="0"/>
          <c:showPercent val="1"/>
          <c:showBubbleSize val="0"/>
          <c:showLeaderLines val="0"/>
        </c:dLbls>
        <c:firstSliceAng val="0"/>
        <c:holeSize val="70"/>
      </c:doughnut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8/23/2016</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4" name="Title 3"/>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8/23/2016</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8/23/2016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8/23/2016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8/23/2016</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railresearch.com/pdf/Blog/Global_Fashion_Industry_Growth_in_Emerging_Markets_260.pdf" TargetMode="External"/><Relationship Id="rId2" Type="http://schemas.openxmlformats.org/officeDocument/2006/relationships/hyperlink" Target="http://fashion-history.lovetoknow.com/clothing-around-world/paris-fashion" TargetMode="External"/><Relationship Id="rId1" Type="http://schemas.openxmlformats.org/officeDocument/2006/relationships/slideLayout" Target="../slideLayouts/slideLayout2.xml"/><Relationship Id="rId4" Type="http://schemas.openxmlformats.org/officeDocument/2006/relationships/hyperlink" Target="https://wiki.nus.edu.sg/display/Fashion/Economic+Analyisis+of+Fashion+Retai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solidFill>
                  <a:schemeClr val="accent2">
                    <a:lumMod val="50000"/>
                  </a:schemeClr>
                </a:solidFill>
                <a:latin typeface="Harrington" panose="04040505050A02020702" pitchFamily="82" charset="0"/>
              </a:rPr>
              <a:t>PARIS : A HOT CULTURE OF FASHION</a:t>
            </a:r>
            <a:endParaRPr lang="en-IN" sz="4000" dirty="0">
              <a:solidFill>
                <a:schemeClr val="accent2">
                  <a:lumMod val="50000"/>
                </a:schemeClr>
              </a:solidFill>
              <a:latin typeface="Harrington" panose="04040505050A02020702" pitchFamily="82" charset="0"/>
            </a:endParaRPr>
          </a:p>
        </p:txBody>
      </p:sp>
      <p:sp>
        <p:nvSpPr>
          <p:cNvPr id="3" name="Subtitle 2"/>
          <p:cNvSpPr>
            <a:spLocks noGrp="1"/>
          </p:cNvSpPr>
          <p:nvPr>
            <p:ph type="subTitle" idx="1"/>
          </p:nvPr>
        </p:nvSpPr>
        <p:spPr/>
        <p:txBody>
          <a:bodyPr/>
          <a:lstStyle/>
          <a:p>
            <a:pPr algn="r"/>
            <a:r>
              <a:rPr lang="en-US" dirty="0">
                <a:solidFill>
                  <a:schemeClr val="accent3">
                    <a:lumMod val="50000"/>
                  </a:schemeClr>
                </a:solidFill>
              </a:rPr>
              <a:t>SANTHOSH NARAYANAN (59)</a:t>
            </a:r>
            <a:endParaRPr lang="en-IN" dirty="0">
              <a:solidFill>
                <a:schemeClr val="accent3">
                  <a:lumMod val="50000"/>
                </a:schemeClr>
              </a:solidFill>
            </a:endParaRPr>
          </a:p>
        </p:txBody>
      </p:sp>
    </p:spTree>
    <p:extLst>
      <p:ext uri="{BB962C8B-B14F-4D97-AF65-F5344CB8AC3E}">
        <p14:creationId xmlns:p14="http://schemas.microsoft.com/office/powerpoint/2010/main" val="282938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effectLst>
                  <a:outerShdw blurRad="38100" dist="38100" dir="2700000" algn="tl">
                    <a:srgbClr val="000000">
                      <a:alpha val="43137"/>
                    </a:srgbClr>
                  </a:outerShdw>
                </a:effectLst>
              </a:rPr>
              <a:t>Practicing of the rich old culture of haute couture</a:t>
            </a:r>
          </a:p>
          <a:p>
            <a:r>
              <a:rPr lang="en-US" sz="2400" dirty="0">
                <a:effectLst>
                  <a:outerShdw blurRad="38100" dist="38100" dir="2700000" algn="tl">
                    <a:srgbClr val="000000">
                      <a:alpha val="43137"/>
                    </a:srgbClr>
                  </a:outerShdw>
                </a:effectLst>
              </a:rPr>
              <a:t>Fashion shows : </a:t>
            </a:r>
            <a:r>
              <a:rPr lang="en-IN" sz="2000" dirty="0">
                <a:effectLst>
                  <a:outerShdw blurRad="38100" dist="38100" dir="2700000" algn="tl">
                    <a:srgbClr val="000000">
                      <a:alpha val="43137"/>
                    </a:srgbClr>
                  </a:outerShdw>
                </a:effectLst>
              </a:rPr>
              <a:t>The event is held to showcase Spring-Summer and Autumn-Winter collections at the respective times of each year. Top Fashion houses display their works in this event with the elite fashion connoisseurs present to marvel at the creations. Dior Homme, Louis Vuitton, </a:t>
            </a:r>
            <a:r>
              <a:rPr lang="en-IN" sz="2000" dirty="0" err="1">
                <a:effectLst>
                  <a:outerShdw blurRad="38100" dist="38100" dir="2700000" algn="tl">
                    <a:srgbClr val="000000">
                      <a:alpha val="43137"/>
                    </a:srgbClr>
                  </a:outerShdw>
                </a:effectLst>
              </a:rPr>
              <a:t>Comme</a:t>
            </a:r>
            <a:r>
              <a:rPr lang="en-IN" sz="2000" dirty="0">
                <a:effectLst>
                  <a:outerShdw blurRad="38100" dist="38100" dir="2700000" algn="tl">
                    <a:srgbClr val="000000">
                      <a:alpha val="43137"/>
                    </a:srgbClr>
                  </a:outerShdw>
                </a:effectLst>
              </a:rPr>
              <a:t> des Garcons Homme Plus, Paul Smith are just some of the big names associated with this event from a list of several others.</a:t>
            </a:r>
          </a:p>
          <a:p>
            <a:r>
              <a:rPr lang="en-US" sz="2400" dirty="0">
                <a:effectLst>
                  <a:outerShdw blurRad="38100" dist="38100" dir="2700000" algn="tl">
                    <a:srgbClr val="000000">
                      <a:alpha val="43137"/>
                    </a:srgbClr>
                  </a:outerShdw>
                </a:effectLst>
              </a:rPr>
              <a:t>Increase in number of foreign Investors</a:t>
            </a:r>
          </a:p>
          <a:p>
            <a:pPr marL="0" indent="0">
              <a:buNone/>
            </a:pPr>
            <a:endParaRPr lang="en-IN" sz="2000" dirty="0"/>
          </a:p>
        </p:txBody>
      </p:sp>
      <p:sp>
        <p:nvSpPr>
          <p:cNvPr id="3" name="Title 2"/>
          <p:cNvSpPr>
            <a:spLocks noGrp="1"/>
          </p:cNvSpPr>
          <p:nvPr>
            <p:ph type="title"/>
          </p:nvPr>
        </p:nvSpPr>
        <p:spPr/>
        <p:txBody>
          <a:bodyPr/>
          <a:lstStyle/>
          <a:p>
            <a:pPr algn="ctr"/>
            <a:r>
              <a:rPr lang="en-US" dirty="0"/>
              <a:t>Main Factors of growth</a:t>
            </a:r>
            <a:endParaRPr lang="en-IN" dirty="0"/>
          </a:p>
        </p:txBody>
      </p:sp>
    </p:spTree>
    <p:extLst>
      <p:ext uri="{BB962C8B-B14F-4D97-AF65-F5344CB8AC3E}">
        <p14:creationId xmlns:p14="http://schemas.microsoft.com/office/powerpoint/2010/main" val="1988539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effectLst>
                  <a:outerShdw blurRad="38100" dist="38100" dir="2700000" algn="tl">
                    <a:srgbClr val="000000">
                      <a:alpha val="43137"/>
                    </a:srgbClr>
                  </a:outerShdw>
                </a:effectLst>
              </a:rPr>
              <a:t>Paris Fashion: A Cultural History by Valerie Steele.</a:t>
            </a:r>
          </a:p>
          <a:p>
            <a:r>
              <a:rPr lang="en-IN" sz="2400" dirty="0">
                <a:effectLst>
                  <a:outerShdw blurRad="38100" dist="38100" dir="2700000" algn="tl">
                    <a:srgbClr val="000000">
                      <a:alpha val="43137"/>
                    </a:srgbClr>
                  </a:outerShdw>
                </a:effectLst>
                <a:hlinkClick r:id="rId2"/>
              </a:rPr>
              <a:t>http://fashion-history.lovetoknow.com/clothing-around-world/paris-fashion</a:t>
            </a:r>
            <a:endParaRPr lang="en-IN" sz="2400" dirty="0">
              <a:effectLst>
                <a:outerShdw blurRad="38100" dist="38100" dir="2700000" algn="tl">
                  <a:srgbClr val="000000">
                    <a:alpha val="43137"/>
                  </a:srgbClr>
                </a:outerShdw>
              </a:effectLst>
            </a:endParaRPr>
          </a:p>
          <a:p>
            <a:r>
              <a:rPr lang="en-IN" sz="2400" dirty="0">
                <a:effectLst>
                  <a:outerShdw blurRad="38100" dist="38100" dir="2700000" algn="tl">
                    <a:srgbClr val="000000">
                      <a:alpha val="43137"/>
                    </a:srgbClr>
                  </a:outerShdw>
                </a:effectLst>
                <a:hlinkClick r:id="rId3"/>
              </a:rPr>
              <a:t>http://www.grailresearch.com/pdf/Blog/Global_Fashion_Industry_Growth_in_Emerging_Markets_260.pdf</a:t>
            </a:r>
            <a:endParaRPr lang="en-IN" sz="2400" dirty="0">
              <a:effectLst>
                <a:outerShdw blurRad="38100" dist="38100" dir="2700000" algn="tl">
                  <a:srgbClr val="000000">
                    <a:alpha val="43137"/>
                  </a:srgbClr>
                </a:outerShdw>
              </a:effectLst>
            </a:endParaRPr>
          </a:p>
          <a:p>
            <a:r>
              <a:rPr lang="en-IN" sz="2400" dirty="0">
                <a:effectLst>
                  <a:outerShdw blurRad="38100" dist="38100" dir="2700000" algn="tl">
                    <a:srgbClr val="000000">
                      <a:alpha val="43137"/>
                    </a:srgbClr>
                  </a:outerShdw>
                </a:effectLst>
                <a:hlinkClick r:id="rId4"/>
              </a:rPr>
              <a:t>https://wiki.nus.edu.sg/display/Fashion/Economic+Analyisis+of+Fashion+Retail</a:t>
            </a:r>
            <a:endParaRPr lang="en-IN" sz="2400" dirty="0">
              <a:effectLst>
                <a:outerShdw blurRad="38100" dist="38100" dir="2700000" algn="tl">
                  <a:srgbClr val="000000">
                    <a:alpha val="43137"/>
                  </a:srgbClr>
                </a:outerShdw>
              </a:effectLst>
            </a:endParaRPr>
          </a:p>
          <a:p>
            <a:r>
              <a:rPr lang="en-IN" sz="2400" dirty="0">
                <a:effectLst>
                  <a:outerShdw blurRad="38100" dist="38100" dir="2700000" algn="tl">
                    <a:srgbClr val="000000">
                      <a:alpha val="43137"/>
                    </a:srgbClr>
                  </a:outerShdw>
                </a:effectLst>
              </a:rPr>
              <a:t>http://topyaps.com/top-10-famous-fashion-shows-of-the-world</a:t>
            </a:r>
          </a:p>
        </p:txBody>
      </p:sp>
      <p:sp>
        <p:nvSpPr>
          <p:cNvPr id="3" name="Title 2"/>
          <p:cNvSpPr>
            <a:spLocks noGrp="1"/>
          </p:cNvSpPr>
          <p:nvPr>
            <p:ph type="title"/>
          </p:nvPr>
        </p:nvSpPr>
        <p:spPr/>
        <p:txBody>
          <a:bodyPr/>
          <a:lstStyle/>
          <a:p>
            <a:pPr algn="ctr"/>
            <a:r>
              <a:rPr lang="en-US" dirty="0"/>
              <a:t>References</a:t>
            </a:r>
            <a:endParaRPr lang="en-IN" dirty="0"/>
          </a:p>
        </p:txBody>
      </p:sp>
    </p:spTree>
    <p:extLst>
      <p:ext uri="{BB962C8B-B14F-4D97-AF65-F5344CB8AC3E}">
        <p14:creationId xmlns:p14="http://schemas.microsoft.com/office/powerpoint/2010/main" val="3230572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7" name="Speech Bubble: Oval 6"/>
          <p:cNvSpPr/>
          <p:nvPr/>
        </p:nvSpPr>
        <p:spPr>
          <a:xfrm>
            <a:off x="6299200" y="0"/>
            <a:ext cx="2197100" cy="1295400"/>
          </a:xfrm>
          <a:prstGeom prst="wedgeEllipseCallout">
            <a:avLst>
              <a:gd name="adj1" fmla="val -73434"/>
              <a:gd name="adj2" fmla="val 85049"/>
            </a:avLst>
          </a:prstGeom>
          <a:solidFill>
            <a:schemeClr val="lt1">
              <a:alpha val="8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Thank you!!!</a:t>
            </a:r>
            <a:endParaRPr lang="en-IN" dirty="0"/>
          </a:p>
        </p:txBody>
      </p:sp>
    </p:spTree>
    <p:extLst>
      <p:ext uri="{BB962C8B-B14F-4D97-AF65-F5344CB8AC3E}">
        <p14:creationId xmlns:p14="http://schemas.microsoft.com/office/powerpoint/2010/main" val="34773872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lstStyle/>
          <a:p>
            <a:pPr algn="ctr"/>
            <a:r>
              <a:rPr lang="en-US" dirty="0">
                <a:latin typeface="+mn-lt"/>
              </a:rPr>
              <a:t>CONTENTS</a:t>
            </a:r>
            <a:endParaRPr lang="en-IN" dirty="0">
              <a:latin typeface="+mn-lt"/>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HISTORY OF THE FASHION CAPITAL</a:t>
            </a:r>
          </a:p>
          <a:p>
            <a:pPr marL="514350" indent="-514350">
              <a:buFont typeface="+mj-lt"/>
              <a:buAutoNum type="arabicPeriod"/>
            </a:pPr>
            <a:r>
              <a:rPr lang="en-US" sz="2800" dirty="0"/>
              <a:t>EMERGING OF </a:t>
            </a:r>
            <a:r>
              <a:rPr lang="en-US" sz="2800" b="1" dirty="0"/>
              <a:t>HAUTE COUTURE</a:t>
            </a:r>
          </a:p>
          <a:p>
            <a:pPr marL="514350" indent="-514350">
              <a:buFont typeface="+mj-lt"/>
              <a:buAutoNum type="arabicPeriod"/>
            </a:pPr>
            <a:r>
              <a:rPr lang="en-US" sz="2800" dirty="0"/>
              <a:t>PARISIAN DESIGNER’S OF 20</a:t>
            </a:r>
            <a:r>
              <a:rPr lang="en-US" sz="2800" baseline="30000" dirty="0"/>
              <a:t>TH</a:t>
            </a:r>
            <a:r>
              <a:rPr lang="en-US" sz="2800" dirty="0"/>
              <a:t> CENTURY</a:t>
            </a:r>
          </a:p>
          <a:p>
            <a:pPr marL="514350" indent="-514350">
              <a:buFont typeface="+mj-lt"/>
              <a:buAutoNum type="arabicPeriod"/>
            </a:pPr>
            <a:r>
              <a:rPr lang="en-US" sz="2800" dirty="0"/>
              <a:t>PARIS VS THE WORLD</a:t>
            </a:r>
          </a:p>
          <a:p>
            <a:pPr marL="514350" indent="-514350">
              <a:buFont typeface="+mj-lt"/>
              <a:buAutoNum type="arabicPeriod"/>
            </a:pPr>
            <a:r>
              <a:rPr lang="en-US" sz="2800" dirty="0"/>
              <a:t>PRESENT DAY SCENARIO</a:t>
            </a:r>
          </a:p>
          <a:p>
            <a:pPr marL="514350" indent="-514350">
              <a:buFont typeface="+mj-lt"/>
              <a:buAutoNum type="arabicPeriod"/>
            </a:pPr>
            <a:endParaRPr lang="en-US" sz="2800" dirty="0"/>
          </a:p>
          <a:p>
            <a:pPr marL="0" indent="0">
              <a:buNone/>
            </a:pPr>
            <a:endParaRPr lang="en-US" sz="2800" dirty="0"/>
          </a:p>
        </p:txBody>
      </p:sp>
    </p:spTree>
    <p:extLst>
      <p:ext uri="{BB962C8B-B14F-4D97-AF65-F5344CB8AC3E}">
        <p14:creationId xmlns:p14="http://schemas.microsoft.com/office/powerpoint/2010/main" val="113446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3443" y="6122504"/>
            <a:ext cx="6029740" cy="461665"/>
          </a:xfrm>
          <a:prstGeom prst="rect">
            <a:avLst/>
          </a:prstGeom>
          <a:noFill/>
        </p:spPr>
        <p:txBody>
          <a:bodyPr wrap="square" rtlCol="0">
            <a:spAutoFit/>
          </a:bodyPr>
          <a:lstStyle/>
          <a:p>
            <a:pPr algn="ctr"/>
            <a:r>
              <a:rPr lang="en-US" sz="2400" dirty="0"/>
              <a:t>King Louis XIV (1) (The real mastermind)</a:t>
            </a:r>
            <a:endParaRPr lang="en-IN" sz="2400" dirty="0"/>
          </a:p>
        </p:txBody>
      </p:sp>
      <p:pic>
        <p:nvPicPr>
          <p:cNvPr id="7" name="Picture 6"/>
          <p:cNvPicPr>
            <a:picLocks noChangeAspect="1"/>
          </p:cNvPicPr>
          <p:nvPr/>
        </p:nvPicPr>
        <p:blipFill>
          <a:blip r:embed="rId2"/>
          <a:stretch>
            <a:fillRect/>
          </a:stretch>
        </p:blipFill>
        <p:spPr>
          <a:xfrm>
            <a:off x="1126435" y="609599"/>
            <a:ext cx="9952381" cy="5141843"/>
          </a:xfrm>
          <a:prstGeom prst="rect">
            <a:avLst/>
          </a:prstGeom>
        </p:spPr>
      </p:pic>
    </p:spTree>
    <p:extLst>
      <p:ext uri="{BB962C8B-B14F-4D97-AF65-F5344CB8AC3E}">
        <p14:creationId xmlns:p14="http://schemas.microsoft.com/office/powerpoint/2010/main" val="3922285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US" dirty="0"/>
              <a:t>The Great History </a:t>
            </a:r>
            <a:endParaRPr lang="en-IN" dirty="0"/>
          </a:p>
        </p:txBody>
      </p:sp>
      <p:sp>
        <p:nvSpPr>
          <p:cNvPr id="3" name="Content Placeholder 2"/>
          <p:cNvSpPr>
            <a:spLocks noGrp="1"/>
          </p:cNvSpPr>
          <p:nvPr>
            <p:ph idx="1"/>
          </p:nvPr>
        </p:nvSpPr>
        <p:spPr>
          <a:noFill/>
        </p:spPr>
        <p:txBody>
          <a:bodyPr>
            <a:normAutofit/>
          </a:bodyPr>
          <a:lstStyle/>
          <a:p>
            <a:pPr marL="0" indent="0" algn="ctr">
              <a:buNone/>
            </a:pPr>
            <a:r>
              <a:rPr lang="en-US" sz="3200" dirty="0">
                <a:solidFill>
                  <a:schemeClr val="bg2">
                    <a:lumMod val="25000"/>
                  </a:schemeClr>
                </a:solidFill>
                <a:effectLst>
                  <a:outerShdw blurRad="38100" dist="38100" dir="2700000" algn="tl">
                    <a:srgbClr val="000000">
                      <a:alpha val="43137"/>
                    </a:srgbClr>
                  </a:outerShdw>
                </a:effectLst>
              </a:rPr>
              <a:t>KING LOUIS XIV’s VISION</a:t>
            </a:r>
          </a:p>
          <a:p>
            <a:pPr marL="0" indent="0">
              <a:buNone/>
            </a:pPr>
            <a:endParaRPr lang="en-US" sz="2800" dirty="0">
              <a:solidFill>
                <a:srgbClr val="7030A0"/>
              </a:solidFill>
            </a:endParaRPr>
          </a:p>
          <a:p>
            <a:r>
              <a:rPr lang="en-IN" sz="2400" dirty="0">
                <a:effectLst>
                  <a:outerShdw blurRad="38100" dist="38100" dir="2700000" algn="tl">
                    <a:srgbClr val="000000">
                      <a:alpha val="43137"/>
                    </a:srgbClr>
                  </a:outerShdw>
                </a:effectLst>
              </a:rPr>
              <a:t>Understood that fashion was a potent weapon in establishing France's cultural pre-eminence.</a:t>
            </a:r>
          </a:p>
          <a:p>
            <a:r>
              <a:rPr lang="en-US" sz="2400" dirty="0">
                <a:effectLst>
                  <a:outerShdw blurRad="38100" dist="38100" dir="2700000" algn="tl">
                    <a:srgbClr val="000000">
                      <a:alpha val="43137"/>
                    </a:srgbClr>
                  </a:outerShdw>
                </a:effectLst>
              </a:rPr>
              <a:t>Exercised control over his aristocrats for being dressed in appropriate fashion.</a:t>
            </a:r>
          </a:p>
          <a:p>
            <a:r>
              <a:rPr lang="en-US" sz="2400" dirty="0">
                <a:effectLst>
                  <a:outerShdw blurRad="38100" dist="38100" dir="2700000" algn="tl">
                    <a:srgbClr val="000000">
                      <a:alpha val="43137"/>
                    </a:srgbClr>
                  </a:outerShdw>
                </a:effectLst>
              </a:rPr>
              <a:t>Role of king’s chief minister, Jean-Baptiste Colbert</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952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US" dirty="0"/>
              <a:t>Emerging Of Haute Couture</a:t>
            </a:r>
            <a:endParaRPr lang="en-IN" dirty="0"/>
          </a:p>
        </p:txBody>
      </p:sp>
      <p:sp>
        <p:nvSpPr>
          <p:cNvPr id="3" name="Content Placeholder 2"/>
          <p:cNvSpPr>
            <a:spLocks noGrp="1"/>
          </p:cNvSpPr>
          <p:nvPr>
            <p:ph idx="1"/>
          </p:nvPr>
        </p:nvSpPr>
        <p:spPr/>
        <p:txBody>
          <a:bodyPr>
            <a:normAutofit/>
          </a:bodyPr>
          <a:lstStyle/>
          <a:p>
            <a:r>
              <a:rPr lang="en-US" sz="2400" dirty="0">
                <a:effectLst>
                  <a:outerShdw blurRad="38100" dist="38100" dir="2700000" algn="tl">
                    <a:srgbClr val="000000">
                      <a:alpha val="43137"/>
                    </a:srgbClr>
                  </a:outerShdw>
                </a:effectLst>
              </a:rPr>
              <a:t>Role of the foreign investors in building the fashion economy of Paris</a:t>
            </a:r>
          </a:p>
          <a:p>
            <a:r>
              <a:rPr lang="en-US" sz="2400" dirty="0">
                <a:effectLst>
                  <a:outerShdw blurRad="38100" dist="38100" dir="2700000" algn="tl">
                    <a:srgbClr val="000000">
                      <a:alpha val="43137"/>
                    </a:srgbClr>
                  </a:outerShdw>
                </a:effectLst>
              </a:rPr>
              <a:t>What is meant by the term </a:t>
            </a:r>
            <a:r>
              <a:rPr lang="en-US" sz="2400" b="1" dirty="0">
                <a:effectLst>
                  <a:outerShdw blurRad="38100" dist="38100" dir="2700000" algn="tl">
                    <a:srgbClr val="000000">
                      <a:alpha val="43137"/>
                    </a:srgbClr>
                  </a:outerShdw>
                </a:effectLst>
              </a:rPr>
              <a:t>Haute Couture ?</a:t>
            </a:r>
          </a:p>
          <a:p>
            <a:r>
              <a:rPr lang="en-US" sz="2400" dirty="0">
                <a:effectLst>
                  <a:outerShdw blurRad="38100" dist="38100" dir="2700000" algn="tl">
                    <a:srgbClr val="000000">
                      <a:alpha val="43137"/>
                    </a:srgbClr>
                  </a:outerShdw>
                </a:effectLst>
              </a:rPr>
              <a:t>How Haute Couture emerged ?</a:t>
            </a:r>
          </a:p>
          <a:p>
            <a:r>
              <a:rPr lang="en-US" sz="2400" dirty="0">
                <a:effectLst>
                  <a:outerShdw blurRad="38100" dist="38100" dir="2700000" algn="tl">
                    <a:srgbClr val="000000">
                      <a:alpha val="43137"/>
                    </a:srgbClr>
                  </a:outerShdw>
                </a:effectLst>
              </a:rPr>
              <a:t>Transformation of fashion from small-scale to large-scale.</a:t>
            </a:r>
          </a:p>
          <a:p>
            <a:r>
              <a:rPr lang="en-US" sz="2400" dirty="0">
                <a:effectLst>
                  <a:outerShdw blurRad="38100" dist="38100" dir="2700000" algn="tl">
                    <a:srgbClr val="000000">
                      <a:alpha val="43137"/>
                    </a:srgbClr>
                  </a:outerShdw>
                </a:effectLst>
              </a:rPr>
              <a:t>The great Englishman Charles Frederick Worth.</a:t>
            </a:r>
          </a:p>
          <a:p>
            <a:r>
              <a:rPr lang="en-US" sz="2400" dirty="0">
                <a:effectLst>
                  <a:outerShdw blurRad="38100" dist="38100" dir="2700000" algn="tl">
                    <a:srgbClr val="000000">
                      <a:alpha val="43137"/>
                    </a:srgbClr>
                  </a:outerShdw>
                </a:effectLst>
              </a:rPr>
              <a:t>Rise in number of jobs and rise in national economy due to the </a:t>
            </a:r>
            <a:r>
              <a:rPr lang="en-US" sz="2400" b="1" dirty="0">
                <a:effectLst>
                  <a:outerShdw blurRad="38100" dist="38100" dir="2700000" algn="tl">
                    <a:srgbClr val="000000">
                      <a:alpha val="43137"/>
                    </a:srgbClr>
                  </a:outerShdw>
                </a:effectLst>
              </a:rPr>
              <a:t>production of </a:t>
            </a:r>
            <a:r>
              <a:rPr lang="en-US" sz="2400" b="1" i="1" dirty="0">
                <a:effectLst>
                  <a:outerShdw blurRad="38100" dist="38100" dir="2700000" algn="tl">
                    <a:srgbClr val="000000">
                      <a:alpha val="43137"/>
                    </a:srgbClr>
                  </a:outerShdw>
                </a:effectLst>
              </a:rPr>
              <a:t>confection</a:t>
            </a:r>
            <a:r>
              <a:rPr lang="en-US" sz="2400" i="1" dirty="0">
                <a:effectLst>
                  <a:outerShdw blurRad="38100" dist="38100" dir="2700000" algn="tl">
                    <a:srgbClr val="000000">
                      <a:alpha val="43137"/>
                    </a:srgbClr>
                  </a:outerShdw>
                </a:effectLst>
              </a:rPr>
              <a:t>.</a:t>
            </a:r>
            <a:endParaRPr lang="en-IN" sz="24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547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lstStyle/>
          <a:p>
            <a:pPr algn="ctr"/>
            <a:r>
              <a:rPr lang="en-US" dirty="0"/>
              <a:t>Parisian Designers of 20</a:t>
            </a:r>
            <a:r>
              <a:rPr lang="en-US" baseline="30000" dirty="0"/>
              <a:t>th</a:t>
            </a:r>
            <a:r>
              <a:rPr lang="en-US" dirty="0"/>
              <a:t> Century</a:t>
            </a:r>
            <a:endParaRPr lang="en-IN" dirty="0"/>
          </a:p>
        </p:txBody>
      </p:sp>
      <p:sp>
        <p:nvSpPr>
          <p:cNvPr id="3" name="Content Placeholder 2"/>
          <p:cNvSpPr>
            <a:spLocks noGrp="1"/>
          </p:cNvSpPr>
          <p:nvPr>
            <p:ph idx="1"/>
          </p:nvPr>
        </p:nvSpPr>
        <p:spPr/>
        <p:txBody>
          <a:bodyPr/>
          <a:lstStyle/>
          <a:p>
            <a:r>
              <a:rPr lang="en-US" sz="2400" dirty="0">
                <a:effectLst>
                  <a:outerShdw blurRad="38100" dist="38100" dir="2700000" algn="tl">
                    <a:srgbClr val="000000">
                      <a:alpha val="43137"/>
                    </a:srgbClr>
                  </a:outerShdw>
                </a:effectLst>
              </a:rPr>
              <a:t>Golden era of the fashion designing</a:t>
            </a:r>
          </a:p>
          <a:p>
            <a:r>
              <a:rPr lang="en-US" sz="2400" dirty="0">
                <a:effectLst>
                  <a:outerShdw blurRad="38100" dist="38100" dir="2700000" algn="tl">
                    <a:srgbClr val="000000">
                      <a:alpha val="43137"/>
                    </a:srgbClr>
                  </a:outerShdw>
                </a:effectLst>
              </a:rPr>
              <a:t>Designers such as </a:t>
            </a:r>
            <a:r>
              <a:rPr lang="en-US" sz="2400" b="1" dirty="0">
                <a:effectLst>
                  <a:outerShdw blurRad="38100" dist="38100" dir="2700000" algn="tl">
                    <a:srgbClr val="000000">
                      <a:alpha val="43137"/>
                    </a:srgbClr>
                  </a:outerShdw>
                </a:effectLst>
              </a:rPr>
              <a:t>Paul Poieret, </a:t>
            </a:r>
            <a:r>
              <a:rPr lang="en-IN" sz="2400" b="1" dirty="0">
                <a:effectLst>
                  <a:outerShdw blurRad="38100" dist="38100" dir="2700000" algn="tl">
                    <a:srgbClr val="000000">
                      <a:alpha val="43137"/>
                    </a:srgbClr>
                  </a:outerShdw>
                </a:effectLst>
              </a:rPr>
              <a:t>Gabrielle (Coco) Chanel, </a:t>
            </a:r>
            <a:r>
              <a:rPr lang="fr-FR" sz="2400" b="1" dirty="0">
                <a:effectLst>
                  <a:outerShdw blurRad="38100" dist="38100" dir="2700000" algn="tl">
                    <a:srgbClr val="000000">
                      <a:alpha val="43137"/>
                    </a:srgbClr>
                  </a:outerShdw>
                </a:effectLst>
              </a:rPr>
              <a:t>Madeleine Vionnet, Jeanne Lanvin, and Elsa Schiaparelli </a:t>
            </a:r>
            <a:r>
              <a:rPr lang="fr-FR" sz="2400" dirty="0" err="1">
                <a:effectLst>
                  <a:outerShdw blurRad="38100" dist="38100" dir="2700000" algn="tl">
                    <a:srgbClr val="000000">
                      <a:alpha val="43137"/>
                    </a:srgbClr>
                  </a:outerShdw>
                </a:effectLst>
              </a:rPr>
              <a:t>were</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some</a:t>
            </a:r>
            <a:r>
              <a:rPr lang="fr-FR" sz="2400" dirty="0">
                <a:effectLst>
                  <a:outerShdw blurRad="38100" dist="38100" dir="2700000" algn="tl">
                    <a:srgbClr val="000000">
                      <a:alpha val="43137"/>
                    </a:srgbClr>
                  </a:outerShdw>
                </a:effectLst>
              </a:rPr>
              <a:t> of the </a:t>
            </a:r>
            <a:r>
              <a:rPr lang="fr-FR" sz="2400" dirty="0" err="1">
                <a:effectLst>
                  <a:outerShdw blurRad="38100" dist="38100" dir="2700000" algn="tl">
                    <a:srgbClr val="000000">
                      <a:alpha val="43137"/>
                    </a:srgbClr>
                  </a:outerShdw>
                </a:effectLst>
              </a:rPr>
              <a:t>most</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celebrated</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fashion</a:t>
            </a:r>
            <a:r>
              <a:rPr lang="fr-FR" sz="2400" dirty="0">
                <a:effectLst>
                  <a:outerShdw blurRad="38100" dist="38100" dir="2700000" algn="tl">
                    <a:srgbClr val="000000">
                      <a:alpha val="43137"/>
                    </a:srgbClr>
                  </a:outerShdw>
                </a:effectLst>
              </a:rPr>
              <a:t> designers of the time.</a:t>
            </a:r>
          </a:p>
          <a:p>
            <a:r>
              <a:rPr lang="fr-FR" sz="2400" dirty="0" err="1">
                <a:effectLst>
                  <a:outerShdw blurRad="38100" dist="38100" dir="2700000" algn="tl">
                    <a:srgbClr val="000000">
                      <a:alpha val="43137"/>
                    </a:srgbClr>
                  </a:outerShdw>
                </a:effectLst>
              </a:rPr>
              <a:t>Implementation</a:t>
            </a:r>
            <a:r>
              <a:rPr lang="fr-FR" sz="2400" dirty="0">
                <a:effectLst>
                  <a:outerShdw blurRad="38100" dist="38100" dir="2700000" algn="tl">
                    <a:srgbClr val="000000">
                      <a:alpha val="43137"/>
                    </a:srgbClr>
                  </a:outerShdw>
                </a:effectLst>
              </a:rPr>
              <a:t> of new techniques </a:t>
            </a:r>
            <a:r>
              <a:rPr lang="fr-FR" sz="2400" dirty="0" err="1">
                <a:effectLst>
                  <a:outerShdw blurRad="38100" dist="38100" dir="2700000" algn="tl">
                    <a:srgbClr val="000000">
                      <a:alpha val="43137"/>
                    </a:srgbClr>
                  </a:outerShdw>
                </a:effectLst>
              </a:rPr>
              <a:t>boosted</a:t>
            </a:r>
            <a:r>
              <a:rPr lang="fr-FR" sz="2400" dirty="0">
                <a:effectLst>
                  <a:outerShdw blurRad="38100" dist="38100" dir="2700000" algn="tl">
                    <a:srgbClr val="000000">
                      <a:alpha val="43137"/>
                    </a:srgbClr>
                  </a:outerShdw>
                </a:effectLst>
              </a:rPr>
              <a:t> up the </a:t>
            </a:r>
            <a:r>
              <a:rPr lang="fr-FR" sz="2400" dirty="0" err="1">
                <a:effectLst>
                  <a:outerShdw blurRad="38100" dist="38100" dir="2700000" algn="tl">
                    <a:srgbClr val="000000">
                      <a:alpha val="43137"/>
                    </a:srgbClr>
                  </a:outerShdw>
                </a:effectLst>
              </a:rPr>
              <a:t>fashion</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industry</a:t>
            </a:r>
            <a:r>
              <a:rPr lang="fr-FR" sz="2400" dirty="0">
                <a:effectLst>
                  <a:outerShdw blurRad="38100" dist="38100" dir="2700000" algn="tl">
                    <a:srgbClr val="000000">
                      <a:alpha val="43137"/>
                    </a:srgbClr>
                  </a:outerShdw>
                </a:effectLst>
              </a:rPr>
              <a:t> of paris.</a:t>
            </a:r>
          </a:p>
          <a:p>
            <a:r>
              <a:rPr lang="fr-FR" sz="2400" dirty="0" err="1">
                <a:effectLst>
                  <a:outerShdw blurRad="38100" dist="38100" dir="2700000" algn="tl">
                    <a:srgbClr val="000000">
                      <a:alpha val="43137"/>
                    </a:srgbClr>
                  </a:outerShdw>
                </a:effectLst>
              </a:rPr>
              <a:t>Aftermath</a:t>
            </a:r>
            <a:r>
              <a:rPr lang="fr-FR" sz="2400" dirty="0">
                <a:effectLst>
                  <a:outerShdw blurRad="38100" dist="38100" dir="2700000" algn="tl">
                    <a:srgbClr val="000000">
                      <a:alpha val="43137"/>
                    </a:srgbClr>
                  </a:outerShdw>
                </a:effectLst>
              </a:rPr>
              <a:t> of </a:t>
            </a:r>
            <a:r>
              <a:rPr lang="fr-FR" sz="2400" b="1" dirty="0">
                <a:effectLst>
                  <a:outerShdw blurRad="38100" dist="38100" dir="2700000" algn="tl">
                    <a:srgbClr val="000000">
                      <a:alpha val="43137"/>
                    </a:srgbClr>
                  </a:outerShdw>
                </a:effectLst>
              </a:rPr>
              <a:t>World </a:t>
            </a:r>
            <a:r>
              <a:rPr lang="fr-FR" sz="2400" b="1" dirty="0" err="1">
                <a:effectLst>
                  <a:outerShdw blurRad="38100" dist="38100" dir="2700000" algn="tl">
                    <a:srgbClr val="000000">
                      <a:alpha val="43137"/>
                    </a:srgbClr>
                  </a:outerShdw>
                </a:effectLst>
              </a:rPr>
              <a:t>war</a:t>
            </a:r>
            <a:r>
              <a:rPr lang="fr-FR" sz="2400" b="1" dirty="0">
                <a:effectLst>
                  <a:outerShdw blurRad="38100" dist="38100" dir="2700000" algn="tl">
                    <a:srgbClr val="000000">
                      <a:alpha val="43137"/>
                    </a:srgbClr>
                  </a:outerShdw>
                </a:effectLst>
              </a:rPr>
              <a:t> I</a:t>
            </a:r>
            <a:r>
              <a:rPr lang="fr-FR" sz="2400" dirty="0">
                <a:effectLst>
                  <a:outerShdw blurRad="38100" dist="38100" dir="2700000" algn="tl">
                    <a:srgbClr val="000000">
                      <a:alpha val="43137"/>
                    </a:srgbClr>
                  </a:outerShdw>
                </a:effectLst>
              </a:rPr>
              <a:t>(1914-1918)</a:t>
            </a:r>
            <a:r>
              <a:rPr lang="fr-FR" sz="2400" b="1" dirty="0">
                <a:effectLst>
                  <a:outerShdw blurRad="38100" dist="38100" dir="2700000" algn="tl">
                    <a:srgbClr val="000000">
                      <a:alpha val="43137"/>
                    </a:srgbClr>
                  </a:outerShdw>
                </a:effectLst>
              </a:rPr>
              <a:t> </a:t>
            </a:r>
            <a:r>
              <a:rPr lang="fr-FR" sz="2400" dirty="0">
                <a:effectLst>
                  <a:outerShdw blurRad="38100" dist="38100" dir="2700000" algn="tl">
                    <a:srgbClr val="000000">
                      <a:alpha val="43137"/>
                    </a:srgbClr>
                  </a:outerShdw>
                </a:effectLst>
              </a:rPr>
              <a:t>and </a:t>
            </a:r>
            <a:r>
              <a:rPr lang="fr-FR" sz="2400" b="1" dirty="0">
                <a:effectLst>
                  <a:outerShdw blurRad="38100" dist="38100" dir="2700000" algn="tl">
                    <a:srgbClr val="000000">
                      <a:alpha val="43137"/>
                    </a:srgbClr>
                  </a:outerShdw>
                </a:effectLst>
              </a:rPr>
              <a:t>World </a:t>
            </a:r>
            <a:r>
              <a:rPr lang="fr-FR" sz="2400" b="1" dirty="0" err="1">
                <a:effectLst>
                  <a:outerShdw blurRad="38100" dist="38100" dir="2700000" algn="tl">
                    <a:srgbClr val="000000">
                      <a:alpha val="43137"/>
                    </a:srgbClr>
                  </a:outerShdw>
                </a:effectLst>
              </a:rPr>
              <a:t>war</a:t>
            </a:r>
            <a:r>
              <a:rPr lang="fr-FR" sz="2400" b="1" dirty="0">
                <a:effectLst>
                  <a:outerShdw blurRad="38100" dist="38100" dir="2700000" algn="tl">
                    <a:srgbClr val="000000">
                      <a:alpha val="43137"/>
                    </a:srgbClr>
                  </a:outerShdw>
                </a:effectLst>
              </a:rPr>
              <a:t> II</a:t>
            </a:r>
            <a:r>
              <a:rPr lang="fr-FR" sz="2400" dirty="0">
                <a:effectLst>
                  <a:outerShdw blurRad="38100" dist="38100" dir="2700000" algn="tl">
                    <a:srgbClr val="000000">
                      <a:alpha val="43137"/>
                    </a:srgbClr>
                  </a:outerShdw>
                </a:effectLst>
              </a:rPr>
              <a:t>(1939-1945) and the </a:t>
            </a:r>
            <a:r>
              <a:rPr lang="fr-FR" sz="2400" dirty="0" err="1">
                <a:effectLst>
                  <a:outerShdw blurRad="38100" dist="38100" dir="2700000" algn="tl">
                    <a:srgbClr val="000000">
                      <a:alpha val="43137"/>
                    </a:srgbClr>
                  </a:outerShdw>
                </a:effectLst>
              </a:rPr>
              <a:t>threats</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that</a:t>
            </a:r>
            <a:r>
              <a:rPr lang="fr-FR" sz="2400" dirty="0">
                <a:effectLst>
                  <a:outerShdw blurRad="38100" dist="38100" dir="2700000" algn="tl">
                    <a:srgbClr val="000000">
                      <a:alpha val="43137"/>
                    </a:srgbClr>
                  </a:outerShdw>
                </a:effectLst>
              </a:rPr>
              <a:t> Paris </a:t>
            </a:r>
            <a:r>
              <a:rPr lang="fr-FR" sz="2400" dirty="0" err="1">
                <a:effectLst>
                  <a:outerShdw blurRad="38100" dist="38100" dir="2700000" algn="tl">
                    <a:srgbClr val="000000">
                      <a:alpha val="43137"/>
                    </a:srgbClr>
                  </a:outerShdw>
                </a:effectLst>
              </a:rPr>
              <a:t>got</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from</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America</a:t>
            </a:r>
            <a:r>
              <a:rPr lang="fr-FR" sz="2400" dirty="0">
                <a:effectLst>
                  <a:outerShdw blurRad="38100" dist="38100" dir="2700000" algn="tl">
                    <a:srgbClr val="000000">
                      <a:alpha val="43137"/>
                    </a:srgbClr>
                  </a:outerShdw>
                </a:effectLst>
              </a:rPr>
              <a:t>.</a:t>
            </a:r>
          </a:p>
          <a:p>
            <a:r>
              <a:rPr lang="fr-FR" sz="2400" dirty="0" err="1">
                <a:effectLst>
                  <a:outerShdw blurRad="38100" dist="38100" dir="2700000" algn="tl">
                    <a:srgbClr val="000000">
                      <a:alpha val="43137"/>
                    </a:srgbClr>
                  </a:outerShdw>
                </a:effectLst>
              </a:rPr>
              <a:t>Reshaping</a:t>
            </a:r>
            <a:r>
              <a:rPr lang="fr-FR" sz="2400" dirty="0">
                <a:effectLst>
                  <a:outerShdw blurRad="38100" dist="38100" dir="2700000" algn="tl">
                    <a:srgbClr val="000000">
                      <a:alpha val="43137"/>
                    </a:srgbClr>
                  </a:outerShdw>
                </a:effectLst>
              </a:rPr>
              <a:t> of the </a:t>
            </a:r>
            <a:r>
              <a:rPr lang="fr-FR" sz="2400" dirty="0" err="1">
                <a:effectLst>
                  <a:outerShdw blurRad="38100" dist="38100" dir="2700000" algn="tl">
                    <a:srgbClr val="000000">
                      <a:alpha val="43137"/>
                    </a:srgbClr>
                  </a:outerShdw>
                </a:effectLst>
              </a:rPr>
              <a:t>Economy</a:t>
            </a:r>
            <a:r>
              <a:rPr lang="fr-FR" sz="2400" dirty="0">
                <a:effectLst>
                  <a:outerShdw blurRad="38100" dist="38100" dir="2700000" algn="tl">
                    <a:srgbClr val="000000">
                      <a:alpha val="43137"/>
                    </a:srgbClr>
                  </a:outerShdw>
                </a:effectLst>
              </a:rPr>
              <a:t> </a:t>
            </a:r>
            <a:r>
              <a:rPr lang="fr-FR" sz="2400" dirty="0" err="1">
                <a:effectLst>
                  <a:outerShdw blurRad="38100" dist="38100" dir="2700000" algn="tl">
                    <a:srgbClr val="000000">
                      <a:alpha val="43137"/>
                    </a:srgbClr>
                  </a:outerShdw>
                </a:effectLst>
              </a:rPr>
              <a:t>after</a:t>
            </a:r>
            <a:r>
              <a:rPr lang="fr-FR" sz="2400" dirty="0">
                <a:effectLst>
                  <a:outerShdw blurRad="38100" dist="38100" dir="2700000" algn="tl">
                    <a:srgbClr val="000000">
                      <a:alpha val="43137"/>
                    </a:srgbClr>
                  </a:outerShdw>
                </a:effectLst>
              </a:rPr>
              <a:t> the </a:t>
            </a:r>
            <a:r>
              <a:rPr lang="fr-FR" sz="2400" dirty="0" err="1">
                <a:effectLst>
                  <a:outerShdw blurRad="38100" dist="38100" dir="2700000" algn="tl">
                    <a:srgbClr val="000000">
                      <a:alpha val="43137"/>
                    </a:srgbClr>
                  </a:outerShdw>
                </a:effectLst>
              </a:rPr>
              <a:t>war</a:t>
            </a:r>
            <a:r>
              <a:rPr lang="fr-FR" sz="2400" dirty="0">
                <a:effectLst>
                  <a:outerShdw blurRad="38100" dist="38100" dir="2700000" algn="tl">
                    <a:srgbClr val="000000">
                      <a:alpha val="43137"/>
                    </a:srgbClr>
                  </a:outerShdw>
                </a:effectLst>
              </a:rPr>
              <a:t>.</a:t>
            </a:r>
          </a:p>
          <a:p>
            <a:endParaRPr lang="en-I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712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a/a6/Paulpoir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07554">
            <a:off x="5699145" y="478342"/>
            <a:ext cx="1739486" cy="218991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secretdresser.com/media/onethemes/blog/Coco-Chanel.jpg"/>
          <p:cNvSpPr>
            <a:spLocks noChangeAspect="1" noChangeArrowheads="1"/>
          </p:cNvSpPr>
          <p:nvPr/>
        </p:nvSpPr>
        <p:spPr bwMode="auto">
          <a:xfrm>
            <a:off x="3317874" y="2255837"/>
            <a:ext cx="1533525" cy="15335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stretch>
            <a:fillRect/>
          </a:stretch>
        </p:blipFill>
        <p:spPr>
          <a:xfrm>
            <a:off x="501858" y="3563149"/>
            <a:ext cx="2222292" cy="2565905"/>
          </a:xfrm>
          <a:prstGeom prst="rect">
            <a:avLst/>
          </a:prstGeom>
        </p:spPr>
      </p:pic>
      <p:pic>
        <p:nvPicPr>
          <p:cNvPr id="12" name="Picture 11"/>
          <p:cNvPicPr>
            <a:picLocks noChangeAspect="1"/>
          </p:cNvPicPr>
          <p:nvPr/>
        </p:nvPicPr>
        <p:blipFill>
          <a:blip r:embed="rId4"/>
          <a:stretch>
            <a:fillRect/>
          </a:stretch>
        </p:blipFill>
        <p:spPr>
          <a:xfrm rot="20900942">
            <a:off x="3325430" y="478122"/>
            <a:ext cx="1830387" cy="2179633"/>
          </a:xfrm>
          <a:prstGeom prst="rect">
            <a:avLst/>
          </a:prstGeom>
        </p:spPr>
      </p:pic>
      <p:pic>
        <p:nvPicPr>
          <p:cNvPr id="13" name="Picture 12"/>
          <p:cNvPicPr>
            <a:picLocks noChangeAspect="1"/>
          </p:cNvPicPr>
          <p:nvPr/>
        </p:nvPicPr>
        <p:blipFill>
          <a:blip r:embed="rId5"/>
          <a:stretch>
            <a:fillRect/>
          </a:stretch>
        </p:blipFill>
        <p:spPr>
          <a:xfrm rot="21254994">
            <a:off x="373959" y="434382"/>
            <a:ext cx="2478089" cy="2189915"/>
          </a:xfrm>
          <a:prstGeom prst="rect">
            <a:avLst/>
          </a:prstGeom>
        </p:spPr>
      </p:pic>
      <p:pic>
        <p:nvPicPr>
          <p:cNvPr id="14" name="Picture 13"/>
          <p:cNvPicPr>
            <a:picLocks noChangeAspect="1"/>
          </p:cNvPicPr>
          <p:nvPr/>
        </p:nvPicPr>
        <p:blipFill>
          <a:blip r:embed="rId6"/>
          <a:stretch>
            <a:fillRect/>
          </a:stretch>
        </p:blipFill>
        <p:spPr>
          <a:xfrm rot="461092">
            <a:off x="3025084" y="3563149"/>
            <a:ext cx="2311399" cy="2565905"/>
          </a:xfrm>
          <a:prstGeom prst="rect">
            <a:avLst/>
          </a:prstGeom>
        </p:spPr>
      </p:pic>
      <p:pic>
        <p:nvPicPr>
          <p:cNvPr id="15" name="Picture 14"/>
          <p:cNvPicPr>
            <a:picLocks noChangeAspect="1"/>
          </p:cNvPicPr>
          <p:nvPr/>
        </p:nvPicPr>
        <p:blipFill>
          <a:blip r:embed="rId7"/>
          <a:stretch>
            <a:fillRect/>
          </a:stretch>
        </p:blipFill>
        <p:spPr>
          <a:xfrm rot="579329">
            <a:off x="8301050" y="3825663"/>
            <a:ext cx="2924178" cy="2469352"/>
          </a:xfrm>
          <a:prstGeom prst="rect">
            <a:avLst/>
          </a:prstGeom>
        </p:spPr>
      </p:pic>
      <p:pic>
        <p:nvPicPr>
          <p:cNvPr id="16" name="Picture 15"/>
          <p:cNvPicPr>
            <a:picLocks noChangeAspect="1"/>
          </p:cNvPicPr>
          <p:nvPr/>
        </p:nvPicPr>
        <p:blipFill>
          <a:blip r:embed="rId8"/>
          <a:stretch>
            <a:fillRect/>
          </a:stretch>
        </p:blipFill>
        <p:spPr>
          <a:xfrm rot="403781">
            <a:off x="5629273" y="3563148"/>
            <a:ext cx="2148808" cy="2565905"/>
          </a:xfrm>
          <a:prstGeom prst="rect">
            <a:avLst/>
          </a:prstGeom>
        </p:spPr>
      </p:pic>
      <p:pic>
        <p:nvPicPr>
          <p:cNvPr id="17" name="Picture 16"/>
          <p:cNvPicPr>
            <a:picLocks noChangeAspect="1"/>
          </p:cNvPicPr>
          <p:nvPr/>
        </p:nvPicPr>
        <p:blipFill>
          <a:blip r:embed="rId9"/>
          <a:stretch>
            <a:fillRect/>
          </a:stretch>
        </p:blipFill>
        <p:spPr>
          <a:xfrm rot="20765539">
            <a:off x="8424357" y="524276"/>
            <a:ext cx="2080348" cy="2830551"/>
          </a:xfrm>
          <a:prstGeom prst="rect">
            <a:avLst/>
          </a:prstGeom>
        </p:spPr>
      </p:pic>
      <p:sp>
        <p:nvSpPr>
          <p:cNvPr id="18" name="TextBox 17"/>
          <p:cNvSpPr txBox="1"/>
          <p:nvPr/>
        </p:nvSpPr>
        <p:spPr>
          <a:xfrm rot="21254780">
            <a:off x="761831" y="2611018"/>
            <a:ext cx="2037012" cy="369332"/>
          </a:xfrm>
          <a:prstGeom prst="rect">
            <a:avLst/>
          </a:prstGeom>
          <a:noFill/>
        </p:spPr>
        <p:txBody>
          <a:bodyPr wrap="square" rtlCol="0">
            <a:spAutoFit/>
          </a:bodyPr>
          <a:lstStyle/>
          <a:p>
            <a:r>
              <a:rPr lang="en-US" dirty="0"/>
              <a:t>Coco Chanel</a:t>
            </a:r>
            <a:endParaRPr lang="en-IN" dirty="0"/>
          </a:p>
        </p:txBody>
      </p:sp>
      <p:sp>
        <p:nvSpPr>
          <p:cNvPr id="19" name="TextBox 18"/>
          <p:cNvSpPr txBox="1"/>
          <p:nvPr/>
        </p:nvSpPr>
        <p:spPr>
          <a:xfrm rot="20900338">
            <a:off x="6019733" y="2655526"/>
            <a:ext cx="1599559" cy="369332"/>
          </a:xfrm>
          <a:prstGeom prst="rect">
            <a:avLst/>
          </a:prstGeom>
          <a:noFill/>
        </p:spPr>
        <p:txBody>
          <a:bodyPr wrap="square" rtlCol="0">
            <a:spAutoFit/>
          </a:bodyPr>
          <a:lstStyle/>
          <a:p>
            <a:pPr algn="ctr"/>
            <a:r>
              <a:rPr lang="en-US" dirty="0"/>
              <a:t>Paul </a:t>
            </a:r>
            <a:r>
              <a:rPr lang="en-US" dirty="0" err="1"/>
              <a:t>Pioret</a:t>
            </a:r>
            <a:endParaRPr lang="en-IN" dirty="0"/>
          </a:p>
        </p:txBody>
      </p:sp>
      <p:sp>
        <p:nvSpPr>
          <p:cNvPr id="20" name="TextBox 19"/>
          <p:cNvSpPr txBox="1"/>
          <p:nvPr/>
        </p:nvSpPr>
        <p:spPr>
          <a:xfrm rot="20850591">
            <a:off x="3703086" y="2635458"/>
            <a:ext cx="1685648" cy="369332"/>
          </a:xfrm>
          <a:prstGeom prst="rect">
            <a:avLst/>
          </a:prstGeom>
          <a:noFill/>
        </p:spPr>
        <p:txBody>
          <a:bodyPr wrap="square" rtlCol="0">
            <a:spAutoFit/>
          </a:bodyPr>
          <a:lstStyle/>
          <a:p>
            <a:r>
              <a:rPr lang="en-US" dirty="0"/>
              <a:t>Christian Dior</a:t>
            </a:r>
            <a:endParaRPr lang="en-IN" dirty="0"/>
          </a:p>
        </p:txBody>
      </p:sp>
      <p:sp>
        <p:nvSpPr>
          <p:cNvPr id="21" name="TextBox 20"/>
          <p:cNvSpPr txBox="1"/>
          <p:nvPr/>
        </p:nvSpPr>
        <p:spPr>
          <a:xfrm>
            <a:off x="10397739" y="736600"/>
            <a:ext cx="1413261" cy="646331"/>
          </a:xfrm>
          <a:prstGeom prst="rect">
            <a:avLst/>
          </a:prstGeom>
          <a:noFill/>
        </p:spPr>
        <p:txBody>
          <a:bodyPr wrap="square" rtlCol="0">
            <a:spAutoFit/>
          </a:bodyPr>
          <a:lstStyle/>
          <a:p>
            <a:pPr algn="ctr"/>
            <a:r>
              <a:rPr lang="en-US" dirty="0" err="1"/>
              <a:t>Madeliene</a:t>
            </a:r>
            <a:endParaRPr lang="en-US" dirty="0"/>
          </a:p>
          <a:p>
            <a:pPr algn="ctr"/>
            <a:r>
              <a:rPr lang="en-US" dirty="0" err="1"/>
              <a:t>Vionet</a:t>
            </a:r>
            <a:endParaRPr lang="en-IN" dirty="0"/>
          </a:p>
        </p:txBody>
      </p:sp>
      <p:sp>
        <p:nvSpPr>
          <p:cNvPr id="22" name="TextBox 21"/>
          <p:cNvSpPr txBox="1"/>
          <p:nvPr/>
        </p:nvSpPr>
        <p:spPr>
          <a:xfrm rot="465116">
            <a:off x="9927790" y="3583917"/>
            <a:ext cx="1357729" cy="369332"/>
          </a:xfrm>
          <a:prstGeom prst="rect">
            <a:avLst/>
          </a:prstGeom>
          <a:noFill/>
        </p:spPr>
        <p:txBody>
          <a:bodyPr wrap="square" rtlCol="0">
            <a:spAutoFit/>
          </a:bodyPr>
          <a:lstStyle/>
          <a:p>
            <a:r>
              <a:rPr lang="en-US" dirty="0"/>
              <a:t>Givenchy</a:t>
            </a:r>
            <a:endParaRPr lang="en-IN" dirty="0"/>
          </a:p>
        </p:txBody>
      </p:sp>
      <p:sp>
        <p:nvSpPr>
          <p:cNvPr id="23" name="TextBox 22"/>
          <p:cNvSpPr txBox="1"/>
          <p:nvPr/>
        </p:nvSpPr>
        <p:spPr>
          <a:xfrm rot="476514">
            <a:off x="2827496" y="6091686"/>
            <a:ext cx="2316889" cy="369332"/>
          </a:xfrm>
          <a:prstGeom prst="rect">
            <a:avLst/>
          </a:prstGeom>
          <a:noFill/>
        </p:spPr>
        <p:txBody>
          <a:bodyPr wrap="square" rtlCol="0">
            <a:spAutoFit/>
          </a:bodyPr>
          <a:lstStyle/>
          <a:p>
            <a:pPr algn="ctr"/>
            <a:r>
              <a:rPr lang="en-US" dirty="0"/>
              <a:t>Jeanne </a:t>
            </a:r>
            <a:r>
              <a:rPr lang="en-US" dirty="0" err="1"/>
              <a:t>Lanvin</a:t>
            </a:r>
            <a:endParaRPr lang="en-IN" dirty="0"/>
          </a:p>
        </p:txBody>
      </p:sp>
      <p:sp>
        <p:nvSpPr>
          <p:cNvPr id="24" name="TextBox 23"/>
          <p:cNvSpPr txBox="1"/>
          <p:nvPr/>
        </p:nvSpPr>
        <p:spPr>
          <a:xfrm>
            <a:off x="614056" y="6129054"/>
            <a:ext cx="1871493" cy="369332"/>
          </a:xfrm>
          <a:prstGeom prst="rect">
            <a:avLst/>
          </a:prstGeom>
          <a:noFill/>
        </p:spPr>
        <p:txBody>
          <a:bodyPr wrap="square" rtlCol="0">
            <a:spAutoFit/>
          </a:bodyPr>
          <a:lstStyle/>
          <a:p>
            <a:pPr algn="ctr"/>
            <a:r>
              <a:rPr lang="en-US" dirty="0"/>
              <a:t>Jacques </a:t>
            </a:r>
            <a:r>
              <a:rPr lang="en-US" dirty="0" err="1"/>
              <a:t>Fath</a:t>
            </a:r>
            <a:endParaRPr lang="en-IN" dirty="0"/>
          </a:p>
        </p:txBody>
      </p:sp>
      <p:sp>
        <p:nvSpPr>
          <p:cNvPr id="25" name="TextBox 24"/>
          <p:cNvSpPr txBox="1"/>
          <p:nvPr/>
        </p:nvSpPr>
        <p:spPr>
          <a:xfrm rot="423507">
            <a:off x="5478792" y="6140532"/>
            <a:ext cx="2174459" cy="369332"/>
          </a:xfrm>
          <a:prstGeom prst="rect">
            <a:avLst/>
          </a:prstGeom>
          <a:noFill/>
        </p:spPr>
        <p:txBody>
          <a:bodyPr wrap="square" rtlCol="0">
            <a:spAutoFit/>
          </a:bodyPr>
          <a:lstStyle/>
          <a:p>
            <a:r>
              <a:rPr lang="en-IN" dirty="0"/>
              <a:t>Elsa Schiaparelli</a:t>
            </a:r>
          </a:p>
        </p:txBody>
      </p:sp>
    </p:spTree>
    <p:extLst>
      <p:ext uri="{BB962C8B-B14F-4D97-AF65-F5344CB8AC3E}">
        <p14:creationId xmlns:p14="http://schemas.microsoft.com/office/powerpoint/2010/main" val="2193683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2900"/>
            <a:ext cx="10058400" cy="660400"/>
          </a:xfrm>
        </p:spPr>
        <p:txBody>
          <a:bodyPr>
            <a:normAutofit fontScale="90000"/>
          </a:bodyPr>
          <a:lstStyle/>
          <a:p>
            <a:pPr algn="ctr"/>
            <a:r>
              <a:rPr lang="en-US" dirty="0"/>
              <a:t>Paris VS The World</a:t>
            </a:r>
            <a:endParaRPr lang="en-IN" dirty="0"/>
          </a:p>
        </p:txBody>
      </p:sp>
      <p:pic>
        <p:nvPicPr>
          <p:cNvPr id="6" name="Content Placeholder 5"/>
          <p:cNvPicPr>
            <a:picLocks noGrp="1" noChangeAspect="1"/>
          </p:cNvPicPr>
          <p:nvPr>
            <p:ph idx="1"/>
          </p:nvPr>
        </p:nvPicPr>
        <p:blipFill>
          <a:blip r:embed="rId2"/>
          <a:stretch>
            <a:fillRect/>
          </a:stretch>
        </p:blipFill>
        <p:spPr>
          <a:xfrm>
            <a:off x="1066800" y="1111704"/>
            <a:ext cx="10058400" cy="5314496"/>
          </a:xfrm>
        </p:spPr>
      </p:pic>
    </p:spTree>
    <p:extLst>
      <p:ext uri="{BB962C8B-B14F-4D97-AF65-F5344CB8AC3E}">
        <p14:creationId xmlns:p14="http://schemas.microsoft.com/office/powerpoint/2010/main" val="872438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2876140"/>
              </p:ext>
            </p:extLst>
          </p:nvPr>
        </p:nvGraphicFramePr>
        <p:xfrm>
          <a:off x="1079500" y="1257300"/>
          <a:ext cx="6223000" cy="51816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735299052"/>
                    </a:ext>
                  </a:extLst>
                </a:gridCol>
                <a:gridCol w="1234394">
                  <a:extLst>
                    <a:ext uri="{9D8B030D-6E8A-4147-A177-3AD203B41FA5}">
                      <a16:colId xmlns:a16="http://schemas.microsoft.com/office/drawing/2014/main" val="2356427000"/>
                    </a:ext>
                  </a:extLst>
                </a:gridCol>
                <a:gridCol w="1186046">
                  <a:extLst>
                    <a:ext uri="{9D8B030D-6E8A-4147-A177-3AD203B41FA5}">
                      <a16:colId xmlns:a16="http://schemas.microsoft.com/office/drawing/2014/main" val="3880808982"/>
                    </a:ext>
                  </a:extLst>
                </a:gridCol>
                <a:gridCol w="1110160">
                  <a:extLst>
                    <a:ext uri="{9D8B030D-6E8A-4147-A177-3AD203B41FA5}">
                      <a16:colId xmlns:a16="http://schemas.microsoft.com/office/drawing/2014/main" val="3332671603"/>
                    </a:ext>
                  </a:extLst>
                </a:gridCol>
              </a:tblGrid>
              <a:tr h="524684">
                <a:tc>
                  <a:txBody>
                    <a:bodyPr/>
                    <a:lstStyle/>
                    <a:p>
                      <a:pPr algn="l" fontAlgn="t"/>
                      <a:r>
                        <a:rPr lang="en-IN" b="1" dirty="0">
                          <a:solidFill>
                            <a:srgbClr val="333333"/>
                          </a:solidFill>
                          <a:effectLst/>
                        </a:rPr>
                        <a:t>Millions of Euros</a:t>
                      </a:r>
                    </a:p>
                  </a:txBody>
                  <a:tcPr marL="95250" marR="95250" marT="66675" marB="66675"/>
                </a:tc>
                <a:tc>
                  <a:txBody>
                    <a:bodyPr/>
                    <a:lstStyle/>
                    <a:p>
                      <a:pPr algn="l" fontAlgn="t"/>
                      <a:r>
                        <a:rPr lang="en-IN" b="1" dirty="0">
                          <a:solidFill>
                            <a:srgbClr val="333333"/>
                          </a:solidFill>
                          <a:effectLst/>
                        </a:rPr>
                        <a:t>Year 2007 </a:t>
                      </a:r>
                      <a:br>
                        <a:rPr lang="en-IN" b="1" dirty="0">
                          <a:solidFill>
                            <a:srgbClr val="333333"/>
                          </a:solidFill>
                          <a:effectLst/>
                        </a:rPr>
                      </a:br>
                      <a:endParaRPr lang="en-IN" b="1" dirty="0">
                        <a:solidFill>
                          <a:srgbClr val="333333"/>
                        </a:solidFill>
                        <a:effectLst/>
                      </a:endParaRPr>
                    </a:p>
                  </a:txBody>
                  <a:tcPr marL="95250" marR="95250" marT="66675" marB="66675"/>
                </a:tc>
                <a:tc>
                  <a:txBody>
                    <a:bodyPr/>
                    <a:lstStyle/>
                    <a:p>
                      <a:pPr algn="l" fontAlgn="t"/>
                      <a:r>
                        <a:rPr lang="en-IN" b="1">
                          <a:solidFill>
                            <a:srgbClr val="333333"/>
                          </a:solidFill>
                          <a:effectLst/>
                        </a:rPr>
                        <a:t>Year 2008 </a:t>
                      </a:r>
                      <a:br>
                        <a:rPr lang="en-IN" b="1">
                          <a:solidFill>
                            <a:srgbClr val="333333"/>
                          </a:solidFill>
                          <a:effectLst/>
                        </a:rPr>
                      </a:br>
                      <a:endParaRPr lang="en-IN" b="1">
                        <a:solidFill>
                          <a:srgbClr val="333333"/>
                        </a:solidFill>
                        <a:effectLst/>
                      </a:endParaRPr>
                    </a:p>
                  </a:txBody>
                  <a:tcPr marL="95250" marR="95250" marT="66675" marB="66675"/>
                </a:tc>
                <a:tc>
                  <a:txBody>
                    <a:bodyPr/>
                    <a:lstStyle/>
                    <a:p>
                      <a:pPr algn="l" fontAlgn="t"/>
                      <a:r>
                        <a:rPr lang="en-IN" b="1">
                          <a:solidFill>
                            <a:srgbClr val="333333"/>
                          </a:solidFill>
                          <a:effectLst/>
                        </a:rPr>
                        <a:t>Year 2009 </a:t>
                      </a:r>
                      <a:br>
                        <a:rPr lang="en-IN" b="1">
                          <a:solidFill>
                            <a:srgbClr val="333333"/>
                          </a:solidFill>
                          <a:effectLst/>
                        </a:rPr>
                      </a:br>
                      <a:endParaRPr lang="en-IN" b="1">
                        <a:solidFill>
                          <a:srgbClr val="333333"/>
                        </a:solidFill>
                        <a:effectLst/>
                      </a:endParaRPr>
                    </a:p>
                  </a:txBody>
                  <a:tcPr marL="95250" marR="95250" marT="66675" marB="66675"/>
                </a:tc>
                <a:extLst>
                  <a:ext uri="{0D108BD9-81ED-4DB2-BD59-A6C34878D82A}">
                    <a16:rowId xmlns:a16="http://schemas.microsoft.com/office/drawing/2014/main" val="2869684246"/>
                  </a:ext>
                </a:extLst>
              </a:tr>
              <a:tr h="223670">
                <a:tc>
                  <a:txBody>
                    <a:bodyPr/>
                    <a:lstStyle/>
                    <a:p>
                      <a:pPr algn="l" fontAlgn="t"/>
                      <a:r>
                        <a:rPr lang="en-IN" b="1">
                          <a:effectLst/>
                        </a:rPr>
                        <a:t>Wines and Spirits</a:t>
                      </a:r>
                      <a:endParaRPr lang="en-IN">
                        <a:effectLst/>
                      </a:endParaRPr>
                    </a:p>
                  </a:txBody>
                  <a:tcPr marL="95250" marR="95250" marT="66675" marB="66675"/>
                </a:tc>
                <a:tc>
                  <a:txBody>
                    <a:bodyPr/>
                    <a:lstStyle/>
                    <a:p>
                      <a:pPr algn="l" fontAlgn="t"/>
                      <a:r>
                        <a:rPr lang="en-IN" dirty="0">
                          <a:effectLst/>
                        </a:rPr>
                        <a:t>3,226</a:t>
                      </a:r>
                    </a:p>
                  </a:txBody>
                  <a:tcPr marL="95250" marR="95250" marT="66675" marB="66675"/>
                </a:tc>
                <a:tc>
                  <a:txBody>
                    <a:bodyPr/>
                    <a:lstStyle/>
                    <a:p>
                      <a:pPr algn="l" fontAlgn="t"/>
                      <a:r>
                        <a:rPr lang="en-IN">
                          <a:effectLst/>
                        </a:rPr>
                        <a:t>3,126</a:t>
                      </a:r>
                    </a:p>
                  </a:txBody>
                  <a:tcPr marL="95250" marR="95250" marT="66675" marB="66675"/>
                </a:tc>
                <a:tc>
                  <a:txBody>
                    <a:bodyPr/>
                    <a:lstStyle/>
                    <a:p>
                      <a:pPr algn="l" fontAlgn="t"/>
                      <a:r>
                        <a:rPr lang="en-IN">
                          <a:effectLst/>
                        </a:rPr>
                        <a:t>2,740</a:t>
                      </a:r>
                    </a:p>
                  </a:txBody>
                  <a:tcPr marL="95250" marR="95250" marT="66675" marB="66675"/>
                </a:tc>
                <a:extLst>
                  <a:ext uri="{0D108BD9-81ED-4DB2-BD59-A6C34878D82A}">
                    <a16:rowId xmlns:a16="http://schemas.microsoft.com/office/drawing/2014/main" val="1677348218"/>
                  </a:ext>
                </a:extLst>
              </a:tr>
              <a:tr h="374177">
                <a:tc>
                  <a:txBody>
                    <a:bodyPr/>
                    <a:lstStyle/>
                    <a:p>
                      <a:pPr algn="l" fontAlgn="t"/>
                      <a:r>
                        <a:rPr lang="en-IN" b="1" dirty="0">
                          <a:effectLst/>
                        </a:rPr>
                        <a:t>Fashion and Leather Goods</a:t>
                      </a:r>
                      <a:endParaRPr lang="en-IN" dirty="0">
                        <a:effectLst/>
                      </a:endParaRPr>
                    </a:p>
                  </a:txBody>
                  <a:tcPr marL="95250" marR="95250" marT="66675" marB="66675">
                    <a:solidFill>
                      <a:srgbClr val="FFC000"/>
                    </a:solidFill>
                  </a:tcPr>
                </a:tc>
                <a:tc>
                  <a:txBody>
                    <a:bodyPr/>
                    <a:lstStyle/>
                    <a:p>
                      <a:pPr algn="l" fontAlgn="t"/>
                      <a:r>
                        <a:rPr lang="en-IN" dirty="0">
                          <a:effectLst/>
                        </a:rPr>
                        <a:t>5,628</a:t>
                      </a:r>
                    </a:p>
                  </a:txBody>
                  <a:tcPr marL="95250" marR="95250" marT="66675" marB="66675">
                    <a:solidFill>
                      <a:srgbClr val="FFC000"/>
                    </a:solidFill>
                  </a:tcPr>
                </a:tc>
                <a:tc>
                  <a:txBody>
                    <a:bodyPr/>
                    <a:lstStyle/>
                    <a:p>
                      <a:pPr algn="l" fontAlgn="t"/>
                      <a:r>
                        <a:rPr lang="en-IN">
                          <a:effectLst/>
                        </a:rPr>
                        <a:t>6,010</a:t>
                      </a:r>
                    </a:p>
                  </a:txBody>
                  <a:tcPr marL="95250" marR="95250" marT="66675" marB="66675">
                    <a:solidFill>
                      <a:srgbClr val="FFC000"/>
                    </a:solidFill>
                  </a:tcPr>
                </a:tc>
                <a:tc>
                  <a:txBody>
                    <a:bodyPr/>
                    <a:lstStyle/>
                    <a:p>
                      <a:pPr algn="l" fontAlgn="t"/>
                      <a:r>
                        <a:rPr lang="en-IN" dirty="0">
                          <a:effectLst/>
                        </a:rPr>
                        <a:t>6,302</a:t>
                      </a:r>
                    </a:p>
                  </a:txBody>
                  <a:tcPr marL="95250" marR="95250" marT="66675" marB="66675">
                    <a:solidFill>
                      <a:srgbClr val="FFC000"/>
                    </a:solidFill>
                  </a:tcPr>
                </a:tc>
                <a:extLst>
                  <a:ext uri="{0D108BD9-81ED-4DB2-BD59-A6C34878D82A}">
                    <a16:rowId xmlns:a16="http://schemas.microsoft.com/office/drawing/2014/main" val="931239066"/>
                  </a:ext>
                </a:extLst>
              </a:tr>
              <a:tr h="223670">
                <a:tc>
                  <a:txBody>
                    <a:bodyPr/>
                    <a:lstStyle/>
                    <a:p>
                      <a:pPr algn="l" fontAlgn="t"/>
                      <a:r>
                        <a:rPr lang="en-IN" b="1">
                          <a:effectLst/>
                        </a:rPr>
                        <a:t>Perfumes and Cosmetics</a:t>
                      </a:r>
                      <a:endParaRPr lang="en-IN">
                        <a:effectLst/>
                      </a:endParaRPr>
                    </a:p>
                  </a:txBody>
                  <a:tcPr marL="95250" marR="95250" marT="66675" marB="66675"/>
                </a:tc>
                <a:tc>
                  <a:txBody>
                    <a:bodyPr/>
                    <a:lstStyle/>
                    <a:p>
                      <a:pPr algn="l" fontAlgn="t"/>
                      <a:r>
                        <a:rPr lang="en-IN" dirty="0">
                          <a:effectLst/>
                        </a:rPr>
                        <a:t>2,731</a:t>
                      </a:r>
                    </a:p>
                  </a:txBody>
                  <a:tcPr marL="95250" marR="95250" marT="66675" marB="66675"/>
                </a:tc>
                <a:tc>
                  <a:txBody>
                    <a:bodyPr/>
                    <a:lstStyle/>
                    <a:p>
                      <a:pPr algn="l" fontAlgn="t"/>
                      <a:r>
                        <a:rPr lang="en-IN">
                          <a:effectLst/>
                        </a:rPr>
                        <a:t>2,868</a:t>
                      </a:r>
                    </a:p>
                  </a:txBody>
                  <a:tcPr marL="95250" marR="95250" marT="66675" marB="66675"/>
                </a:tc>
                <a:tc>
                  <a:txBody>
                    <a:bodyPr/>
                    <a:lstStyle/>
                    <a:p>
                      <a:pPr algn="l" fontAlgn="t"/>
                      <a:r>
                        <a:rPr lang="en-IN">
                          <a:effectLst/>
                        </a:rPr>
                        <a:t>2,741</a:t>
                      </a:r>
                    </a:p>
                  </a:txBody>
                  <a:tcPr marL="95250" marR="95250" marT="66675" marB="66675"/>
                </a:tc>
                <a:extLst>
                  <a:ext uri="{0D108BD9-81ED-4DB2-BD59-A6C34878D82A}">
                    <a16:rowId xmlns:a16="http://schemas.microsoft.com/office/drawing/2014/main" val="2589868474"/>
                  </a:ext>
                </a:extLst>
              </a:tr>
              <a:tr h="374177">
                <a:tc>
                  <a:txBody>
                    <a:bodyPr/>
                    <a:lstStyle/>
                    <a:p>
                      <a:pPr algn="l" fontAlgn="t"/>
                      <a:r>
                        <a:rPr lang="en-IN" b="1">
                          <a:effectLst/>
                        </a:rPr>
                        <a:t>Watches and Jewellery</a:t>
                      </a:r>
                      <a:endParaRPr lang="en-IN">
                        <a:effectLst/>
                      </a:endParaRPr>
                    </a:p>
                  </a:txBody>
                  <a:tcPr marL="95250" marR="95250" marT="66675" marB="66675"/>
                </a:tc>
                <a:tc>
                  <a:txBody>
                    <a:bodyPr/>
                    <a:lstStyle/>
                    <a:p>
                      <a:pPr algn="l" fontAlgn="t"/>
                      <a:r>
                        <a:rPr lang="en-IN">
                          <a:effectLst/>
                        </a:rPr>
                        <a:t>833 </a:t>
                      </a:r>
                      <a:br>
                        <a:rPr lang="en-IN">
                          <a:effectLst/>
                        </a:rPr>
                      </a:br>
                      <a:endParaRPr lang="en-IN">
                        <a:effectLst/>
                      </a:endParaRPr>
                    </a:p>
                  </a:txBody>
                  <a:tcPr marL="95250" marR="95250" marT="66675" marB="66675"/>
                </a:tc>
                <a:tc>
                  <a:txBody>
                    <a:bodyPr/>
                    <a:lstStyle/>
                    <a:p>
                      <a:pPr algn="l" fontAlgn="t"/>
                      <a:r>
                        <a:rPr lang="en-IN">
                          <a:effectLst/>
                        </a:rPr>
                        <a:t>879 </a:t>
                      </a:r>
                      <a:br>
                        <a:rPr lang="en-IN">
                          <a:effectLst/>
                        </a:rPr>
                      </a:br>
                      <a:endParaRPr lang="en-IN">
                        <a:effectLst/>
                      </a:endParaRPr>
                    </a:p>
                  </a:txBody>
                  <a:tcPr marL="95250" marR="95250" marT="66675" marB="66675"/>
                </a:tc>
                <a:tc>
                  <a:txBody>
                    <a:bodyPr/>
                    <a:lstStyle/>
                    <a:p>
                      <a:pPr algn="l" fontAlgn="t"/>
                      <a:r>
                        <a:rPr lang="en-IN">
                          <a:effectLst/>
                        </a:rPr>
                        <a:t>764 </a:t>
                      </a:r>
                      <a:br>
                        <a:rPr lang="en-IN">
                          <a:effectLst/>
                        </a:rPr>
                      </a:br>
                      <a:endParaRPr lang="en-IN">
                        <a:effectLst/>
                      </a:endParaRPr>
                    </a:p>
                  </a:txBody>
                  <a:tcPr marL="95250" marR="95250" marT="66675" marB="66675"/>
                </a:tc>
                <a:extLst>
                  <a:ext uri="{0D108BD9-81ED-4DB2-BD59-A6C34878D82A}">
                    <a16:rowId xmlns:a16="http://schemas.microsoft.com/office/drawing/2014/main" val="440511869"/>
                  </a:ext>
                </a:extLst>
              </a:tr>
              <a:tr h="374177">
                <a:tc>
                  <a:txBody>
                    <a:bodyPr/>
                    <a:lstStyle/>
                    <a:p>
                      <a:pPr algn="l" fontAlgn="t"/>
                      <a:r>
                        <a:rPr lang="en-IN" b="1">
                          <a:effectLst/>
                        </a:rPr>
                        <a:t>Selective Retailing</a:t>
                      </a:r>
                      <a:endParaRPr lang="en-IN">
                        <a:effectLst/>
                      </a:endParaRPr>
                    </a:p>
                  </a:txBody>
                  <a:tcPr marL="95250" marR="95250" marT="66675" marB="66675"/>
                </a:tc>
                <a:tc>
                  <a:txBody>
                    <a:bodyPr/>
                    <a:lstStyle/>
                    <a:p>
                      <a:pPr algn="l" fontAlgn="t"/>
                      <a:r>
                        <a:rPr lang="en-IN">
                          <a:effectLst/>
                        </a:rPr>
                        <a:t>4,164 </a:t>
                      </a:r>
                      <a:br>
                        <a:rPr lang="en-IN">
                          <a:effectLst/>
                        </a:rPr>
                      </a:br>
                      <a:endParaRPr lang="en-IN">
                        <a:effectLst/>
                      </a:endParaRPr>
                    </a:p>
                  </a:txBody>
                  <a:tcPr marL="95250" marR="95250" marT="66675" marB="66675"/>
                </a:tc>
                <a:tc>
                  <a:txBody>
                    <a:bodyPr/>
                    <a:lstStyle/>
                    <a:p>
                      <a:pPr algn="l" fontAlgn="t"/>
                      <a:r>
                        <a:rPr lang="en-IN">
                          <a:effectLst/>
                        </a:rPr>
                        <a:t>4,376 </a:t>
                      </a:r>
                      <a:br>
                        <a:rPr lang="en-IN">
                          <a:effectLst/>
                        </a:rPr>
                      </a:br>
                      <a:endParaRPr lang="en-IN">
                        <a:effectLst/>
                      </a:endParaRPr>
                    </a:p>
                  </a:txBody>
                  <a:tcPr marL="95250" marR="95250" marT="66675" marB="66675"/>
                </a:tc>
                <a:tc>
                  <a:txBody>
                    <a:bodyPr/>
                    <a:lstStyle/>
                    <a:p>
                      <a:pPr algn="l" fontAlgn="t"/>
                      <a:r>
                        <a:rPr lang="en-IN">
                          <a:effectLst/>
                        </a:rPr>
                        <a:t>4,533 </a:t>
                      </a:r>
                      <a:br>
                        <a:rPr lang="en-IN">
                          <a:effectLst/>
                        </a:rPr>
                      </a:br>
                      <a:endParaRPr lang="en-IN">
                        <a:effectLst/>
                      </a:endParaRPr>
                    </a:p>
                  </a:txBody>
                  <a:tcPr marL="95250" marR="95250" marT="66675" marB="66675"/>
                </a:tc>
                <a:extLst>
                  <a:ext uri="{0D108BD9-81ED-4DB2-BD59-A6C34878D82A}">
                    <a16:rowId xmlns:a16="http://schemas.microsoft.com/office/drawing/2014/main" val="399188157"/>
                  </a:ext>
                </a:extLst>
              </a:tr>
              <a:tr h="374177">
                <a:tc>
                  <a:txBody>
                    <a:bodyPr/>
                    <a:lstStyle/>
                    <a:p>
                      <a:pPr algn="l" fontAlgn="t"/>
                      <a:r>
                        <a:rPr lang="en-IN" b="1">
                          <a:effectLst/>
                        </a:rPr>
                        <a:t>Other activities and eliminations</a:t>
                      </a:r>
                      <a:endParaRPr lang="en-IN">
                        <a:effectLst/>
                      </a:endParaRPr>
                    </a:p>
                  </a:txBody>
                  <a:tcPr marL="95250" marR="95250" marT="66675" marB="66675"/>
                </a:tc>
                <a:tc>
                  <a:txBody>
                    <a:bodyPr/>
                    <a:lstStyle/>
                    <a:p>
                      <a:pPr algn="l" fontAlgn="t"/>
                      <a:r>
                        <a:rPr lang="en-IN">
                          <a:effectLst/>
                        </a:rPr>
                        <a:t>(101) </a:t>
                      </a:r>
                      <a:br>
                        <a:rPr lang="en-IN">
                          <a:effectLst/>
                        </a:rPr>
                      </a:br>
                      <a:endParaRPr lang="en-IN">
                        <a:effectLst/>
                      </a:endParaRPr>
                    </a:p>
                  </a:txBody>
                  <a:tcPr marL="95250" marR="95250" marT="66675" marB="66675"/>
                </a:tc>
                <a:tc>
                  <a:txBody>
                    <a:bodyPr/>
                    <a:lstStyle/>
                    <a:p>
                      <a:pPr algn="l" fontAlgn="t"/>
                      <a:r>
                        <a:rPr lang="en-IN">
                          <a:effectLst/>
                        </a:rPr>
                        <a:t>(66) </a:t>
                      </a:r>
                      <a:br>
                        <a:rPr lang="en-IN">
                          <a:effectLst/>
                        </a:rPr>
                      </a:br>
                      <a:endParaRPr lang="en-IN">
                        <a:effectLst/>
                      </a:endParaRPr>
                    </a:p>
                  </a:txBody>
                  <a:tcPr marL="95250" marR="95250" marT="66675" marB="66675"/>
                </a:tc>
                <a:tc>
                  <a:txBody>
                    <a:bodyPr/>
                    <a:lstStyle/>
                    <a:p>
                      <a:pPr algn="l" fontAlgn="t"/>
                      <a:r>
                        <a:rPr lang="en-IN">
                          <a:effectLst/>
                        </a:rPr>
                        <a:t>(27) </a:t>
                      </a:r>
                      <a:br>
                        <a:rPr lang="en-IN">
                          <a:effectLst/>
                        </a:rPr>
                      </a:br>
                      <a:endParaRPr lang="en-IN">
                        <a:effectLst/>
                      </a:endParaRPr>
                    </a:p>
                  </a:txBody>
                  <a:tcPr marL="95250" marR="95250" marT="66675" marB="66675"/>
                </a:tc>
                <a:extLst>
                  <a:ext uri="{0D108BD9-81ED-4DB2-BD59-A6C34878D82A}">
                    <a16:rowId xmlns:a16="http://schemas.microsoft.com/office/drawing/2014/main" val="942564902"/>
                  </a:ext>
                </a:extLst>
              </a:tr>
              <a:tr h="223670">
                <a:tc>
                  <a:txBody>
                    <a:bodyPr/>
                    <a:lstStyle/>
                    <a:p>
                      <a:pPr algn="l" fontAlgn="t"/>
                      <a:r>
                        <a:rPr lang="en-IN" b="1">
                          <a:effectLst/>
                        </a:rPr>
                        <a:t>Total</a:t>
                      </a:r>
                      <a:endParaRPr lang="en-IN">
                        <a:effectLst/>
                      </a:endParaRPr>
                    </a:p>
                  </a:txBody>
                  <a:tcPr marL="95250" marR="95250" marT="66675" marB="66675"/>
                </a:tc>
                <a:tc>
                  <a:txBody>
                    <a:bodyPr/>
                    <a:lstStyle/>
                    <a:p>
                      <a:pPr algn="l" fontAlgn="t"/>
                      <a:r>
                        <a:rPr lang="en-IN">
                          <a:effectLst/>
                        </a:rPr>
                        <a:t>16,481</a:t>
                      </a:r>
                    </a:p>
                  </a:txBody>
                  <a:tcPr marL="95250" marR="95250" marT="66675" marB="66675"/>
                </a:tc>
                <a:tc>
                  <a:txBody>
                    <a:bodyPr/>
                    <a:lstStyle/>
                    <a:p>
                      <a:pPr algn="l" fontAlgn="t"/>
                      <a:r>
                        <a:rPr lang="en-IN">
                          <a:effectLst/>
                        </a:rPr>
                        <a:t>17,193</a:t>
                      </a:r>
                    </a:p>
                  </a:txBody>
                  <a:tcPr marL="95250" marR="95250" marT="66675" marB="66675"/>
                </a:tc>
                <a:tc>
                  <a:txBody>
                    <a:bodyPr/>
                    <a:lstStyle/>
                    <a:p>
                      <a:pPr algn="l" fontAlgn="t"/>
                      <a:r>
                        <a:rPr lang="en-IN" dirty="0">
                          <a:effectLst/>
                        </a:rPr>
                        <a:t>17,053</a:t>
                      </a:r>
                    </a:p>
                  </a:txBody>
                  <a:tcPr marL="95250" marR="95250" marT="66675" marB="66675"/>
                </a:tc>
                <a:extLst>
                  <a:ext uri="{0D108BD9-81ED-4DB2-BD59-A6C34878D82A}">
                    <a16:rowId xmlns:a16="http://schemas.microsoft.com/office/drawing/2014/main" val="351420533"/>
                  </a:ext>
                </a:extLst>
              </a:tr>
            </a:tbl>
          </a:graphicData>
        </a:graphic>
      </p:graphicFrame>
      <p:sp>
        <p:nvSpPr>
          <p:cNvPr id="3" name="Title 2"/>
          <p:cNvSpPr>
            <a:spLocks noGrp="1"/>
          </p:cNvSpPr>
          <p:nvPr>
            <p:ph type="title"/>
          </p:nvPr>
        </p:nvSpPr>
        <p:spPr>
          <a:xfrm>
            <a:off x="1066800" y="279400"/>
            <a:ext cx="10058400" cy="736600"/>
          </a:xfrm>
        </p:spPr>
        <p:txBody>
          <a:bodyPr>
            <a:normAutofit fontScale="90000"/>
          </a:bodyPr>
          <a:lstStyle/>
          <a:p>
            <a:pPr algn="ctr"/>
            <a:r>
              <a:rPr lang="en-US" dirty="0"/>
              <a:t>Present Day Scenario</a:t>
            </a:r>
            <a:endParaRPr lang="en-IN" dirty="0"/>
          </a:p>
        </p:txBody>
      </p:sp>
      <p:graphicFrame>
        <p:nvGraphicFramePr>
          <p:cNvPr id="7" name="Chart 6"/>
          <p:cNvGraphicFramePr/>
          <p:nvPr>
            <p:extLst>
              <p:ext uri="{D42A27DB-BD31-4B8C-83A1-F6EECF244321}">
                <p14:modId xmlns:p14="http://schemas.microsoft.com/office/powerpoint/2010/main" val="644532835"/>
              </p:ext>
            </p:extLst>
          </p:nvPr>
        </p:nvGraphicFramePr>
        <p:xfrm>
          <a:off x="7670800" y="1257300"/>
          <a:ext cx="31242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7334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351</TotalTime>
  <Words>432</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Garamond</vt:lpstr>
      <vt:lpstr>Harrington</vt:lpstr>
      <vt:lpstr>Savon</vt:lpstr>
      <vt:lpstr>PARIS : A HOT CULTURE OF FASHION</vt:lpstr>
      <vt:lpstr>CONTENTS</vt:lpstr>
      <vt:lpstr>PowerPoint Presentation</vt:lpstr>
      <vt:lpstr>The Great History </vt:lpstr>
      <vt:lpstr>Emerging Of Haute Couture</vt:lpstr>
      <vt:lpstr>Parisian Designers of 20th Century</vt:lpstr>
      <vt:lpstr>PowerPoint Presentation</vt:lpstr>
      <vt:lpstr>Paris VS The World</vt:lpstr>
      <vt:lpstr>Present Day Scenario</vt:lpstr>
      <vt:lpstr>Main Factors of growth</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 A HOT CULTURE OF FASHION</dc:title>
  <dc:creator>Santhosh Narayanan</dc:creator>
  <cp:lastModifiedBy>Santhosh Narayanan</cp:lastModifiedBy>
  <cp:revision>36</cp:revision>
  <dcterms:created xsi:type="dcterms:W3CDTF">2016-08-22T23:03:00Z</dcterms:created>
  <dcterms:modified xsi:type="dcterms:W3CDTF">2016-08-23T18:34:40Z</dcterms:modified>
</cp:coreProperties>
</file>