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5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9074" y="3040529"/>
            <a:ext cx="10906125" cy="2677656"/>
          </a:xfrm>
          <a:prstGeom prst="rect">
            <a:avLst/>
          </a:prstGeom>
          <a:noFill/>
        </p:spPr>
        <p:txBody>
          <a:bodyPr wrap="square" lIns="91440" tIns="45720" rIns="91440" bIns="45720" rtlCol="0" anchor="t">
            <a:spAutoFit/>
          </a:bodyPr>
          <a:lstStyle/>
          <a:p>
            <a:r>
              <a:rPr lang="en-US" sz="2400" dirty="0"/>
              <a:t>STUDENT NAME: SANTHOSHPANDI .P</a:t>
            </a:r>
          </a:p>
          <a:p>
            <a:r>
              <a:rPr lang="en-US" sz="2400" dirty="0"/>
              <a:t>REGISTER NO AND NMID: 2422K1471 &amp; santhoshpandipnm2422k1471@gmail.com</a:t>
            </a:r>
            <a:endParaRPr lang="en-US" sz="2400" dirty="0">
              <a:cs typeface="Calibri"/>
            </a:endParaRPr>
          </a:p>
          <a:p>
            <a:r>
              <a:rPr lang="en-US" sz="2400" dirty="0"/>
              <a:t>DEPARTMENT: </a:t>
            </a:r>
            <a:r>
              <a:rPr lang="en-US" sz="2400" dirty="0" err="1"/>
              <a:t>B.Sc</a:t>
            </a:r>
            <a:r>
              <a:rPr lang="en-US" sz="2400" dirty="0"/>
              <a:t> (cs)</a:t>
            </a:r>
          </a:p>
          <a:p>
            <a:r>
              <a:rPr lang="en-US" sz="2400" dirty="0"/>
              <a:t>COLLEGE: COLLEGE/ UNIVERSITY:</a:t>
            </a:r>
            <a:r>
              <a:rPr lang="en-US" sz="2400" dirty="0">
                <a:cs typeface="Times New Roman" panose="02020603050405020304" pitchFamily="18" charset="0"/>
              </a:rPr>
              <a:t>GOVERNMENT ARTS AND SCIENCE  SATHYAMANGLAM,638401,ERODE/BHARATHIAR UNIVERSITY</a:t>
            </a:r>
            <a:endParaRPr lang="en-US" sz="2400" dirty="0"/>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E76B28F6-8C56-6406-64C4-657B63C662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250" y="1457128"/>
            <a:ext cx="8020335" cy="538463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54AC5CC1-F1EB-0B2B-3BB8-FEC725087587}"/>
              </a:ext>
            </a:extLst>
          </p:cNvPr>
          <p:cNvSpPr txBox="1"/>
          <p:nvPr/>
        </p:nvSpPr>
        <p:spPr>
          <a:xfrm>
            <a:off x="533400" y="1447800"/>
            <a:ext cx="10743818" cy="3693319"/>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santhoshpandi</a:t>
            </a:r>
            <a:r>
              <a:rPr lang="en-US" sz="2400" dirty="0">
                <a:latin typeface="Times New Roman" panose="02020603050405020304" pitchFamily="18" charset="0"/>
                <a:cs typeface="Times New Roman" panose="02020603050405020304" pitchFamily="18" charset="0"/>
              </a:rPr>
              <a:t> personal portfolio website is a well-crafted digital platform that effectively showcases her skills in HTML, CSS, JavaScript, and React through real-world projects. The clean, responsive design and intuitive layout make it easy for recruiters, collaborators, and clients to explore her work and connect with her professionally.</a:t>
            </a:r>
          </a:p>
          <a:p>
            <a:r>
              <a:rPr lang="en-US" sz="2400" dirty="0">
                <a:latin typeface="Times New Roman" panose="02020603050405020304" pitchFamily="18" charset="0"/>
                <a:cs typeface="Times New Roman" panose="02020603050405020304" pitchFamily="18" charset="0"/>
              </a:rPr>
              <a:t>This portfolio not only highlights technical expertise but also serves as a professional bridge to career opportunities by providing clear access to her contact information and social profiles. Overall, the project demonstrates commitment to quality web development and positions her strongly in the competitive tech landscape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548314" y="2154703"/>
            <a:ext cx="5986925" cy="511494"/>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sz="4400" b="1" dirty="0">
                <a:solidFill>
                  <a:srgbClr val="FF0000"/>
                </a:solidFill>
                <a:latin typeface="Times New Roman" panose="02020603050405020304" pitchFamily="18" charset="0"/>
                <a:cs typeface="Times New Roman" panose="02020603050405020304" pitchFamily="18" charset="0"/>
              </a:rPr>
              <a:t>DIGITAL PORTFOLIO</a:t>
            </a:r>
            <a:endParaRPr lang="en-US" sz="4400" dirty="0">
              <a:solidFill>
                <a:srgbClr val="FF0000"/>
              </a:solidFill>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2DC194C9-CBE2-4671-1EEA-33641B8D8712}"/>
              </a:ext>
            </a:extLst>
          </p:cNvPr>
          <p:cNvSpPr txBox="1"/>
          <p:nvPr/>
        </p:nvSpPr>
        <p:spPr>
          <a:xfrm>
            <a:off x="457200" y="1905000"/>
            <a:ext cx="9193542" cy="2831544"/>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Details from the File</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The portfolio aims to present Priya’s work in HTML, CSS, JavaScript, and React.</a:t>
            </a:r>
          </a:p>
          <a:p>
            <a:pPr lvl="0"/>
            <a:r>
              <a:rPr lang="en-US" sz="2000" dirty="0">
                <a:latin typeface="Times New Roman" panose="02020603050405020304" pitchFamily="18" charset="0"/>
                <a:cs typeface="Times New Roman" panose="02020603050405020304" pitchFamily="18" charset="0"/>
              </a:rPr>
              <a:t>It features sections for work samples, such as a task manager and an online store.</a:t>
            </a:r>
          </a:p>
          <a:p>
            <a:pPr lvl="0"/>
            <a:r>
              <a:rPr lang="en-US" sz="2000" dirty="0">
                <a:latin typeface="Times New Roman" panose="02020603050405020304" pitchFamily="18" charset="0"/>
                <a:cs typeface="Times New Roman" panose="02020603050405020304" pitchFamily="18" charset="0"/>
              </a:rPr>
              <a:t>It includes channels for contact and professional networking (email, LinkedIn, GitHub).</a:t>
            </a:r>
          </a:p>
          <a:p>
            <a:r>
              <a:rPr lang="en-US" sz="2000" b="1" dirty="0">
                <a:latin typeface="Times New Roman" panose="02020603050405020304" pitchFamily="18" charset="0"/>
                <a:cs typeface="Times New Roman" panose="02020603050405020304" pitchFamily="18" charset="0"/>
              </a:rPr>
              <a:t>Goals</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Demonstrate technical skills with real project examples.</a:t>
            </a:r>
          </a:p>
          <a:p>
            <a:pPr lvl="0"/>
            <a:r>
              <a:rPr lang="en-US" sz="2000" dirty="0">
                <a:latin typeface="Times New Roman" panose="02020603050405020304" pitchFamily="18" charset="0"/>
                <a:cs typeface="Times New Roman" panose="02020603050405020304" pitchFamily="18" charset="0"/>
              </a:rPr>
              <a:t>Provide a professional platform for career opportunities.</a:t>
            </a:r>
          </a:p>
          <a:p>
            <a:pPr lvl="0"/>
            <a:r>
              <a:rPr lang="en-US" sz="2000" dirty="0">
                <a:latin typeface="Times New Roman" panose="02020603050405020304" pitchFamily="18" charset="0"/>
                <a:cs typeface="Times New Roman" panose="02020603050405020304" pitchFamily="18" charset="0"/>
              </a:rPr>
              <a:t>Make the content accessible through a responsive, well-designed layout.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99BE9875-6D59-BA9D-3A6C-34A298D3507C}"/>
              </a:ext>
            </a:extLst>
          </p:cNvPr>
          <p:cNvSpPr txBox="1"/>
          <p:nvPr/>
        </p:nvSpPr>
        <p:spPr>
          <a:xfrm>
            <a:off x="381000" y="1507808"/>
            <a:ext cx="10048875" cy="498598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Purpose and Goals</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The primary purpose is to present Priya’s technical abilities in HTML, CSS, JavaScript, and React.</a:t>
            </a:r>
          </a:p>
          <a:p>
            <a:pPr lvl="0"/>
            <a:r>
              <a:rPr lang="en-US" sz="2000" dirty="0">
                <a:latin typeface="Times New Roman" panose="02020603050405020304" pitchFamily="18" charset="0"/>
                <a:cs typeface="Times New Roman" panose="02020603050405020304" pitchFamily="18" charset="0"/>
              </a:rPr>
              <a:t>The site serves as a digital resume and project showcase, targeting potential employers, collaborators, and clients.</a:t>
            </a:r>
          </a:p>
          <a:p>
            <a:r>
              <a:rPr lang="en-US" sz="2000" b="1" dirty="0">
                <a:latin typeface="Times New Roman" panose="02020603050405020304" pitchFamily="18" charset="0"/>
                <a:cs typeface="Times New Roman" panose="02020603050405020304" pitchFamily="18" charset="0"/>
              </a:rPr>
              <a:t>Main Features</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Work Portfolio: Displays Priya's key projects, such as a portfolio website, a task manager, and a mock online store.</a:t>
            </a:r>
          </a:p>
          <a:p>
            <a:pPr lvl="0"/>
            <a:r>
              <a:rPr lang="en-US" sz="2000" dirty="0">
                <a:latin typeface="Times New Roman" panose="02020603050405020304" pitchFamily="18" charset="0"/>
                <a:cs typeface="Times New Roman" panose="02020603050405020304" pitchFamily="18" charset="0"/>
              </a:rPr>
              <a:t>Contact Information: Provides a direct email and links to Priya’s LinkedIn and GitHub, making it easy to connect professionally.</a:t>
            </a:r>
          </a:p>
          <a:p>
            <a:pPr lvl="0"/>
            <a:r>
              <a:rPr lang="en-US" sz="2000" dirty="0">
                <a:latin typeface="Times New Roman" panose="02020603050405020304" pitchFamily="18" charset="0"/>
                <a:cs typeface="Times New Roman" panose="02020603050405020304" pitchFamily="18" charset="0"/>
              </a:rPr>
              <a:t>Responsive Design: Ensures usability and visual appeal across all devices by leveraging modern frontend technologies.</a:t>
            </a:r>
          </a:p>
          <a:p>
            <a:r>
              <a:rPr lang="en-US" sz="2000" b="1" dirty="0">
                <a:latin typeface="Times New Roman" panose="02020603050405020304" pitchFamily="18" charset="0"/>
                <a:cs typeface="Times New Roman" panose="02020603050405020304" pitchFamily="18" charset="0"/>
              </a:rPr>
              <a:t>Target Audience</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Employers, recruiters, fellow developers, and anyone interested in Priya’s development work or seeking collaboration opportunities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566C9DAB-63A0-C117-3261-FDB9405BDFC0}"/>
              </a:ext>
            </a:extLst>
          </p:cNvPr>
          <p:cNvSpPr txBox="1"/>
          <p:nvPr/>
        </p:nvSpPr>
        <p:spPr>
          <a:xfrm>
            <a:off x="152400" y="1524000"/>
            <a:ext cx="10134601" cy="406265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Primary End Users</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Recruiters and Employers: People seeking to evaluate Priya's skills and portfolio for job opportunities in web development.</a:t>
            </a:r>
          </a:p>
          <a:p>
            <a:pPr lvl="0"/>
            <a:r>
              <a:rPr lang="en-US" sz="2000" dirty="0">
                <a:latin typeface="Times New Roman" panose="02020603050405020304" pitchFamily="18" charset="0"/>
                <a:cs typeface="Times New Roman" panose="02020603050405020304" pitchFamily="18" charset="0"/>
              </a:rPr>
              <a:t>Collaborators and Peers: Other developers or designers who may be interested in collaborating on projects or networking professionally.</a:t>
            </a:r>
          </a:p>
          <a:p>
            <a:pPr lvl="0"/>
            <a:r>
              <a:rPr lang="en-US" sz="2000" dirty="0">
                <a:latin typeface="Times New Roman" panose="02020603050405020304" pitchFamily="18" charset="0"/>
                <a:cs typeface="Times New Roman" panose="02020603050405020304" pitchFamily="18" charset="0"/>
              </a:rPr>
              <a:t>Clients: Individuals or businesses looking to hire Priya for freelance web development or design work.</a:t>
            </a:r>
          </a:p>
          <a:p>
            <a:r>
              <a:rPr lang="en-US" sz="2000" b="1" dirty="0">
                <a:latin typeface="Times New Roman" panose="02020603050405020304" pitchFamily="18" charset="0"/>
                <a:cs typeface="Times New Roman" panose="02020603050405020304" pitchFamily="18" charset="0"/>
              </a:rPr>
              <a:t>Secondary End Users</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Educators or Mentors: Those evaluating Priya’s progress as a web developer or reviewing her work for academic or training purposes.</a:t>
            </a:r>
          </a:p>
          <a:p>
            <a:pPr lvl="0"/>
            <a:r>
              <a:rPr lang="en-US" sz="2000" dirty="0">
                <a:latin typeface="Times New Roman" panose="02020603050405020304" pitchFamily="18" charset="0"/>
                <a:cs typeface="Times New Roman" panose="02020603050405020304" pitchFamily="18" charset="0"/>
              </a:rPr>
              <a:t>General Audience: Anyone interested in learning about Priya’s work, project ideas, or design concepts.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3F6E39AE-1C7F-B209-0239-51A04F5D14DE}"/>
              </a:ext>
            </a:extLst>
          </p:cNvPr>
          <p:cNvSpPr txBox="1"/>
          <p:nvPr/>
        </p:nvSpPr>
        <p:spPr>
          <a:xfrm>
            <a:off x="2780518" y="1561944"/>
            <a:ext cx="8420882" cy="498598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Core Tools</a:t>
            </a:r>
          </a:p>
          <a:p>
            <a:r>
              <a:rPr lang="en-US" sz="2000" dirty="0">
                <a:latin typeface="Times New Roman" panose="02020603050405020304" pitchFamily="18" charset="0"/>
                <a:cs typeface="Times New Roman" panose="02020603050405020304" pitchFamily="18" charset="0"/>
              </a:rPr>
              <a:t>HTML: Used for structure and layout of web pages.</a:t>
            </a:r>
          </a:p>
          <a:p>
            <a:r>
              <a:rPr lang="en-US" sz="2000" dirty="0">
                <a:latin typeface="Times New Roman" panose="02020603050405020304" pitchFamily="18" charset="0"/>
                <a:cs typeface="Times New Roman" panose="02020603050405020304" pitchFamily="18" charset="0"/>
              </a:rPr>
              <a:t>CSS: Applied for designing styles, layouts, and ensuring responsiveness.</a:t>
            </a:r>
          </a:p>
          <a:p>
            <a:r>
              <a:rPr lang="en-US" sz="2000" dirty="0">
                <a:latin typeface="Times New Roman" panose="02020603050405020304" pitchFamily="18" charset="0"/>
                <a:cs typeface="Times New Roman" panose="02020603050405020304" pitchFamily="18" charset="0"/>
              </a:rPr>
              <a:t>JavaScript: Adds interactivity and dynamic functionality to web components.</a:t>
            </a:r>
          </a:p>
          <a:p>
            <a:r>
              <a:rPr lang="en-US" sz="2000" dirty="0">
                <a:latin typeface="Times New Roman" panose="02020603050405020304" pitchFamily="18" charset="0"/>
                <a:cs typeface="Times New Roman" panose="02020603050405020304" pitchFamily="18" charset="0"/>
              </a:rPr>
              <a:t>React: Utilized for building interactive user interfaces and managing website components efficiently.</a:t>
            </a:r>
          </a:p>
          <a:p>
            <a:r>
              <a:rPr lang="en-US" sz="2000" dirty="0">
                <a:latin typeface="Times New Roman" panose="02020603050405020304" pitchFamily="18" charset="0"/>
                <a:cs typeface="Times New Roman" panose="02020603050405020304" pitchFamily="18" charset="0"/>
              </a:rPr>
              <a:t>Techniques</a:t>
            </a:r>
          </a:p>
          <a:p>
            <a:r>
              <a:rPr lang="en-US" sz="2000" dirty="0">
                <a:latin typeface="Times New Roman" panose="02020603050405020304" pitchFamily="18" charset="0"/>
                <a:cs typeface="Times New Roman" panose="02020603050405020304" pitchFamily="18" charset="0"/>
              </a:rPr>
              <a:t>Responsive Design: Ensures the website works seamlessly across various devices and screen sizes using CSS and React principles.</a:t>
            </a:r>
          </a:p>
          <a:p>
            <a:r>
              <a:rPr lang="en-US" sz="2000" dirty="0">
                <a:latin typeface="Times New Roman" panose="02020603050405020304" pitchFamily="18" charset="0"/>
                <a:cs typeface="Times New Roman" panose="02020603050405020304" pitchFamily="18" charset="0"/>
              </a:rPr>
              <a:t>Project Showcasing: Organized display of real-world projects with clear “View Project” prompts to navigate viewers through Priya’s work.</a:t>
            </a:r>
          </a:p>
          <a:p>
            <a:r>
              <a:rPr lang="en-US" sz="2000" dirty="0">
                <a:latin typeface="Times New Roman" panose="02020603050405020304" pitchFamily="18" charset="0"/>
                <a:cs typeface="Times New Roman" panose="02020603050405020304" pitchFamily="18" charset="0"/>
              </a:rPr>
              <a:t>Clean, User-Friendly Layout: Prioritizes ease of navigation and visual appeal, showcasing technical skills through practical and attractive design.</a:t>
            </a:r>
          </a:p>
          <a:p>
            <a:r>
              <a:rPr lang="en-US" sz="2000" dirty="0">
                <a:latin typeface="Times New Roman" panose="02020603050405020304" pitchFamily="18" charset="0"/>
                <a:cs typeface="Times New Roman" panose="02020603050405020304" pitchFamily="18" charset="0"/>
              </a:rPr>
              <a:t>These tools and techniques together highlight Priya’s strengths as a modern web developer and demonstrate her readiness for professional opportunities.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161046B-CF3E-490C-8FE6-CD9D523C0D8A}"/>
              </a:ext>
            </a:extLst>
          </p:cNvPr>
          <p:cNvSpPr txBox="1"/>
          <p:nvPr/>
        </p:nvSpPr>
        <p:spPr>
          <a:xfrm>
            <a:off x="533400" y="1371600"/>
            <a:ext cx="10515219" cy="406265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Design Approach</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Minimal and Professional: The site uses a straightforward layout focused on clarity, avoiding clutter and placing emphasis on her skills and projects.</a:t>
            </a:r>
          </a:p>
          <a:p>
            <a:pPr lvl="0"/>
            <a:r>
              <a:rPr lang="en-US" sz="2000" dirty="0">
                <a:latin typeface="Times New Roman" panose="02020603050405020304" pitchFamily="18" charset="0"/>
                <a:cs typeface="Times New Roman" panose="02020603050405020304" pitchFamily="18" charset="0"/>
              </a:rPr>
              <a:t>Responsive User Interface: The design adapts seamlessly to desktops, tablets, and smartphones, ensuring accessibility and consistent experience for all users.</a:t>
            </a:r>
          </a:p>
          <a:p>
            <a:r>
              <a:rPr lang="en-US" sz="2000" b="1" dirty="0">
                <a:latin typeface="Times New Roman" panose="02020603050405020304" pitchFamily="18" charset="0"/>
                <a:cs typeface="Times New Roman" panose="02020603050405020304" pitchFamily="18" charset="0"/>
              </a:rPr>
              <a:t>Layout Structure</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Introduction Section: Features a brief personal introduction, highlighting Priya’s qualifications and web development skills.</a:t>
            </a:r>
          </a:p>
          <a:p>
            <a:pPr lvl="0"/>
            <a:r>
              <a:rPr lang="en-US" sz="2000" dirty="0">
                <a:latin typeface="Times New Roman" panose="02020603050405020304" pitchFamily="18" charset="0"/>
                <a:cs typeface="Times New Roman" panose="02020603050405020304" pitchFamily="18" charset="0"/>
              </a:rPr>
              <a:t>Projects Showcase: Projects are presented with short descriptions and “View Project” buttons, helping users quickly understand Priya’s work.</a:t>
            </a:r>
          </a:p>
          <a:p>
            <a:pPr lvl="0"/>
            <a:r>
              <a:rPr lang="en-US" sz="2000" dirty="0">
                <a:latin typeface="Times New Roman" panose="02020603050405020304" pitchFamily="18" charset="0"/>
                <a:cs typeface="Times New Roman" panose="02020603050405020304" pitchFamily="18" charset="0"/>
              </a:rPr>
              <a:t>Contact and Social Links: Clearly displayed email address, LinkedIn profile, and GitHub link provide easy access for networking or professional inquiries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a:extLst>
              <a:ext uri="{FF2B5EF4-FFF2-40B4-BE49-F238E27FC236}">
                <a16:creationId xmlns:a16="http://schemas.microsoft.com/office/drawing/2014/main" id="{278BEA67-E2C6-33DB-17AD-7CE1D4D6C0FE}"/>
              </a:ext>
            </a:extLst>
          </p:cNvPr>
          <p:cNvSpPr txBox="1"/>
          <p:nvPr/>
        </p:nvSpPr>
        <p:spPr>
          <a:xfrm>
            <a:off x="533400" y="1524000"/>
            <a:ext cx="9525000" cy="498598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Key Features</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Personal Introduction: A concise section introducing Priya and highlighting her expertise in HTML, CSS, JavaScript, and React.</a:t>
            </a:r>
          </a:p>
          <a:p>
            <a:pPr lvl="0"/>
            <a:r>
              <a:rPr lang="en-US" sz="2000" dirty="0">
                <a:latin typeface="Times New Roman" panose="02020603050405020304" pitchFamily="18" charset="0"/>
                <a:cs typeface="Times New Roman" panose="02020603050405020304" pitchFamily="18" charset="0"/>
              </a:rPr>
              <a:t>Project Showcase: Displays multiple real-world projects like a personal portfolio site, a simple task manager, and a mock online store, each with a brief description and a "View Project" link for more details.</a:t>
            </a:r>
          </a:p>
          <a:p>
            <a:pPr lvl="0"/>
            <a:r>
              <a:rPr lang="en-US" sz="2000" dirty="0">
                <a:latin typeface="Times New Roman" panose="02020603050405020304" pitchFamily="18" charset="0"/>
                <a:cs typeface="Times New Roman" panose="02020603050405020304" pitchFamily="18" charset="0"/>
              </a:rPr>
              <a:t>Contact Information: Provides direct access to Priya’s email, LinkedIn, and GitHub profiles, facilitating communication and professional networking.</a:t>
            </a:r>
          </a:p>
          <a:p>
            <a:r>
              <a:rPr lang="en-US" sz="2000" b="1" dirty="0">
                <a:latin typeface="Times New Roman" panose="02020603050405020304" pitchFamily="18" charset="0"/>
                <a:cs typeface="Times New Roman" panose="02020603050405020304" pitchFamily="18" charset="0"/>
              </a:rPr>
              <a:t>Functional Elements</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Responsive Design: The website adjusts smoothly across different devices and screen sizes, ensuring easy navigation and readability.</a:t>
            </a:r>
          </a:p>
          <a:p>
            <a:pPr lvl="0"/>
            <a:r>
              <a:rPr lang="en-US" sz="2000" dirty="0">
                <a:latin typeface="Times New Roman" panose="02020603050405020304" pitchFamily="18" charset="0"/>
                <a:cs typeface="Times New Roman" panose="02020603050405020304" pitchFamily="18" charset="0"/>
              </a:rPr>
              <a:t>Interactive Links: “View Project” buttons lead users to detailed views or live demonstrations of Priya’s projects, enhancing engagement with the content.</a:t>
            </a:r>
          </a:p>
          <a:p>
            <a:pPr lvl="0"/>
            <a:r>
              <a:rPr lang="en-US" sz="2000" dirty="0">
                <a:latin typeface="Times New Roman" panose="02020603050405020304" pitchFamily="18" charset="0"/>
                <a:cs typeface="Times New Roman" panose="02020603050405020304" pitchFamily="18" charset="0"/>
              </a:rPr>
              <a:t>Clean Navigation: The layout supports straightforward browsing without overwhelming visitors, emphasizing clarity and accessibility.</a:t>
            </a:r>
          </a:p>
          <a:p>
            <a:endParaRPr lang="en-US"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353</TotalTime>
  <Words>937</Words>
  <Application>Microsoft Office PowerPoint</Application>
  <PresentationFormat>Widescreen</PresentationFormat>
  <Paragraphs>92</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Selva Vinayagam</cp:lastModifiedBy>
  <cp:revision>23</cp:revision>
  <dcterms:created xsi:type="dcterms:W3CDTF">2024-03-29T15:07:22Z</dcterms:created>
  <dcterms:modified xsi:type="dcterms:W3CDTF">2025-08-29T15:16:23Z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