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276" r:id="rId2"/>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7"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E64FA076-ED1A-4E5C-BEA2-265D958D337E}">
          <p14:sldIdLst>
            <p14:sldId id="276"/>
            <p14:sldId id="256"/>
            <p14:sldId id="257"/>
            <p14:sldId id="258"/>
            <p14:sldId id="260"/>
            <p14:sldId id="261"/>
            <p14:sldId id="262"/>
            <p14:sldId id="263"/>
            <p14:sldId id="264"/>
            <p14:sldId id="265"/>
            <p14:sldId id="266"/>
            <p14:sldId id="267"/>
          </p14:sldIdLst>
        </p14:section>
        <p14:section name="Untitled Section" id="{B791EA0D-C0D3-4A98-9AA1-A5E07E16A2F0}">
          <p14:sldIdLst>
            <p14:sldId id="268"/>
            <p14:sldId id="269"/>
            <p14:sldId id="271"/>
            <p14:sldId id="272"/>
            <p14:sldId id="273"/>
            <p14:sldId id="277"/>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636" y="-1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69EBA8-3BB9-44E5-9B68-D86F2AEBFC5B}" type="datetimeFigureOut">
              <a:rPr lang="en-IN" smtClean="0"/>
              <a:pPr/>
              <a:t>4/25/2014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5ECFF2-928F-4FA2-90E6-9278E016A3D0}" type="slidenum">
              <a:rPr lang="en-IN" smtClean="0"/>
              <a:pPr/>
              <a:t>‹#›</a:t>
            </a:fld>
            <a:endParaRPr lang="en-IN"/>
          </a:p>
        </p:txBody>
      </p:sp>
    </p:spTree>
    <p:extLst>
      <p:ext uri="{BB962C8B-B14F-4D97-AF65-F5344CB8AC3E}">
        <p14:creationId xmlns:p14="http://schemas.microsoft.com/office/powerpoint/2010/main" xmlns="" val="3478431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D5ECFF2-928F-4FA2-90E6-9278E016A3D0}" type="slidenum">
              <a:rPr lang="en-IN" smtClean="0"/>
              <a:pPr/>
              <a:t>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D5ECFF2-928F-4FA2-90E6-9278E016A3D0}" type="slidenum">
              <a:rPr lang="en-IN" smtClean="0"/>
              <a:pPr/>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DC106317-702B-4F2C-9425-CAC5D64EECA5}" type="datetimeFigureOut">
              <a:rPr lang="en-US" smtClean="0"/>
              <a:pPr/>
              <a:t>4/25/2014</a:t>
            </a:fld>
            <a:endParaRPr lang="en-IN"/>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D7FE1E68-4D74-4A8F-BBA7-8B23EECB13E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106317-702B-4F2C-9425-CAC5D64EECA5}" type="datetimeFigureOut">
              <a:rPr lang="en-US" smtClean="0"/>
              <a:pPr/>
              <a:t>4/25/2014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FE1E68-4D74-4A8F-BBA7-8B23EECB13E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106317-702B-4F2C-9425-CAC5D64EECA5}" type="datetimeFigureOut">
              <a:rPr lang="en-US" smtClean="0"/>
              <a:pPr/>
              <a:t>4/25/2014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FE1E68-4D74-4A8F-BBA7-8B23EECB13E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DC106317-702B-4F2C-9425-CAC5D64EECA5}" type="datetimeFigureOut">
              <a:rPr lang="en-US" smtClean="0"/>
              <a:pPr/>
              <a:t>4/25/2014</a:t>
            </a:fld>
            <a:endParaRPr lang="en-IN"/>
          </a:p>
        </p:txBody>
      </p:sp>
      <p:sp>
        <p:nvSpPr>
          <p:cNvPr id="5" name="Footer Placeholder 4"/>
          <p:cNvSpPr>
            <a:spLocks noGrp="1"/>
          </p:cNvSpPr>
          <p:nvPr>
            <p:ph type="ftr" sz="quarter" idx="11"/>
          </p:nvPr>
        </p:nvSpPr>
        <p:spPr>
          <a:xfrm>
            <a:off x="457200" y="6480969"/>
            <a:ext cx="4260056" cy="300831"/>
          </a:xfrm>
        </p:spPr>
        <p:txBody>
          <a:bodyPr/>
          <a:lstStyle/>
          <a:p>
            <a:endParaRPr lang="en-IN"/>
          </a:p>
        </p:txBody>
      </p:sp>
      <p:sp>
        <p:nvSpPr>
          <p:cNvPr id="6" name="Slide Number Placeholder 5"/>
          <p:cNvSpPr>
            <a:spLocks noGrp="1"/>
          </p:cNvSpPr>
          <p:nvPr>
            <p:ph type="sldNum" sz="quarter" idx="12"/>
          </p:nvPr>
        </p:nvSpPr>
        <p:spPr/>
        <p:txBody>
          <a:bodyPr/>
          <a:lstStyle/>
          <a:p>
            <a:fld id="{D7FE1E68-4D74-4A8F-BBA7-8B23EECB13E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DC106317-702B-4F2C-9425-CAC5D64EECA5}" type="datetimeFigureOut">
              <a:rPr lang="en-US" smtClean="0"/>
              <a:pPr/>
              <a:t>4/25/2014</a:t>
            </a:fld>
            <a:endParaRPr lang="en-IN"/>
          </a:p>
        </p:txBody>
      </p:sp>
      <p:sp>
        <p:nvSpPr>
          <p:cNvPr id="5" name="Footer Placeholder 4"/>
          <p:cNvSpPr>
            <a:spLocks noGrp="1"/>
          </p:cNvSpPr>
          <p:nvPr>
            <p:ph type="ftr" sz="quarter" idx="11"/>
          </p:nvPr>
        </p:nvSpPr>
        <p:spPr>
          <a:xfrm>
            <a:off x="2619376" y="6480969"/>
            <a:ext cx="4260056" cy="300831"/>
          </a:xfrm>
        </p:spPr>
        <p:txBody>
          <a:bodyPr/>
          <a:lstStyle/>
          <a:p>
            <a:endParaRPr lang="en-IN"/>
          </a:p>
        </p:txBody>
      </p:sp>
      <p:sp>
        <p:nvSpPr>
          <p:cNvPr id="6" name="Slide Number Placeholder 5"/>
          <p:cNvSpPr>
            <a:spLocks noGrp="1"/>
          </p:cNvSpPr>
          <p:nvPr>
            <p:ph type="sldNum" sz="quarter" idx="12"/>
          </p:nvPr>
        </p:nvSpPr>
        <p:spPr>
          <a:xfrm>
            <a:off x="8451056" y="809624"/>
            <a:ext cx="502920" cy="300831"/>
          </a:xfrm>
        </p:spPr>
        <p:txBody>
          <a:bodyPr/>
          <a:lstStyle/>
          <a:p>
            <a:fld id="{D7FE1E68-4D74-4A8F-BBA7-8B23EECB13E5}" type="slidenum">
              <a:rPr lang="en-IN" smtClean="0"/>
              <a:pPr/>
              <a:t>‹#›</a:t>
            </a:fld>
            <a:endParaRPr lang="en-IN"/>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DC106317-702B-4F2C-9425-CAC5D64EECA5}" type="datetimeFigureOut">
              <a:rPr lang="en-US" smtClean="0"/>
              <a:pPr/>
              <a:t>4/25/2014</a:t>
            </a:fld>
            <a:endParaRPr lang="en-IN"/>
          </a:p>
        </p:txBody>
      </p:sp>
      <p:sp>
        <p:nvSpPr>
          <p:cNvPr id="6" name="Footer Placeholder 5"/>
          <p:cNvSpPr>
            <a:spLocks noGrp="1"/>
          </p:cNvSpPr>
          <p:nvPr>
            <p:ph type="ftr" sz="quarter" idx="11"/>
          </p:nvPr>
        </p:nvSpPr>
        <p:spPr>
          <a:xfrm>
            <a:off x="457200" y="6480969"/>
            <a:ext cx="4260056" cy="301752"/>
          </a:xfrm>
        </p:spPr>
        <p:txBody>
          <a:bodyPr/>
          <a:lstStyle/>
          <a:p>
            <a:endParaRPr lang="en-IN"/>
          </a:p>
        </p:txBody>
      </p:sp>
      <p:sp>
        <p:nvSpPr>
          <p:cNvPr id="7" name="Slide Number Placeholder 6"/>
          <p:cNvSpPr>
            <a:spLocks noGrp="1"/>
          </p:cNvSpPr>
          <p:nvPr>
            <p:ph type="sldNum" sz="quarter" idx="12"/>
          </p:nvPr>
        </p:nvSpPr>
        <p:spPr>
          <a:xfrm>
            <a:off x="7589520" y="6480969"/>
            <a:ext cx="502920" cy="301752"/>
          </a:xfrm>
        </p:spPr>
        <p:txBody>
          <a:bodyPr/>
          <a:lstStyle/>
          <a:p>
            <a:fld id="{D7FE1E68-4D74-4A8F-BBA7-8B23EECB13E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DC106317-702B-4F2C-9425-CAC5D64EECA5}" type="datetimeFigureOut">
              <a:rPr lang="en-US" smtClean="0"/>
              <a:pPr/>
              <a:t>4/25/2014</a:t>
            </a:fld>
            <a:endParaRPr lang="en-IN"/>
          </a:p>
        </p:txBody>
      </p:sp>
      <p:sp>
        <p:nvSpPr>
          <p:cNvPr id="8" name="Footer Placeholder 7"/>
          <p:cNvSpPr>
            <a:spLocks noGrp="1"/>
          </p:cNvSpPr>
          <p:nvPr>
            <p:ph type="ftr" sz="quarter" idx="11"/>
          </p:nvPr>
        </p:nvSpPr>
        <p:spPr>
          <a:xfrm>
            <a:off x="457200" y="6480969"/>
            <a:ext cx="4261104" cy="301752"/>
          </a:xfrm>
        </p:spPr>
        <p:txBody>
          <a:bodyPr/>
          <a:lstStyle/>
          <a:p>
            <a:endParaRPr lang="en-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D7FE1E68-4D74-4A8F-BBA7-8B23EECB13E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C106317-702B-4F2C-9425-CAC5D64EECA5}" type="datetimeFigureOut">
              <a:rPr lang="en-US" smtClean="0"/>
              <a:pPr/>
              <a:t>4/25/2014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FE1E68-4D74-4A8F-BBA7-8B23EECB13E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DC106317-702B-4F2C-9425-CAC5D64EECA5}" type="datetimeFigureOut">
              <a:rPr lang="en-US" smtClean="0"/>
              <a:pPr/>
              <a:t>4/25/2014</a:t>
            </a:fld>
            <a:endParaRPr lang="en-IN"/>
          </a:p>
        </p:txBody>
      </p:sp>
      <p:sp>
        <p:nvSpPr>
          <p:cNvPr id="3" name="Footer Placeholder 2"/>
          <p:cNvSpPr>
            <a:spLocks noGrp="1"/>
          </p:cNvSpPr>
          <p:nvPr>
            <p:ph type="ftr" sz="quarter" idx="11"/>
          </p:nvPr>
        </p:nvSpPr>
        <p:spPr>
          <a:xfrm>
            <a:off x="457200" y="6481890"/>
            <a:ext cx="4260056" cy="300831"/>
          </a:xfrm>
        </p:spPr>
        <p:txBody>
          <a:bodyPr/>
          <a:lstStyle/>
          <a:p>
            <a:endParaRPr lang="en-IN"/>
          </a:p>
        </p:txBody>
      </p:sp>
      <p:sp>
        <p:nvSpPr>
          <p:cNvPr id="4" name="Slide Number Placeholder 3"/>
          <p:cNvSpPr>
            <a:spLocks noGrp="1"/>
          </p:cNvSpPr>
          <p:nvPr>
            <p:ph type="sldNum" sz="quarter" idx="12"/>
          </p:nvPr>
        </p:nvSpPr>
        <p:spPr>
          <a:xfrm>
            <a:off x="7589520" y="6480969"/>
            <a:ext cx="502920" cy="301752"/>
          </a:xfrm>
        </p:spPr>
        <p:txBody>
          <a:bodyPr/>
          <a:lstStyle/>
          <a:p>
            <a:fld id="{D7FE1E68-4D74-4A8F-BBA7-8B23EECB13E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DC106317-702B-4F2C-9425-CAC5D64EECA5}" type="datetimeFigureOut">
              <a:rPr lang="en-US" smtClean="0"/>
              <a:pPr/>
              <a:t>4/25/2014</a:t>
            </a:fld>
            <a:endParaRPr lang="en-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D7FE1E68-4D74-4A8F-BBA7-8B23EECB13E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DC106317-702B-4F2C-9425-CAC5D64EECA5}" type="datetimeFigureOut">
              <a:rPr lang="en-US" smtClean="0"/>
              <a:pPr/>
              <a:t>4/25/2014</a:t>
            </a:fld>
            <a:endParaRPr lang="en-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D7FE1E68-4D74-4A8F-BBA7-8B23EECB13E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DC106317-702B-4F2C-9425-CAC5D64EECA5}" type="datetimeFigureOut">
              <a:rPr lang="en-US" smtClean="0"/>
              <a:pPr/>
              <a:t>4/25/2014</a:t>
            </a:fld>
            <a:endParaRPr lang="en-IN"/>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D7FE1E68-4D74-4A8F-BBA7-8B23EECB13E5}"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924192" y="0"/>
            <a:ext cx="5295615" cy="6858000"/>
          </a:xfrm>
        </p:spPr>
      </p:pic>
    </p:spTree>
    <p:extLst>
      <p:ext uri="{BB962C8B-B14F-4D97-AF65-F5344CB8AC3E}">
        <p14:creationId xmlns:p14="http://schemas.microsoft.com/office/powerpoint/2010/main" xmlns="" val="1396911433"/>
      </p:ext>
    </p:extLst>
  </p:cSld>
  <p:clrMapOvr>
    <a:masterClrMapping/>
  </p:clrMapOvr>
  <mc:AlternateContent xmlns:mc="http://schemas.openxmlformats.org/markup-compatibility/2006">
    <mc:Choice xmlns:p14="http://schemas.microsoft.com/office/powerpoint/2010/main" xmlns="" Requires="p14">
      <p:transition p14:dur="30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Detection of IR </a:t>
            </a:r>
            <a:endParaRPr lang="en-IN" dirty="0"/>
          </a:p>
        </p:txBody>
      </p:sp>
      <p:sp>
        <p:nvSpPr>
          <p:cNvPr id="3" name="Content Placeholder 2"/>
          <p:cNvSpPr>
            <a:spLocks noGrp="1"/>
          </p:cNvSpPr>
          <p:nvPr>
            <p:ph idx="1"/>
          </p:nvPr>
        </p:nvSpPr>
        <p:spPr>
          <a:xfrm>
            <a:off x="1115616" y="1556792"/>
            <a:ext cx="6048672" cy="2016224"/>
          </a:xfrm>
        </p:spPr>
        <p:txBody>
          <a:bodyPr/>
          <a:lstStyle/>
          <a:p>
            <a:r>
              <a:rPr lang="en-IN" dirty="0" smtClean="0"/>
              <a:t>The IR rays emitted by the flame is detected by the IR sensor in room 2c.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59632" y="3154603"/>
            <a:ext cx="5724128" cy="3336032"/>
          </a:xfrm>
          <a:prstGeom prst="rect">
            <a:avLst/>
          </a:prstGeom>
        </p:spPr>
      </p:pic>
      <p:sp>
        <p:nvSpPr>
          <p:cNvPr id="5" name="Right Arrow 4"/>
          <p:cNvSpPr/>
          <p:nvPr/>
        </p:nvSpPr>
        <p:spPr>
          <a:xfrm>
            <a:off x="3203848" y="3202654"/>
            <a:ext cx="417646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380312" y="3202654"/>
            <a:ext cx="1763688" cy="369332"/>
          </a:xfrm>
          <a:prstGeom prst="rect">
            <a:avLst/>
          </a:prstGeom>
          <a:noFill/>
        </p:spPr>
        <p:txBody>
          <a:bodyPr wrap="square" rtlCol="0">
            <a:spAutoFit/>
          </a:bodyPr>
          <a:lstStyle/>
          <a:p>
            <a:r>
              <a:rPr lang="en-US" dirty="0" smtClean="0"/>
              <a:t>IR sensor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5"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21"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22"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23" dur="1000" fill="hold"/>
                                        <p:tgtEl>
                                          <p:spTgt spid="5"/>
                                        </p:tgtEl>
                                        <p:attrNameLst>
                                          <p:attrName>ppt_h</p:attrName>
                                        </p:attrNameLst>
                                      </p:cBhvr>
                                      <p:tavLst>
                                        <p:tav tm="0">
                                          <p:val>
                                            <p:strVal val="#ppt_h"/>
                                          </p:val>
                                        </p:tav>
                                        <p:tav tm="100000">
                                          <p:val>
                                            <p:strVal val="#ppt_h"/>
                                          </p:val>
                                        </p:tav>
                                      </p:tavLst>
                                    </p:anim>
                                    <p:anim calcmode="lin" valueType="num">
                                      <p:cBhvr>
                                        <p:cTn id="24"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25"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26"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27" dur="1000" decel="50000">
                                          <p:stCondLst>
                                            <p:cond delay="0"/>
                                          </p:stCondLst>
                                        </p:cTn>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52"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Scale>
                                      <p:cBhvr>
                                        <p:cTn id="32"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6"/>
                                        </p:tgtEl>
                                        <p:attrNameLst>
                                          <p:attrName>ppt_x</p:attrName>
                                          <p:attrName>ppt_y</p:attrName>
                                        </p:attrNameLst>
                                      </p:cBhvr>
                                    </p:animMotion>
                                    <p:animEffect transition="in" filter="fade">
                                      <p:cBhvr>
                                        <p:cTn id="3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RF module 1 transmits RF signals</a:t>
            </a:r>
            <a:endParaRPr lang="en-IN" dirty="0"/>
          </a:p>
        </p:txBody>
      </p:sp>
      <p:sp>
        <p:nvSpPr>
          <p:cNvPr id="3" name="Content Placeholder 2"/>
          <p:cNvSpPr>
            <a:spLocks noGrp="1"/>
          </p:cNvSpPr>
          <p:nvPr>
            <p:ph idx="1"/>
          </p:nvPr>
        </p:nvSpPr>
        <p:spPr/>
        <p:txBody>
          <a:bodyPr/>
          <a:lstStyle/>
          <a:p>
            <a:r>
              <a:rPr lang="en-IN" smtClean="0"/>
              <a:t>The RF module1 with RF encoder which is coupled with the IR sensor sends the address of the room through RF signals to ROBEX which can be placed at a proximity of 200 meters or nearly 1/5th of a KM.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RF module 2 in Robex receives RF signals</a:t>
            </a:r>
            <a:endParaRPr lang="en-IN" dirty="0"/>
          </a:p>
        </p:txBody>
      </p:sp>
      <p:sp>
        <p:nvSpPr>
          <p:cNvPr id="3" name="Content Placeholder 2"/>
          <p:cNvSpPr>
            <a:spLocks noGrp="1"/>
          </p:cNvSpPr>
          <p:nvPr>
            <p:ph idx="1"/>
          </p:nvPr>
        </p:nvSpPr>
        <p:spPr/>
        <p:txBody>
          <a:bodyPr/>
          <a:lstStyle/>
          <a:p>
            <a:r>
              <a:rPr lang="en-IN" dirty="0" smtClean="0"/>
              <a:t>Now the RF module 2 with the corresponding decoder in ROBEX receives the RF signals.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43608" y="3407409"/>
            <a:ext cx="6984776" cy="3429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776"/>
            <a:ext cx="8229600" cy="1399032"/>
          </a:xfrm>
        </p:spPr>
        <p:txBody>
          <a:bodyPr/>
          <a:lstStyle/>
          <a:p>
            <a:pPr algn="ctr"/>
            <a:r>
              <a:rPr lang="en-IN" dirty="0" smtClean="0"/>
              <a:t>ROBEX reaches the room</a:t>
            </a:r>
            <a:endParaRPr lang="en-IN" dirty="0"/>
          </a:p>
        </p:txBody>
      </p:sp>
      <p:sp>
        <p:nvSpPr>
          <p:cNvPr id="3" name="Content Placeholder 2"/>
          <p:cNvSpPr>
            <a:spLocks noGrp="1"/>
          </p:cNvSpPr>
          <p:nvPr>
            <p:ph idx="1"/>
          </p:nvPr>
        </p:nvSpPr>
        <p:spPr/>
        <p:txBody>
          <a:bodyPr/>
          <a:lstStyle/>
          <a:p>
            <a:r>
              <a:rPr lang="en-IN" dirty="0" smtClean="0"/>
              <a:t>As soon as the RF is received the ROBEX reaches the room in no time where the fire has broken out using the address received by the RF </a:t>
            </a:r>
            <a:r>
              <a:rPr lang="en-IN" smtClean="0"/>
              <a:t>module </a:t>
            </a:r>
            <a:r>
              <a:rPr lang="en-IN" smtClean="0"/>
              <a:t>2.</a:t>
            </a:r>
            <a:endParaRPr lang="en-IN" dirty="0"/>
          </a:p>
        </p:txBody>
      </p:sp>
      <p:pic>
        <p:nvPicPr>
          <p:cNvPr id="4" name="Picture 3" descr="zmp_robocar_open2.jpg"/>
          <p:cNvPicPr>
            <a:picLocks noChangeAspect="1"/>
          </p:cNvPicPr>
          <p:nvPr/>
        </p:nvPicPr>
        <p:blipFill>
          <a:blip r:embed="rId2" cstate="print"/>
          <a:stretch>
            <a:fillRect/>
          </a:stretch>
        </p:blipFill>
        <p:spPr>
          <a:xfrm>
            <a:off x="7072330" y="5280030"/>
            <a:ext cx="1870834" cy="1577970"/>
          </a:xfrm>
          <a:prstGeom prst="rect">
            <a:avLst/>
          </a:prstGeom>
        </p:spPr>
      </p:pic>
      <p:pic>
        <p:nvPicPr>
          <p:cNvPr id="5" name="Content Placeholder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99592" y="3858770"/>
            <a:ext cx="3677935" cy="28425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ROBEX searches for the fire</a:t>
            </a:r>
            <a:endParaRPr lang="en-IN" dirty="0"/>
          </a:p>
        </p:txBody>
      </p:sp>
      <p:sp>
        <p:nvSpPr>
          <p:cNvPr id="3" name="Content Placeholder 2"/>
          <p:cNvSpPr>
            <a:spLocks noGrp="1"/>
          </p:cNvSpPr>
          <p:nvPr>
            <p:ph idx="1"/>
          </p:nvPr>
        </p:nvSpPr>
        <p:spPr/>
        <p:txBody>
          <a:bodyPr/>
          <a:lstStyle/>
          <a:p>
            <a:r>
              <a:rPr lang="en-IN" dirty="0" smtClean="0"/>
              <a:t>As soon as the robex reaches the room the IR sensor embedded in it starts searching for the largest fire as it emits large amount of IR using the IR sensor fixed in ROBEX.</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ROBEX extinguishes largest fire</a:t>
            </a:r>
            <a:endParaRPr lang="en-IN" dirty="0"/>
          </a:p>
        </p:txBody>
      </p:sp>
      <p:sp>
        <p:nvSpPr>
          <p:cNvPr id="3" name="Content Placeholder 2"/>
          <p:cNvSpPr>
            <a:spLocks noGrp="1"/>
          </p:cNvSpPr>
          <p:nvPr>
            <p:ph idx="1"/>
          </p:nvPr>
        </p:nvSpPr>
        <p:spPr/>
        <p:txBody>
          <a:bodyPr/>
          <a:lstStyle/>
          <a:p>
            <a:r>
              <a:rPr lang="en-IN" dirty="0" err="1"/>
              <a:t>R</a:t>
            </a:r>
            <a:r>
              <a:rPr lang="en-IN" dirty="0" err="1" smtClean="0"/>
              <a:t>obex</a:t>
            </a:r>
            <a:r>
              <a:rPr lang="en-IN" dirty="0" smtClean="0"/>
              <a:t> moves near the flame and the thermister fixed in it detects the flame and  stops in front of the flame.</a:t>
            </a:r>
          </a:p>
          <a:p>
            <a:r>
              <a:rPr lang="en-IN" dirty="0" smtClean="0"/>
              <a:t>ROBEX then extinguishes it using CO</a:t>
            </a:r>
            <a:r>
              <a:rPr lang="en-IN" baseline="-25000" dirty="0" smtClean="0"/>
              <a:t>2</a:t>
            </a:r>
            <a:r>
              <a:rPr lang="en-IN" dirty="0" smtClean="0"/>
              <a:t> or any other extinguisher.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ROBEX again searches for fire.</a:t>
            </a:r>
            <a:endParaRPr lang="en-IN" dirty="0"/>
          </a:p>
        </p:txBody>
      </p:sp>
      <p:sp>
        <p:nvSpPr>
          <p:cNvPr id="3" name="Content Placeholder 2"/>
          <p:cNvSpPr>
            <a:spLocks noGrp="1"/>
          </p:cNvSpPr>
          <p:nvPr>
            <p:ph idx="1"/>
          </p:nvPr>
        </p:nvSpPr>
        <p:spPr/>
        <p:txBody>
          <a:bodyPr/>
          <a:lstStyle/>
          <a:p>
            <a:r>
              <a:rPr lang="en-IN" dirty="0" smtClean="0"/>
              <a:t>Once ROBEX has extinguished the largest flame it starts rotating about its </a:t>
            </a:r>
            <a:r>
              <a:rPr lang="en-IN" dirty="0" err="1" smtClean="0"/>
              <a:t>center</a:t>
            </a:r>
            <a:r>
              <a:rPr lang="en-IN" dirty="0" smtClean="0"/>
              <a:t>, searching for any further developments in flame.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ROBEX extinguishes fire</a:t>
            </a:r>
            <a:endParaRPr lang="en-IN" dirty="0"/>
          </a:p>
        </p:txBody>
      </p:sp>
      <p:sp>
        <p:nvSpPr>
          <p:cNvPr id="3" name="Content Placeholder 2"/>
          <p:cNvSpPr>
            <a:spLocks noGrp="1"/>
          </p:cNvSpPr>
          <p:nvPr>
            <p:ph idx="1"/>
          </p:nvPr>
        </p:nvSpPr>
        <p:spPr/>
        <p:txBody>
          <a:bodyPr/>
          <a:lstStyle/>
          <a:p>
            <a:r>
              <a:rPr lang="en-IN" dirty="0" smtClean="0"/>
              <a:t>After detecting the other flames ROBEX extinguishes all the other flames sequentially.</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 TABLE OF WORKING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518244580"/>
              </p:ext>
            </p:extLst>
          </p:nvPr>
        </p:nvGraphicFramePr>
        <p:xfrm>
          <a:off x="457200" y="1882775"/>
          <a:ext cx="8229600" cy="1854200"/>
        </p:xfrm>
        <a:graphic>
          <a:graphicData uri="http://schemas.openxmlformats.org/drawingml/2006/table">
            <a:tbl>
              <a:tblPr firstRow="1" bandRow="1">
                <a:tableStyleId>{5C22544A-7EE6-4342-B048-85BDC9FD1C3A}</a:tableStyleId>
              </a:tblPr>
              <a:tblGrid>
                <a:gridCol w="1645920"/>
                <a:gridCol w="1645920"/>
                <a:gridCol w="1645920"/>
                <a:gridCol w="1769328"/>
                <a:gridCol w="1522512"/>
              </a:tblGrid>
              <a:tr h="370840">
                <a:tc>
                  <a:txBody>
                    <a:bodyPr/>
                    <a:lstStyle/>
                    <a:p>
                      <a:r>
                        <a:rPr lang="en-US" dirty="0" smtClean="0"/>
                        <a:t>RF RECIEVER</a:t>
                      </a:r>
                      <a:endParaRPr lang="en-US" dirty="0"/>
                    </a:p>
                  </a:txBody>
                  <a:tcPr/>
                </a:tc>
                <a:tc>
                  <a:txBody>
                    <a:bodyPr/>
                    <a:lstStyle/>
                    <a:p>
                      <a:r>
                        <a:rPr lang="en-US" dirty="0" smtClean="0"/>
                        <a:t>THERMISTOR</a:t>
                      </a:r>
                      <a:endParaRPr lang="en-US" dirty="0"/>
                    </a:p>
                  </a:txBody>
                  <a:tcPr/>
                </a:tc>
                <a:tc>
                  <a:txBody>
                    <a:bodyPr/>
                    <a:lstStyle/>
                    <a:p>
                      <a:r>
                        <a:rPr lang="en-US" dirty="0" smtClean="0"/>
                        <a:t>MOVEMENT</a:t>
                      </a:r>
                      <a:endParaRPr lang="en-US" dirty="0"/>
                    </a:p>
                  </a:txBody>
                  <a:tcPr/>
                </a:tc>
                <a:tc>
                  <a:txBody>
                    <a:bodyPr/>
                    <a:lstStyle/>
                    <a:p>
                      <a:r>
                        <a:rPr lang="en-US" dirty="0" smtClean="0"/>
                        <a:t>EXTINGUISHER</a:t>
                      </a:r>
                      <a:endParaRPr lang="en-US" dirty="0"/>
                    </a:p>
                  </a:txBody>
                  <a:tcPr/>
                </a:tc>
                <a:tc>
                  <a:txBody>
                    <a:bodyPr/>
                    <a:lstStyle/>
                    <a:p>
                      <a:r>
                        <a:rPr lang="en-US" dirty="0" smtClean="0"/>
                        <a:t>SEARCHING</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Tree>
    <p:extLst>
      <p:ext uri="{BB962C8B-B14F-4D97-AF65-F5344CB8AC3E}">
        <p14:creationId xmlns:p14="http://schemas.microsoft.com/office/powerpoint/2010/main" xmlns="" val="1063986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FEATURES OF ROBEX</a:t>
            </a:r>
            <a:endParaRPr lang="en-IN" dirty="0"/>
          </a:p>
        </p:txBody>
      </p:sp>
      <p:sp>
        <p:nvSpPr>
          <p:cNvPr id="3" name="Content Placeholder 2"/>
          <p:cNvSpPr>
            <a:spLocks noGrp="1"/>
          </p:cNvSpPr>
          <p:nvPr>
            <p:ph idx="1"/>
          </p:nvPr>
        </p:nvSpPr>
        <p:spPr/>
        <p:txBody>
          <a:bodyPr>
            <a:normAutofit fontScale="92500"/>
          </a:bodyPr>
          <a:lstStyle/>
          <a:p>
            <a:r>
              <a:rPr lang="en-IN" dirty="0" smtClean="0"/>
              <a:t>Since we have used RF encoder –decoder no:HT12e/HT12d , 4096 combinations are possible. So ROBEX can be used in mega malls and offices of about 4000 rooms to extinguish fire.</a:t>
            </a:r>
          </a:p>
          <a:p>
            <a:r>
              <a:rPr lang="en-IN" dirty="0" smtClean="0"/>
              <a:t>The range of RF is 200 metres or 1/5</a:t>
            </a:r>
            <a:r>
              <a:rPr lang="en-IN" baseline="30000" dirty="0" smtClean="0"/>
              <a:t>th</a:t>
            </a:r>
            <a:r>
              <a:rPr lang="en-IN" dirty="0" smtClean="0"/>
              <a:t> of a kilometre. So it can be used even in larger malls and multi national company offices.</a:t>
            </a:r>
          </a:p>
          <a:p>
            <a:r>
              <a:rPr lang="en-IN" b="1" i="1" dirty="0" smtClean="0">
                <a:solidFill>
                  <a:srgbClr val="CC0000"/>
                </a:solidFill>
                <a:latin typeface="Adobe Hebrew" pitchFamily="18" charset="-79"/>
              </a:rPr>
              <a:t>The cost of ROBEX is 5000 only but the cost of HUMAN LIFE IS INVALUABLE.</a:t>
            </a:r>
            <a:r>
              <a:rPr lang="en-IN" dirty="0" smtClean="0"/>
              <a:t>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style.rotation</p:attrName>
                                        </p:attrNameLst>
                                      </p:cBhvr>
                                      <p:tavLst>
                                        <p:tav tm="0">
                                          <p:val>
                                            <p:fltVal val="720"/>
                                          </p:val>
                                        </p:tav>
                                        <p:tav tm="100000">
                                          <p:val>
                                            <p:fltVal val="0"/>
                                          </p:val>
                                        </p:tav>
                                      </p:tavLst>
                                    </p:anim>
                                    <p:anim calcmode="lin" valueType="num">
                                      <p:cBhvr>
                                        <p:cTn id="9"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0" dur="2000" fill="hold"/>
                                        <p:tgtEl>
                                          <p:spTgt spid="3">
                                            <p:txEl>
                                              <p:pRg st="0" end="0"/>
                                            </p:txEl>
                                          </p:spTgt>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2000"/>
                                        <p:tgtEl>
                                          <p:spTgt spid="3">
                                            <p:txEl>
                                              <p:pRg st="1" end="1"/>
                                            </p:txEl>
                                          </p:spTgt>
                                        </p:tgtEl>
                                      </p:cBhvr>
                                    </p:animEffect>
                                    <p:anim calcmode="lin" valueType="num">
                                      <p:cBhvr>
                                        <p:cTn id="14" dur="2000" fill="hold"/>
                                        <p:tgtEl>
                                          <p:spTgt spid="3">
                                            <p:txEl>
                                              <p:pRg st="1" end="1"/>
                                            </p:txEl>
                                          </p:spTgt>
                                        </p:tgtEl>
                                        <p:attrNameLst>
                                          <p:attrName>style.rotation</p:attrName>
                                        </p:attrNameLst>
                                      </p:cBhvr>
                                      <p:tavLst>
                                        <p:tav tm="0">
                                          <p:val>
                                            <p:fltVal val="720"/>
                                          </p:val>
                                        </p:tav>
                                        <p:tav tm="100000">
                                          <p:val>
                                            <p:fltVal val="0"/>
                                          </p:val>
                                        </p:tav>
                                      </p:tavLst>
                                    </p:anim>
                                    <p:anim calcmode="lin" valueType="num">
                                      <p:cBhvr>
                                        <p:cTn id="15"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6" dur="2000" fill="hold"/>
                                        <p:tgtEl>
                                          <p:spTgt spid="3">
                                            <p:txEl>
                                              <p:pRg st="1" end="1"/>
                                            </p:txEl>
                                          </p:spTgt>
                                        </p:tgtEl>
                                        <p:attrNameLst>
                                          <p:attrName>ppt_w</p:attrName>
                                        </p:attrNameLst>
                                      </p:cBhvr>
                                      <p:tavLst>
                                        <p:tav tm="0">
                                          <p:val>
                                            <p:fltVal val="0"/>
                                          </p:val>
                                        </p:tav>
                                        <p:tav tm="100000">
                                          <p:val>
                                            <p:strVal val="#ppt_w"/>
                                          </p:val>
                                        </p:tav>
                                      </p:tavLst>
                                    </p:anim>
                                  </p:childTnLst>
                                </p:cTn>
                              </p:par>
                            </p:childTnLst>
                          </p:cTn>
                        </p:par>
                      </p:childTnLst>
                    </p:cTn>
                  </p:par>
                  <p:par>
                    <p:cTn id="17" fill="hold">
                      <p:stCondLst>
                        <p:cond delay="indefinite"/>
                      </p:stCondLst>
                      <p:childTnLst>
                        <p:par>
                          <p:cTn id="18" fill="hold">
                            <p:stCondLst>
                              <p:cond delay="0"/>
                            </p:stCondLst>
                            <p:childTnLst>
                              <p:par>
                                <p:cTn id="19" presetID="15"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36" presetClass="emph" presetSubtype="0" fill="hold" grpId="0" nodeType="clickEffect">
                                  <p:stCondLst>
                                    <p:cond delay="0"/>
                                  </p:stCondLst>
                                  <p:iterate type="lt">
                                    <p:tmPct val="10000"/>
                                  </p:iterate>
                                  <p:childTnLst>
                                    <p:animScale>
                                      <p:cBhvr>
                                        <p:cTn id="28" dur="250" autoRev="1" fill="hold">
                                          <p:stCondLst>
                                            <p:cond delay="0"/>
                                          </p:stCondLst>
                                        </p:cTn>
                                        <p:tgtEl>
                                          <p:spTgt spid="2"/>
                                        </p:tgtEl>
                                      </p:cBhvr>
                                      <p:to x="80000" y="100000"/>
                                    </p:animScale>
                                    <p:anim by="(#ppt_w*0.10)" calcmode="lin" valueType="num">
                                      <p:cBhvr>
                                        <p:cTn id="29" dur="250" autoRev="1" fill="hold">
                                          <p:stCondLst>
                                            <p:cond delay="0"/>
                                          </p:stCondLst>
                                        </p:cTn>
                                        <p:tgtEl>
                                          <p:spTgt spid="2"/>
                                        </p:tgtEl>
                                        <p:attrNameLst>
                                          <p:attrName>ppt_x</p:attrName>
                                        </p:attrNameLst>
                                      </p:cBhvr>
                                    </p:anim>
                                    <p:anim by="(-#ppt_w*0.10)" calcmode="lin" valueType="num">
                                      <p:cBhvr>
                                        <p:cTn id="30" dur="250" autoRev="1" fill="hold">
                                          <p:stCondLst>
                                            <p:cond delay="0"/>
                                          </p:stCondLst>
                                        </p:cTn>
                                        <p:tgtEl>
                                          <p:spTgt spid="2"/>
                                        </p:tgtEl>
                                        <p:attrNameLst>
                                          <p:attrName>ppt_y</p:attrName>
                                        </p:attrNameLst>
                                      </p:cBhvr>
                                    </p:anim>
                                    <p:animRot by="-480000">
                                      <p:cBhvr>
                                        <p:cTn id="31" dur="250" autoRev="1"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a:blip r:embed="rId2">
            <a:extLst>
              <a:ext uri="{28A0092B-C50C-407E-A947-70E740481C1C}">
                <a14:useLocalDpi xmlns:a14="http://schemas.microsoft.com/office/drawing/2010/main" xmlns="" val="0"/>
              </a:ext>
            </a:extLst>
          </a:blip>
          <a:srcRect l="8333" r="8333"/>
          <a:stretch>
            <a:fillRect/>
          </a:stretch>
        </p:blipFill>
        <p:spPr>
          <a:xfrm>
            <a:off x="0" y="0"/>
            <a:ext cx="9144000" cy="68580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186766" cy="1000132"/>
          </a:xfrm>
        </p:spPr>
        <p:txBody>
          <a:bodyPr/>
          <a:lstStyle/>
          <a:p>
            <a:pPr algn="ctr"/>
            <a:r>
              <a:rPr lang="en-IN" b="1" dirty="0" smtClean="0"/>
              <a:t>ROBEX</a:t>
            </a:r>
            <a:endParaRPr lang="en-IN" b="1" dirty="0"/>
          </a:p>
        </p:txBody>
      </p:sp>
      <p:pic>
        <p:nvPicPr>
          <p:cNvPr id="4" name="Picture 3" descr="_wifi_robot_4Q4Wp_3342.jpg"/>
          <p:cNvPicPr>
            <a:picLocks noChangeAspect="1"/>
          </p:cNvPicPr>
          <p:nvPr/>
        </p:nvPicPr>
        <p:blipFill>
          <a:blip r:embed="rId2" cstate="print"/>
          <a:stretch>
            <a:fillRect/>
          </a:stretch>
        </p:blipFill>
        <p:spPr>
          <a:xfrm>
            <a:off x="2285984" y="1216760"/>
            <a:ext cx="5088304" cy="5171567"/>
          </a:xfrm>
          <a:prstGeom prst="rect">
            <a:avLst/>
          </a:prstGeom>
        </p:spPr>
      </p:pic>
    </p:spTree>
  </p:cSld>
  <p:clrMapOvr>
    <a:masterClrMapping/>
  </p:clrMapOvr>
  <p:transition>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ROBEX</a:t>
            </a:r>
            <a:endParaRPr lang="en-IN" dirty="0"/>
          </a:p>
        </p:txBody>
      </p:sp>
      <p:sp>
        <p:nvSpPr>
          <p:cNvPr id="5" name="TextBox 4"/>
          <p:cNvSpPr txBox="1"/>
          <p:nvPr/>
        </p:nvSpPr>
        <p:spPr>
          <a:xfrm>
            <a:off x="683568" y="2204864"/>
            <a:ext cx="7488832" cy="830997"/>
          </a:xfrm>
          <a:prstGeom prst="rect">
            <a:avLst/>
          </a:prstGeom>
          <a:noFill/>
        </p:spPr>
        <p:txBody>
          <a:bodyPr wrap="square" rtlCol="0">
            <a:spAutoFit/>
          </a:bodyPr>
          <a:lstStyle/>
          <a:p>
            <a:pPr algn="ctr"/>
            <a:r>
              <a:rPr lang="en-US" sz="2400" dirty="0" smtClean="0"/>
              <a:t>ROBEX IS A ROBOT WHICH EXTINGUISHES FIRE DURING AN EMERGENCY</a:t>
            </a:r>
            <a:endParaRPr lang="en-IN" sz="2400" dirty="0"/>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00034" y="214290"/>
            <a:ext cx="1857388" cy="38576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a:p>
            <a:pPr algn="ctr"/>
            <a:endParaRPr lang="en-US" dirty="0" smtClean="0">
              <a:solidFill>
                <a:schemeClr val="bg1"/>
              </a:solidFill>
            </a:endParaRPr>
          </a:p>
          <a:p>
            <a:pPr algn="ctr"/>
            <a:endParaRPr lang="en-US" dirty="0" smtClean="0">
              <a:solidFill>
                <a:schemeClr val="bg1"/>
              </a:solidFill>
            </a:endParaRPr>
          </a:p>
          <a:p>
            <a:pPr algn="ctr"/>
            <a:endParaRPr lang="en-US" dirty="0" smtClean="0">
              <a:solidFill>
                <a:schemeClr val="bg1"/>
              </a:solidFill>
            </a:endParaRPr>
          </a:p>
          <a:p>
            <a:pPr algn="ctr"/>
            <a:endParaRPr lang="en-US" dirty="0" smtClean="0">
              <a:solidFill>
                <a:schemeClr val="bg1"/>
              </a:solidFill>
            </a:endParaRPr>
          </a:p>
          <a:p>
            <a:pPr algn="ctr"/>
            <a:endParaRPr lang="en-US" dirty="0" smtClean="0">
              <a:solidFill>
                <a:schemeClr val="bg1"/>
              </a:solidFill>
            </a:endParaRPr>
          </a:p>
          <a:p>
            <a:pPr algn="ctr"/>
            <a:endParaRPr lang="en-US" dirty="0" smtClean="0">
              <a:solidFill>
                <a:schemeClr val="bg1"/>
              </a:solidFill>
            </a:endParaRPr>
          </a:p>
          <a:p>
            <a:pPr algn="ctr"/>
            <a:endParaRPr lang="en-US" dirty="0" smtClean="0">
              <a:solidFill>
                <a:schemeClr val="bg1"/>
              </a:solidFill>
            </a:endParaRPr>
          </a:p>
          <a:p>
            <a:pPr algn="ctr"/>
            <a:endParaRPr lang="en-US" dirty="0" smtClean="0">
              <a:solidFill>
                <a:schemeClr val="bg1"/>
              </a:solidFill>
            </a:endParaRPr>
          </a:p>
          <a:p>
            <a:pPr algn="ctr"/>
            <a:r>
              <a:rPr lang="en-US" dirty="0" smtClean="0">
                <a:solidFill>
                  <a:schemeClr val="bg1"/>
                </a:solidFill>
              </a:rPr>
              <a:t>ROOM 1</a:t>
            </a:r>
            <a:endParaRPr lang="en-IN" dirty="0" smtClean="0">
              <a:solidFill>
                <a:schemeClr val="bg1"/>
              </a:solidFill>
            </a:endParaRPr>
          </a:p>
          <a:p>
            <a:pPr algn="ctr"/>
            <a:endParaRPr lang="en-IN" dirty="0"/>
          </a:p>
        </p:txBody>
      </p:sp>
      <p:sp>
        <p:nvSpPr>
          <p:cNvPr id="10" name="Rectangle 9"/>
          <p:cNvSpPr/>
          <p:nvPr/>
        </p:nvSpPr>
        <p:spPr>
          <a:xfrm>
            <a:off x="2357422" y="214290"/>
            <a:ext cx="1857388" cy="38576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t>ROOM 2</a:t>
            </a:r>
            <a:endParaRPr lang="en-IN" dirty="0"/>
          </a:p>
        </p:txBody>
      </p:sp>
      <p:sp>
        <p:nvSpPr>
          <p:cNvPr id="11" name="Rectangle 10"/>
          <p:cNvSpPr/>
          <p:nvPr/>
        </p:nvSpPr>
        <p:spPr>
          <a:xfrm>
            <a:off x="4214810" y="214290"/>
            <a:ext cx="1857388" cy="38576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a:p>
          <a:p>
            <a:pPr algn="ctr"/>
            <a:r>
              <a:rPr lang="en-US" dirty="0" smtClean="0"/>
              <a:t>ROOM 3</a:t>
            </a:r>
          </a:p>
        </p:txBody>
      </p:sp>
      <p:sp>
        <p:nvSpPr>
          <p:cNvPr id="12" name="Rectangle 11"/>
          <p:cNvSpPr/>
          <p:nvPr/>
        </p:nvSpPr>
        <p:spPr>
          <a:xfrm>
            <a:off x="6072198" y="214290"/>
            <a:ext cx="1857388" cy="38576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t>ROOM 4</a:t>
            </a:r>
            <a:endParaRPr lang="en-IN" dirty="0"/>
          </a:p>
        </p:txBody>
      </p:sp>
      <p:pic>
        <p:nvPicPr>
          <p:cNvPr id="13" name="Picture 12" descr="cmaking-ir-sen07-wiresol.jpg"/>
          <p:cNvPicPr>
            <a:picLocks noChangeAspect="1"/>
          </p:cNvPicPr>
          <p:nvPr/>
        </p:nvPicPr>
        <p:blipFill>
          <a:blip r:embed="rId2" cstate="print"/>
          <a:stretch>
            <a:fillRect/>
          </a:stretch>
        </p:blipFill>
        <p:spPr>
          <a:xfrm>
            <a:off x="857224" y="285728"/>
            <a:ext cx="1166794" cy="879471"/>
          </a:xfrm>
          <a:prstGeom prst="rect">
            <a:avLst/>
          </a:prstGeom>
        </p:spPr>
      </p:pic>
      <p:pic>
        <p:nvPicPr>
          <p:cNvPr id="14" name="Picture 13" descr="cmaking-ir-sen07-wiresol.jpg"/>
          <p:cNvPicPr>
            <a:picLocks noChangeAspect="1"/>
          </p:cNvPicPr>
          <p:nvPr/>
        </p:nvPicPr>
        <p:blipFill>
          <a:blip r:embed="rId2" cstate="print"/>
          <a:stretch>
            <a:fillRect/>
          </a:stretch>
        </p:blipFill>
        <p:spPr>
          <a:xfrm>
            <a:off x="2643174" y="285728"/>
            <a:ext cx="1166794" cy="879471"/>
          </a:xfrm>
          <a:prstGeom prst="rect">
            <a:avLst/>
          </a:prstGeom>
        </p:spPr>
      </p:pic>
      <p:pic>
        <p:nvPicPr>
          <p:cNvPr id="15" name="Picture 14" descr="cmaking-ir-sen07-wiresol.jpg"/>
          <p:cNvPicPr>
            <a:picLocks noChangeAspect="1"/>
          </p:cNvPicPr>
          <p:nvPr/>
        </p:nvPicPr>
        <p:blipFill>
          <a:blip r:embed="rId2" cstate="print"/>
          <a:stretch>
            <a:fillRect/>
          </a:stretch>
        </p:blipFill>
        <p:spPr>
          <a:xfrm>
            <a:off x="4572000" y="285728"/>
            <a:ext cx="1166794" cy="879471"/>
          </a:xfrm>
          <a:prstGeom prst="rect">
            <a:avLst/>
          </a:prstGeom>
        </p:spPr>
      </p:pic>
      <p:pic>
        <p:nvPicPr>
          <p:cNvPr id="16" name="Picture 15" descr="cmaking-ir-sen07-wiresol.jpg"/>
          <p:cNvPicPr>
            <a:picLocks noChangeAspect="1"/>
          </p:cNvPicPr>
          <p:nvPr/>
        </p:nvPicPr>
        <p:blipFill>
          <a:blip r:embed="rId2" cstate="print"/>
          <a:stretch>
            <a:fillRect/>
          </a:stretch>
        </p:blipFill>
        <p:spPr>
          <a:xfrm>
            <a:off x="6429388" y="285728"/>
            <a:ext cx="1166794" cy="879471"/>
          </a:xfrm>
          <a:prstGeom prst="rect">
            <a:avLst/>
          </a:prstGeom>
        </p:spPr>
      </p:pic>
      <p:pic>
        <p:nvPicPr>
          <p:cNvPr id="17" name="Picture 16" descr="731987_f520.jpg"/>
          <p:cNvPicPr>
            <a:picLocks noChangeAspect="1"/>
          </p:cNvPicPr>
          <p:nvPr/>
        </p:nvPicPr>
        <p:blipFill>
          <a:blip r:embed="rId3" cstate="print"/>
          <a:stretch>
            <a:fillRect/>
          </a:stretch>
        </p:blipFill>
        <p:spPr>
          <a:xfrm rot="10800000" flipV="1">
            <a:off x="5724128" y="5697145"/>
            <a:ext cx="1547806" cy="1160855"/>
          </a:xfrm>
          <a:prstGeom prst="rect">
            <a:avLst/>
          </a:prstGeom>
        </p:spPr>
      </p:pic>
      <p:pic>
        <p:nvPicPr>
          <p:cNvPr id="19" name="Picture 18" descr="Funny_wallpapers_Creative_Wallpaper_Flame_of_Fire_013659_.jpg"/>
          <p:cNvPicPr>
            <a:picLocks noChangeAspect="1"/>
          </p:cNvPicPr>
          <p:nvPr/>
        </p:nvPicPr>
        <p:blipFill>
          <a:blip r:embed="rId4" cstate="print"/>
          <a:stretch>
            <a:fillRect/>
          </a:stretch>
        </p:blipFill>
        <p:spPr>
          <a:xfrm>
            <a:off x="2411760" y="1700808"/>
            <a:ext cx="1500168" cy="1200134"/>
          </a:xfrm>
          <a:prstGeom prst="rect">
            <a:avLst/>
          </a:prstGeom>
        </p:spPr>
      </p:pic>
      <p:sp>
        <p:nvSpPr>
          <p:cNvPr id="20" name="Oval 19"/>
          <p:cNvSpPr/>
          <p:nvPr/>
        </p:nvSpPr>
        <p:spPr>
          <a:xfrm>
            <a:off x="3491880" y="692696"/>
            <a:ext cx="214314" cy="2857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2555776" y="3068960"/>
            <a:ext cx="1224136" cy="369332"/>
          </a:xfrm>
          <a:prstGeom prst="rect">
            <a:avLst/>
          </a:prstGeom>
          <a:noFill/>
        </p:spPr>
        <p:txBody>
          <a:bodyPr wrap="square" rtlCol="0">
            <a:spAutoFit/>
          </a:bodyPr>
          <a:lstStyle/>
          <a:p>
            <a:r>
              <a:rPr lang="en-US" dirty="0" smtClean="0">
                <a:solidFill>
                  <a:schemeClr val="bg1"/>
                </a:solidFill>
              </a:rPr>
              <a:t>ROOM 2</a:t>
            </a:r>
            <a:endParaRPr lang="en-IN" dirty="0" smtClean="0">
              <a:solidFill>
                <a:schemeClr val="bg1"/>
              </a:solidFill>
            </a:endParaRPr>
          </a:p>
        </p:txBody>
      </p:sp>
      <p:sp>
        <p:nvSpPr>
          <p:cNvPr id="26" name="TextBox 25"/>
          <p:cNvSpPr txBox="1"/>
          <p:nvPr/>
        </p:nvSpPr>
        <p:spPr>
          <a:xfrm>
            <a:off x="4499992" y="3140968"/>
            <a:ext cx="1224136" cy="369332"/>
          </a:xfrm>
          <a:prstGeom prst="rect">
            <a:avLst/>
          </a:prstGeom>
          <a:noFill/>
        </p:spPr>
        <p:txBody>
          <a:bodyPr wrap="square" rtlCol="0">
            <a:spAutoFit/>
          </a:bodyPr>
          <a:lstStyle/>
          <a:p>
            <a:r>
              <a:rPr lang="en-US" dirty="0" smtClean="0">
                <a:solidFill>
                  <a:schemeClr val="bg1"/>
                </a:solidFill>
              </a:rPr>
              <a:t>ROOM 3</a:t>
            </a:r>
            <a:endParaRPr lang="en-IN" dirty="0" smtClean="0">
              <a:solidFill>
                <a:schemeClr val="bg1"/>
              </a:solidFill>
            </a:endParaRPr>
          </a:p>
        </p:txBody>
      </p:sp>
      <p:sp>
        <p:nvSpPr>
          <p:cNvPr id="27" name="TextBox 26"/>
          <p:cNvSpPr txBox="1"/>
          <p:nvPr/>
        </p:nvSpPr>
        <p:spPr>
          <a:xfrm>
            <a:off x="6516216" y="3212976"/>
            <a:ext cx="1224136" cy="369332"/>
          </a:xfrm>
          <a:prstGeom prst="rect">
            <a:avLst/>
          </a:prstGeom>
          <a:noFill/>
        </p:spPr>
        <p:txBody>
          <a:bodyPr wrap="square" rtlCol="0">
            <a:spAutoFit/>
          </a:bodyPr>
          <a:lstStyle/>
          <a:p>
            <a:r>
              <a:rPr lang="en-US" dirty="0" smtClean="0">
                <a:solidFill>
                  <a:schemeClr val="bg1"/>
                </a:solidFill>
              </a:rPr>
              <a:t>ROOM 4</a:t>
            </a:r>
            <a:endParaRPr lang="en-IN" dirty="0" smtClean="0">
              <a:solidFill>
                <a:schemeClr val="bg1"/>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20"/>
                                        </p:tgtEl>
                                        <p:attrNameLst>
                                          <p:attrName>style.visibility</p:attrName>
                                        </p:attrNameLst>
                                      </p:cBhvr>
                                      <p:to>
                                        <p:strVal val="visible"/>
                                      </p:to>
                                    </p:set>
                                  </p:childTnLst>
                                </p:cTn>
                              </p:par>
                            </p:childTnLst>
                          </p:cTn>
                        </p:par>
                        <p:par>
                          <p:cTn id="10" fill="hold">
                            <p:stCondLst>
                              <p:cond delay="1000"/>
                            </p:stCondLst>
                            <p:childTnLst>
                              <p:par>
                                <p:cTn id="11" presetID="6" presetClass="emph" presetSubtype="0" fill="hold" grpId="1" nodeType="afterEffect">
                                  <p:stCondLst>
                                    <p:cond delay="2000"/>
                                  </p:stCondLst>
                                  <p:childTnLst>
                                    <p:animScale>
                                      <p:cBhvr>
                                        <p:cTn id="12" dur="2000" fill="hold"/>
                                        <p:tgtEl>
                                          <p:spTgt spid="20"/>
                                        </p:tgtEl>
                                      </p:cBhvr>
                                      <p:by x="150000" y="150000"/>
                                    </p:animScale>
                                  </p:childTnLst>
                                </p:cTn>
                              </p:par>
                            </p:childTnLst>
                          </p:cTn>
                        </p:par>
                        <p:par>
                          <p:cTn id="13" fill="hold">
                            <p:stCondLst>
                              <p:cond delay="5000"/>
                            </p:stCondLst>
                            <p:childTnLst>
                              <p:par>
                                <p:cTn id="14" presetID="0" presetClass="path" presetSubtype="0" accel="50000" decel="50000" fill="hold" nodeType="afterEffect">
                                  <p:stCondLst>
                                    <p:cond delay="3000"/>
                                  </p:stCondLst>
                                  <p:childTnLst>
                                    <p:animMotion origin="layout" path="M 0.00156 0.06313 C -0.05556 0.05342 -0.1125 0.04417 -0.16476 -0.03053 C -0.21719 -0.10546 -0.28889 -0.32725 -0.31337 -0.38622 " pathEditMode="relative" rAng="0" ptsTypes="aaA">
                                      <p:cBhvr>
                                        <p:cTn id="15" dur="5000" fill="hold"/>
                                        <p:tgtEl>
                                          <p:spTgt spid="17"/>
                                        </p:tgtEl>
                                        <p:attrNameLst>
                                          <p:attrName>ppt_x</p:attrName>
                                          <p:attrName>ppt_y</p:attrName>
                                        </p:attrNameLst>
                                      </p:cBhvr>
                                      <p:rCtr x="-15700" y="-2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ndle-6.gif"/>
          <p:cNvPicPr>
            <a:picLocks noChangeAspect="1"/>
          </p:cNvPicPr>
          <p:nvPr/>
        </p:nvPicPr>
        <p:blipFill>
          <a:blip r:embed="rId3" cstate="print"/>
          <a:stretch>
            <a:fillRect/>
          </a:stretch>
        </p:blipFill>
        <p:spPr>
          <a:xfrm>
            <a:off x="642910" y="4714884"/>
            <a:ext cx="642942" cy="1418546"/>
          </a:xfrm>
          <a:prstGeom prst="rect">
            <a:avLst/>
          </a:prstGeom>
        </p:spPr>
      </p:pic>
      <p:pic>
        <p:nvPicPr>
          <p:cNvPr id="5" name="Picture 4" descr="cmaking-ir-sen07-wiresol.jpg"/>
          <p:cNvPicPr>
            <a:picLocks noChangeAspect="1"/>
          </p:cNvPicPr>
          <p:nvPr/>
        </p:nvPicPr>
        <p:blipFill>
          <a:blip r:embed="rId4" cstate="print"/>
          <a:stretch>
            <a:fillRect/>
          </a:stretch>
        </p:blipFill>
        <p:spPr>
          <a:xfrm>
            <a:off x="3357554" y="214290"/>
            <a:ext cx="1500199" cy="1130775"/>
          </a:xfrm>
          <a:prstGeom prst="rect">
            <a:avLst/>
          </a:prstGeom>
        </p:spPr>
      </p:pic>
      <p:pic>
        <p:nvPicPr>
          <p:cNvPr id="6" name="Picture 5" descr="zmp_robocar_open2.jpg"/>
          <p:cNvPicPr>
            <a:picLocks noChangeAspect="1"/>
          </p:cNvPicPr>
          <p:nvPr/>
        </p:nvPicPr>
        <p:blipFill>
          <a:blip r:embed="rId5" cstate="print"/>
          <a:stretch>
            <a:fillRect/>
          </a:stretch>
        </p:blipFill>
        <p:spPr>
          <a:xfrm>
            <a:off x="7072330" y="5280030"/>
            <a:ext cx="1870834" cy="1577970"/>
          </a:xfrm>
          <a:prstGeom prst="rect">
            <a:avLst/>
          </a:prstGeom>
        </p:spPr>
      </p:pic>
      <p:sp>
        <p:nvSpPr>
          <p:cNvPr id="12" name="Down Arrow 11"/>
          <p:cNvSpPr/>
          <p:nvPr/>
        </p:nvSpPr>
        <p:spPr>
          <a:xfrm rot="19539403">
            <a:off x="5072066" y="1500174"/>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Down Arrow 12"/>
          <p:cNvSpPr/>
          <p:nvPr/>
        </p:nvSpPr>
        <p:spPr>
          <a:xfrm rot="19539403">
            <a:off x="5948750" y="2694604"/>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rot="19539403">
            <a:off x="6734568" y="383761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rot="13221416">
            <a:off x="973466" y="3326617"/>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rot="13123481">
            <a:off x="1752931" y="2258596"/>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rot="13090008">
            <a:off x="2607924" y="1188139"/>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rot="18660466">
            <a:off x="121491" y="3342567"/>
            <a:ext cx="1685782" cy="369332"/>
          </a:xfrm>
          <a:prstGeom prst="rect">
            <a:avLst/>
          </a:prstGeom>
          <a:noFill/>
        </p:spPr>
        <p:txBody>
          <a:bodyPr wrap="square" rtlCol="0">
            <a:spAutoFit/>
          </a:bodyPr>
          <a:lstStyle/>
          <a:p>
            <a:r>
              <a:rPr lang="en-US" dirty="0" smtClean="0"/>
              <a:t>IR emitted                          </a:t>
            </a:r>
            <a:endParaRPr lang="en-IN" dirty="0"/>
          </a:p>
        </p:txBody>
      </p:sp>
      <p:sp>
        <p:nvSpPr>
          <p:cNvPr id="18" name="TextBox 17"/>
          <p:cNvSpPr txBox="1"/>
          <p:nvPr/>
        </p:nvSpPr>
        <p:spPr>
          <a:xfrm rot="3175229">
            <a:off x="4865675" y="1744135"/>
            <a:ext cx="1636129" cy="369332"/>
          </a:xfrm>
          <a:prstGeom prst="rect">
            <a:avLst/>
          </a:prstGeom>
          <a:noFill/>
        </p:spPr>
        <p:txBody>
          <a:bodyPr wrap="square" rtlCol="0">
            <a:spAutoFit/>
          </a:bodyPr>
          <a:lstStyle/>
          <a:p>
            <a:r>
              <a:rPr lang="en-US" dirty="0" smtClean="0"/>
              <a:t>RF signals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anim calcmode="lin" valueType="num">
                                      <p:cBhvr>
                                        <p:cTn id="24" dur="1000" fill="hold"/>
                                        <p:tgtEl>
                                          <p:spTgt spid="17"/>
                                        </p:tgtEl>
                                        <p:attrNameLst>
                                          <p:attrName>ppt_x</p:attrName>
                                        </p:attrNameLst>
                                      </p:cBhvr>
                                      <p:tavLst>
                                        <p:tav tm="0">
                                          <p:val>
                                            <p:strVal val="#ppt_x"/>
                                          </p:val>
                                        </p:tav>
                                        <p:tav tm="100000">
                                          <p:val>
                                            <p:strVal val="#ppt_x"/>
                                          </p:val>
                                        </p:tav>
                                      </p:tavLst>
                                    </p:anim>
                                    <p:anim calcmode="lin" valueType="num">
                                      <p:cBhvr>
                                        <p:cTn id="2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1" presetClass="entr" presetSubtype="0" fill="hold" grpId="0" nodeType="clickEffect">
                                  <p:stCondLst>
                                    <p:cond delay="0"/>
                                  </p:stCondLst>
                                  <p:iterate type="lt">
                                    <p:tmPct val="10000"/>
                                  </p:iterate>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11"/>
                                        </p:tgtEl>
                                        <p:attrNameLst>
                                          <p:attrName>ppt_y</p:attrName>
                                        </p:attrNameLst>
                                      </p:cBhvr>
                                      <p:tavLst>
                                        <p:tav tm="0">
                                          <p:val>
                                            <p:strVal val="#ppt_y"/>
                                          </p:val>
                                        </p:tav>
                                        <p:tav tm="100000">
                                          <p:val>
                                            <p:strVal val="#ppt_y"/>
                                          </p:val>
                                        </p:tav>
                                      </p:tavLst>
                                    </p:anim>
                                    <p:anim calcmode="lin" valueType="num">
                                      <p:cBhvr>
                                        <p:cTn id="32"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1" presetClass="entr" presetSubtype="0" fill="hold" grpId="0" nodeType="clickEffect">
                                  <p:stCondLst>
                                    <p:cond delay="0"/>
                                  </p:stCondLst>
                                  <p:iterate type="lt">
                                    <p:tmPct val="10000"/>
                                  </p:iterate>
                                  <p:childTnLst>
                                    <p:set>
                                      <p:cBhvr>
                                        <p:cTn id="55" dur="1" fill="hold">
                                          <p:stCondLst>
                                            <p:cond delay="0"/>
                                          </p:stCondLst>
                                        </p:cTn>
                                        <p:tgtEl>
                                          <p:spTgt spid="18"/>
                                        </p:tgtEl>
                                        <p:attrNameLst>
                                          <p:attrName>style.visibility</p:attrName>
                                        </p:attrNameLst>
                                      </p:cBhvr>
                                      <p:to>
                                        <p:strVal val="visible"/>
                                      </p:to>
                                    </p:set>
                                    <p:anim calcmode="lin" valueType="num">
                                      <p:cBhvr>
                                        <p:cTn id="5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57" dur="500" fill="hold"/>
                                        <p:tgtEl>
                                          <p:spTgt spid="18"/>
                                        </p:tgtEl>
                                        <p:attrNameLst>
                                          <p:attrName>ppt_y</p:attrName>
                                        </p:attrNameLst>
                                      </p:cBhvr>
                                      <p:tavLst>
                                        <p:tav tm="0">
                                          <p:val>
                                            <p:strVal val="#ppt_y"/>
                                          </p:val>
                                        </p:tav>
                                        <p:tav tm="100000">
                                          <p:val>
                                            <p:strVal val="#ppt_y"/>
                                          </p:val>
                                        </p:tav>
                                      </p:tavLst>
                                    </p:anim>
                                    <p:anim calcmode="lin" valueType="num">
                                      <p:cBhvr>
                                        <p:cTn id="5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5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60" dur="500" tmFilter="0,0; .5, 1; 1, 1"/>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1"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ndle-6.gif"/>
          <p:cNvPicPr>
            <a:picLocks noGrp="1" noChangeAspect="1"/>
          </p:cNvPicPr>
          <p:nvPr>
            <p:ph idx="1"/>
          </p:nvPr>
        </p:nvPicPr>
        <p:blipFill>
          <a:blip r:embed="rId2" cstate="print"/>
          <a:stretch>
            <a:fillRect/>
          </a:stretch>
        </p:blipFill>
        <p:spPr>
          <a:xfrm>
            <a:off x="251520" y="3861048"/>
            <a:ext cx="1050873" cy="2311921"/>
          </a:xfrm>
          <a:prstGeom prst="rect">
            <a:avLst/>
          </a:prstGeom>
        </p:spPr>
      </p:pic>
      <p:pic>
        <p:nvPicPr>
          <p:cNvPr id="5" name="Picture 4" descr="zmp_robocar_open2.jpg"/>
          <p:cNvPicPr>
            <a:picLocks noChangeAspect="1"/>
          </p:cNvPicPr>
          <p:nvPr/>
        </p:nvPicPr>
        <p:blipFill>
          <a:blip r:embed="rId3" cstate="print"/>
          <a:stretch>
            <a:fillRect/>
          </a:stretch>
        </p:blipFill>
        <p:spPr>
          <a:xfrm>
            <a:off x="6732240" y="1820624"/>
            <a:ext cx="2411760" cy="2034218"/>
          </a:xfrm>
          <a:prstGeom prst="rect">
            <a:avLst/>
          </a:prstGeom>
        </p:spPr>
      </p:pic>
      <p:sp>
        <p:nvSpPr>
          <p:cNvPr id="9" name="Down Arrow 8"/>
          <p:cNvSpPr/>
          <p:nvPr/>
        </p:nvSpPr>
        <p:spPr>
          <a:xfrm rot="3987212">
            <a:off x="5629642" y="216901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own Arrow 9"/>
          <p:cNvSpPr/>
          <p:nvPr/>
        </p:nvSpPr>
        <p:spPr>
          <a:xfrm rot="2527761">
            <a:off x="4477514" y="2817082"/>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Down Arrow 10"/>
          <p:cNvSpPr/>
          <p:nvPr/>
        </p:nvSpPr>
        <p:spPr>
          <a:xfrm rot="2527761">
            <a:off x="3469403" y="3609168"/>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own Arrow 11"/>
          <p:cNvSpPr/>
          <p:nvPr/>
        </p:nvSpPr>
        <p:spPr>
          <a:xfrm rot="2527761">
            <a:off x="2101250" y="4617281"/>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rot="18946288">
            <a:off x="1412350" y="3146808"/>
            <a:ext cx="3538119" cy="646331"/>
          </a:xfrm>
          <a:prstGeom prst="rect">
            <a:avLst/>
          </a:prstGeom>
          <a:noFill/>
        </p:spPr>
        <p:txBody>
          <a:bodyPr wrap="square" rtlCol="0">
            <a:spAutoFit/>
          </a:bodyPr>
          <a:lstStyle/>
          <a:p>
            <a:r>
              <a:rPr lang="en-US" dirty="0" smtClean="0"/>
              <a:t>ROBEX detects IR emitted by flame and moves towards it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1" presetClass="entr" presetSubtype="0" fill="hold" grpId="0" nodeType="clickEffect">
                                  <p:stCondLst>
                                    <p:cond delay="0"/>
                                  </p:stCondLst>
                                  <p:iterate type="lt">
                                    <p:tmPct val="10000"/>
                                  </p:iterate>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6"/>
                                        </p:tgtEl>
                                        <p:attrNameLst>
                                          <p:attrName>ppt_y</p:attrName>
                                        </p:attrNameLst>
                                      </p:cBhvr>
                                      <p:tavLst>
                                        <p:tav tm="0">
                                          <p:val>
                                            <p:strVal val="#ppt_y"/>
                                          </p:val>
                                        </p:tav>
                                        <p:tav tm="100000">
                                          <p:val>
                                            <p:strVal val="#ppt_y"/>
                                          </p:val>
                                        </p:tav>
                                      </p:tavLst>
                                    </p:anim>
                                    <p:anim calcmode="lin" valueType="num">
                                      <p:cBhvr>
                                        <p:cTn id="37"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IR sensors</a:t>
            </a:r>
            <a:r>
              <a:rPr lang="en-IN" dirty="0" smtClean="0"/>
              <a:t> are fixed in all rooms of  the office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40444" y="2520950"/>
            <a:ext cx="6927900" cy="3716362"/>
          </a:xfrm>
        </p:spPr>
      </p:pic>
      <p:sp>
        <p:nvSpPr>
          <p:cNvPr id="5" name="TextBox 4"/>
          <p:cNvSpPr txBox="1"/>
          <p:nvPr/>
        </p:nvSpPr>
        <p:spPr>
          <a:xfrm>
            <a:off x="1403648" y="2996952"/>
            <a:ext cx="576064" cy="369332"/>
          </a:xfrm>
          <a:prstGeom prst="rect">
            <a:avLst/>
          </a:prstGeom>
          <a:noFill/>
        </p:spPr>
        <p:txBody>
          <a:bodyPr wrap="square" rtlCol="0">
            <a:spAutoFit/>
          </a:bodyPr>
          <a:lstStyle/>
          <a:p>
            <a:r>
              <a:rPr lang="en-US" b="1" dirty="0" smtClean="0">
                <a:solidFill>
                  <a:schemeClr val="accent2">
                    <a:lumMod val="75000"/>
                  </a:schemeClr>
                </a:solidFill>
              </a:rPr>
              <a:t>3a</a:t>
            </a:r>
            <a:endParaRPr lang="en-US" b="1" dirty="0">
              <a:solidFill>
                <a:schemeClr val="accent2">
                  <a:lumMod val="75000"/>
                </a:schemeClr>
              </a:solidFill>
            </a:endParaRPr>
          </a:p>
        </p:txBody>
      </p:sp>
      <p:sp>
        <p:nvSpPr>
          <p:cNvPr id="6" name="TextBox 5"/>
          <p:cNvSpPr txBox="1"/>
          <p:nvPr/>
        </p:nvSpPr>
        <p:spPr>
          <a:xfrm>
            <a:off x="3267111" y="2982190"/>
            <a:ext cx="576064" cy="369332"/>
          </a:xfrm>
          <a:prstGeom prst="rect">
            <a:avLst/>
          </a:prstGeom>
          <a:noFill/>
        </p:spPr>
        <p:txBody>
          <a:bodyPr wrap="square" rtlCol="0">
            <a:spAutoFit/>
          </a:bodyPr>
          <a:lstStyle/>
          <a:p>
            <a:r>
              <a:rPr lang="en-US" b="1" dirty="0">
                <a:solidFill>
                  <a:schemeClr val="accent2">
                    <a:lumMod val="75000"/>
                  </a:schemeClr>
                </a:solidFill>
              </a:rPr>
              <a:t>3</a:t>
            </a:r>
            <a:r>
              <a:rPr lang="en-US" b="1" dirty="0" smtClean="0">
                <a:solidFill>
                  <a:schemeClr val="accent2">
                    <a:lumMod val="75000"/>
                  </a:schemeClr>
                </a:solidFill>
              </a:rPr>
              <a:t>b</a:t>
            </a:r>
            <a:endParaRPr lang="en-US" b="1" dirty="0">
              <a:solidFill>
                <a:schemeClr val="accent2">
                  <a:lumMod val="75000"/>
                </a:schemeClr>
              </a:solidFill>
            </a:endParaRPr>
          </a:p>
        </p:txBody>
      </p:sp>
      <p:sp>
        <p:nvSpPr>
          <p:cNvPr id="7" name="TextBox 6"/>
          <p:cNvSpPr txBox="1"/>
          <p:nvPr/>
        </p:nvSpPr>
        <p:spPr>
          <a:xfrm>
            <a:off x="4499992" y="3014456"/>
            <a:ext cx="576064" cy="369332"/>
          </a:xfrm>
          <a:prstGeom prst="rect">
            <a:avLst/>
          </a:prstGeom>
          <a:noFill/>
        </p:spPr>
        <p:txBody>
          <a:bodyPr wrap="square" rtlCol="0">
            <a:spAutoFit/>
          </a:bodyPr>
          <a:lstStyle/>
          <a:p>
            <a:r>
              <a:rPr lang="en-US" b="1" dirty="0" smtClean="0">
                <a:solidFill>
                  <a:schemeClr val="accent2">
                    <a:lumMod val="75000"/>
                  </a:schemeClr>
                </a:solidFill>
              </a:rPr>
              <a:t>3c</a:t>
            </a:r>
            <a:endParaRPr lang="en-US" b="1" dirty="0">
              <a:solidFill>
                <a:schemeClr val="accent2">
                  <a:lumMod val="75000"/>
                </a:schemeClr>
              </a:solidFill>
            </a:endParaRPr>
          </a:p>
        </p:txBody>
      </p:sp>
      <p:sp>
        <p:nvSpPr>
          <p:cNvPr id="8" name="TextBox 7"/>
          <p:cNvSpPr txBox="1"/>
          <p:nvPr/>
        </p:nvSpPr>
        <p:spPr>
          <a:xfrm>
            <a:off x="6084168" y="2999694"/>
            <a:ext cx="576064" cy="369332"/>
          </a:xfrm>
          <a:prstGeom prst="rect">
            <a:avLst/>
          </a:prstGeom>
          <a:noFill/>
        </p:spPr>
        <p:txBody>
          <a:bodyPr wrap="square" rtlCol="0">
            <a:spAutoFit/>
          </a:bodyPr>
          <a:lstStyle/>
          <a:p>
            <a:r>
              <a:rPr lang="en-US" b="1" dirty="0" smtClean="0">
                <a:solidFill>
                  <a:schemeClr val="accent2">
                    <a:lumMod val="75000"/>
                  </a:schemeClr>
                </a:solidFill>
              </a:rPr>
              <a:t>3d</a:t>
            </a:r>
            <a:endParaRPr lang="en-US" b="1" dirty="0">
              <a:solidFill>
                <a:schemeClr val="accent2">
                  <a:lumMod val="75000"/>
                </a:schemeClr>
              </a:solidFill>
            </a:endParaRPr>
          </a:p>
        </p:txBody>
      </p:sp>
      <p:sp>
        <p:nvSpPr>
          <p:cNvPr id="9" name="TextBox 8"/>
          <p:cNvSpPr txBox="1"/>
          <p:nvPr/>
        </p:nvSpPr>
        <p:spPr>
          <a:xfrm>
            <a:off x="1403648" y="3645024"/>
            <a:ext cx="576064" cy="369332"/>
          </a:xfrm>
          <a:prstGeom prst="rect">
            <a:avLst/>
          </a:prstGeom>
          <a:noFill/>
        </p:spPr>
        <p:txBody>
          <a:bodyPr wrap="square" rtlCol="0">
            <a:spAutoFit/>
          </a:bodyPr>
          <a:lstStyle/>
          <a:p>
            <a:r>
              <a:rPr lang="en-US" b="1" dirty="0" smtClean="0">
                <a:solidFill>
                  <a:schemeClr val="accent2">
                    <a:lumMod val="75000"/>
                  </a:schemeClr>
                </a:solidFill>
              </a:rPr>
              <a:t>2a</a:t>
            </a:r>
            <a:endParaRPr lang="en-US" b="1" dirty="0">
              <a:solidFill>
                <a:schemeClr val="accent2">
                  <a:lumMod val="75000"/>
                </a:schemeClr>
              </a:solidFill>
            </a:endParaRPr>
          </a:p>
        </p:txBody>
      </p:sp>
      <p:sp>
        <p:nvSpPr>
          <p:cNvPr id="10" name="TextBox 9"/>
          <p:cNvSpPr txBox="1"/>
          <p:nvPr/>
        </p:nvSpPr>
        <p:spPr>
          <a:xfrm>
            <a:off x="2987824" y="3630262"/>
            <a:ext cx="576064" cy="369332"/>
          </a:xfrm>
          <a:prstGeom prst="rect">
            <a:avLst/>
          </a:prstGeom>
          <a:noFill/>
        </p:spPr>
        <p:txBody>
          <a:bodyPr wrap="square" rtlCol="0">
            <a:spAutoFit/>
          </a:bodyPr>
          <a:lstStyle/>
          <a:p>
            <a:r>
              <a:rPr lang="en-US" b="1" dirty="0" smtClean="0">
                <a:solidFill>
                  <a:schemeClr val="accent2">
                    <a:lumMod val="75000"/>
                  </a:schemeClr>
                </a:solidFill>
              </a:rPr>
              <a:t>2b</a:t>
            </a:r>
            <a:endParaRPr lang="en-US" b="1" dirty="0">
              <a:solidFill>
                <a:schemeClr val="accent2">
                  <a:lumMod val="75000"/>
                </a:schemeClr>
              </a:solidFill>
            </a:endParaRPr>
          </a:p>
        </p:txBody>
      </p:sp>
      <p:sp>
        <p:nvSpPr>
          <p:cNvPr id="11" name="TextBox 10"/>
          <p:cNvSpPr txBox="1"/>
          <p:nvPr/>
        </p:nvSpPr>
        <p:spPr>
          <a:xfrm>
            <a:off x="4499992" y="3662528"/>
            <a:ext cx="576064" cy="369332"/>
          </a:xfrm>
          <a:prstGeom prst="rect">
            <a:avLst/>
          </a:prstGeom>
          <a:noFill/>
        </p:spPr>
        <p:txBody>
          <a:bodyPr wrap="square" rtlCol="0">
            <a:spAutoFit/>
          </a:bodyPr>
          <a:lstStyle/>
          <a:p>
            <a:r>
              <a:rPr lang="en-US" b="1" dirty="0" smtClean="0">
                <a:solidFill>
                  <a:schemeClr val="accent2">
                    <a:lumMod val="75000"/>
                  </a:schemeClr>
                </a:solidFill>
              </a:rPr>
              <a:t>2c</a:t>
            </a:r>
            <a:endParaRPr lang="en-US" b="1" dirty="0">
              <a:solidFill>
                <a:schemeClr val="accent2">
                  <a:lumMod val="75000"/>
                </a:schemeClr>
              </a:solidFill>
            </a:endParaRPr>
          </a:p>
        </p:txBody>
      </p:sp>
      <p:sp>
        <p:nvSpPr>
          <p:cNvPr id="12" name="TextBox 11"/>
          <p:cNvSpPr txBox="1"/>
          <p:nvPr/>
        </p:nvSpPr>
        <p:spPr>
          <a:xfrm>
            <a:off x="6012160" y="3647766"/>
            <a:ext cx="576064" cy="369332"/>
          </a:xfrm>
          <a:prstGeom prst="rect">
            <a:avLst/>
          </a:prstGeom>
          <a:noFill/>
        </p:spPr>
        <p:txBody>
          <a:bodyPr wrap="square" rtlCol="0">
            <a:spAutoFit/>
          </a:bodyPr>
          <a:lstStyle/>
          <a:p>
            <a:r>
              <a:rPr lang="en-US" b="1" dirty="0" smtClean="0">
                <a:solidFill>
                  <a:schemeClr val="accent2">
                    <a:lumMod val="75000"/>
                  </a:schemeClr>
                </a:solidFill>
              </a:rPr>
              <a:t>2d</a:t>
            </a:r>
            <a:endParaRPr lang="en-US" b="1" dirty="0">
              <a:solidFill>
                <a:schemeClr val="accent2">
                  <a:lumMod val="75000"/>
                </a:schemeClr>
              </a:solidFill>
            </a:endParaRPr>
          </a:p>
        </p:txBody>
      </p:sp>
      <p:sp>
        <p:nvSpPr>
          <p:cNvPr id="13" name="TextBox 12"/>
          <p:cNvSpPr txBox="1"/>
          <p:nvPr/>
        </p:nvSpPr>
        <p:spPr>
          <a:xfrm>
            <a:off x="1394903" y="4509120"/>
            <a:ext cx="576064" cy="369332"/>
          </a:xfrm>
          <a:prstGeom prst="rect">
            <a:avLst/>
          </a:prstGeom>
          <a:noFill/>
        </p:spPr>
        <p:txBody>
          <a:bodyPr wrap="square" rtlCol="0">
            <a:spAutoFit/>
          </a:bodyPr>
          <a:lstStyle/>
          <a:p>
            <a:r>
              <a:rPr lang="en-US" b="1" dirty="0">
                <a:solidFill>
                  <a:schemeClr val="accent2">
                    <a:lumMod val="75000"/>
                  </a:schemeClr>
                </a:solidFill>
              </a:rPr>
              <a:t>1</a:t>
            </a:r>
            <a:r>
              <a:rPr lang="en-US" b="1" dirty="0" smtClean="0">
                <a:solidFill>
                  <a:schemeClr val="accent2">
                    <a:lumMod val="75000"/>
                  </a:schemeClr>
                </a:solidFill>
              </a:rPr>
              <a:t>a</a:t>
            </a:r>
            <a:endParaRPr lang="en-US" b="1" dirty="0">
              <a:solidFill>
                <a:schemeClr val="accent2">
                  <a:lumMod val="75000"/>
                </a:schemeClr>
              </a:solidFill>
            </a:endParaRPr>
          </a:p>
        </p:txBody>
      </p:sp>
      <p:sp>
        <p:nvSpPr>
          <p:cNvPr id="14" name="TextBox 13"/>
          <p:cNvSpPr txBox="1"/>
          <p:nvPr/>
        </p:nvSpPr>
        <p:spPr>
          <a:xfrm>
            <a:off x="2979079" y="4494358"/>
            <a:ext cx="576064" cy="369332"/>
          </a:xfrm>
          <a:prstGeom prst="rect">
            <a:avLst/>
          </a:prstGeom>
          <a:noFill/>
        </p:spPr>
        <p:txBody>
          <a:bodyPr wrap="square" rtlCol="0">
            <a:spAutoFit/>
          </a:bodyPr>
          <a:lstStyle/>
          <a:p>
            <a:r>
              <a:rPr lang="en-US" b="1" dirty="0" smtClean="0">
                <a:solidFill>
                  <a:schemeClr val="accent2">
                    <a:lumMod val="75000"/>
                  </a:schemeClr>
                </a:solidFill>
              </a:rPr>
              <a:t>1b </a:t>
            </a:r>
            <a:endParaRPr lang="en-US" b="1" dirty="0">
              <a:solidFill>
                <a:schemeClr val="accent2">
                  <a:lumMod val="75000"/>
                </a:schemeClr>
              </a:solidFill>
            </a:endParaRPr>
          </a:p>
        </p:txBody>
      </p:sp>
      <p:sp>
        <p:nvSpPr>
          <p:cNvPr id="15" name="TextBox 14"/>
          <p:cNvSpPr txBox="1"/>
          <p:nvPr/>
        </p:nvSpPr>
        <p:spPr>
          <a:xfrm>
            <a:off x="4491247" y="4526624"/>
            <a:ext cx="576064" cy="369332"/>
          </a:xfrm>
          <a:prstGeom prst="rect">
            <a:avLst/>
          </a:prstGeom>
          <a:noFill/>
        </p:spPr>
        <p:txBody>
          <a:bodyPr wrap="square" rtlCol="0">
            <a:spAutoFit/>
          </a:bodyPr>
          <a:lstStyle/>
          <a:p>
            <a:r>
              <a:rPr lang="en-US" b="1" dirty="0" smtClean="0">
                <a:solidFill>
                  <a:schemeClr val="accent2">
                    <a:lumMod val="75000"/>
                  </a:schemeClr>
                </a:solidFill>
              </a:rPr>
              <a:t>1c</a:t>
            </a:r>
            <a:endParaRPr lang="en-US" b="1" dirty="0">
              <a:solidFill>
                <a:schemeClr val="accent2">
                  <a:lumMod val="75000"/>
                </a:schemeClr>
              </a:solidFill>
            </a:endParaRPr>
          </a:p>
        </p:txBody>
      </p:sp>
      <p:sp>
        <p:nvSpPr>
          <p:cNvPr id="16" name="TextBox 15"/>
          <p:cNvSpPr txBox="1"/>
          <p:nvPr/>
        </p:nvSpPr>
        <p:spPr>
          <a:xfrm>
            <a:off x="6075423" y="4511862"/>
            <a:ext cx="576064" cy="369332"/>
          </a:xfrm>
          <a:prstGeom prst="rect">
            <a:avLst/>
          </a:prstGeom>
          <a:noFill/>
        </p:spPr>
        <p:txBody>
          <a:bodyPr wrap="square" rtlCol="0">
            <a:spAutoFit/>
          </a:bodyPr>
          <a:lstStyle/>
          <a:p>
            <a:r>
              <a:rPr lang="en-US" b="1" dirty="0">
                <a:solidFill>
                  <a:schemeClr val="accent2">
                    <a:lumMod val="75000"/>
                  </a:schemeClr>
                </a:solidFill>
              </a:rPr>
              <a:t>1</a:t>
            </a:r>
            <a:r>
              <a:rPr lang="en-US" b="1" dirty="0" smtClean="0">
                <a:solidFill>
                  <a:schemeClr val="accent2">
                    <a:lumMod val="75000"/>
                  </a:schemeClr>
                </a:solidFill>
              </a:rPr>
              <a:t>d</a:t>
            </a:r>
            <a:endParaRPr lang="en-US" b="1" dirty="0">
              <a:solidFill>
                <a:schemeClr val="accent2">
                  <a:lumMod val="75000"/>
                </a:schemeClr>
              </a:solidFill>
            </a:endParaRP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1000" fill="hold"/>
                                        <p:tgtEl>
                                          <p:spTgt spid="6"/>
                                        </p:tgtEl>
                                        <p:attrNameLst>
                                          <p:attrName>ppt_w</p:attrName>
                                        </p:attrNameLst>
                                      </p:cBhvr>
                                      <p:tavLst>
                                        <p:tav tm="0">
                                          <p:val>
                                            <p:fltVal val="0"/>
                                          </p:val>
                                        </p:tav>
                                        <p:tav tm="100000">
                                          <p:val>
                                            <p:strVal val="#ppt_w"/>
                                          </p:val>
                                        </p:tav>
                                      </p:tavLst>
                                    </p:anim>
                                    <p:anim calcmode="lin" valueType="num">
                                      <p:cBhvr>
                                        <p:cTn id="19" dur="1000" fill="hold"/>
                                        <p:tgtEl>
                                          <p:spTgt spid="6"/>
                                        </p:tgtEl>
                                        <p:attrNameLst>
                                          <p:attrName>ppt_h</p:attrName>
                                        </p:attrNameLst>
                                      </p:cBhvr>
                                      <p:tavLst>
                                        <p:tav tm="0">
                                          <p:val>
                                            <p:fltVal val="0"/>
                                          </p:val>
                                        </p:tav>
                                        <p:tav tm="100000">
                                          <p:val>
                                            <p:strVal val="#ppt_h"/>
                                          </p:val>
                                        </p:tav>
                                      </p:tavLst>
                                    </p:anim>
                                    <p:anim calcmode="lin" valueType="num">
                                      <p:cBhvr>
                                        <p:cTn id="20" dur="1000" fill="hold"/>
                                        <p:tgtEl>
                                          <p:spTgt spid="6"/>
                                        </p:tgtEl>
                                        <p:attrNameLst>
                                          <p:attrName>style.rotation</p:attrName>
                                        </p:attrNameLst>
                                      </p:cBhvr>
                                      <p:tavLst>
                                        <p:tav tm="0">
                                          <p:val>
                                            <p:fltVal val="90"/>
                                          </p:val>
                                        </p:tav>
                                        <p:tav tm="100000">
                                          <p:val>
                                            <p:fltVal val="0"/>
                                          </p:val>
                                        </p:tav>
                                      </p:tavLst>
                                    </p:anim>
                                    <p:animEffect transition="in" filter="fade">
                                      <p:cBhvr>
                                        <p:cTn id="21" dur="1000"/>
                                        <p:tgtEl>
                                          <p:spTgt spid="6"/>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1000" fill="hold"/>
                                        <p:tgtEl>
                                          <p:spTgt spid="7"/>
                                        </p:tgtEl>
                                        <p:attrNameLst>
                                          <p:attrName>ppt_w</p:attrName>
                                        </p:attrNameLst>
                                      </p:cBhvr>
                                      <p:tavLst>
                                        <p:tav tm="0">
                                          <p:val>
                                            <p:fltVal val="0"/>
                                          </p:val>
                                        </p:tav>
                                        <p:tav tm="100000">
                                          <p:val>
                                            <p:strVal val="#ppt_w"/>
                                          </p:val>
                                        </p:tav>
                                      </p:tavLst>
                                    </p:anim>
                                    <p:anim calcmode="lin" valueType="num">
                                      <p:cBhvr>
                                        <p:cTn id="25" dur="1000" fill="hold"/>
                                        <p:tgtEl>
                                          <p:spTgt spid="7"/>
                                        </p:tgtEl>
                                        <p:attrNameLst>
                                          <p:attrName>ppt_h</p:attrName>
                                        </p:attrNameLst>
                                      </p:cBhvr>
                                      <p:tavLst>
                                        <p:tav tm="0">
                                          <p:val>
                                            <p:fltVal val="0"/>
                                          </p:val>
                                        </p:tav>
                                        <p:tav tm="100000">
                                          <p:val>
                                            <p:strVal val="#ppt_h"/>
                                          </p:val>
                                        </p:tav>
                                      </p:tavLst>
                                    </p:anim>
                                    <p:anim calcmode="lin" valueType="num">
                                      <p:cBhvr>
                                        <p:cTn id="26" dur="1000" fill="hold"/>
                                        <p:tgtEl>
                                          <p:spTgt spid="7"/>
                                        </p:tgtEl>
                                        <p:attrNameLst>
                                          <p:attrName>style.rotation</p:attrName>
                                        </p:attrNameLst>
                                      </p:cBhvr>
                                      <p:tavLst>
                                        <p:tav tm="0">
                                          <p:val>
                                            <p:fltVal val="90"/>
                                          </p:val>
                                        </p:tav>
                                        <p:tav tm="100000">
                                          <p:val>
                                            <p:fltVal val="0"/>
                                          </p:val>
                                        </p:tav>
                                      </p:tavLst>
                                    </p:anim>
                                    <p:animEffect transition="in" filter="fade">
                                      <p:cBhvr>
                                        <p:cTn id="27" dur="1000"/>
                                        <p:tgtEl>
                                          <p:spTgt spid="7"/>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1000" fill="hold"/>
                                        <p:tgtEl>
                                          <p:spTgt spid="8"/>
                                        </p:tgtEl>
                                        <p:attrNameLst>
                                          <p:attrName>ppt_w</p:attrName>
                                        </p:attrNameLst>
                                      </p:cBhvr>
                                      <p:tavLst>
                                        <p:tav tm="0">
                                          <p:val>
                                            <p:fltVal val="0"/>
                                          </p:val>
                                        </p:tav>
                                        <p:tav tm="100000">
                                          <p:val>
                                            <p:strVal val="#ppt_w"/>
                                          </p:val>
                                        </p:tav>
                                      </p:tavLst>
                                    </p:anim>
                                    <p:anim calcmode="lin" valueType="num">
                                      <p:cBhvr>
                                        <p:cTn id="31" dur="1000" fill="hold"/>
                                        <p:tgtEl>
                                          <p:spTgt spid="8"/>
                                        </p:tgtEl>
                                        <p:attrNameLst>
                                          <p:attrName>ppt_h</p:attrName>
                                        </p:attrNameLst>
                                      </p:cBhvr>
                                      <p:tavLst>
                                        <p:tav tm="0">
                                          <p:val>
                                            <p:fltVal val="0"/>
                                          </p:val>
                                        </p:tav>
                                        <p:tav tm="100000">
                                          <p:val>
                                            <p:strVal val="#ppt_h"/>
                                          </p:val>
                                        </p:tav>
                                      </p:tavLst>
                                    </p:anim>
                                    <p:anim calcmode="lin" valueType="num">
                                      <p:cBhvr>
                                        <p:cTn id="32" dur="1000" fill="hold"/>
                                        <p:tgtEl>
                                          <p:spTgt spid="8"/>
                                        </p:tgtEl>
                                        <p:attrNameLst>
                                          <p:attrName>style.rotation</p:attrName>
                                        </p:attrNameLst>
                                      </p:cBhvr>
                                      <p:tavLst>
                                        <p:tav tm="0">
                                          <p:val>
                                            <p:fltVal val="90"/>
                                          </p:val>
                                        </p:tav>
                                        <p:tav tm="100000">
                                          <p:val>
                                            <p:fltVal val="0"/>
                                          </p:val>
                                        </p:tav>
                                      </p:tavLst>
                                    </p:anim>
                                    <p:animEffect transition="in" filter="fade">
                                      <p:cBhvr>
                                        <p:cTn id="33" dur="1000"/>
                                        <p:tgtEl>
                                          <p:spTgt spid="8"/>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1000" fill="hold"/>
                                        <p:tgtEl>
                                          <p:spTgt spid="9"/>
                                        </p:tgtEl>
                                        <p:attrNameLst>
                                          <p:attrName>ppt_w</p:attrName>
                                        </p:attrNameLst>
                                      </p:cBhvr>
                                      <p:tavLst>
                                        <p:tav tm="0">
                                          <p:val>
                                            <p:fltVal val="0"/>
                                          </p:val>
                                        </p:tav>
                                        <p:tav tm="100000">
                                          <p:val>
                                            <p:strVal val="#ppt_w"/>
                                          </p:val>
                                        </p:tav>
                                      </p:tavLst>
                                    </p:anim>
                                    <p:anim calcmode="lin" valueType="num">
                                      <p:cBhvr>
                                        <p:cTn id="37" dur="1000" fill="hold"/>
                                        <p:tgtEl>
                                          <p:spTgt spid="9"/>
                                        </p:tgtEl>
                                        <p:attrNameLst>
                                          <p:attrName>ppt_h</p:attrName>
                                        </p:attrNameLst>
                                      </p:cBhvr>
                                      <p:tavLst>
                                        <p:tav tm="0">
                                          <p:val>
                                            <p:fltVal val="0"/>
                                          </p:val>
                                        </p:tav>
                                        <p:tav tm="100000">
                                          <p:val>
                                            <p:strVal val="#ppt_h"/>
                                          </p:val>
                                        </p:tav>
                                      </p:tavLst>
                                    </p:anim>
                                    <p:anim calcmode="lin" valueType="num">
                                      <p:cBhvr>
                                        <p:cTn id="38" dur="1000" fill="hold"/>
                                        <p:tgtEl>
                                          <p:spTgt spid="9"/>
                                        </p:tgtEl>
                                        <p:attrNameLst>
                                          <p:attrName>style.rotation</p:attrName>
                                        </p:attrNameLst>
                                      </p:cBhvr>
                                      <p:tavLst>
                                        <p:tav tm="0">
                                          <p:val>
                                            <p:fltVal val="90"/>
                                          </p:val>
                                        </p:tav>
                                        <p:tav tm="100000">
                                          <p:val>
                                            <p:fltVal val="0"/>
                                          </p:val>
                                        </p:tav>
                                      </p:tavLst>
                                    </p:anim>
                                    <p:animEffect transition="in" filter="fade">
                                      <p:cBhvr>
                                        <p:cTn id="39" dur="1000"/>
                                        <p:tgtEl>
                                          <p:spTgt spid="9"/>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1000" fill="hold"/>
                                        <p:tgtEl>
                                          <p:spTgt spid="10"/>
                                        </p:tgtEl>
                                        <p:attrNameLst>
                                          <p:attrName>ppt_w</p:attrName>
                                        </p:attrNameLst>
                                      </p:cBhvr>
                                      <p:tavLst>
                                        <p:tav tm="0">
                                          <p:val>
                                            <p:fltVal val="0"/>
                                          </p:val>
                                        </p:tav>
                                        <p:tav tm="100000">
                                          <p:val>
                                            <p:strVal val="#ppt_w"/>
                                          </p:val>
                                        </p:tav>
                                      </p:tavLst>
                                    </p:anim>
                                    <p:anim calcmode="lin" valueType="num">
                                      <p:cBhvr>
                                        <p:cTn id="43" dur="1000" fill="hold"/>
                                        <p:tgtEl>
                                          <p:spTgt spid="10"/>
                                        </p:tgtEl>
                                        <p:attrNameLst>
                                          <p:attrName>ppt_h</p:attrName>
                                        </p:attrNameLst>
                                      </p:cBhvr>
                                      <p:tavLst>
                                        <p:tav tm="0">
                                          <p:val>
                                            <p:fltVal val="0"/>
                                          </p:val>
                                        </p:tav>
                                        <p:tav tm="100000">
                                          <p:val>
                                            <p:strVal val="#ppt_h"/>
                                          </p:val>
                                        </p:tav>
                                      </p:tavLst>
                                    </p:anim>
                                    <p:anim calcmode="lin" valueType="num">
                                      <p:cBhvr>
                                        <p:cTn id="44" dur="1000" fill="hold"/>
                                        <p:tgtEl>
                                          <p:spTgt spid="10"/>
                                        </p:tgtEl>
                                        <p:attrNameLst>
                                          <p:attrName>style.rotation</p:attrName>
                                        </p:attrNameLst>
                                      </p:cBhvr>
                                      <p:tavLst>
                                        <p:tav tm="0">
                                          <p:val>
                                            <p:fltVal val="90"/>
                                          </p:val>
                                        </p:tav>
                                        <p:tav tm="100000">
                                          <p:val>
                                            <p:fltVal val="0"/>
                                          </p:val>
                                        </p:tav>
                                      </p:tavLst>
                                    </p:anim>
                                    <p:animEffect transition="in" filter="fade">
                                      <p:cBhvr>
                                        <p:cTn id="45" dur="1000"/>
                                        <p:tgtEl>
                                          <p:spTgt spid="10"/>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1000" fill="hold"/>
                                        <p:tgtEl>
                                          <p:spTgt spid="11"/>
                                        </p:tgtEl>
                                        <p:attrNameLst>
                                          <p:attrName>ppt_w</p:attrName>
                                        </p:attrNameLst>
                                      </p:cBhvr>
                                      <p:tavLst>
                                        <p:tav tm="0">
                                          <p:val>
                                            <p:fltVal val="0"/>
                                          </p:val>
                                        </p:tav>
                                        <p:tav tm="100000">
                                          <p:val>
                                            <p:strVal val="#ppt_w"/>
                                          </p:val>
                                        </p:tav>
                                      </p:tavLst>
                                    </p:anim>
                                    <p:anim calcmode="lin" valueType="num">
                                      <p:cBhvr>
                                        <p:cTn id="49" dur="1000" fill="hold"/>
                                        <p:tgtEl>
                                          <p:spTgt spid="11"/>
                                        </p:tgtEl>
                                        <p:attrNameLst>
                                          <p:attrName>ppt_h</p:attrName>
                                        </p:attrNameLst>
                                      </p:cBhvr>
                                      <p:tavLst>
                                        <p:tav tm="0">
                                          <p:val>
                                            <p:fltVal val="0"/>
                                          </p:val>
                                        </p:tav>
                                        <p:tav tm="100000">
                                          <p:val>
                                            <p:strVal val="#ppt_h"/>
                                          </p:val>
                                        </p:tav>
                                      </p:tavLst>
                                    </p:anim>
                                    <p:anim calcmode="lin" valueType="num">
                                      <p:cBhvr>
                                        <p:cTn id="50" dur="1000" fill="hold"/>
                                        <p:tgtEl>
                                          <p:spTgt spid="11"/>
                                        </p:tgtEl>
                                        <p:attrNameLst>
                                          <p:attrName>style.rotation</p:attrName>
                                        </p:attrNameLst>
                                      </p:cBhvr>
                                      <p:tavLst>
                                        <p:tav tm="0">
                                          <p:val>
                                            <p:fltVal val="90"/>
                                          </p:val>
                                        </p:tav>
                                        <p:tav tm="100000">
                                          <p:val>
                                            <p:fltVal val="0"/>
                                          </p:val>
                                        </p:tav>
                                      </p:tavLst>
                                    </p:anim>
                                    <p:animEffect transition="in" filter="fade">
                                      <p:cBhvr>
                                        <p:cTn id="51" dur="1000"/>
                                        <p:tgtEl>
                                          <p:spTgt spid="11"/>
                                        </p:tgtEl>
                                      </p:cBhvr>
                                    </p:animEffect>
                                  </p:childTnLst>
                                </p:cTn>
                              </p:par>
                              <p:par>
                                <p:cTn id="52" presetID="31"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p:cTn id="54" dur="1000" fill="hold"/>
                                        <p:tgtEl>
                                          <p:spTgt spid="12"/>
                                        </p:tgtEl>
                                        <p:attrNameLst>
                                          <p:attrName>ppt_w</p:attrName>
                                        </p:attrNameLst>
                                      </p:cBhvr>
                                      <p:tavLst>
                                        <p:tav tm="0">
                                          <p:val>
                                            <p:fltVal val="0"/>
                                          </p:val>
                                        </p:tav>
                                        <p:tav tm="100000">
                                          <p:val>
                                            <p:strVal val="#ppt_w"/>
                                          </p:val>
                                        </p:tav>
                                      </p:tavLst>
                                    </p:anim>
                                    <p:anim calcmode="lin" valueType="num">
                                      <p:cBhvr>
                                        <p:cTn id="55" dur="1000" fill="hold"/>
                                        <p:tgtEl>
                                          <p:spTgt spid="12"/>
                                        </p:tgtEl>
                                        <p:attrNameLst>
                                          <p:attrName>ppt_h</p:attrName>
                                        </p:attrNameLst>
                                      </p:cBhvr>
                                      <p:tavLst>
                                        <p:tav tm="0">
                                          <p:val>
                                            <p:fltVal val="0"/>
                                          </p:val>
                                        </p:tav>
                                        <p:tav tm="100000">
                                          <p:val>
                                            <p:strVal val="#ppt_h"/>
                                          </p:val>
                                        </p:tav>
                                      </p:tavLst>
                                    </p:anim>
                                    <p:anim calcmode="lin" valueType="num">
                                      <p:cBhvr>
                                        <p:cTn id="56" dur="1000" fill="hold"/>
                                        <p:tgtEl>
                                          <p:spTgt spid="12"/>
                                        </p:tgtEl>
                                        <p:attrNameLst>
                                          <p:attrName>style.rotation</p:attrName>
                                        </p:attrNameLst>
                                      </p:cBhvr>
                                      <p:tavLst>
                                        <p:tav tm="0">
                                          <p:val>
                                            <p:fltVal val="90"/>
                                          </p:val>
                                        </p:tav>
                                        <p:tav tm="100000">
                                          <p:val>
                                            <p:fltVal val="0"/>
                                          </p:val>
                                        </p:tav>
                                      </p:tavLst>
                                    </p:anim>
                                    <p:animEffect transition="in" filter="fade">
                                      <p:cBhvr>
                                        <p:cTn id="57" dur="1000"/>
                                        <p:tgtEl>
                                          <p:spTgt spid="12"/>
                                        </p:tgtEl>
                                      </p:cBhvr>
                                    </p:animEffect>
                                  </p:childTnLst>
                                </p:cTn>
                              </p:par>
                              <p:par>
                                <p:cTn id="58" presetID="31" presetClass="entr" presetSubtype="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p:cTn id="60" dur="1000" fill="hold"/>
                                        <p:tgtEl>
                                          <p:spTgt spid="13"/>
                                        </p:tgtEl>
                                        <p:attrNameLst>
                                          <p:attrName>ppt_w</p:attrName>
                                        </p:attrNameLst>
                                      </p:cBhvr>
                                      <p:tavLst>
                                        <p:tav tm="0">
                                          <p:val>
                                            <p:fltVal val="0"/>
                                          </p:val>
                                        </p:tav>
                                        <p:tav tm="100000">
                                          <p:val>
                                            <p:strVal val="#ppt_w"/>
                                          </p:val>
                                        </p:tav>
                                      </p:tavLst>
                                    </p:anim>
                                    <p:anim calcmode="lin" valueType="num">
                                      <p:cBhvr>
                                        <p:cTn id="61" dur="1000" fill="hold"/>
                                        <p:tgtEl>
                                          <p:spTgt spid="13"/>
                                        </p:tgtEl>
                                        <p:attrNameLst>
                                          <p:attrName>ppt_h</p:attrName>
                                        </p:attrNameLst>
                                      </p:cBhvr>
                                      <p:tavLst>
                                        <p:tav tm="0">
                                          <p:val>
                                            <p:fltVal val="0"/>
                                          </p:val>
                                        </p:tav>
                                        <p:tav tm="100000">
                                          <p:val>
                                            <p:strVal val="#ppt_h"/>
                                          </p:val>
                                        </p:tav>
                                      </p:tavLst>
                                    </p:anim>
                                    <p:anim calcmode="lin" valueType="num">
                                      <p:cBhvr>
                                        <p:cTn id="62" dur="1000" fill="hold"/>
                                        <p:tgtEl>
                                          <p:spTgt spid="13"/>
                                        </p:tgtEl>
                                        <p:attrNameLst>
                                          <p:attrName>style.rotation</p:attrName>
                                        </p:attrNameLst>
                                      </p:cBhvr>
                                      <p:tavLst>
                                        <p:tav tm="0">
                                          <p:val>
                                            <p:fltVal val="90"/>
                                          </p:val>
                                        </p:tav>
                                        <p:tav tm="100000">
                                          <p:val>
                                            <p:fltVal val="0"/>
                                          </p:val>
                                        </p:tav>
                                      </p:tavLst>
                                    </p:anim>
                                    <p:animEffect transition="in" filter="fade">
                                      <p:cBhvr>
                                        <p:cTn id="63" dur="1000"/>
                                        <p:tgtEl>
                                          <p:spTgt spid="13"/>
                                        </p:tgtEl>
                                      </p:cBhvr>
                                    </p:animEffect>
                                  </p:childTnLst>
                                </p:cTn>
                              </p:par>
                              <p:par>
                                <p:cTn id="64" presetID="31" presetClass="entr" presetSubtype="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cBhvr>
                                        <p:cTn id="66" dur="1000" fill="hold"/>
                                        <p:tgtEl>
                                          <p:spTgt spid="14"/>
                                        </p:tgtEl>
                                        <p:attrNameLst>
                                          <p:attrName>ppt_w</p:attrName>
                                        </p:attrNameLst>
                                      </p:cBhvr>
                                      <p:tavLst>
                                        <p:tav tm="0">
                                          <p:val>
                                            <p:fltVal val="0"/>
                                          </p:val>
                                        </p:tav>
                                        <p:tav tm="100000">
                                          <p:val>
                                            <p:strVal val="#ppt_w"/>
                                          </p:val>
                                        </p:tav>
                                      </p:tavLst>
                                    </p:anim>
                                    <p:anim calcmode="lin" valueType="num">
                                      <p:cBhvr>
                                        <p:cTn id="67" dur="1000" fill="hold"/>
                                        <p:tgtEl>
                                          <p:spTgt spid="14"/>
                                        </p:tgtEl>
                                        <p:attrNameLst>
                                          <p:attrName>ppt_h</p:attrName>
                                        </p:attrNameLst>
                                      </p:cBhvr>
                                      <p:tavLst>
                                        <p:tav tm="0">
                                          <p:val>
                                            <p:fltVal val="0"/>
                                          </p:val>
                                        </p:tav>
                                        <p:tav tm="100000">
                                          <p:val>
                                            <p:strVal val="#ppt_h"/>
                                          </p:val>
                                        </p:tav>
                                      </p:tavLst>
                                    </p:anim>
                                    <p:anim calcmode="lin" valueType="num">
                                      <p:cBhvr>
                                        <p:cTn id="68" dur="1000" fill="hold"/>
                                        <p:tgtEl>
                                          <p:spTgt spid="14"/>
                                        </p:tgtEl>
                                        <p:attrNameLst>
                                          <p:attrName>style.rotation</p:attrName>
                                        </p:attrNameLst>
                                      </p:cBhvr>
                                      <p:tavLst>
                                        <p:tav tm="0">
                                          <p:val>
                                            <p:fltVal val="90"/>
                                          </p:val>
                                        </p:tav>
                                        <p:tav tm="100000">
                                          <p:val>
                                            <p:fltVal val="0"/>
                                          </p:val>
                                        </p:tav>
                                      </p:tavLst>
                                    </p:anim>
                                    <p:animEffect transition="in" filter="fade">
                                      <p:cBhvr>
                                        <p:cTn id="69" dur="1000"/>
                                        <p:tgtEl>
                                          <p:spTgt spid="14"/>
                                        </p:tgtEl>
                                      </p:cBhvr>
                                    </p:animEffect>
                                  </p:childTnLst>
                                </p:cTn>
                              </p:par>
                              <p:par>
                                <p:cTn id="70" presetID="31" presetClass="entr" presetSubtype="0" fill="hold" grpId="0" nodeType="withEffect">
                                  <p:stCondLst>
                                    <p:cond delay="0"/>
                                  </p:stCondLst>
                                  <p:childTnLst>
                                    <p:set>
                                      <p:cBhvr>
                                        <p:cTn id="71" dur="1" fill="hold">
                                          <p:stCondLst>
                                            <p:cond delay="0"/>
                                          </p:stCondLst>
                                        </p:cTn>
                                        <p:tgtEl>
                                          <p:spTgt spid="15"/>
                                        </p:tgtEl>
                                        <p:attrNameLst>
                                          <p:attrName>style.visibility</p:attrName>
                                        </p:attrNameLst>
                                      </p:cBhvr>
                                      <p:to>
                                        <p:strVal val="visible"/>
                                      </p:to>
                                    </p:set>
                                    <p:anim calcmode="lin" valueType="num">
                                      <p:cBhvr>
                                        <p:cTn id="72" dur="1000" fill="hold"/>
                                        <p:tgtEl>
                                          <p:spTgt spid="15"/>
                                        </p:tgtEl>
                                        <p:attrNameLst>
                                          <p:attrName>ppt_w</p:attrName>
                                        </p:attrNameLst>
                                      </p:cBhvr>
                                      <p:tavLst>
                                        <p:tav tm="0">
                                          <p:val>
                                            <p:fltVal val="0"/>
                                          </p:val>
                                        </p:tav>
                                        <p:tav tm="100000">
                                          <p:val>
                                            <p:strVal val="#ppt_w"/>
                                          </p:val>
                                        </p:tav>
                                      </p:tavLst>
                                    </p:anim>
                                    <p:anim calcmode="lin" valueType="num">
                                      <p:cBhvr>
                                        <p:cTn id="73" dur="1000" fill="hold"/>
                                        <p:tgtEl>
                                          <p:spTgt spid="15"/>
                                        </p:tgtEl>
                                        <p:attrNameLst>
                                          <p:attrName>ppt_h</p:attrName>
                                        </p:attrNameLst>
                                      </p:cBhvr>
                                      <p:tavLst>
                                        <p:tav tm="0">
                                          <p:val>
                                            <p:fltVal val="0"/>
                                          </p:val>
                                        </p:tav>
                                        <p:tav tm="100000">
                                          <p:val>
                                            <p:strVal val="#ppt_h"/>
                                          </p:val>
                                        </p:tav>
                                      </p:tavLst>
                                    </p:anim>
                                    <p:anim calcmode="lin" valueType="num">
                                      <p:cBhvr>
                                        <p:cTn id="74" dur="1000" fill="hold"/>
                                        <p:tgtEl>
                                          <p:spTgt spid="15"/>
                                        </p:tgtEl>
                                        <p:attrNameLst>
                                          <p:attrName>style.rotation</p:attrName>
                                        </p:attrNameLst>
                                      </p:cBhvr>
                                      <p:tavLst>
                                        <p:tav tm="0">
                                          <p:val>
                                            <p:fltVal val="90"/>
                                          </p:val>
                                        </p:tav>
                                        <p:tav tm="100000">
                                          <p:val>
                                            <p:fltVal val="0"/>
                                          </p:val>
                                        </p:tav>
                                      </p:tavLst>
                                    </p:anim>
                                    <p:animEffect transition="in" filter="fade">
                                      <p:cBhvr>
                                        <p:cTn id="75" dur="1000"/>
                                        <p:tgtEl>
                                          <p:spTgt spid="15"/>
                                        </p:tgtEl>
                                      </p:cBhvr>
                                    </p:animEffect>
                                  </p:childTnLst>
                                </p:cTn>
                              </p:par>
                              <p:par>
                                <p:cTn id="76" presetID="31" presetClass="entr" presetSubtype="0" fill="hold" grpId="0" nodeType="withEffect">
                                  <p:stCondLst>
                                    <p:cond delay="0"/>
                                  </p:stCondLst>
                                  <p:childTnLst>
                                    <p:set>
                                      <p:cBhvr>
                                        <p:cTn id="77" dur="1" fill="hold">
                                          <p:stCondLst>
                                            <p:cond delay="0"/>
                                          </p:stCondLst>
                                        </p:cTn>
                                        <p:tgtEl>
                                          <p:spTgt spid="16"/>
                                        </p:tgtEl>
                                        <p:attrNameLst>
                                          <p:attrName>style.visibility</p:attrName>
                                        </p:attrNameLst>
                                      </p:cBhvr>
                                      <p:to>
                                        <p:strVal val="visible"/>
                                      </p:to>
                                    </p:set>
                                    <p:anim calcmode="lin" valueType="num">
                                      <p:cBhvr>
                                        <p:cTn id="78" dur="1000" fill="hold"/>
                                        <p:tgtEl>
                                          <p:spTgt spid="16"/>
                                        </p:tgtEl>
                                        <p:attrNameLst>
                                          <p:attrName>ppt_w</p:attrName>
                                        </p:attrNameLst>
                                      </p:cBhvr>
                                      <p:tavLst>
                                        <p:tav tm="0">
                                          <p:val>
                                            <p:fltVal val="0"/>
                                          </p:val>
                                        </p:tav>
                                        <p:tav tm="100000">
                                          <p:val>
                                            <p:strVal val="#ppt_w"/>
                                          </p:val>
                                        </p:tav>
                                      </p:tavLst>
                                    </p:anim>
                                    <p:anim calcmode="lin" valueType="num">
                                      <p:cBhvr>
                                        <p:cTn id="79" dur="1000" fill="hold"/>
                                        <p:tgtEl>
                                          <p:spTgt spid="16"/>
                                        </p:tgtEl>
                                        <p:attrNameLst>
                                          <p:attrName>ppt_h</p:attrName>
                                        </p:attrNameLst>
                                      </p:cBhvr>
                                      <p:tavLst>
                                        <p:tav tm="0">
                                          <p:val>
                                            <p:fltVal val="0"/>
                                          </p:val>
                                        </p:tav>
                                        <p:tav tm="100000">
                                          <p:val>
                                            <p:strVal val="#ppt_h"/>
                                          </p:val>
                                        </p:tav>
                                      </p:tavLst>
                                    </p:anim>
                                    <p:anim calcmode="lin" valueType="num">
                                      <p:cBhvr>
                                        <p:cTn id="80" dur="1000" fill="hold"/>
                                        <p:tgtEl>
                                          <p:spTgt spid="16"/>
                                        </p:tgtEl>
                                        <p:attrNameLst>
                                          <p:attrName>style.rotation</p:attrName>
                                        </p:attrNameLst>
                                      </p:cBhvr>
                                      <p:tavLst>
                                        <p:tav tm="0">
                                          <p:val>
                                            <p:fltVal val="90"/>
                                          </p:val>
                                        </p:tav>
                                        <p:tav tm="100000">
                                          <p:val>
                                            <p:fltVal val="0"/>
                                          </p:val>
                                        </p:tav>
                                      </p:tavLst>
                                    </p:anim>
                                    <p:animEffect transition="in" filter="fade">
                                      <p:cBhvr>
                                        <p:cTn id="81"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Now fire breaks out in room                         </a:t>
            </a:r>
            <a:r>
              <a:rPr lang="en-IN" b="1" dirty="0" smtClean="0"/>
              <a:t>2c</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614144" y="1953344"/>
            <a:ext cx="5915711" cy="457200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903</TotalTime>
  <Words>430</Words>
  <Application>Microsoft Office PowerPoint</Application>
  <PresentationFormat>On-screen Show (4:3)</PresentationFormat>
  <Paragraphs>110</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Verve</vt:lpstr>
      <vt:lpstr>Slide 1</vt:lpstr>
      <vt:lpstr>Slide 2</vt:lpstr>
      <vt:lpstr>ROBEX</vt:lpstr>
      <vt:lpstr>ROBEX</vt:lpstr>
      <vt:lpstr>Slide 5</vt:lpstr>
      <vt:lpstr>Slide 6</vt:lpstr>
      <vt:lpstr>Slide 7</vt:lpstr>
      <vt:lpstr>IR sensors are fixed in all rooms of  the office</vt:lpstr>
      <vt:lpstr>Now fire breaks out in room                         2c</vt:lpstr>
      <vt:lpstr>Detection of IR </vt:lpstr>
      <vt:lpstr>RF module 1 transmits RF signals</vt:lpstr>
      <vt:lpstr>RF module 2 in Robex receives RF signals</vt:lpstr>
      <vt:lpstr>ROBEX reaches the room</vt:lpstr>
      <vt:lpstr>ROBEX searches for the fire</vt:lpstr>
      <vt:lpstr>ROBEX extinguishes largest fire</vt:lpstr>
      <vt:lpstr>ROBEX again searches for fire.</vt:lpstr>
      <vt:lpstr>ROBEX extinguishes fire</vt:lpstr>
      <vt:lpstr>TRUTH TABLE OF WORKING</vt:lpstr>
      <vt:lpstr>FEATURES OF ROBEX</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Microsoft</dc:creator>
  <cp:lastModifiedBy>USER</cp:lastModifiedBy>
  <cp:revision>55</cp:revision>
  <dcterms:created xsi:type="dcterms:W3CDTF">2012-08-21T15:44:00Z</dcterms:created>
  <dcterms:modified xsi:type="dcterms:W3CDTF">2014-04-25T09:04:12Z</dcterms:modified>
</cp:coreProperties>
</file>