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5"/>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apey" charset="1" panose="02000000000000000000"/>
      <p:regular r:id="rId10"/>
    </p:embeddedFont>
    <p:embeddedFont>
      <p:font typeface="Arapey Bold" charset="1" panose="02000000000000000000"/>
      <p:regular r:id="rId11"/>
    </p:embeddedFont>
    <p:embeddedFont>
      <p:font typeface="Arapey Italics" charset="1" panose="02000000000000000000"/>
      <p:regular r:id="rId12"/>
    </p:embeddedFont>
    <p:embeddedFont>
      <p:font typeface="Arapey Bold Italics" charset="1" panose="02000000000000000000"/>
      <p:regular r:id="rId13"/>
    </p:embeddedFont>
    <p:embeddedFont>
      <p:font typeface="Arial" charset="1" panose="020B0502020202020204"/>
      <p:regular r:id="rId14"/>
    </p:embeddedFont>
    <p:embeddedFont>
      <p:font typeface="Arial Bold" charset="1" panose="020B0802020202020204"/>
      <p:regular r:id="rId15"/>
    </p:embeddedFont>
    <p:embeddedFont>
      <p:font typeface="Arial Italics" charset="1" panose="020B0502020202090204"/>
      <p:regular r:id="rId16"/>
    </p:embeddedFont>
    <p:embeddedFont>
      <p:font typeface="Arial Bold Italics" charset="1" panose="020B080202020209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35" Target="notesMasters/notesMaster1.xml" Type="http://schemas.openxmlformats.org/officeDocument/2006/relationships/notesMaster"/><Relationship Id="rId36" Target="theme/theme2.xml" Type="http://schemas.openxmlformats.org/officeDocument/2006/relationships/theme"/><Relationship Id="rId37" Target="notesSlides/notesSlide1.xml" Type="http://schemas.openxmlformats.org/officeDocument/2006/relationships/notesSlide"/><Relationship Id="rId38" Target="notesSlides/notesSlide2.xml" Type="http://schemas.openxmlformats.org/officeDocument/2006/relationships/notesSlide"/><Relationship Id="rId39" Target="notesSlides/notesSlide3.xml" Type="http://schemas.openxmlformats.org/officeDocument/2006/relationships/notesSlide"/><Relationship Id="rId4" Target="theme/theme1.xml" Type="http://schemas.openxmlformats.org/officeDocument/2006/relationships/theme"/><Relationship Id="rId40" Target="notesSlides/notesSlide4.xml" Type="http://schemas.openxmlformats.org/officeDocument/2006/relationships/notesSlide"/><Relationship Id="rId41" Target="notesSlides/notesSlide5.xml" Type="http://schemas.openxmlformats.org/officeDocument/2006/relationships/notesSlide"/><Relationship Id="rId42" Target="notesSlides/notesSlide6.xml" Type="http://schemas.openxmlformats.org/officeDocument/2006/relationships/notesSlide"/><Relationship Id="rId43" Target="notesSlides/notesSlide7.xml" Type="http://schemas.openxmlformats.org/officeDocument/2006/relationships/notesSlide"/><Relationship Id="rId44" Target="notesSlides/notesSlide8.xml" Type="http://schemas.openxmlformats.org/officeDocument/2006/relationships/notesSlide"/><Relationship Id="rId45" Target="notesSlides/notesSlide9.xml" Type="http://schemas.openxmlformats.org/officeDocument/2006/relationships/notesSlide"/><Relationship Id="rId46" Target="notesSlides/notesSlide10.xml" Type="http://schemas.openxmlformats.org/officeDocument/2006/relationships/notesSlide"/><Relationship Id="rId47" Target="notesSlides/notesSlide11.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Thank You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grpSp>
        <p:nvGrpSpPr>
          <p:cNvPr name="Group 15" id="15"/>
          <p:cNvGrpSpPr/>
          <p:nvPr/>
        </p:nvGrpSpPr>
        <p:grpSpPr>
          <a:xfrm rot="0">
            <a:off x="0" y="0"/>
            <a:ext cx="18288000" cy="10287000"/>
            <a:chOff x="0" y="0"/>
            <a:chExt cx="24384000" cy="13716000"/>
          </a:xfrm>
        </p:grpSpPr>
        <p:sp>
          <p:nvSpPr>
            <p:cNvPr name="Freeform 16" id="16"/>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DFDDFB"/>
            </a:solidFill>
          </p:spPr>
        </p:sp>
      </p:grpSp>
      <p:sp>
        <p:nvSpPr>
          <p:cNvPr name="Freeform 17" id="17" descr="A white circle in the sky  Description automatically generated"/>
          <p:cNvSpPr/>
          <p:nvPr/>
        </p:nvSpPr>
        <p:spPr>
          <a:xfrm flipH="false" flipV="false" rot="0">
            <a:off x="26126" y="-25400"/>
            <a:ext cx="18261874" cy="10287002"/>
          </a:xfrm>
          <a:custGeom>
            <a:avLst/>
            <a:gdLst/>
            <a:ahLst/>
            <a:cxnLst/>
            <a:rect r="r" b="b" t="t" l="l"/>
            <a:pathLst>
              <a:path h="10287002" w="18261874">
                <a:moveTo>
                  <a:pt x="0" y="0"/>
                </a:moveTo>
                <a:lnTo>
                  <a:pt x="18261874" y="0"/>
                </a:lnTo>
                <a:lnTo>
                  <a:pt x="18261874" y="10287002"/>
                </a:lnTo>
                <a:lnTo>
                  <a:pt x="0" y="10287002"/>
                </a:lnTo>
                <a:lnTo>
                  <a:pt x="0" y="0"/>
                </a:lnTo>
                <a:close/>
              </a:path>
            </a:pathLst>
          </a:custGeom>
          <a:blipFill>
            <a:blip r:embed="rId4"/>
            <a:stretch>
              <a:fillRect l="0" t="-7068" r="-751" b="-12170"/>
            </a:stretch>
          </a:blipFill>
        </p:spPr>
      </p:sp>
      <p:grpSp>
        <p:nvGrpSpPr>
          <p:cNvPr name="Group 18" id="18"/>
          <p:cNvGrpSpPr/>
          <p:nvPr/>
        </p:nvGrpSpPr>
        <p:grpSpPr>
          <a:xfrm rot="0">
            <a:off x="3704748" y="1436394"/>
            <a:ext cx="12653078" cy="7983744"/>
            <a:chOff x="0" y="0"/>
            <a:chExt cx="16870771" cy="10644992"/>
          </a:xfrm>
        </p:grpSpPr>
        <p:sp>
          <p:nvSpPr>
            <p:cNvPr name="Freeform 19" id="19"/>
            <p:cNvSpPr/>
            <p:nvPr/>
          </p:nvSpPr>
          <p:spPr>
            <a:xfrm flipH="false" flipV="false" rot="0">
              <a:off x="33909" y="33909"/>
              <a:ext cx="16802989" cy="10577195"/>
            </a:xfrm>
            <a:custGeom>
              <a:avLst/>
              <a:gdLst/>
              <a:ahLst/>
              <a:cxnLst/>
              <a:rect r="r" b="b" t="t" l="l"/>
              <a:pathLst>
                <a:path h="10577195" w="16802989">
                  <a:moveTo>
                    <a:pt x="0" y="0"/>
                  </a:moveTo>
                  <a:lnTo>
                    <a:pt x="16802989" y="0"/>
                  </a:lnTo>
                  <a:lnTo>
                    <a:pt x="16802989" y="10577195"/>
                  </a:lnTo>
                  <a:lnTo>
                    <a:pt x="0" y="10577195"/>
                  </a:lnTo>
                  <a:close/>
                </a:path>
              </a:pathLst>
            </a:custGeom>
            <a:solidFill>
              <a:srgbClr val="213163"/>
            </a:solidFill>
          </p:spPr>
        </p:sp>
        <p:sp>
          <p:nvSpPr>
            <p:cNvPr name="Freeform 20" id="20"/>
            <p:cNvSpPr/>
            <p:nvPr/>
          </p:nvSpPr>
          <p:spPr>
            <a:xfrm flipH="false" flipV="false" rot="0">
              <a:off x="0" y="0"/>
              <a:ext cx="16870807" cy="10645013"/>
            </a:xfrm>
            <a:custGeom>
              <a:avLst/>
              <a:gdLst/>
              <a:ahLst/>
              <a:cxnLst/>
              <a:rect r="r" b="b" t="t" l="l"/>
              <a:pathLst>
                <a:path h="10645013" w="16870807">
                  <a:moveTo>
                    <a:pt x="33909" y="0"/>
                  </a:moveTo>
                  <a:lnTo>
                    <a:pt x="16836898" y="0"/>
                  </a:lnTo>
                  <a:cubicBezTo>
                    <a:pt x="16855567" y="0"/>
                    <a:pt x="16870807" y="15113"/>
                    <a:pt x="16870807" y="33909"/>
                  </a:cubicBezTo>
                  <a:lnTo>
                    <a:pt x="16870807" y="10611104"/>
                  </a:lnTo>
                  <a:cubicBezTo>
                    <a:pt x="16870807" y="10629773"/>
                    <a:pt x="16855694" y="10645013"/>
                    <a:pt x="16836898" y="10645013"/>
                  </a:cubicBezTo>
                  <a:lnTo>
                    <a:pt x="33909" y="10645013"/>
                  </a:lnTo>
                  <a:cubicBezTo>
                    <a:pt x="15240" y="10645013"/>
                    <a:pt x="0" y="10629900"/>
                    <a:pt x="0" y="10611104"/>
                  </a:cubicBezTo>
                  <a:lnTo>
                    <a:pt x="0" y="33909"/>
                  </a:lnTo>
                  <a:cubicBezTo>
                    <a:pt x="0" y="15113"/>
                    <a:pt x="15113" y="0"/>
                    <a:pt x="33909" y="0"/>
                  </a:cubicBezTo>
                  <a:moveTo>
                    <a:pt x="33909" y="67691"/>
                  </a:moveTo>
                  <a:lnTo>
                    <a:pt x="33909" y="33909"/>
                  </a:lnTo>
                  <a:lnTo>
                    <a:pt x="67691" y="33909"/>
                  </a:lnTo>
                  <a:lnTo>
                    <a:pt x="67691" y="10611104"/>
                  </a:lnTo>
                  <a:lnTo>
                    <a:pt x="33909" y="10611104"/>
                  </a:lnTo>
                  <a:lnTo>
                    <a:pt x="33909" y="10577195"/>
                  </a:lnTo>
                  <a:lnTo>
                    <a:pt x="16836898" y="10577195"/>
                  </a:lnTo>
                  <a:lnTo>
                    <a:pt x="16836898" y="10611104"/>
                  </a:lnTo>
                  <a:lnTo>
                    <a:pt x="16802988" y="10611104"/>
                  </a:lnTo>
                  <a:lnTo>
                    <a:pt x="16802988" y="33909"/>
                  </a:lnTo>
                  <a:lnTo>
                    <a:pt x="16836898" y="33909"/>
                  </a:lnTo>
                  <a:lnTo>
                    <a:pt x="16836898" y="67691"/>
                  </a:lnTo>
                  <a:lnTo>
                    <a:pt x="33909" y="67691"/>
                  </a:lnTo>
                  <a:close/>
                </a:path>
              </a:pathLst>
            </a:custGeom>
            <a:solidFill>
              <a:srgbClr val="213163"/>
            </a:solidFill>
          </p:spPr>
        </p:sp>
      </p:grpSp>
      <p:grpSp>
        <p:nvGrpSpPr>
          <p:cNvPr name="Group 21" id="21"/>
          <p:cNvGrpSpPr/>
          <p:nvPr/>
        </p:nvGrpSpPr>
        <p:grpSpPr>
          <a:xfrm rot="0">
            <a:off x="1951968" y="2020760"/>
            <a:ext cx="14021186" cy="6953610"/>
            <a:chOff x="0" y="0"/>
            <a:chExt cx="18694915" cy="9271480"/>
          </a:xfrm>
        </p:grpSpPr>
        <p:sp>
          <p:nvSpPr>
            <p:cNvPr name="Freeform 22" id="22"/>
            <p:cNvSpPr/>
            <p:nvPr/>
          </p:nvSpPr>
          <p:spPr>
            <a:xfrm flipH="false" flipV="false" rot="0">
              <a:off x="33909" y="33909"/>
              <a:ext cx="18627090" cy="9203690"/>
            </a:xfrm>
            <a:custGeom>
              <a:avLst/>
              <a:gdLst/>
              <a:ahLst/>
              <a:cxnLst/>
              <a:rect r="r" b="b" t="t" l="l"/>
              <a:pathLst>
                <a:path h="9203690" w="18627090">
                  <a:moveTo>
                    <a:pt x="0" y="0"/>
                  </a:moveTo>
                  <a:lnTo>
                    <a:pt x="18627090" y="0"/>
                  </a:lnTo>
                  <a:lnTo>
                    <a:pt x="18627090" y="9203690"/>
                  </a:lnTo>
                  <a:lnTo>
                    <a:pt x="0" y="9203690"/>
                  </a:lnTo>
                  <a:close/>
                </a:path>
              </a:pathLst>
            </a:custGeom>
            <a:solidFill>
              <a:srgbClr val="FFFFFF"/>
            </a:solidFill>
          </p:spPr>
        </p:sp>
        <p:sp>
          <p:nvSpPr>
            <p:cNvPr name="Freeform 23" id="23"/>
            <p:cNvSpPr/>
            <p:nvPr/>
          </p:nvSpPr>
          <p:spPr>
            <a:xfrm flipH="false" flipV="false" rot="0">
              <a:off x="0" y="0"/>
              <a:ext cx="18694908" cy="9271508"/>
            </a:xfrm>
            <a:custGeom>
              <a:avLst/>
              <a:gdLst/>
              <a:ahLst/>
              <a:cxnLst/>
              <a:rect r="r" b="b" t="t" l="l"/>
              <a:pathLst>
                <a:path h="9271508" w="18694908">
                  <a:moveTo>
                    <a:pt x="33909" y="0"/>
                  </a:moveTo>
                  <a:lnTo>
                    <a:pt x="18660999" y="0"/>
                  </a:lnTo>
                  <a:cubicBezTo>
                    <a:pt x="18679668" y="0"/>
                    <a:pt x="18694908" y="15113"/>
                    <a:pt x="18694908" y="33909"/>
                  </a:cubicBezTo>
                  <a:lnTo>
                    <a:pt x="18694908" y="9237599"/>
                  </a:lnTo>
                  <a:cubicBezTo>
                    <a:pt x="18694908" y="9256268"/>
                    <a:pt x="18679795" y="9271508"/>
                    <a:pt x="18660999" y="9271508"/>
                  </a:cubicBezTo>
                  <a:lnTo>
                    <a:pt x="33909" y="9271508"/>
                  </a:lnTo>
                  <a:cubicBezTo>
                    <a:pt x="15240" y="9271508"/>
                    <a:pt x="0" y="9256395"/>
                    <a:pt x="0" y="9237599"/>
                  </a:cubicBezTo>
                  <a:lnTo>
                    <a:pt x="0" y="33909"/>
                  </a:lnTo>
                  <a:cubicBezTo>
                    <a:pt x="0" y="15113"/>
                    <a:pt x="15113" y="0"/>
                    <a:pt x="33909" y="0"/>
                  </a:cubicBezTo>
                  <a:moveTo>
                    <a:pt x="33909" y="67691"/>
                  </a:moveTo>
                  <a:lnTo>
                    <a:pt x="33909" y="33909"/>
                  </a:lnTo>
                  <a:lnTo>
                    <a:pt x="67691" y="33909"/>
                  </a:lnTo>
                  <a:lnTo>
                    <a:pt x="67691" y="9237599"/>
                  </a:lnTo>
                  <a:lnTo>
                    <a:pt x="33909" y="9237599"/>
                  </a:lnTo>
                  <a:lnTo>
                    <a:pt x="33909" y="9203690"/>
                  </a:lnTo>
                  <a:lnTo>
                    <a:pt x="18660999" y="9203690"/>
                  </a:lnTo>
                  <a:lnTo>
                    <a:pt x="18660999" y="9237599"/>
                  </a:lnTo>
                  <a:lnTo>
                    <a:pt x="18627089" y="9237599"/>
                  </a:lnTo>
                  <a:lnTo>
                    <a:pt x="18627089" y="33909"/>
                  </a:lnTo>
                  <a:lnTo>
                    <a:pt x="18660999" y="33909"/>
                  </a:lnTo>
                  <a:lnTo>
                    <a:pt x="18660999" y="67691"/>
                  </a:lnTo>
                  <a:lnTo>
                    <a:pt x="33909" y="67691"/>
                  </a:lnTo>
                  <a:close/>
                </a:path>
              </a:pathLst>
            </a:custGeom>
            <a:solidFill>
              <a:srgbClr val="FFFFFF"/>
            </a:solidFill>
          </p:spPr>
        </p:sp>
      </p:grpSp>
      <p:grpSp>
        <p:nvGrpSpPr>
          <p:cNvPr name="Group 24" id="24"/>
          <p:cNvGrpSpPr/>
          <p:nvPr/>
        </p:nvGrpSpPr>
        <p:grpSpPr>
          <a:xfrm rot="0">
            <a:off x="4955716" y="5549484"/>
            <a:ext cx="151928" cy="944630"/>
            <a:chOff x="0" y="0"/>
            <a:chExt cx="202571" cy="1259507"/>
          </a:xfrm>
        </p:grpSpPr>
        <p:sp>
          <p:nvSpPr>
            <p:cNvPr name="Freeform 25" id="25"/>
            <p:cNvSpPr/>
            <p:nvPr/>
          </p:nvSpPr>
          <p:spPr>
            <a:xfrm flipH="false" flipV="false" rot="0">
              <a:off x="33909" y="33909"/>
              <a:ext cx="134747" cy="1191768"/>
            </a:xfrm>
            <a:custGeom>
              <a:avLst/>
              <a:gdLst/>
              <a:ahLst/>
              <a:cxnLst/>
              <a:rect r="r" b="b" t="t" l="l"/>
              <a:pathLst>
                <a:path h="1191768" w="134747">
                  <a:moveTo>
                    <a:pt x="0" y="0"/>
                  </a:moveTo>
                  <a:lnTo>
                    <a:pt x="134747" y="0"/>
                  </a:lnTo>
                  <a:lnTo>
                    <a:pt x="134747" y="1191768"/>
                  </a:lnTo>
                  <a:lnTo>
                    <a:pt x="0" y="1191768"/>
                  </a:lnTo>
                  <a:close/>
                </a:path>
              </a:pathLst>
            </a:custGeom>
            <a:solidFill>
              <a:srgbClr val="FFE600"/>
            </a:solidFill>
          </p:spPr>
        </p:sp>
        <p:sp>
          <p:nvSpPr>
            <p:cNvPr name="Freeform 26" id="26"/>
            <p:cNvSpPr/>
            <p:nvPr/>
          </p:nvSpPr>
          <p:spPr>
            <a:xfrm flipH="false" flipV="false" rot="0">
              <a:off x="0" y="0"/>
              <a:ext cx="202565" cy="1259586"/>
            </a:xfrm>
            <a:custGeom>
              <a:avLst/>
              <a:gdLst/>
              <a:ahLst/>
              <a:cxnLst/>
              <a:rect r="r" b="b" t="t" l="l"/>
              <a:pathLst>
                <a:path h="1259586" w="202565">
                  <a:moveTo>
                    <a:pt x="33909" y="0"/>
                  </a:moveTo>
                  <a:lnTo>
                    <a:pt x="168656" y="0"/>
                  </a:lnTo>
                  <a:cubicBezTo>
                    <a:pt x="187325" y="0"/>
                    <a:pt x="202565" y="15113"/>
                    <a:pt x="202565" y="33909"/>
                  </a:cubicBezTo>
                  <a:lnTo>
                    <a:pt x="202565" y="1225677"/>
                  </a:lnTo>
                  <a:cubicBezTo>
                    <a:pt x="202565" y="1244346"/>
                    <a:pt x="187452" y="1259586"/>
                    <a:pt x="168656" y="1259586"/>
                  </a:cubicBezTo>
                  <a:lnTo>
                    <a:pt x="33909" y="1259586"/>
                  </a:lnTo>
                  <a:cubicBezTo>
                    <a:pt x="15113" y="1259459"/>
                    <a:pt x="0" y="1244346"/>
                    <a:pt x="0" y="1225677"/>
                  </a:cubicBezTo>
                  <a:lnTo>
                    <a:pt x="0" y="33909"/>
                  </a:lnTo>
                  <a:cubicBezTo>
                    <a:pt x="0" y="15113"/>
                    <a:pt x="15113" y="0"/>
                    <a:pt x="33909" y="0"/>
                  </a:cubicBezTo>
                  <a:moveTo>
                    <a:pt x="33909" y="67691"/>
                  </a:moveTo>
                  <a:lnTo>
                    <a:pt x="33909" y="33909"/>
                  </a:lnTo>
                  <a:lnTo>
                    <a:pt x="67691" y="33909"/>
                  </a:lnTo>
                  <a:lnTo>
                    <a:pt x="67691" y="1225677"/>
                  </a:lnTo>
                  <a:lnTo>
                    <a:pt x="33909" y="1225677"/>
                  </a:lnTo>
                  <a:lnTo>
                    <a:pt x="33909" y="1191768"/>
                  </a:lnTo>
                  <a:lnTo>
                    <a:pt x="168656" y="1191768"/>
                  </a:lnTo>
                  <a:lnTo>
                    <a:pt x="168656" y="1225677"/>
                  </a:lnTo>
                  <a:lnTo>
                    <a:pt x="134874" y="1225677"/>
                  </a:lnTo>
                  <a:lnTo>
                    <a:pt x="134874" y="33909"/>
                  </a:lnTo>
                  <a:lnTo>
                    <a:pt x="168783" y="33909"/>
                  </a:lnTo>
                  <a:lnTo>
                    <a:pt x="168783" y="67691"/>
                  </a:lnTo>
                  <a:lnTo>
                    <a:pt x="33909" y="67691"/>
                  </a:lnTo>
                  <a:close/>
                </a:path>
              </a:pathLst>
            </a:custGeom>
            <a:solidFill>
              <a:srgbClr val="FFE600"/>
            </a:solidFill>
          </p:spPr>
        </p:sp>
      </p:grpSp>
      <p:sp>
        <p:nvSpPr>
          <p:cNvPr name="TextBox 27" id="27"/>
          <p:cNvSpPr txBox="true"/>
          <p:nvPr/>
        </p:nvSpPr>
        <p:spPr>
          <a:xfrm rot="0">
            <a:off x="4150568" y="4456343"/>
            <a:ext cx="9867824" cy="794505"/>
          </a:xfrm>
          <a:prstGeom prst="rect">
            <a:avLst/>
          </a:prstGeom>
        </p:spPr>
        <p:txBody>
          <a:bodyPr anchor="t" rtlCol="false" tIns="0" lIns="0" bIns="0" rIns="0">
            <a:spAutoFit/>
          </a:bodyPr>
          <a:lstStyle/>
          <a:p>
            <a:pPr algn="l">
              <a:lnSpc>
                <a:spcPts val="4800"/>
              </a:lnSpc>
            </a:pPr>
            <a:r>
              <a:rPr lang="en-US" sz="4000">
                <a:solidFill>
                  <a:srgbClr val="161D23"/>
                </a:solidFill>
                <a:latin typeface="Arial Bold"/>
              </a:rPr>
              <a:t>NEXT GEN EMPLOYABILITY PROGRAM</a:t>
            </a:r>
          </a:p>
        </p:txBody>
      </p:sp>
      <p:sp>
        <p:nvSpPr>
          <p:cNvPr name="TextBox 28" id="28"/>
          <p:cNvSpPr txBox="true"/>
          <p:nvPr/>
        </p:nvSpPr>
        <p:spPr>
          <a:xfrm rot="0">
            <a:off x="5173684" y="5551461"/>
            <a:ext cx="7856516" cy="794505"/>
          </a:xfrm>
          <a:prstGeom prst="rect">
            <a:avLst/>
          </a:prstGeom>
        </p:spPr>
        <p:txBody>
          <a:bodyPr anchor="t" rtlCol="false" tIns="0" lIns="0" bIns="0" rIns="0">
            <a:spAutoFit/>
          </a:bodyPr>
          <a:lstStyle/>
          <a:p>
            <a:pPr algn="l">
              <a:lnSpc>
                <a:spcPts val="4800"/>
              </a:lnSpc>
            </a:pPr>
            <a:r>
              <a:rPr lang="en-US" sz="4000">
                <a:solidFill>
                  <a:srgbClr val="161D23"/>
                </a:solidFill>
                <a:latin typeface="Arial"/>
              </a:rPr>
              <a:t>Creating a future-ready workforce</a:t>
            </a:r>
          </a:p>
        </p:txBody>
      </p:sp>
      <p:sp>
        <p:nvSpPr>
          <p:cNvPr name="TextBox 29" id="29"/>
          <p:cNvSpPr txBox="true"/>
          <p:nvPr/>
        </p:nvSpPr>
        <p:spPr>
          <a:xfrm rot="0">
            <a:off x="2098675" y="7283141"/>
            <a:ext cx="2730990" cy="510143"/>
          </a:xfrm>
          <a:prstGeom prst="rect">
            <a:avLst/>
          </a:prstGeom>
        </p:spPr>
        <p:txBody>
          <a:bodyPr anchor="t" rtlCol="false" tIns="0" lIns="0" bIns="0" rIns="0">
            <a:spAutoFit/>
          </a:bodyPr>
          <a:lstStyle/>
          <a:p>
            <a:pPr algn="l">
              <a:lnSpc>
                <a:spcPts val="2879"/>
              </a:lnSpc>
            </a:pPr>
            <a:r>
              <a:rPr lang="en-US" sz="2400">
                <a:solidFill>
                  <a:srgbClr val="000000"/>
                </a:solidFill>
                <a:latin typeface="Arial"/>
              </a:rPr>
              <a:t>Team Members</a:t>
            </a:r>
          </a:p>
        </p:txBody>
      </p:sp>
      <p:sp>
        <p:nvSpPr>
          <p:cNvPr name="TextBox 30" id="30"/>
          <p:cNvSpPr txBox="true"/>
          <p:nvPr/>
        </p:nvSpPr>
        <p:spPr>
          <a:xfrm rot="0">
            <a:off x="2098675" y="7910231"/>
            <a:ext cx="4577867" cy="714375"/>
          </a:xfrm>
          <a:prstGeom prst="rect">
            <a:avLst/>
          </a:prstGeom>
        </p:spPr>
        <p:txBody>
          <a:bodyPr anchor="t" rtlCol="false" tIns="0" lIns="0" bIns="0" rIns="0">
            <a:spAutoFit/>
          </a:bodyPr>
          <a:lstStyle/>
          <a:p>
            <a:pPr algn="l">
              <a:lnSpc>
                <a:spcPts val="2640"/>
              </a:lnSpc>
            </a:pPr>
            <a:r>
              <a:rPr lang="en-US" sz="2200">
                <a:solidFill>
                  <a:srgbClr val="000000"/>
                </a:solidFill>
                <a:latin typeface="Arial"/>
              </a:rPr>
              <a:t>Student Name :SANTHOSH RAJ   S   </a:t>
            </a:r>
          </a:p>
          <a:p>
            <a:pPr algn="l">
              <a:lnSpc>
                <a:spcPts val="2640"/>
              </a:lnSpc>
            </a:pPr>
            <a:r>
              <a:rPr lang="en-US" sz="2200">
                <a:solidFill>
                  <a:srgbClr val="000000"/>
                </a:solidFill>
                <a:latin typeface="Arial"/>
              </a:rPr>
              <a:t>Student ID :au814721104048</a:t>
            </a:r>
          </a:p>
        </p:txBody>
      </p:sp>
      <p:sp>
        <p:nvSpPr>
          <p:cNvPr name="AutoShape 31" id="31"/>
          <p:cNvSpPr/>
          <p:nvPr/>
        </p:nvSpPr>
        <p:spPr>
          <a:xfrm rot="5485">
            <a:off x="2197248" y="7838984"/>
            <a:ext cx="3979581" cy="0"/>
          </a:xfrm>
          <a:prstGeom prst="line">
            <a:avLst/>
          </a:prstGeom>
          <a:ln cap="rnd" w="9525">
            <a:solidFill>
              <a:srgbClr val="000000"/>
            </a:solidFill>
            <a:prstDash val="solid"/>
            <a:headEnd type="none" len="sm" w="sm"/>
            <a:tailEnd type="none" len="sm" w="sm"/>
          </a:ln>
        </p:spPr>
      </p:sp>
      <p:sp>
        <p:nvSpPr>
          <p:cNvPr name="TextBox 32" id="32"/>
          <p:cNvSpPr txBox="true"/>
          <p:nvPr/>
        </p:nvSpPr>
        <p:spPr>
          <a:xfrm rot="0">
            <a:off x="11284379" y="7252661"/>
            <a:ext cx="2730990" cy="510143"/>
          </a:xfrm>
          <a:prstGeom prst="rect">
            <a:avLst/>
          </a:prstGeom>
        </p:spPr>
        <p:txBody>
          <a:bodyPr anchor="t" rtlCol="false" tIns="0" lIns="0" bIns="0" rIns="0">
            <a:spAutoFit/>
          </a:bodyPr>
          <a:lstStyle/>
          <a:p>
            <a:pPr algn="l">
              <a:lnSpc>
                <a:spcPts val="2879"/>
              </a:lnSpc>
            </a:pPr>
            <a:r>
              <a:rPr lang="en-US" sz="2400">
                <a:solidFill>
                  <a:srgbClr val="000000"/>
                </a:solidFill>
                <a:latin typeface="Arial"/>
              </a:rPr>
              <a:t>College Name</a:t>
            </a:r>
          </a:p>
        </p:txBody>
      </p:sp>
      <p:sp>
        <p:nvSpPr>
          <p:cNvPr name="AutoShape 33" id="33"/>
          <p:cNvSpPr/>
          <p:nvPr/>
        </p:nvSpPr>
        <p:spPr>
          <a:xfrm rot="8004">
            <a:off x="11382951" y="7838984"/>
            <a:ext cx="2727021" cy="0"/>
          </a:xfrm>
          <a:prstGeom prst="line">
            <a:avLst/>
          </a:prstGeom>
          <a:ln cap="rnd" w="9525">
            <a:solidFill>
              <a:srgbClr val="000000"/>
            </a:solidFill>
            <a:prstDash val="solid"/>
            <a:headEnd type="none" len="sm" w="sm"/>
            <a:tailEnd type="none" len="sm" w="sm"/>
          </a:ln>
        </p:spPr>
      </p:sp>
      <p:sp>
        <p:nvSpPr>
          <p:cNvPr name="TextBox 34" id="34"/>
          <p:cNvSpPr txBox="true"/>
          <p:nvPr/>
        </p:nvSpPr>
        <p:spPr>
          <a:xfrm rot="0">
            <a:off x="11478152" y="7910231"/>
            <a:ext cx="4008228" cy="381000"/>
          </a:xfrm>
          <a:prstGeom prst="rect">
            <a:avLst/>
          </a:prstGeom>
        </p:spPr>
        <p:txBody>
          <a:bodyPr anchor="t" rtlCol="false" tIns="0" lIns="0" bIns="0" rIns="0">
            <a:spAutoFit/>
          </a:bodyPr>
          <a:lstStyle/>
          <a:p>
            <a:pPr algn="l">
              <a:lnSpc>
                <a:spcPts val="2640"/>
              </a:lnSpc>
            </a:pPr>
            <a:r>
              <a:rPr lang="en-US" sz="2200">
                <a:solidFill>
                  <a:srgbClr val="000000"/>
                </a:solidFill>
                <a:latin typeface="Arial"/>
              </a:rPr>
              <a:t>SRM TRP Engineering college</a:t>
            </a:r>
          </a:p>
        </p:txBody>
      </p:sp>
      <p:sp>
        <p:nvSpPr>
          <p:cNvPr name="Freeform 35" id="35"/>
          <p:cNvSpPr/>
          <p:nvPr/>
        </p:nvSpPr>
        <p:spPr>
          <a:xfrm flipH="false" flipV="false" rot="0">
            <a:off x="3669500" y="2498298"/>
            <a:ext cx="2293484" cy="1332404"/>
          </a:xfrm>
          <a:custGeom>
            <a:avLst/>
            <a:gdLst/>
            <a:ahLst/>
            <a:cxnLst/>
            <a:rect r="r" b="b" t="t" l="l"/>
            <a:pathLst>
              <a:path h="1332404" w="2293484">
                <a:moveTo>
                  <a:pt x="0" y="0"/>
                </a:moveTo>
                <a:lnTo>
                  <a:pt x="2293484" y="0"/>
                </a:lnTo>
                <a:lnTo>
                  <a:pt x="2293484" y="1332404"/>
                </a:lnTo>
                <a:lnTo>
                  <a:pt x="0" y="1332404"/>
                </a:lnTo>
                <a:lnTo>
                  <a:pt x="0" y="0"/>
                </a:lnTo>
                <a:close/>
              </a:path>
            </a:pathLst>
          </a:custGeom>
          <a:blipFill>
            <a:blip r:embed="rId5"/>
            <a:stretch>
              <a:fillRect l="0" t="0" r="0" b="0"/>
            </a:stretch>
          </a:blipFill>
        </p:spPr>
      </p:sp>
      <p:sp>
        <p:nvSpPr>
          <p:cNvPr name="Freeform 36" id="36" descr="A logo with people and map  Description automatically generated"/>
          <p:cNvSpPr/>
          <p:nvPr/>
        </p:nvSpPr>
        <p:spPr>
          <a:xfrm flipH="false" flipV="false" rot="0">
            <a:off x="12922378" y="2423332"/>
            <a:ext cx="1337128" cy="1332404"/>
          </a:xfrm>
          <a:custGeom>
            <a:avLst/>
            <a:gdLst/>
            <a:ahLst/>
            <a:cxnLst/>
            <a:rect r="r" b="b" t="t" l="l"/>
            <a:pathLst>
              <a:path h="1332404" w="1337128">
                <a:moveTo>
                  <a:pt x="0" y="0"/>
                </a:moveTo>
                <a:lnTo>
                  <a:pt x="1337128" y="0"/>
                </a:lnTo>
                <a:lnTo>
                  <a:pt x="1337128" y="1332404"/>
                </a:lnTo>
                <a:lnTo>
                  <a:pt x="0" y="1332404"/>
                </a:lnTo>
                <a:lnTo>
                  <a:pt x="0" y="0"/>
                </a:lnTo>
                <a:close/>
              </a:path>
            </a:pathLst>
          </a:custGeom>
          <a:blipFill>
            <a:blip r:embed="rId6"/>
            <a:stretch>
              <a:fillRect l="0" t="0" r="0" b="0"/>
            </a:stretch>
          </a:blipFill>
        </p:spPr>
      </p:sp>
      <p:sp>
        <p:nvSpPr>
          <p:cNvPr name="Freeform 37" id="37" descr="A close up of a logo  Description automatically generated"/>
          <p:cNvSpPr/>
          <p:nvPr/>
        </p:nvSpPr>
        <p:spPr>
          <a:xfrm flipH="false" flipV="false" rot="0">
            <a:off x="7855334" y="2573262"/>
            <a:ext cx="3174694" cy="1032546"/>
          </a:xfrm>
          <a:custGeom>
            <a:avLst/>
            <a:gdLst/>
            <a:ahLst/>
            <a:cxnLst/>
            <a:rect r="r" b="b" t="t" l="l"/>
            <a:pathLst>
              <a:path h="1032546" w="3174694">
                <a:moveTo>
                  <a:pt x="0" y="0"/>
                </a:moveTo>
                <a:lnTo>
                  <a:pt x="3174694" y="0"/>
                </a:lnTo>
                <a:lnTo>
                  <a:pt x="3174694" y="1032546"/>
                </a:lnTo>
                <a:lnTo>
                  <a:pt x="0" y="1032546"/>
                </a:lnTo>
                <a:lnTo>
                  <a:pt x="0" y="0"/>
                </a:lnTo>
                <a:close/>
              </a:path>
            </a:pathLst>
          </a:custGeom>
          <a:blipFill>
            <a:blip r:embed="rId7"/>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270070" y="2224306"/>
            <a:ext cx="13084230" cy="6566648"/>
          </a:xfrm>
          <a:custGeom>
            <a:avLst/>
            <a:gdLst/>
            <a:ahLst/>
            <a:cxnLst/>
            <a:rect r="r" b="b" t="t" l="l"/>
            <a:pathLst>
              <a:path h="6566648" w="13084230">
                <a:moveTo>
                  <a:pt x="0" y="0"/>
                </a:moveTo>
                <a:lnTo>
                  <a:pt x="13084230" y="0"/>
                </a:lnTo>
                <a:lnTo>
                  <a:pt x="13084230" y="6566648"/>
                </a:lnTo>
                <a:lnTo>
                  <a:pt x="0" y="6566648"/>
                </a:lnTo>
                <a:lnTo>
                  <a:pt x="0" y="0"/>
                </a:lnTo>
                <a:close/>
              </a:path>
            </a:pathLst>
          </a:custGeom>
          <a:blipFill>
            <a:blip r:embed="rId3"/>
            <a:stretch>
              <a:fillRect l="0" t="0"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6532638" y="1090831"/>
            <a:ext cx="3987046" cy="847725"/>
          </a:xfrm>
          <a:prstGeom prst="rect">
            <a:avLst/>
          </a:prstGeom>
        </p:spPr>
        <p:txBody>
          <a:bodyPr anchor="t" rtlCol="false" tIns="0" lIns="0" bIns="0" rIns="0">
            <a:spAutoFit/>
          </a:bodyPr>
          <a:lstStyle/>
          <a:p>
            <a:pPr algn="ctr">
              <a:lnSpc>
                <a:spcPts val="5999"/>
              </a:lnSpc>
              <a:spcBef>
                <a:spcPct val="0"/>
              </a:spcBef>
            </a:pPr>
            <a:r>
              <a:rPr lang="en-US" sz="4999">
                <a:solidFill>
                  <a:srgbClr val="000000"/>
                </a:solidFill>
                <a:latin typeface="Arial Bold"/>
              </a:rPr>
              <a:t>Sign up page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435170" y="2438200"/>
            <a:ext cx="13084230" cy="6591181"/>
          </a:xfrm>
          <a:custGeom>
            <a:avLst/>
            <a:gdLst/>
            <a:ahLst/>
            <a:cxnLst/>
            <a:rect r="r" b="b" t="t" l="l"/>
            <a:pathLst>
              <a:path h="6591181" w="13084230">
                <a:moveTo>
                  <a:pt x="0" y="0"/>
                </a:moveTo>
                <a:lnTo>
                  <a:pt x="13084230" y="0"/>
                </a:lnTo>
                <a:lnTo>
                  <a:pt x="13084230" y="6591180"/>
                </a:lnTo>
                <a:lnTo>
                  <a:pt x="0" y="6591180"/>
                </a:lnTo>
                <a:lnTo>
                  <a:pt x="0" y="0"/>
                </a:lnTo>
                <a:close/>
              </a:path>
            </a:pathLst>
          </a:custGeom>
          <a:blipFill>
            <a:blip r:embed="rId3"/>
            <a:stretch>
              <a:fillRect l="0" t="0"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4979232" y="1190105"/>
            <a:ext cx="6882884" cy="904875"/>
          </a:xfrm>
          <a:prstGeom prst="rect">
            <a:avLst/>
          </a:prstGeom>
        </p:spPr>
        <p:txBody>
          <a:bodyPr anchor="t" rtlCol="false" tIns="0" lIns="0" bIns="0" rIns="0">
            <a:spAutoFit/>
          </a:bodyPr>
          <a:lstStyle/>
          <a:p>
            <a:pPr algn="ctr">
              <a:lnSpc>
                <a:spcPts val="6359"/>
              </a:lnSpc>
              <a:spcBef>
                <a:spcPct val="0"/>
              </a:spcBef>
            </a:pPr>
            <a:r>
              <a:rPr lang="en-US" sz="5299">
                <a:solidFill>
                  <a:srgbClr val="000000"/>
                </a:solidFill>
                <a:latin typeface="Arial Bold"/>
              </a:rPr>
              <a:t>Teacher’s home page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3019162" y="2361680"/>
            <a:ext cx="13084230" cy="6843520"/>
          </a:xfrm>
          <a:custGeom>
            <a:avLst/>
            <a:gdLst/>
            <a:ahLst/>
            <a:cxnLst/>
            <a:rect r="r" b="b" t="t" l="l"/>
            <a:pathLst>
              <a:path h="6843520" w="13084230">
                <a:moveTo>
                  <a:pt x="0" y="0"/>
                </a:moveTo>
                <a:lnTo>
                  <a:pt x="13084230" y="0"/>
                </a:lnTo>
                <a:lnTo>
                  <a:pt x="13084230" y="6843520"/>
                </a:lnTo>
                <a:lnTo>
                  <a:pt x="0" y="6843520"/>
                </a:lnTo>
                <a:lnTo>
                  <a:pt x="0" y="0"/>
                </a:lnTo>
                <a:close/>
              </a:path>
            </a:pathLst>
          </a:custGeom>
          <a:blipFill>
            <a:blip r:embed="rId3"/>
            <a:stretch>
              <a:fillRect l="0" t="-1451"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5355931" y="1190105"/>
            <a:ext cx="6678216" cy="895350"/>
          </a:xfrm>
          <a:prstGeom prst="rect">
            <a:avLst/>
          </a:prstGeom>
        </p:spPr>
        <p:txBody>
          <a:bodyPr anchor="t" rtlCol="false" tIns="0" lIns="0" bIns="0" rIns="0">
            <a:spAutoFit/>
          </a:bodyPr>
          <a:lstStyle/>
          <a:p>
            <a:pPr algn="ctr">
              <a:lnSpc>
                <a:spcPts val="6239"/>
              </a:lnSpc>
              <a:spcBef>
                <a:spcPct val="0"/>
              </a:spcBef>
            </a:pPr>
            <a:r>
              <a:rPr lang="en-US" sz="5199">
                <a:solidFill>
                  <a:srgbClr val="000000"/>
                </a:solidFill>
                <a:latin typeface="Arial Bold"/>
              </a:rPr>
              <a:t>Student’s home page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270070" y="2456930"/>
            <a:ext cx="13084230" cy="5567993"/>
          </a:xfrm>
          <a:custGeom>
            <a:avLst/>
            <a:gdLst/>
            <a:ahLst/>
            <a:cxnLst/>
            <a:rect r="r" b="b" t="t" l="l"/>
            <a:pathLst>
              <a:path h="5567993" w="13084230">
                <a:moveTo>
                  <a:pt x="0" y="0"/>
                </a:moveTo>
                <a:lnTo>
                  <a:pt x="13084230" y="0"/>
                </a:lnTo>
                <a:lnTo>
                  <a:pt x="13084230" y="5567993"/>
                </a:lnTo>
                <a:lnTo>
                  <a:pt x="0" y="5567993"/>
                </a:lnTo>
                <a:lnTo>
                  <a:pt x="0" y="0"/>
                </a:lnTo>
                <a:close/>
              </a:path>
            </a:pathLst>
          </a:custGeom>
          <a:blipFill>
            <a:blip r:embed="rId3"/>
            <a:stretch>
              <a:fillRect l="-6551" t="0" r="-6551"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6655049" y="1190105"/>
            <a:ext cx="3203853" cy="876300"/>
          </a:xfrm>
          <a:prstGeom prst="rect">
            <a:avLst/>
          </a:prstGeom>
        </p:spPr>
        <p:txBody>
          <a:bodyPr anchor="t" rtlCol="false" tIns="0" lIns="0" bIns="0" rIns="0">
            <a:spAutoFit/>
          </a:bodyPr>
          <a:lstStyle/>
          <a:p>
            <a:pPr algn="ctr">
              <a:lnSpc>
                <a:spcPts val="6119"/>
              </a:lnSpc>
              <a:spcBef>
                <a:spcPct val="0"/>
              </a:spcBef>
            </a:pPr>
            <a:r>
              <a:rPr lang="en-US" sz="5099">
                <a:solidFill>
                  <a:srgbClr val="000000"/>
                </a:solidFill>
                <a:latin typeface="Arial Bold"/>
              </a:rPr>
              <a:t>No access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435170" y="2633609"/>
            <a:ext cx="13084230" cy="6599359"/>
          </a:xfrm>
          <a:custGeom>
            <a:avLst/>
            <a:gdLst/>
            <a:ahLst/>
            <a:cxnLst/>
            <a:rect r="r" b="b" t="t" l="l"/>
            <a:pathLst>
              <a:path h="6599359" w="13084230">
                <a:moveTo>
                  <a:pt x="0" y="0"/>
                </a:moveTo>
                <a:lnTo>
                  <a:pt x="13084230" y="0"/>
                </a:lnTo>
                <a:lnTo>
                  <a:pt x="13084230" y="6599359"/>
                </a:lnTo>
                <a:lnTo>
                  <a:pt x="0" y="6599359"/>
                </a:lnTo>
                <a:lnTo>
                  <a:pt x="0" y="0"/>
                </a:lnTo>
                <a:close/>
              </a:path>
            </a:pathLst>
          </a:custGeom>
          <a:blipFill>
            <a:blip r:embed="rId3"/>
            <a:stretch>
              <a:fillRect l="0" t="0"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7109279" y="1471559"/>
            <a:ext cx="2844165" cy="876300"/>
          </a:xfrm>
          <a:prstGeom prst="rect">
            <a:avLst/>
          </a:prstGeom>
        </p:spPr>
        <p:txBody>
          <a:bodyPr anchor="t" rtlCol="false" tIns="0" lIns="0" bIns="0" rIns="0">
            <a:spAutoFit/>
          </a:bodyPr>
          <a:lstStyle/>
          <a:p>
            <a:pPr algn="ctr">
              <a:lnSpc>
                <a:spcPts val="6120"/>
              </a:lnSpc>
              <a:spcBef>
                <a:spcPct val="0"/>
              </a:spcBef>
            </a:pPr>
            <a:r>
              <a:rPr lang="en-US" sz="5100">
                <a:solidFill>
                  <a:srgbClr val="000000"/>
                </a:solidFill>
                <a:latin typeface="Arial Bold"/>
              </a:rPr>
              <a:t>404 Error</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80919" y="1613256"/>
            <a:ext cx="5689314" cy="1038225"/>
          </a:xfrm>
          <a:prstGeom prst="rect">
            <a:avLst/>
          </a:prstGeom>
        </p:spPr>
        <p:txBody>
          <a:bodyPr anchor="t" rtlCol="false" tIns="0" lIns="0" bIns="0" rIns="0">
            <a:spAutoFit/>
          </a:bodyPr>
          <a:lstStyle/>
          <a:p>
            <a:pPr>
              <a:lnSpc>
                <a:spcPts val="4079"/>
              </a:lnSpc>
            </a:pPr>
            <a:r>
              <a:rPr lang="en-US" sz="3399">
                <a:solidFill>
                  <a:srgbClr val="213163"/>
                </a:solidFill>
                <a:latin typeface="Arapey Bold"/>
              </a:rPr>
              <a:t>Future enhancement</a:t>
            </a:r>
          </a:p>
          <a:p>
            <a:pPr algn="l">
              <a:lnSpc>
                <a:spcPts val="4079"/>
              </a:lnSpc>
            </a:pP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
        <p:nvSpPr>
          <p:cNvPr name="AutoShape 18" id="18"/>
          <p:cNvSpPr/>
          <p:nvPr/>
        </p:nvSpPr>
        <p:spPr>
          <a:xfrm rot="3577">
            <a:off x="142870" y="9504220"/>
            <a:ext cx="18307060" cy="0"/>
          </a:xfrm>
          <a:prstGeom prst="line">
            <a:avLst/>
          </a:prstGeom>
          <a:ln cap="rnd" w="9525">
            <a:solidFill>
              <a:srgbClr val="FFFFFF"/>
            </a:solidFill>
            <a:prstDash val="solid"/>
            <a:headEnd type="none" len="sm" w="sm"/>
            <a:tailEnd type="none" len="sm" w="sm"/>
          </a:ln>
        </p:spPr>
      </p:sp>
      <p:sp>
        <p:nvSpPr>
          <p:cNvPr name="AutoShape 19" id="19"/>
          <p:cNvSpPr/>
          <p:nvPr/>
        </p:nvSpPr>
        <p:spPr>
          <a:xfrm rot="3577">
            <a:off x="295270" y="9656620"/>
            <a:ext cx="18307060" cy="0"/>
          </a:xfrm>
          <a:prstGeom prst="line">
            <a:avLst/>
          </a:prstGeom>
          <a:ln cap="rnd" w="9525">
            <a:solidFill>
              <a:srgbClr val="FFFFFF"/>
            </a:solidFill>
            <a:prstDash val="solid"/>
            <a:headEnd type="none" len="sm" w="sm"/>
            <a:tailEnd type="none" len="sm" w="sm"/>
          </a:ln>
        </p:spPr>
      </p:sp>
      <p:sp>
        <p:nvSpPr>
          <p:cNvPr name="TextBox 20" id="20"/>
          <p:cNvSpPr txBox="true"/>
          <p:nvPr/>
        </p:nvSpPr>
        <p:spPr>
          <a:xfrm rot="0">
            <a:off x="380919" y="3099066"/>
            <a:ext cx="16716333" cy="5257800"/>
          </a:xfrm>
          <a:prstGeom prst="rect">
            <a:avLst/>
          </a:prstGeom>
        </p:spPr>
        <p:txBody>
          <a:bodyPr anchor="t" rtlCol="false" tIns="0" lIns="0" bIns="0" rIns="0">
            <a:spAutoFit/>
          </a:bodyPr>
          <a:lstStyle/>
          <a:p>
            <a:pPr>
              <a:lnSpc>
                <a:spcPts val="3492"/>
              </a:lnSpc>
              <a:spcBef>
                <a:spcPct val="0"/>
              </a:spcBef>
            </a:pPr>
            <a:r>
              <a:rPr lang="en-US" sz="2910">
                <a:solidFill>
                  <a:srgbClr val="000000"/>
                </a:solidFill>
                <a:latin typeface="Arapey"/>
              </a:rPr>
              <a:t>1</a:t>
            </a:r>
            <a:r>
              <a:rPr lang="en-US" sz="2910">
                <a:solidFill>
                  <a:srgbClr val="000000"/>
                </a:solidFill>
                <a:latin typeface="Arapey Bold"/>
              </a:rPr>
              <a:t>.</a:t>
            </a:r>
            <a:r>
              <a:rPr lang="en-US" sz="2910">
                <a:solidFill>
                  <a:srgbClr val="000000"/>
                </a:solidFill>
                <a:latin typeface="Arapey Bold"/>
              </a:rPr>
              <a:t>User Profiles and Authentication:</a:t>
            </a:r>
          </a:p>
          <a:p>
            <a:pPr marL="628311" indent="-314156" lvl="1">
              <a:lnSpc>
                <a:spcPts val="3492"/>
              </a:lnSpc>
              <a:buFont typeface="Arial"/>
              <a:buChar char="•"/>
            </a:pPr>
            <a:r>
              <a:rPr lang="en-US" sz="2910">
                <a:solidFill>
                  <a:srgbClr val="000000"/>
                </a:solidFill>
                <a:latin typeface="Arapey"/>
              </a:rPr>
              <a:t>Implement user authentication using JWT (JSON Web Tokens) or OAuth.</a:t>
            </a:r>
          </a:p>
          <a:p>
            <a:pPr marL="628311" indent="-314156" lvl="1">
              <a:lnSpc>
                <a:spcPts val="3492"/>
              </a:lnSpc>
              <a:buFont typeface="Arial"/>
              <a:buChar char="•"/>
            </a:pPr>
            <a:r>
              <a:rPr lang="en-US" sz="2910">
                <a:solidFill>
                  <a:srgbClr val="000000"/>
                </a:solidFill>
                <a:latin typeface="Arapey"/>
              </a:rPr>
              <a:t>Allow users to create profiles, customize their settings, and manage their notes securely.</a:t>
            </a:r>
          </a:p>
          <a:p>
            <a:pPr>
              <a:lnSpc>
                <a:spcPts val="3492"/>
              </a:lnSpc>
            </a:pPr>
            <a:r>
              <a:rPr lang="en-US" sz="2910">
                <a:solidFill>
                  <a:srgbClr val="000000"/>
                </a:solidFill>
                <a:latin typeface="Arapey Bold"/>
              </a:rPr>
              <a:t>2.Collaboration Features:</a:t>
            </a:r>
          </a:p>
          <a:p>
            <a:pPr marL="628311" indent="-314156" lvl="1">
              <a:lnSpc>
                <a:spcPts val="3492"/>
              </a:lnSpc>
              <a:buFont typeface="Arial"/>
              <a:buChar char="•"/>
            </a:pPr>
            <a:r>
              <a:rPr lang="en-US" sz="2910">
                <a:solidFill>
                  <a:srgbClr val="000000"/>
                </a:solidFill>
                <a:latin typeface="Arapey"/>
              </a:rPr>
              <a:t>Enable collaboration by allowing users to share notes with others.</a:t>
            </a:r>
          </a:p>
          <a:p>
            <a:pPr marL="628311" indent="-314156" lvl="1">
              <a:lnSpc>
                <a:spcPts val="3492"/>
              </a:lnSpc>
              <a:buFont typeface="Arial"/>
              <a:buChar char="•"/>
            </a:pPr>
            <a:r>
              <a:rPr lang="en-US" sz="2910">
                <a:solidFill>
                  <a:srgbClr val="000000"/>
                </a:solidFill>
                <a:latin typeface="Arapey"/>
              </a:rPr>
              <a:t>Implement real-time updates when multiple users are editing the same note.</a:t>
            </a:r>
          </a:p>
          <a:p>
            <a:pPr>
              <a:lnSpc>
                <a:spcPts val="3492"/>
              </a:lnSpc>
              <a:spcBef>
                <a:spcPct val="0"/>
              </a:spcBef>
            </a:pPr>
            <a:r>
              <a:rPr lang="en-US" sz="2910">
                <a:solidFill>
                  <a:srgbClr val="000000"/>
                </a:solidFill>
                <a:latin typeface="Arapey Bold"/>
              </a:rPr>
              <a:t>3.Rich Text Editor:</a:t>
            </a:r>
          </a:p>
          <a:p>
            <a:pPr marL="628311" indent="-314156" lvl="1">
              <a:lnSpc>
                <a:spcPts val="3492"/>
              </a:lnSpc>
              <a:buFont typeface="Arial"/>
              <a:buChar char="•"/>
            </a:pPr>
            <a:r>
              <a:rPr lang="en-US" sz="2910">
                <a:solidFill>
                  <a:srgbClr val="000000"/>
                </a:solidFill>
                <a:latin typeface="Arapey"/>
              </a:rPr>
              <a:t>Enhance the note-taking experience by integrating a rich text editor (e.g., Quill, Draft.js).</a:t>
            </a:r>
          </a:p>
          <a:p>
            <a:pPr marL="628311" indent="-314156" lvl="1">
              <a:lnSpc>
                <a:spcPts val="3492"/>
              </a:lnSpc>
              <a:buFont typeface="Arial"/>
              <a:buChar char="•"/>
            </a:pPr>
            <a:r>
              <a:rPr lang="en-US" sz="2910">
                <a:solidFill>
                  <a:srgbClr val="000000"/>
                </a:solidFill>
                <a:latin typeface="Arapey"/>
              </a:rPr>
              <a:t>Support formatting (bold, italic, bullet points) and attachments (images, files).</a:t>
            </a:r>
          </a:p>
          <a:p>
            <a:pPr>
              <a:lnSpc>
                <a:spcPts val="3492"/>
              </a:lnSpc>
              <a:spcBef>
                <a:spcPct val="0"/>
              </a:spcBef>
            </a:pPr>
            <a:r>
              <a:rPr lang="en-US" sz="2910">
                <a:solidFill>
                  <a:srgbClr val="000000"/>
                </a:solidFill>
                <a:latin typeface="Arapey Bold"/>
              </a:rPr>
              <a:t>4.Tags and Categories:</a:t>
            </a:r>
          </a:p>
          <a:p>
            <a:pPr marL="628311" indent="-314156" lvl="1">
              <a:lnSpc>
                <a:spcPts val="3492"/>
              </a:lnSpc>
              <a:buFont typeface="Arial"/>
              <a:buChar char="•"/>
            </a:pPr>
            <a:r>
              <a:rPr lang="en-US" sz="2910">
                <a:solidFill>
                  <a:srgbClr val="000000"/>
                </a:solidFill>
                <a:latin typeface="Arapey"/>
              </a:rPr>
              <a:t>Allow users to categorize their notes using tags or folders.</a:t>
            </a:r>
          </a:p>
          <a:p>
            <a:pPr marL="628311" indent="-314156" lvl="1">
              <a:lnSpc>
                <a:spcPts val="3492"/>
              </a:lnSpc>
              <a:buFont typeface="Arial"/>
              <a:buChar char="•"/>
            </a:pPr>
            <a:r>
              <a:rPr lang="en-US" sz="2910">
                <a:solidFill>
                  <a:srgbClr val="000000"/>
                </a:solidFill>
                <a:latin typeface="Arapey"/>
              </a:rPr>
              <a:t>Implement a search feature based on tags or keywords</a:t>
            </a:r>
          </a:p>
        </p:txBody>
      </p:sp>
      <p:sp>
        <p:nvSpPr>
          <p:cNvPr name="TextBox 21" id="21"/>
          <p:cNvSpPr txBox="true"/>
          <p:nvPr/>
        </p:nvSpPr>
        <p:spPr>
          <a:xfrm rot="0">
            <a:off x="276400" y="2244947"/>
            <a:ext cx="14874240" cy="409575"/>
          </a:xfrm>
          <a:prstGeom prst="rect">
            <a:avLst/>
          </a:prstGeom>
        </p:spPr>
        <p:txBody>
          <a:bodyPr anchor="t" rtlCol="false" tIns="0" lIns="0" bIns="0" rIns="0">
            <a:spAutoFit/>
          </a:bodyPr>
          <a:lstStyle/>
          <a:p>
            <a:pPr algn="ctr">
              <a:lnSpc>
                <a:spcPts val="3106"/>
              </a:lnSpc>
              <a:spcBef>
                <a:spcPct val="0"/>
              </a:spcBef>
            </a:pPr>
            <a:r>
              <a:rPr lang="en-US" sz="2588">
                <a:solidFill>
                  <a:srgbClr val="000000"/>
                </a:solidFill>
                <a:latin typeface="Arapey"/>
              </a:rPr>
              <a:t>Here are some potential future enhancements for your NotesSharing web application built with React and Django:</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79485"/>
            <a:ext cx="5689314" cy="619125"/>
          </a:xfrm>
          <a:prstGeom prst="rect">
            <a:avLst/>
          </a:prstGeom>
        </p:spPr>
        <p:txBody>
          <a:bodyPr anchor="t" rtlCol="false" tIns="0" lIns="0" bIns="0" rIns="0">
            <a:spAutoFit/>
          </a:bodyPr>
          <a:lstStyle/>
          <a:p>
            <a:pPr algn="l">
              <a:lnSpc>
                <a:spcPts val="4319"/>
              </a:lnSpc>
            </a:pPr>
            <a:r>
              <a:rPr lang="en-US" sz="3599">
                <a:solidFill>
                  <a:srgbClr val="213163"/>
                </a:solidFill>
                <a:latin typeface="Arial Bold"/>
              </a:rPr>
              <a:t>Conclusion</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
        <p:nvSpPr>
          <p:cNvPr name="AutoShape 18" id="18"/>
          <p:cNvSpPr/>
          <p:nvPr/>
        </p:nvSpPr>
        <p:spPr>
          <a:xfrm rot="3577">
            <a:off x="142870" y="9504220"/>
            <a:ext cx="18307060" cy="0"/>
          </a:xfrm>
          <a:prstGeom prst="line">
            <a:avLst/>
          </a:prstGeom>
          <a:ln cap="rnd" w="9525">
            <a:solidFill>
              <a:srgbClr val="FFFFFF"/>
            </a:solidFill>
            <a:prstDash val="solid"/>
            <a:headEnd type="none" len="sm" w="sm"/>
            <a:tailEnd type="none" len="sm" w="sm"/>
          </a:ln>
        </p:spPr>
      </p:sp>
      <p:sp>
        <p:nvSpPr>
          <p:cNvPr name="AutoShape 19" id="19"/>
          <p:cNvSpPr/>
          <p:nvPr/>
        </p:nvSpPr>
        <p:spPr>
          <a:xfrm rot="3577">
            <a:off x="295270" y="9656620"/>
            <a:ext cx="18307060" cy="0"/>
          </a:xfrm>
          <a:prstGeom prst="line">
            <a:avLst/>
          </a:prstGeom>
          <a:ln cap="rnd" w="9525">
            <a:solidFill>
              <a:srgbClr val="FFFFFF"/>
            </a:solidFill>
            <a:prstDash val="solid"/>
            <a:headEnd type="none" len="sm" w="sm"/>
            <a:tailEnd type="none" len="sm" w="sm"/>
          </a:ln>
        </p:spPr>
      </p:sp>
      <p:sp>
        <p:nvSpPr>
          <p:cNvPr name="TextBox 20" id="20"/>
          <p:cNvSpPr txBox="true"/>
          <p:nvPr/>
        </p:nvSpPr>
        <p:spPr>
          <a:xfrm rot="0">
            <a:off x="132739" y="2436760"/>
            <a:ext cx="18155261" cy="2628900"/>
          </a:xfrm>
          <a:prstGeom prst="rect">
            <a:avLst/>
          </a:prstGeom>
        </p:spPr>
        <p:txBody>
          <a:bodyPr anchor="t" rtlCol="false" tIns="0" lIns="0" bIns="0" rIns="0">
            <a:spAutoFit/>
          </a:bodyPr>
          <a:lstStyle/>
          <a:p>
            <a:pPr algn="ctr">
              <a:lnSpc>
                <a:spcPts val="3486"/>
              </a:lnSpc>
              <a:spcBef>
                <a:spcPct val="0"/>
              </a:spcBef>
            </a:pPr>
            <a:r>
              <a:rPr lang="en-US" sz="2905">
                <a:solidFill>
                  <a:srgbClr val="000000"/>
                </a:solidFill>
                <a:latin typeface="Arapey"/>
              </a:rPr>
              <a:t>In summary, the NotesSharing web application is a full-stack Django project designed to facilitate seamless sharing and management of notes. Through careful setup of the development environment, creation of dedicated API endpoints, implementation of crucial features like models for data structure, views for handling requests, and URL patterns for routing, the app ensures efficient note-taking functionality. Additionally, integration of JWT authentication enhances security, enabling users to authenticate and access their notes with confidence. Overall, the project delivers a user-friendly and secure platform for collaborative note-taking, catering to modern digital needs.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7009056" y="4653135"/>
            <a:ext cx="4298038" cy="964853"/>
          </a:xfrm>
          <a:prstGeom prst="rect">
            <a:avLst/>
          </a:prstGeom>
        </p:spPr>
        <p:txBody>
          <a:bodyPr anchor="t" rtlCol="false" tIns="0" lIns="0" bIns="0" rIns="0">
            <a:spAutoFit/>
          </a:bodyPr>
          <a:lstStyle/>
          <a:p>
            <a:pPr algn="l">
              <a:lnSpc>
                <a:spcPts val="7200"/>
              </a:lnSpc>
            </a:pPr>
            <a:r>
              <a:rPr lang="en-US" sz="6000" spc="-10">
                <a:solidFill>
                  <a:srgbClr val="223366"/>
                </a:solidFill>
                <a:latin typeface="Arimo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Freeform 15" id="15" descr="A blue and white rectangle with a white border  Description automatically generated"/>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4"/>
            <a:stretch>
              <a:fillRect l="0" t="0" r="0" b="0"/>
            </a:stretch>
          </a:blipFill>
        </p:spPr>
      </p:sp>
      <p:sp>
        <p:nvSpPr>
          <p:cNvPr name="TextBox 16" id="16"/>
          <p:cNvSpPr txBox="true"/>
          <p:nvPr/>
        </p:nvSpPr>
        <p:spPr>
          <a:xfrm rot="0">
            <a:off x="4845524" y="1568655"/>
            <a:ext cx="8566472" cy="1238509"/>
          </a:xfrm>
          <a:prstGeom prst="rect">
            <a:avLst/>
          </a:prstGeom>
        </p:spPr>
        <p:txBody>
          <a:bodyPr anchor="t" rtlCol="false" tIns="0" lIns="0" bIns="0" rIns="0">
            <a:spAutoFit/>
          </a:bodyPr>
          <a:lstStyle/>
          <a:p>
            <a:pPr algn="ctr">
              <a:lnSpc>
                <a:spcPts val="7860"/>
              </a:lnSpc>
            </a:pPr>
            <a:r>
              <a:rPr lang="en-US" sz="4000">
                <a:solidFill>
                  <a:srgbClr val="213164"/>
                </a:solidFill>
                <a:latin typeface="Arial Bold"/>
              </a:rPr>
              <a:t>CAPSTONE PROJECT SHOWCASE</a:t>
            </a:r>
          </a:p>
        </p:txBody>
      </p:sp>
      <p:grpSp>
        <p:nvGrpSpPr>
          <p:cNvPr name="Group 17" id="17"/>
          <p:cNvGrpSpPr/>
          <p:nvPr/>
        </p:nvGrpSpPr>
        <p:grpSpPr>
          <a:xfrm rot="0">
            <a:off x="1887220" y="6050280"/>
            <a:ext cx="14505940" cy="1112052"/>
            <a:chOff x="0" y="0"/>
            <a:chExt cx="19341253" cy="1482736"/>
          </a:xfrm>
        </p:grpSpPr>
        <p:sp>
          <p:nvSpPr>
            <p:cNvPr name="Freeform 18" id="18"/>
            <p:cNvSpPr/>
            <p:nvPr/>
          </p:nvSpPr>
          <p:spPr>
            <a:xfrm flipH="false" flipV="false" rot="0">
              <a:off x="33909" y="33909"/>
              <a:ext cx="19273520" cy="1414907"/>
            </a:xfrm>
            <a:custGeom>
              <a:avLst/>
              <a:gdLst/>
              <a:ahLst/>
              <a:cxnLst/>
              <a:rect r="r" b="b" t="t" l="l"/>
              <a:pathLst>
                <a:path h="1414907" w="19273520">
                  <a:moveTo>
                    <a:pt x="0" y="235839"/>
                  </a:moveTo>
                  <a:cubicBezTo>
                    <a:pt x="0" y="105537"/>
                    <a:pt x="110236" y="0"/>
                    <a:pt x="246253" y="0"/>
                  </a:cubicBezTo>
                  <a:lnTo>
                    <a:pt x="19027267" y="0"/>
                  </a:lnTo>
                  <a:cubicBezTo>
                    <a:pt x="19163284" y="0"/>
                    <a:pt x="19273520" y="105537"/>
                    <a:pt x="19273520" y="235839"/>
                  </a:cubicBezTo>
                  <a:lnTo>
                    <a:pt x="19273520" y="1179068"/>
                  </a:lnTo>
                  <a:cubicBezTo>
                    <a:pt x="19273520" y="1309370"/>
                    <a:pt x="19163284" y="1414907"/>
                    <a:pt x="19027267" y="1414907"/>
                  </a:cubicBezTo>
                  <a:lnTo>
                    <a:pt x="246253" y="1414907"/>
                  </a:lnTo>
                  <a:cubicBezTo>
                    <a:pt x="110236" y="1414907"/>
                    <a:pt x="0" y="1309370"/>
                    <a:pt x="0" y="1179068"/>
                  </a:cubicBezTo>
                  <a:close/>
                </a:path>
              </a:pathLst>
            </a:custGeom>
            <a:solidFill>
              <a:srgbClr val="DFDDFB"/>
            </a:solidFill>
          </p:spPr>
        </p:sp>
        <p:sp>
          <p:nvSpPr>
            <p:cNvPr name="Freeform 19" id="19"/>
            <p:cNvSpPr/>
            <p:nvPr/>
          </p:nvSpPr>
          <p:spPr>
            <a:xfrm flipH="false" flipV="false" rot="0">
              <a:off x="0" y="0"/>
              <a:ext cx="19341339" cy="1482725"/>
            </a:xfrm>
            <a:custGeom>
              <a:avLst/>
              <a:gdLst/>
              <a:ahLst/>
              <a:cxnLst/>
              <a:rect r="r" b="b" t="t" l="l"/>
              <a:pathLst>
                <a:path h="1482725" w="19341339">
                  <a:moveTo>
                    <a:pt x="0" y="269748"/>
                  </a:moveTo>
                  <a:cubicBezTo>
                    <a:pt x="0" y="119380"/>
                    <a:pt x="126873" y="0"/>
                    <a:pt x="280162" y="0"/>
                  </a:cubicBezTo>
                  <a:lnTo>
                    <a:pt x="19061176" y="0"/>
                  </a:lnTo>
                  <a:lnTo>
                    <a:pt x="19061176" y="33909"/>
                  </a:lnTo>
                  <a:lnTo>
                    <a:pt x="19061176" y="0"/>
                  </a:lnTo>
                  <a:cubicBezTo>
                    <a:pt x="19214464" y="0"/>
                    <a:pt x="19341339" y="119380"/>
                    <a:pt x="19341339" y="269748"/>
                  </a:cubicBezTo>
                  <a:lnTo>
                    <a:pt x="19307429" y="269748"/>
                  </a:lnTo>
                  <a:lnTo>
                    <a:pt x="19341339" y="269748"/>
                  </a:lnTo>
                  <a:lnTo>
                    <a:pt x="19341339" y="1212977"/>
                  </a:lnTo>
                  <a:lnTo>
                    <a:pt x="19307429" y="1212977"/>
                  </a:lnTo>
                  <a:lnTo>
                    <a:pt x="19341339" y="1212977"/>
                  </a:lnTo>
                  <a:cubicBezTo>
                    <a:pt x="19341339" y="1363345"/>
                    <a:pt x="19214464" y="1482725"/>
                    <a:pt x="19061176" y="1482725"/>
                  </a:cubicBezTo>
                  <a:lnTo>
                    <a:pt x="19061176" y="1448816"/>
                  </a:lnTo>
                  <a:lnTo>
                    <a:pt x="19061176" y="1482725"/>
                  </a:lnTo>
                  <a:lnTo>
                    <a:pt x="280162" y="1482725"/>
                  </a:lnTo>
                  <a:lnTo>
                    <a:pt x="280162" y="1448816"/>
                  </a:lnTo>
                  <a:lnTo>
                    <a:pt x="280162" y="1482725"/>
                  </a:lnTo>
                  <a:cubicBezTo>
                    <a:pt x="126873" y="1482725"/>
                    <a:pt x="0" y="1363345"/>
                    <a:pt x="0" y="1212977"/>
                  </a:cubicBezTo>
                  <a:lnTo>
                    <a:pt x="0" y="269748"/>
                  </a:lnTo>
                  <a:lnTo>
                    <a:pt x="33909" y="269748"/>
                  </a:lnTo>
                  <a:lnTo>
                    <a:pt x="0" y="269748"/>
                  </a:lnTo>
                  <a:moveTo>
                    <a:pt x="67691" y="269748"/>
                  </a:moveTo>
                  <a:lnTo>
                    <a:pt x="67691" y="1212977"/>
                  </a:lnTo>
                  <a:lnTo>
                    <a:pt x="33909" y="1212977"/>
                  </a:lnTo>
                  <a:lnTo>
                    <a:pt x="67691" y="1212977"/>
                  </a:lnTo>
                  <a:cubicBezTo>
                    <a:pt x="67691" y="1323213"/>
                    <a:pt x="161417" y="1414907"/>
                    <a:pt x="280035" y="1414907"/>
                  </a:cubicBezTo>
                  <a:lnTo>
                    <a:pt x="19061176" y="1414907"/>
                  </a:lnTo>
                  <a:cubicBezTo>
                    <a:pt x="19179921" y="1414907"/>
                    <a:pt x="19273520" y="1323086"/>
                    <a:pt x="19273520" y="1212977"/>
                  </a:cubicBezTo>
                  <a:lnTo>
                    <a:pt x="19273520" y="269748"/>
                  </a:lnTo>
                  <a:cubicBezTo>
                    <a:pt x="19273520" y="159512"/>
                    <a:pt x="19179794" y="67818"/>
                    <a:pt x="19061176" y="67818"/>
                  </a:cubicBezTo>
                  <a:lnTo>
                    <a:pt x="280162" y="67818"/>
                  </a:lnTo>
                  <a:lnTo>
                    <a:pt x="280162" y="33909"/>
                  </a:lnTo>
                  <a:lnTo>
                    <a:pt x="280162" y="67691"/>
                  </a:lnTo>
                  <a:cubicBezTo>
                    <a:pt x="161417" y="67691"/>
                    <a:pt x="67818" y="159512"/>
                    <a:pt x="67818" y="269621"/>
                  </a:cubicBezTo>
                  <a:close/>
                </a:path>
              </a:pathLst>
            </a:custGeom>
            <a:solidFill>
              <a:srgbClr val="DFDDFB"/>
            </a:solidFill>
          </p:spPr>
        </p:sp>
      </p:grpSp>
      <p:sp>
        <p:nvSpPr>
          <p:cNvPr name="TextBox 20" id="20"/>
          <p:cNvSpPr txBox="true"/>
          <p:nvPr/>
        </p:nvSpPr>
        <p:spPr>
          <a:xfrm rot="0">
            <a:off x="3143260" y="6291066"/>
            <a:ext cx="11678286" cy="554280"/>
          </a:xfrm>
          <a:prstGeom prst="rect">
            <a:avLst/>
          </a:prstGeom>
        </p:spPr>
        <p:txBody>
          <a:bodyPr anchor="t" rtlCol="false" tIns="0" lIns="0" bIns="0" rIns="0">
            <a:spAutoFit/>
          </a:bodyPr>
          <a:lstStyle/>
          <a:p>
            <a:pPr algn="ctr">
              <a:lnSpc>
                <a:spcPts val="3992"/>
              </a:lnSpc>
            </a:pPr>
            <a:r>
              <a:rPr lang="en-US" sz="3200">
                <a:solidFill>
                  <a:srgbClr val="000000"/>
                </a:solidFill>
                <a:latin typeface="Arial Bold"/>
              </a:rPr>
              <a:t>Notes Sharing Web Application using Django Framework</a:t>
            </a:r>
          </a:p>
        </p:txBody>
      </p:sp>
      <p:sp>
        <p:nvSpPr>
          <p:cNvPr name="TextBox 21" id="21"/>
          <p:cNvSpPr txBox="true"/>
          <p:nvPr/>
        </p:nvSpPr>
        <p:spPr>
          <a:xfrm rot="0">
            <a:off x="7744460" y="5332944"/>
            <a:ext cx="2799080" cy="554280"/>
          </a:xfrm>
          <a:prstGeom prst="rect">
            <a:avLst/>
          </a:prstGeom>
        </p:spPr>
        <p:txBody>
          <a:bodyPr anchor="t" rtlCol="false" tIns="0" lIns="0" bIns="0" rIns="0">
            <a:spAutoFit/>
          </a:bodyPr>
          <a:lstStyle/>
          <a:p>
            <a:pPr algn="ctr">
              <a:lnSpc>
                <a:spcPts val="3992"/>
              </a:lnSpc>
            </a:pPr>
            <a:r>
              <a:rPr lang="en-US" sz="3200">
                <a:solidFill>
                  <a:srgbClr val="FFFFFF"/>
                </a:solidFill>
                <a:latin typeface="Arial Bold"/>
              </a:rPr>
              <a:t>Project Title</a:t>
            </a:r>
          </a:p>
        </p:txBody>
      </p:sp>
      <p:sp>
        <p:nvSpPr>
          <p:cNvPr name="TextBox 22" id="22"/>
          <p:cNvSpPr txBox="true"/>
          <p:nvPr/>
        </p:nvSpPr>
        <p:spPr>
          <a:xfrm rot="0">
            <a:off x="2553626" y="7983746"/>
            <a:ext cx="13180750" cy="1100840"/>
          </a:xfrm>
          <a:prstGeom prst="rect">
            <a:avLst/>
          </a:prstGeom>
        </p:spPr>
        <p:txBody>
          <a:bodyPr anchor="t" rtlCol="false" tIns="0" lIns="0" bIns="0" rIns="0">
            <a:spAutoFit/>
          </a:bodyPr>
          <a:lstStyle/>
          <a:p>
            <a:pPr algn="ctr">
              <a:lnSpc>
                <a:spcPts val="3992"/>
              </a:lnSpc>
            </a:pPr>
            <a:r>
              <a:rPr lang="en-US" sz="3200">
                <a:solidFill>
                  <a:srgbClr val="FFFFFF"/>
                </a:solidFill>
                <a:latin typeface="Arial"/>
              </a:rPr>
              <a:t>Abstract | Problem Statement | Project Overview | Proposed Solution | Technology Used | Modelling &amp; Results | Conclusion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276400" y="1363752"/>
            <a:ext cx="6109475" cy="723900"/>
          </a:xfrm>
          <a:prstGeom prst="rect">
            <a:avLst/>
          </a:prstGeom>
        </p:spPr>
        <p:txBody>
          <a:bodyPr anchor="t" rtlCol="false" tIns="0" lIns="0" bIns="0" rIns="0">
            <a:spAutoFit/>
          </a:bodyPr>
          <a:lstStyle/>
          <a:p>
            <a:pPr algn="l">
              <a:lnSpc>
                <a:spcPts val="5040"/>
              </a:lnSpc>
            </a:pPr>
            <a:r>
              <a:rPr lang="en-US" sz="4200">
                <a:solidFill>
                  <a:srgbClr val="213163"/>
                </a:solidFill>
                <a:latin typeface="Arial Bold"/>
              </a:rPr>
              <a:t>Abstract</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
        <p:nvSpPr>
          <p:cNvPr name="TextBox 18" id="18"/>
          <p:cNvSpPr txBox="true"/>
          <p:nvPr/>
        </p:nvSpPr>
        <p:spPr>
          <a:xfrm rot="0">
            <a:off x="276400" y="2459127"/>
            <a:ext cx="17427583" cy="3188243"/>
          </a:xfrm>
          <a:prstGeom prst="rect">
            <a:avLst/>
          </a:prstGeom>
        </p:spPr>
        <p:txBody>
          <a:bodyPr anchor="t" rtlCol="false" tIns="0" lIns="0" bIns="0" rIns="0">
            <a:spAutoFit/>
          </a:bodyPr>
          <a:lstStyle/>
          <a:p>
            <a:pPr algn="ctr">
              <a:lnSpc>
                <a:spcPts val="4127"/>
              </a:lnSpc>
              <a:spcBef>
                <a:spcPct val="0"/>
              </a:spcBef>
            </a:pPr>
            <a:r>
              <a:rPr lang="en-US" sz="3439">
                <a:solidFill>
                  <a:srgbClr val="161D23"/>
                </a:solidFill>
                <a:latin typeface="Arial Italics"/>
              </a:rPr>
              <a:t>Building a modern web application can be both complex and rewarding. In this project, we explore how to create a full-stack application using React (for the front end) and Django (for the back end). Our focus is on building a simple yet powerful note-taking app that allows users to store, update, and delete their notes. The key steps include setting up the development environment, creating APIs with Django, building the front end with React, and ensuring deployment security and performance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79485"/>
            <a:ext cx="5689314" cy="638175"/>
          </a:xfrm>
          <a:prstGeom prst="rect">
            <a:avLst/>
          </a:prstGeom>
        </p:spPr>
        <p:txBody>
          <a:bodyPr anchor="t" rtlCol="false" tIns="0" lIns="0" bIns="0" rIns="0">
            <a:spAutoFit/>
          </a:bodyPr>
          <a:lstStyle/>
          <a:p>
            <a:pPr algn="l">
              <a:lnSpc>
                <a:spcPts val="4439"/>
              </a:lnSpc>
            </a:pPr>
            <a:r>
              <a:rPr lang="en-US" sz="3699">
                <a:solidFill>
                  <a:srgbClr val="213163"/>
                </a:solidFill>
                <a:latin typeface="Arial Bold"/>
              </a:rPr>
              <a:t>Problem Statement</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
        <p:nvSpPr>
          <p:cNvPr name="TextBox 18" id="18"/>
          <p:cNvSpPr txBox="true"/>
          <p:nvPr/>
        </p:nvSpPr>
        <p:spPr>
          <a:xfrm rot="0">
            <a:off x="353489" y="2512960"/>
            <a:ext cx="17713761" cy="4095750"/>
          </a:xfrm>
          <a:prstGeom prst="rect">
            <a:avLst/>
          </a:prstGeom>
        </p:spPr>
        <p:txBody>
          <a:bodyPr anchor="t" rtlCol="false" tIns="0" lIns="0" bIns="0" rIns="0">
            <a:spAutoFit/>
          </a:bodyPr>
          <a:lstStyle/>
          <a:p>
            <a:pPr algn="ctr">
              <a:lnSpc>
                <a:spcPts val="3981"/>
              </a:lnSpc>
              <a:spcBef>
                <a:spcPct val="0"/>
              </a:spcBef>
            </a:pPr>
            <a:r>
              <a:rPr lang="en-US" sz="3317">
                <a:solidFill>
                  <a:srgbClr val="161D23"/>
                </a:solidFill>
                <a:latin typeface="Arial Italics"/>
              </a:rPr>
              <a:t>I</a:t>
            </a:r>
            <a:r>
              <a:rPr lang="en-US" sz="3317">
                <a:solidFill>
                  <a:srgbClr val="161D23"/>
                </a:solidFill>
                <a:latin typeface="Arial Italics"/>
              </a:rPr>
              <a:t>n traditional educational environments, sharing files between students and teachers can be inefficient and cumbersome. Students often need to submit assignments or access resources, while teachers need to distribute materials and provide feedback. However, existing methods, such as email or physical submissions, lack organization and can lead to confusion or lost files.To address these challenges, this project aims to develop a web application that enables seamless file sharing between students and teachers. The application will provide a centralized platform for uploading, downloading, and managing files, enhancing collaboration and efficiency within educational communities.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61975"/>
          </a:xfrm>
          <a:prstGeom prst="rect">
            <a:avLst/>
          </a:prstGeom>
        </p:spPr>
        <p:txBody>
          <a:bodyPr anchor="t" rtlCol="false" tIns="0" lIns="0" bIns="0" rIns="0">
            <a:spAutoFit/>
          </a:bodyPr>
          <a:lstStyle/>
          <a:p>
            <a:pPr algn="l">
              <a:lnSpc>
                <a:spcPts val="3960"/>
              </a:lnSpc>
            </a:pPr>
            <a:r>
              <a:rPr lang="en-US" sz="3300">
                <a:solidFill>
                  <a:srgbClr val="213163"/>
                </a:solidFill>
                <a:latin typeface="Arial Bold"/>
              </a:rPr>
              <a:t>Project Overview</a:t>
            </a:r>
          </a:p>
        </p:txBody>
      </p:sp>
      <p:sp>
        <p:nvSpPr>
          <p:cNvPr name="AutoShape 16" id="16"/>
          <p:cNvSpPr/>
          <p:nvPr/>
        </p:nvSpPr>
        <p:spPr>
          <a:xfrm>
            <a:off x="-1870097" y="7845105"/>
            <a:ext cx="18307050" cy="1905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0" y="2093860"/>
            <a:ext cx="18411825" cy="781050"/>
          </a:xfrm>
          <a:prstGeom prst="rect">
            <a:avLst/>
          </a:prstGeom>
        </p:spPr>
        <p:txBody>
          <a:bodyPr anchor="t" rtlCol="false" tIns="0" lIns="0" bIns="0" rIns="0">
            <a:spAutoFit/>
          </a:bodyPr>
          <a:lstStyle/>
          <a:p>
            <a:pPr algn="ctr">
              <a:lnSpc>
                <a:spcPts val="3000"/>
              </a:lnSpc>
              <a:spcBef>
                <a:spcPct val="0"/>
              </a:spcBef>
            </a:pPr>
            <a:r>
              <a:rPr lang="en-US" sz="2500">
                <a:solidFill>
                  <a:srgbClr val="000000"/>
                </a:solidFill>
                <a:latin typeface="Arapey"/>
              </a:rPr>
              <a:t>Our goal is to build a simple yet powerful note-taking API that allows users to store, update, and delete their notes. Here are the key steps we’ll cover:</a:t>
            </a:r>
          </a:p>
        </p:txBody>
      </p:sp>
      <p:sp>
        <p:nvSpPr>
          <p:cNvPr name="TextBox 18" id="18"/>
          <p:cNvSpPr txBox="true"/>
          <p:nvPr/>
        </p:nvSpPr>
        <p:spPr>
          <a:xfrm rot="0">
            <a:off x="248575" y="2855860"/>
            <a:ext cx="18039425" cy="4591050"/>
          </a:xfrm>
          <a:prstGeom prst="rect">
            <a:avLst/>
          </a:prstGeom>
        </p:spPr>
        <p:txBody>
          <a:bodyPr anchor="t" rtlCol="false" tIns="0" lIns="0" bIns="0" rIns="0">
            <a:spAutoFit/>
          </a:bodyPr>
          <a:lstStyle/>
          <a:p>
            <a:pPr>
              <a:lnSpc>
                <a:spcPts val="3016"/>
              </a:lnSpc>
              <a:spcBef>
                <a:spcPct val="0"/>
              </a:spcBef>
            </a:pPr>
            <a:r>
              <a:rPr lang="en-US" sz="2513">
                <a:solidFill>
                  <a:srgbClr val="000000"/>
                </a:solidFill>
                <a:latin typeface="Arapey"/>
              </a:rPr>
              <a:t>1.</a:t>
            </a:r>
            <a:r>
              <a:rPr lang="en-US" sz="2513">
                <a:solidFill>
                  <a:srgbClr val="000000"/>
                </a:solidFill>
                <a:latin typeface="Arapey"/>
              </a:rPr>
              <a:t>Setting Up the Development Environment:</a:t>
            </a:r>
          </a:p>
          <a:p>
            <a:pPr marL="542641" indent="-271321" lvl="1">
              <a:lnSpc>
                <a:spcPts val="3016"/>
              </a:lnSpc>
              <a:buFont typeface="Arial"/>
              <a:buChar char="•"/>
            </a:pPr>
            <a:r>
              <a:rPr lang="en-US" sz="2513">
                <a:solidFill>
                  <a:srgbClr val="000000"/>
                </a:solidFill>
                <a:latin typeface="Arapey"/>
              </a:rPr>
              <a:t>We start by creating a new Django project within a virtual environment.</a:t>
            </a:r>
          </a:p>
          <a:p>
            <a:pPr algn="l" marL="542641" indent="-271321" lvl="1">
              <a:lnSpc>
                <a:spcPts val="3016"/>
              </a:lnSpc>
              <a:buFont typeface="Arial"/>
              <a:buChar char="•"/>
            </a:pPr>
            <a:r>
              <a:rPr lang="en-US" sz="2513">
                <a:solidFill>
                  <a:srgbClr val="000000"/>
                </a:solidFill>
                <a:latin typeface="Arapey"/>
              </a:rPr>
              <a:t>Virtual environments are crucial for maintaining stability, compatibility, and reproducibility in Python projects.</a:t>
            </a:r>
          </a:p>
          <a:p>
            <a:pPr>
              <a:lnSpc>
                <a:spcPts val="3016"/>
              </a:lnSpc>
              <a:spcBef>
                <a:spcPct val="0"/>
              </a:spcBef>
            </a:pPr>
            <a:r>
              <a:rPr lang="en-US" sz="2513">
                <a:solidFill>
                  <a:srgbClr val="000000"/>
                </a:solidFill>
                <a:latin typeface="Arapey"/>
              </a:rPr>
              <a:t>2.Creating the API:</a:t>
            </a:r>
          </a:p>
          <a:p>
            <a:pPr algn="l" marL="542641" indent="-271321" lvl="1">
              <a:lnSpc>
                <a:spcPts val="3016"/>
              </a:lnSpc>
              <a:buFont typeface="Arial"/>
              <a:buChar char="•"/>
            </a:pPr>
            <a:r>
              <a:rPr lang="en-US" sz="2513">
                <a:solidFill>
                  <a:srgbClr val="000000"/>
                </a:solidFill>
                <a:latin typeface="Arapey"/>
              </a:rPr>
              <a:t>We create a Django app specifically for our API.</a:t>
            </a:r>
          </a:p>
          <a:p>
            <a:pPr algn="ctr" marL="542641" indent="-271321" lvl="1">
              <a:lnSpc>
                <a:spcPts val="3016"/>
              </a:lnSpc>
              <a:buFont typeface="Arial"/>
              <a:buChar char="•"/>
            </a:pPr>
            <a:r>
              <a:rPr lang="en-US" sz="2513">
                <a:solidFill>
                  <a:srgbClr val="000000"/>
                </a:solidFill>
                <a:latin typeface="Arapey"/>
              </a:rPr>
              <a:t>The concept of our app is similar to the regular note-taking apps found on modern phones, allowing users to manage their notes in a CRUD-ely (Create, Read, Update, Delete) manner.</a:t>
            </a:r>
          </a:p>
          <a:p>
            <a:pPr>
              <a:lnSpc>
                <a:spcPts val="3016"/>
              </a:lnSpc>
              <a:spcBef>
                <a:spcPct val="0"/>
              </a:spcBef>
            </a:pPr>
            <a:r>
              <a:rPr lang="en-US" sz="2513">
                <a:solidFill>
                  <a:srgbClr val="000000"/>
                </a:solidFill>
                <a:latin typeface="Arapey"/>
              </a:rPr>
              <a:t>3.Important Topics Covered:</a:t>
            </a:r>
          </a:p>
          <a:p>
            <a:pPr marL="542641" indent="-271321" lvl="1">
              <a:lnSpc>
                <a:spcPts val="3016"/>
              </a:lnSpc>
              <a:buFont typeface="Arial"/>
              <a:buChar char="•"/>
            </a:pPr>
            <a:r>
              <a:rPr lang="en-US" sz="2513">
                <a:solidFill>
                  <a:srgbClr val="000000"/>
                </a:solidFill>
                <a:latin typeface="Arapey"/>
              </a:rPr>
              <a:t>Models: Defining the data structure for notes.</a:t>
            </a:r>
          </a:p>
          <a:p>
            <a:pPr marL="542641" indent="-271321" lvl="1">
              <a:lnSpc>
                <a:spcPts val="3016"/>
              </a:lnSpc>
              <a:buFont typeface="Arial"/>
              <a:buChar char="•"/>
            </a:pPr>
            <a:r>
              <a:rPr lang="en-US" sz="2513">
                <a:solidFill>
                  <a:srgbClr val="000000"/>
                </a:solidFill>
                <a:latin typeface="Arapey"/>
              </a:rPr>
              <a:t>Views: Handling requests and responses.</a:t>
            </a:r>
          </a:p>
          <a:p>
            <a:pPr marL="542641" indent="-271321" lvl="1">
              <a:lnSpc>
                <a:spcPts val="3016"/>
              </a:lnSpc>
              <a:buFont typeface="Arial"/>
              <a:buChar char="•"/>
            </a:pPr>
            <a:r>
              <a:rPr lang="en-US" sz="2513">
                <a:solidFill>
                  <a:srgbClr val="000000"/>
                </a:solidFill>
                <a:latin typeface="Arapey"/>
              </a:rPr>
              <a:t>URL Patterns: Setting up URL paths for the API.</a:t>
            </a:r>
          </a:p>
          <a:p>
            <a:pPr>
              <a:lnSpc>
                <a:spcPts val="3016"/>
              </a:lnSpc>
            </a:pPr>
          </a:p>
        </p:txBody>
      </p:sp>
      <p:sp>
        <p:nvSpPr>
          <p:cNvPr name="TextBox 19" id="19"/>
          <p:cNvSpPr txBox="true"/>
          <p:nvPr/>
        </p:nvSpPr>
        <p:spPr>
          <a:xfrm rot="0">
            <a:off x="186200" y="7589785"/>
            <a:ext cx="18039425" cy="781050"/>
          </a:xfrm>
          <a:prstGeom prst="rect">
            <a:avLst/>
          </a:prstGeom>
        </p:spPr>
        <p:txBody>
          <a:bodyPr anchor="t" rtlCol="false" tIns="0" lIns="0" bIns="0" rIns="0">
            <a:spAutoFit/>
          </a:bodyPr>
          <a:lstStyle/>
          <a:p>
            <a:pPr algn="ctr">
              <a:lnSpc>
                <a:spcPts val="3000"/>
              </a:lnSpc>
              <a:spcBef>
                <a:spcPct val="0"/>
              </a:spcBef>
            </a:pPr>
            <a:r>
              <a:rPr lang="en-US" sz="2500">
                <a:solidFill>
                  <a:srgbClr val="000000"/>
                </a:solidFill>
                <a:latin typeface="Arapey"/>
              </a:rPr>
              <a:t>By following these steps, developers can build a robust and secure note-taking API using Django, ensuring efficient management and access to user notes while adhering to best practices in web development.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81025"/>
          </a:xfrm>
          <a:prstGeom prst="rect">
            <a:avLst/>
          </a:prstGeom>
        </p:spPr>
        <p:txBody>
          <a:bodyPr anchor="t" rtlCol="false" tIns="0" lIns="0" bIns="0" rIns="0">
            <a:spAutoFit/>
          </a:bodyPr>
          <a:lstStyle/>
          <a:p>
            <a:pPr algn="l">
              <a:lnSpc>
                <a:spcPts val="4079"/>
              </a:lnSpc>
            </a:pPr>
            <a:r>
              <a:rPr lang="en-US" sz="3399">
                <a:solidFill>
                  <a:srgbClr val="213163"/>
                </a:solidFill>
                <a:latin typeface="Arial Bold"/>
              </a:rPr>
              <a:t>Proposed Solution</a:t>
            </a:r>
          </a:p>
        </p:txBody>
      </p:sp>
      <p:sp>
        <p:nvSpPr>
          <p:cNvPr name="TextBox 16" id="16"/>
          <p:cNvSpPr txBox="true"/>
          <p:nvPr/>
        </p:nvSpPr>
        <p:spPr>
          <a:xfrm rot="0">
            <a:off x="368506" y="2078710"/>
            <a:ext cx="17550988" cy="596265"/>
          </a:xfrm>
          <a:prstGeom prst="rect">
            <a:avLst/>
          </a:prstGeom>
        </p:spPr>
        <p:txBody>
          <a:bodyPr anchor="t" rtlCol="false" tIns="0" lIns="0" bIns="0" rIns="0">
            <a:spAutoFit/>
          </a:bodyPr>
          <a:lstStyle/>
          <a:p>
            <a:pPr algn="l">
              <a:lnSpc>
                <a:spcPts val="5039"/>
              </a:lnSpc>
            </a:pPr>
            <a:r>
              <a:rPr lang="en-US" sz="2799">
                <a:solidFill>
                  <a:srgbClr val="374151"/>
                </a:solidFill>
                <a:latin typeface="Arapey"/>
              </a:rPr>
              <a:t>.</a:t>
            </a:r>
          </a:p>
        </p:txBody>
      </p:sp>
      <p:sp>
        <p:nvSpPr>
          <p:cNvPr name="AutoShape 17" id="17"/>
          <p:cNvSpPr/>
          <p:nvPr/>
        </p:nvSpPr>
        <p:spPr>
          <a:xfrm>
            <a:off x="-7553310" y="3257324"/>
            <a:ext cx="18307050" cy="19050"/>
          </a:xfrm>
          <a:prstGeom prst="line">
            <a:avLst/>
          </a:prstGeom>
          <a:ln cap="rnd" w="9525">
            <a:solidFill>
              <a:srgbClr val="FFFFFF"/>
            </a:solidFill>
            <a:prstDash val="solid"/>
            <a:headEnd type="none" len="sm" w="sm"/>
            <a:tailEnd type="none" len="sm" w="sm"/>
          </a:ln>
        </p:spPr>
      </p:sp>
      <p:sp>
        <p:nvSpPr>
          <p:cNvPr name="TextBox 18" id="18"/>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
        <p:nvSpPr>
          <p:cNvPr name="TextBox 19" id="19"/>
          <p:cNvSpPr txBox="true"/>
          <p:nvPr/>
        </p:nvSpPr>
        <p:spPr>
          <a:xfrm rot="0">
            <a:off x="63362" y="1988463"/>
            <a:ext cx="17304187" cy="400050"/>
          </a:xfrm>
          <a:prstGeom prst="rect">
            <a:avLst/>
          </a:prstGeom>
        </p:spPr>
        <p:txBody>
          <a:bodyPr anchor="t" rtlCol="false" tIns="0" lIns="0" bIns="0" rIns="0">
            <a:spAutoFit/>
          </a:bodyPr>
          <a:lstStyle/>
          <a:p>
            <a:pPr algn="ctr">
              <a:lnSpc>
                <a:spcPts val="3000"/>
              </a:lnSpc>
              <a:spcBef>
                <a:spcPct val="0"/>
              </a:spcBef>
            </a:pPr>
            <a:r>
              <a:rPr lang="en-US" sz="2500">
                <a:solidFill>
                  <a:srgbClr val="000000"/>
                </a:solidFill>
                <a:latin typeface="Arapey"/>
              </a:rPr>
              <a:t>Our goal is to create a robust note-taking web application that allows users to manage their notes efficiently. Here’s how we’ll approach it:</a:t>
            </a:r>
          </a:p>
        </p:txBody>
      </p:sp>
      <p:sp>
        <p:nvSpPr>
          <p:cNvPr name="TextBox 20" id="20"/>
          <p:cNvSpPr txBox="true"/>
          <p:nvPr/>
        </p:nvSpPr>
        <p:spPr>
          <a:xfrm rot="0">
            <a:off x="276400" y="2788563"/>
            <a:ext cx="8539162" cy="1543050"/>
          </a:xfrm>
          <a:prstGeom prst="rect">
            <a:avLst/>
          </a:prstGeom>
        </p:spPr>
        <p:txBody>
          <a:bodyPr anchor="t" rtlCol="false" tIns="0" lIns="0" bIns="0" rIns="0">
            <a:spAutoFit/>
          </a:bodyPr>
          <a:lstStyle/>
          <a:p>
            <a:pPr>
              <a:lnSpc>
                <a:spcPts val="3000"/>
              </a:lnSpc>
              <a:spcBef>
                <a:spcPct val="0"/>
              </a:spcBef>
            </a:pPr>
            <a:r>
              <a:rPr lang="en-US" sz="2500">
                <a:solidFill>
                  <a:srgbClr val="000000"/>
                </a:solidFill>
                <a:latin typeface="Arapey Bold"/>
              </a:rPr>
              <a:t>1.</a:t>
            </a:r>
            <a:r>
              <a:rPr lang="en-US" sz="2500">
                <a:solidFill>
                  <a:srgbClr val="000000"/>
                </a:solidFill>
                <a:latin typeface="Arapey Bold"/>
              </a:rPr>
              <a:t>Setting Up the Project:</a:t>
            </a:r>
          </a:p>
          <a:p>
            <a:pPr marL="539756" indent="-269878" lvl="1">
              <a:lnSpc>
                <a:spcPts val="3000"/>
              </a:lnSpc>
              <a:buFont typeface="Arial"/>
              <a:buChar char="•"/>
            </a:pPr>
            <a:r>
              <a:rPr lang="en-US" sz="2500">
                <a:solidFill>
                  <a:srgbClr val="000000"/>
                </a:solidFill>
                <a:latin typeface="Arapey"/>
              </a:rPr>
              <a:t>Create a new Django project within a virtual environment.</a:t>
            </a:r>
          </a:p>
          <a:p>
            <a:pPr marL="539756" indent="-269878" lvl="1">
              <a:lnSpc>
                <a:spcPts val="3000"/>
              </a:lnSpc>
              <a:buFont typeface="Arial"/>
              <a:buChar char="•"/>
            </a:pPr>
            <a:r>
              <a:rPr lang="en-US" sz="2500">
                <a:solidFill>
                  <a:srgbClr val="000000"/>
                </a:solidFill>
                <a:latin typeface="Arapey"/>
              </a:rPr>
              <a:t>Install Django using pip install django.</a:t>
            </a:r>
          </a:p>
          <a:p>
            <a:pPr marL="539756" indent="-269878" lvl="1">
              <a:lnSpc>
                <a:spcPts val="3000"/>
              </a:lnSpc>
              <a:buFont typeface="Arial"/>
              <a:buChar char="•"/>
            </a:pPr>
            <a:r>
              <a:rPr lang="en-US" sz="2500">
                <a:solidFill>
                  <a:srgbClr val="000000"/>
                </a:solidFill>
                <a:latin typeface="Arapey"/>
              </a:rPr>
              <a:t>Start the development server with python manage.py runserver.</a:t>
            </a:r>
          </a:p>
        </p:txBody>
      </p:sp>
      <p:sp>
        <p:nvSpPr>
          <p:cNvPr name="TextBox 21" id="21"/>
          <p:cNvSpPr txBox="true"/>
          <p:nvPr/>
        </p:nvSpPr>
        <p:spPr>
          <a:xfrm rot="0">
            <a:off x="276400" y="4417338"/>
            <a:ext cx="15105698" cy="3829050"/>
          </a:xfrm>
          <a:prstGeom prst="rect">
            <a:avLst/>
          </a:prstGeom>
        </p:spPr>
        <p:txBody>
          <a:bodyPr anchor="t" rtlCol="false" tIns="0" lIns="0" bIns="0" rIns="0">
            <a:spAutoFit/>
          </a:bodyPr>
          <a:lstStyle/>
          <a:p>
            <a:pPr>
              <a:lnSpc>
                <a:spcPts val="3016"/>
              </a:lnSpc>
              <a:spcBef>
                <a:spcPct val="0"/>
              </a:spcBef>
            </a:pPr>
            <a:r>
              <a:rPr lang="en-US" sz="2513">
                <a:solidFill>
                  <a:srgbClr val="000000"/>
                </a:solidFill>
                <a:latin typeface="Arapey Bold"/>
              </a:rPr>
              <a:t>2.</a:t>
            </a:r>
            <a:r>
              <a:rPr lang="en-US" sz="2513">
                <a:solidFill>
                  <a:srgbClr val="000000"/>
                </a:solidFill>
                <a:latin typeface="Arapey Bold"/>
              </a:rPr>
              <a:t>Creating the Note-Taking App:</a:t>
            </a:r>
          </a:p>
          <a:p>
            <a:pPr marL="542695" indent="-271347" lvl="1">
              <a:lnSpc>
                <a:spcPts val="3016"/>
              </a:lnSpc>
              <a:buFont typeface="Arial"/>
              <a:buChar char="•"/>
            </a:pPr>
            <a:r>
              <a:rPr lang="en-US" sz="2513">
                <a:solidFill>
                  <a:srgbClr val="000000"/>
                </a:solidFill>
                <a:latin typeface="Arapey"/>
              </a:rPr>
              <a:t>Generate a Django app specifically for the note-taking functionality using python manage.py startapp notes.</a:t>
            </a:r>
          </a:p>
          <a:p>
            <a:pPr marL="542695" indent="-271347" lvl="1">
              <a:lnSpc>
                <a:spcPts val="3016"/>
              </a:lnSpc>
              <a:buFont typeface="Arial"/>
              <a:buChar char="•"/>
            </a:pPr>
            <a:r>
              <a:rPr lang="en-US" sz="2513">
                <a:solidFill>
                  <a:srgbClr val="000000"/>
                </a:solidFill>
                <a:latin typeface="Arapey"/>
              </a:rPr>
              <a:t>Define a model for notes in the models.py file. Include fields for title, content, creation date, and modification date.</a:t>
            </a:r>
          </a:p>
          <a:p>
            <a:pPr>
              <a:lnSpc>
                <a:spcPts val="3016"/>
              </a:lnSpc>
              <a:spcBef>
                <a:spcPct val="0"/>
              </a:spcBef>
            </a:pPr>
            <a:r>
              <a:rPr lang="en-US" sz="2513">
                <a:solidFill>
                  <a:srgbClr val="000000"/>
                </a:solidFill>
                <a:latin typeface="Arapey Bold"/>
              </a:rPr>
              <a:t>3.Views and URL Patterns:</a:t>
            </a:r>
          </a:p>
          <a:p>
            <a:pPr marL="542695" indent="-271347" lvl="1">
              <a:lnSpc>
                <a:spcPts val="3016"/>
              </a:lnSpc>
              <a:buFont typeface="Arial"/>
              <a:buChar char="•"/>
            </a:pPr>
            <a:r>
              <a:rPr lang="en-US" sz="2513">
                <a:solidFill>
                  <a:srgbClr val="000000"/>
                </a:solidFill>
                <a:latin typeface="Arapey"/>
              </a:rPr>
              <a:t>Implement views for creating, editing, and displaying notes.</a:t>
            </a:r>
          </a:p>
          <a:p>
            <a:pPr marL="542695" indent="-271347" lvl="1">
              <a:lnSpc>
                <a:spcPts val="3016"/>
              </a:lnSpc>
              <a:buFont typeface="Arial"/>
              <a:buChar char="•"/>
            </a:pPr>
            <a:r>
              <a:rPr lang="en-US" sz="2513">
                <a:solidFill>
                  <a:srgbClr val="000000"/>
                </a:solidFill>
                <a:latin typeface="Arapey"/>
              </a:rPr>
              <a:t>Set up URL patterns to handle different endpoints (e.g., note creation, editing, deletion).</a:t>
            </a:r>
          </a:p>
          <a:p>
            <a:pPr>
              <a:lnSpc>
                <a:spcPts val="3016"/>
              </a:lnSpc>
              <a:spcBef>
                <a:spcPct val="0"/>
              </a:spcBef>
            </a:pPr>
            <a:r>
              <a:rPr lang="en-US" sz="2513">
                <a:solidFill>
                  <a:srgbClr val="000000"/>
                </a:solidFill>
                <a:latin typeface="Arapey Bold"/>
              </a:rPr>
              <a:t>4.</a:t>
            </a:r>
            <a:r>
              <a:rPr lang="en-US" sz="2513">
                <a:solidFill>
                  <a:srgbClr val="000000"/>
                </a:solidFill>
                <a:latin typeface="Arapey Bold"/>
              </a:rPr>
              <a:t>User Authentication and Registration:</a:t>
            </a:r>
          </a:p>
          <a:p>
            <a:pPr algn="just" marL="542695" indent="-271347" lvl="1">
              <a:lnSpc>
                <a:spcPts val="3016"/>
              </a:lnSpc>
              <a:buFont typeface="Arial"/>
              <a:buChar char="•"/>
            </a:pPr>
            <a:r>
              <a:rPr lang="en-US" sz="2513">
                <a:solidFill>
                  <a:srgbClr val="000000"/>
                </a:solidFill>
                <a:latin typeface="Arapey"/>
              </a:rPr>
              <a:t>Integrate Django’s authentication system.</a:t>
            </a:r>
          </a:p>
          <a:p>
            <a:pPr marL="542695" indent="-271347" lvl="1">
              <a:lnSpc>
                <a:spcPts val="3016"/>
              </a:lnSpc>
              <a:buFont typeface="Arial"/>
              <a:buChar char="•"/>
            </a:pPr>
            <a:r>
              <a:rPr lang="en-US" sz="2513">
                <a:solidFill>
                  <a:srgbClr val="000000"/>
                </a:solidFill>
                <a:latin typeface="Arapey"/>
              </a:rPr>
              <a:t>Allow users to create accounts, log in, and log out.</a:t>
            </a:r>
          </a:p>
          <a:p>
            <a:pPr marL="542695" indent="-271347" lvl="1">
              <a:lnSpc>
                <a:spcPts val="3016"/>
              </a:lnSpc>
              <a:buFont typeface="Arial"/>
              <a:buChar char="•"/>
            </a:pPr>
            <a:r>
              <a:rPr lang="en-US" sz="2513">
                <a:solidFill>
                  <a:srgbClr val="000000"/>
                </a:solidFill>
                <a:latin typeface="Arapey"/>
              </a:rPr>
              <a:t>Ensure that only authenticated users can access note-related features.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Technology Used</a:t>
            </a:r>
          </a:p>
        </p:txBody>
      </p:sp>
      <p:sp>
        <p:nvSpPr>
          <p:cNvPr name="Freeform 16" id="16"/>
          <p:cNvSpPr/>
          <p:nvPr/>
        </p:nvSpPr>
        <p:spPr>
          <a:xfrm flipH="false" flipV="false" rot="0">
            <a:off x="2042342" y="3446514"/>
            <a:ext cx="5912938" cy="5146094"/>
          </a:xfrm>
          <a:custGeom>
            <a:avLst/>
            <a:gdLst/>
            <a:ahLst/>
            <a:cxnLst/>
            <a:rect r="r" b="b" t="t" l="l"/>
            <a:pathLst>
              <a:path h="5146094" w="5912938">
                <a:moveTo>
                  <a:pt x="0" y="0"/>
                </a:moveTo>
                <a:lnTo>
                  <a:pt x="5912938" y="0"/>
                </a:lnTo>
                <a:lnTo>
                  <a:pt x="5912938" y="5146094"/>
                </a:lnTo>
                <a:lnTo>
                  <a:pt x="0" y="5146094"/>
                </a:lnTo>
                <a:lnTo>
                  <a:pt x="0" y="0"/>
                </a:lnTo>
                <a:close/>
              </a:path>
            </a:pathLst>
          </a:custGeom>
          <a:blipFill>
            <a:blip r:embed="rId4"/>
            <a:stretch>
              <a:fillRect l="0" t="-2035" r="0" b="-2035"/>
            </a:stretch>
          </a:blipFill>
        </p:spPr>
      </p:sp>
      <p:sp>
        <p:nvSpPr>
          <p:cNvPr name="Freeform 17" id="17"/>
          <p:cNvSpPr/>
          <p:nvPr/>
        </p:nvSpPr>
        <p:spPr>
          <a:xfrm flipH="false" flipV="false" rot="0">
            <a:off x="9128760" y="3425384"/>
            <a:ext cx="8331198" cy="4181904"/>
          </a:xfrm>
          <a:custGeom>
            <a:avLst/>
            <a:gdLst/>
            <a:ahLst/>
            <a:cxnLst/>
            <a:rect r="r" b="b" t="t" l="l"/>
            <a:pathLst>
              <a:path h="4181904" w="8331198">
                <a:moveTo>
                  <a:pt x="0" y="0"/>
                </a:moveTo>
                <a:lnTo>
                  <a:pt x="8331198" y="0"/>
                </a:lnTo>
                <a:lnTo>
                  <a:pt x="8331198" y="4181904"/>
                </a:lnTo>
                <a:lnTo>
                  <a:pt x="0" y="4181904"/>
                </a:lnTo>
                <a:lnTo>
                  <a:pt x="0" y="0"/>
                </a:lnTo>
                <a:close/>
              </a:path>
            </a:pathLst>
          </a:custGeom>
          <a:blipFill>
            <a:blip r:embed="rId5"/>
            <a:stretch>
              <a:fillRect l="0" t="-6138" r="0" b="-6138"/>
            </a:stretch>
          </a:blipFill>
        </p:spPr>
      </p:sp>
      <p:sp>
        <p:nvSpPr>
          <p:cNvPr name="TextBox 18" id="18"/>
          <p:cNvSpPr txBox="true"/>
          <p:nvPr/>
        </p:nvSpPr>
        <p:spPr>
          <a:xfrm rot="0">
            <a:off x="2092162" y="2711592"/>
            <a:ext cx="6454088" cy="581264"/>
          </a:xfrm>
          <a:prstGeom prst="rect">
            <a:avLst/>
          </a:prstGeom>
        </p:spPr>
        <p:txBody>
          <a:bodyPr anchor="t" rtlCol="false" tIns="0" lIns="0" bIns="0" rIns="0">
            <a:spAutoFit/>
          </a:bodyPr>
          <a:lstStyle/>
          <a:p>
            <a:pPr algn="ctr">
              <a:lnSpc>
                <a:spcPts val="3359"/>
              </a:lnSpc>
            </a:pPr>
            <a:r>
              <a:rPr lang="en-US" sz="2799">
                <a:solidFill>
                  <a:srgbClr val="000000"/>
                </a:solidFill>
                <a:latin typeface="Arial"/>
              </a:rPr>
              <a:t>Front-end</a:t>
            </a:r>
          </a:p>
        </p:txBody>
      </p:sp>
      <p:sp>
        <p:nvSpPr>
          <p:cNvPr name="TextBox 19" id="19"/>
          <p:cNvSpPr txBox="true"/>
          <p:nvPr/>
        </p:nvSpPr>
        <p:spPr>
          <a:xfrm rot="0">
            <a:off x="9822912" y="2563614"/>
            <a:ext cx="6979058" cy="581264"/>
          </a:xfrm>
          <a:prstGeom prst="rect">
            <a:avLst/>
          </a:prstGeom>
        </p:spPr>
        <p:txBody>
          <a:bodyPr anchor="t" rtlCol="false" tIns="0" lIns="0" bIns="0" rIns="0">
            <a:spAutoFit/>
          </a:bodyPr>
          <a:lstStyle/>
          <a:p>
            <a:pPr algn="ctr">
              <a:lnSpc>
                <a:spcPts val="3359"/>
              </a:lnSpc>
            </a:pPr>
            <a:r>
              <a:rPr lang="en-US" sz="2799">
                <a:solidFill>
                  <a:srgbClr val="000000"/>
                </a:solidFill>
                <a:latin typeface="Arial"/>
              </a:rPr>
              <a:t>Back-end</a:t>
            </a:r>
          </a:p>
        </p:txBody>
      </p:sp>
      <p:sp>
        <p:nvSpPr>
          <p:cNvPr name="AutoShape 20" id="20"/>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21" id="21"/>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79485"/>
            <a:ext cx="5689314" cy="619125"/>
          </a:xfrm>
          <a:prstGeom prst="rect">
            <a:avLst/>
          </a:prstGeom>
        </p:spPr>
        <p:txBody>
          <a:bodyPr anchor="t" rtlCol="false" tIns="0" lIns="0" bIns="0" rIns="0">
            <a:spAutoFit/>
          </a:bodyPr>
          <a:lstStyle/>
          <a:p>
            <a:pPr algn="l">
              <a:lnSpc>
                <a:spcPts val="4319"/>
              </a:lnSpc>
            </a:pPr>
            <a:r>
              <a:rPr lang="en-US" sz="3599">
                <a:solidFill>
                  <a:srgbClr val="213163"/>
                </a:solidFill>
                <a:latin typeface="Arial Bold"/>
              </a:rPr>
              <a:t>Modelling &amp; Results</a:t>
            </a:r>
          </a:p>
        </p:txBody>
      </p:sp>
      <p:sp>
        <p:nvSpPr>
          <p:cNvPr name="TextBox 16" id="16"/>
          <p:cNvSpPr txBox="true"/>
          <p:nvPr/>
        </p:nvSpPr>
        <p:spPr>
          <a:xfrm rot="0">
            <a:off x="276400" y="2151010"/>
            <a:ext cx="9778128" cy="2409825"/>
          </a:xfrm>
          <a:prstGeom prst="rect">
            <a:avLst/>
          </a:prstGeom>
        </p:spPr>
        <p:txBody>
          <a:bodyPr anchor="t" rtlCol="false" tIns="0" lIns="0" bIns="0" rIns="0">
            <a:spAutoFit/>
          </a:bodyPr>
          <a:lstStyle/>
          <a:p>
            <a:pPr>
              <a:lnSpc>
                <a:spcPts val="2760"/>
              </a:lnSpc>
              <a:spcBef>
                <a:spcPct val="0"/>
              </a:spcBef>
            </a:pPr>
            <a:r>
              <a:rPr lang="en-US" sz="2300">
                <a:solidFill>
                  <a:srgbClr val="000000"/>
                </a:solidFill>
                <a:latin typeface="Arapey"/>
              </a:rPr>
              <a:t>Model Structure:</a:t>
            </a:r>
          </a:p>
          <a:p>
            <a:pPr>
              <a:lnSpc>
                <a:spcPts val="2760"/>
              </a:lnSpc>
              <a:spcBef>
                <a:spcPct val="0"/>
              </a:spcBef>
            </a:pPr>
            <a:r>
              <a:rPr lang="en-US" sz="2300">
                <a:solidFill>
                  <a:srgbClr val="000000"/>
                </a:solidFill>
                <a:latin typeface="Arapey Bold"/>
              </a:rPr>
              <a:t>1.User Model:</a:t>
            </a:r>
          </a:p>
          <a:p>
            <a:pPr>
              <a:lnSpc>
                <a:spcPts val="2760"/>
              </a:lnSpc>
              <a:spcBef>
                <a:spcPct val="0"/>
              </a:spcBef>
            </a:pPr>
          </a:p>
          <a:p>
            <a:pPr marL="496577" indent="-248289" lvl="1">
              <a:lnSpc>
                <a:spcPts val="2760"/>
              </a:lnSpc>
              <a:buFont typeface="Arial"/>
              <a:buChar char="•"/>
            </a:pPr>
            <a:r>
              <a:rPr lang="en-US" sz="2300">
                <a:solidFill>
                  <a:srgbClr val="000000"/>
                </a:solidFill>
                <a:latin typeface="Arapey"/>
              </a:rPr>
              <a:t>Fields: username, email, password (hashed), date joined, etc.</a:t>
            </a:r>
          </a:p>
          <a:p>
            <a:pPr>
              <a:lnSpc>
                <a:spcPts val="2760"/>
              </a:lnSpc>
              <a:spcBef>
                <a:spcPct val="0"/>
              </a:spcBef>
            </a:pPr>
            <a:r>
              <a:rPr lang="en-US" sz="2300">
                <a:solidFill>
                  <a:srgbClr val="000000"/>
                </a:solidFill>
                <a:latin typeface="Arapey Bold"/>
              </a:rPr>
              <a:t>2.Note Model:</a:t>
            </a:r>
          </a:p>
          <a:p>
            <a:pPr>
              <a:lnSpc>
                <a:spcPts val="2760"/>
              </a:lnSpc>
              <a:spcBef>
                <a:spcPct val="0"/>
              </a:spcBef>
            </a:pPr>
          </a:p>
          <a:p>
            <a:pPr marL="496577" indent="-248289" lvl="1">
              <a:lnSpc>
                <a:spcPts val="2760"/>
              </a:lnSpc>
              <a:buFont typeface="Arial"/>
              <a:buChar char="•"/>
            </a:pPr>
            <a:r>
              <a:rPr lang="en-US" sz="2300">
                <a:solidFill>
                  <a:srgbClr val="000000"/>
                </a:solidFill>
                <a:latin typeface="Arapey"/>
              </a:rPr>
              <a:t>Fields: title, content, created_at, last_updated_at, owner (ForeignKey to User), etc.</a:t>
            </a:r>
          </a:p>
        </p:txBody>
      </p:sp>
      <p:sp>
        <p:nvSpPr>
          <p:cNvPr name="TextBox 17" id="17"/>
          <p:cNvSpPr txBox="true"/>
          <p:nvPr/>
        </p:nvSpPr>
        <p:spPr>
          <a:xfrm rot="0">
            <a:off x="276400" y="3755507"/>
            <a:ext cx="13400504" cy="6705600"/>
          </a:xfrm>
          <a:prstGeom prst="rect">
            <a:avLst/>
          </a:prstGeom>
        </p:spPr>
        <p:txBody>
          <a:bodyPr anchor="t" rtlCol="false" tIns="0" lIns="0" bIns="0" rIns="0">
            <a:spAutoFit/>
          </a:bodyPr>
          <a:lstStyle/>
          <a:p>
            <a:pPr algn="ctr">
              <a:lnSpc>
                <a:spcPts val="2695"/>
              </a:lnSpc>
              <a:spcBef>
                <a:spcPct val="0"/>
              </a:spcBef>
            </a:pPr>
          </a:p>
          <a:p>
            <a:pPr algn="ctr">
              <a:lnSpc>
                <a:spcPts val="2695"/>
              </a:lnSpc>
              <a:spcBef>
                <a:spcPct val="0"/>
              </a:spcBef>
            </a:pPr>
          </a:p>
          <a:p>
            <a:pPr algn="ctr">
              <a:lnSpc>
                <a:spcPts val="2695"/>
              </a:lnSpc>
              <a:spcBef>
                <a:spcPct val="0"/>
              </a:spcBef>
            </a:pPr>
          </a:p>
          <a:p>
            <a:pPr>
              <a:lnSpc>
                <a:spcPts val="2695"/>
              </a:lnSpc>
              <a:spcBef>
                <a:spcPct val="0"/>
              </a:spcBef>
            </a:pPr>
            <a:r>
              <a:rPr lang="en-US" sz="2246">
                <a:solidFill>
                  <a:srgbClr val="000000"/>
                </a:solidFill>
                <a:latin typeface="Arial"/>
              </a:rPr>
              <a:t>Expected Result:</a:t>
            </a:r>
          </a:p>
          <a:p>
            <a:pPr>
              <a:lnSpc>
                <a:spcPts val="2695"/>
              </a:lnSpc>
              <a:spcBef>
                <a:spcPct val="0"/>
              </a:spcBef>
            </a:pPr>
            <a:r>
              <a:rPr lang="en-US" sz="2246">
                <a:solidFill>
                  <a:srgbClr val="000000"/>
                </a:solidFill>
                <a:latin typeface="Arial"/>
              </a:rPr>
              <a:t>1.</a:t>
            </a:r>
            <a:r>
              <a:rPr lang="en-US" sz="2246">
                <a:solidFill>
                  <a:srgbClr val="000000"/>
                </a:solidFill>
                <a:latin typeface="Arial Bold"/>
              </a:rPr>
              <a:t>User Authentication:</a:t>
            </a:r>
          </a:p>
          <a:p>
            <a:pPr>
              <a:lnSpc>
                <a:spcPts val="2695"/>
              </a:lnSpc>
              <a:spcBef>
                <a:spcPct val="0"/>
              </a:spcBef>
            </a:pPr>
          </a:p>
          <a:p>
            <a:pPr marL="484999" indent="-242500" lvl="1">
              <a:lnSpc>
                <a:spcPts val="2695"/>
              </a:lnSpc>
              <a:buFont typeface="Arial"/>
              <a:buChar char="•"/>
            </a:pPr>
            <a:r>
              <a:rPr lang="en-US" sz="2246">
                <a:solidFill>
                  <a:srgbClr val="000000"/>
                </a:solidFill>
                <a:latin typeface="Arial"/>
              </a:rPr>
              <a:t>Users can sign up, log in, and log out securely.</a:t>
            </a:r>
          </a:p>
          <a:p>
            <a:pPr marL="484999" indent="-242500" lvl="1">
              <a:lnSpc>
                <a:spcPts val="2695"/>
              </a:lnSpc>
              <a:buFont typeface="Arial"/>
              <a:buChar char="•"/>
            </a:pPr>
            <a:r>
              <a:rPr lang="en-US" sz="2246">
                <a:solidFill>
                  <a:srgbClr val="000000"/>
                </a:solidFill>
                <a:latin typeface="Arial"/>
              </a:rPr>
              <a:t>Passwords are hashed for security.</a:t>
            </a:r>
          </a:p>
          <a:p>
            <a:pPr>
              <a:lnSpc>
                <a:spcPts val="2695"/>
              </a:lnSpc>
              <a:spcBef>
                <a:spcPct val="0"/>
              </a:spcBef>
            </a:pPr>
            <a:r>
              <a:rPr lang="en-US" sz="2246">
                <a:solidFill>
                  <a:srgbClr val="000000"/>
                </a:solidFill>
                <a:latin typeface="Arial"/>
              </a:rPr>
              <a:t>2.</a:t>
            </a:r>
            <a:r>
              <a:rPr lang="en-US" sz="2246">
                <a:solidFill>
                  <a:srgbClr val="000000"/>
                </a:solidFill>
                <a:latin typeface="Arial Bold"/>
              </a:rPr>
              <a:t>Note Management:</a:t>
            </a:r>
          </a:p>
          <a:p>
            <a:pPr>
              <a:lnSpc>
                <a:spcPts val="2695"/>
              </a:lnSpc>
              <a:spcBef>
                <a:spcPct val="0"/>
              </a:spcBef>
            </a:pPr>
          </a:p>
          <a:p>
            <a:pPr marL="484999" indent="-242500" lvl="1">
              <a:lnSpc>
                <a:spcPts val="2695"/>
              </a:lnSpc>
              <a:buFont typeface="Arial"/>
              <a:buChar char="•"/>
            </a:pPr>
            <a:r>
              <a:rPr lang="en-US" sz="2246">
                <a:solidFill>
                  <a:srgbClr val="000000"/>
                </a:solidFill>
                <a:latin typeface="Arial"/>
              </a:rPr>
              <a:t>Users can create, read, update, and delete their own notes.</a:t>
            </a:r>
          </a:p>
          <a:p>
            <a:pPr marL="484999" indent="-242500" lvl="1">
              <a:lnSpc>
                <a:spcPts val="2695"/>
              </a:lnSpc>
              <a:buFont typeface="Arial"/>
              <a:buChar char="•"/>
            </a:pPr>
            <a:r>
              <a:rPr lang="en-US" sz="2246">
                <a:solidFill>
                  <a:srgbClr val="000000"/>
                </a:solidFill>
                <a:latin typeface="Arial"/>
              </a:rPr>
              <a:t>Each note is associated with the user who created it.</a:t>
            </a:r>
          </a:p>
          <a:p>
            <a:pPr>
              <a:lnSpc>
                <a:spcPts val="2695"/>
              </a:lnSpc>
              <a:spcBef>
                <a:spcPct val="0"/>
              </a:spcBef>
            </a:pPr>
            <a:r>
              <a:rPr lang="en-US" sz="2246">
                <a:solidFill>
                  <a:srgbClr val="000000"/>
                </a:solidFill>
                <a:latin typeface="Arial"/>
              </a:rPr>
              <a:t>3</a:t>
            </a:r>
            <a:r>
              <a:rPr lang="en-US" sz="2246">
                <a:solidFill>
                  <a:srgbClr val="000000"/>
                </a:solidFill>
                <a:latin typeface="Arial Bold"/>
              </a:rPr>
              <a:t>.API Endpoints:</a:t>
            </a:r>
          </a:p>
          <a:p>
            <a:pPr>
              <a:lnSpc>
                <a:spcPts val="2695"/>
              </a:lnSpc>
              <a:spcBef>
                <a:spcPct val="0"/>
              </a:spcBef>
            </a:pPr>
          </a:p>
          <a:p>
            <a:pPr marL="484999" indent="-242500" lvl="1">
              <a:lnSpc>
                <a:spcPts val="2695"/>
              </a:lnSpc>
              <a:buFont typeface="Arial"/>
              <a:buChar char="•"/>
            </a:pPr>
            <a:r>
              <a:rPr lang="en-US" sz="2246">
                <a:solidFill>
                  <a:srgbClr val="000000"/>
                </a:solidFill>
                <a:latin typeface="Arial"/>
              </a:rPr>
              <a:t>/api/notes/: CRUD endpoints for managing notes.</a:t>
            </a:r>
          </a:p>
          <a:p>
            <a:pPr marL="484999" indent="-242500" lvl="1">
              <a:lnSpc>
                <a:spcPts val="2695"/>
              </a:lnSpc>
              <a:buFont typeface="Arial"/>
              <a:buChar char="•"/>
            </a:pPr>
            <a:r>
              <a:rPr lang="en-US" sz="2246">
                <a:solidFill>
                  <a:srgbClr val="000000"/>
                </a:solidFill>
                <a:latin typeface="Arial"/>
              </a:rPr>
              <a:t>/api/auth/signup/: Endpoint for user registration.</a:t>
            </a:r>
          </a:p>
          <a:p>
            <a:pPr marL="484999" indent="-242500" lvl="1">
              <a:lnSpc>
                <a:spcPts val="2695"/>
              </a:lnSpc>
              <a:buFont typeface="Arial"/>
              <a:buChar char="•"/>
            </a:pPr>
            <a:r>
              <a:rPr lang="en-US" sz="2246">
                <a:solidFill>
                  <a:srgbClr val="000000"/>
                </a:solidFill>
                <a:latin typeface="Arial"/>
              </a:rPr>
              <a:t>/api/auth/login/: Endpoint for user login and token generation.</a:t>
            </a:r>
          </a:p>
          <a:p>
            <a:pPr marL="484999" indent="-242500" lvl="1">
              <a:lnSpc>
                <a:spcPts val="2695"/>
              </a:lnSpc>
              <a:buFont typeface="Arial"/>
              <a:buChar char="•"/>
            </a:pPr>
            <a:r>
              <a:rPr lang="en-US" sz="2246">
                <a:solidFill>
                  <a:srgbClr val="000000"/>
                </a:solidFill>
                <a:latin typeface="Arial"/>
              </a:rPr>
              <a:t>/api/auth/logout/: Endpoint for user logout.</a:t>
            </a:r>
          </a:p>
          <a:p>
            <a:pPr>
              <a:lnSpc>
                <a:spcPts val="2695"/>
              </a:lnSpc>
              <a:spcBef>
                <a:spcPct val="0"/>
              </a:spcBef>
            </a:pPr>
          </a:p>
          <a:p>
            <a:pPr>
              <a:lnSpc>
                <a:spcPts val="2695"/>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601885" y="2288658"/>
            <a:ext cx="13084230" cy="6583003"/>
          </a:xfrm>
          <a:custGeom>
            <a:avLst/>
            <a:gdLst/>
            <a:ahLst/>
            <a:cxnLst/>
            <a:rect r="r" b="b" t="t" l="l"/>
            <a:pathLst>
              <a:path h="6583003" w="13084230">
                <a:moveTo>
                  <a:pt x="0" y="0"/>
                </a:moveTo>
                <a:lnTo>
                  <a:pt x="13084230" y="0"/>
                </a:lnTo>
                <a:lnTo>
                  <a:pt x="13084230" y="6583003"/>
                </a:lnTo>
                <a:lnTo>
                  <a:pt x="0" y="6583003"/>
                </a:lnTo>
                <a:lnTo>
                  <a:pt x="0" y="0"/>
                </a:lnTo>
                <a:close/>
              </a:path>
            </a:pathLst>
          </a:custGeom>
          <a:blipFill>
            <a:blip r:embed="rId3"/>
            <a:stretch>
              <a:fillRect l="0" t="0"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6942415" y="1031358"/>
            <a:ext cx="4403169" cy="1104900"/>
          </a:xfrm>
          <a:prstGeom prst="rect">
            <a:avLst/>
          </a:prstGeom>
        </p:spPr>
        <p:txBody>
          <a:bodyPr anchor="t" rtlCol="false" tIns="0" lIns="0" bIns="0" rIns="0">
            <a:spAutoFit/>
          </a:bodyPr>
          <a:lstStyle/>
          <a:p>
            <a:pPr algn="ctr">
              <a:lnSpc>
                <a:spcPts val="7799"/>
              </a:lnSpc>
              <a:spcBef>
                <a:spcPct val="0"/>
              </a:spcBef>
            </a:pPr>
            <a:r>
              <a:rPr lang="en-US" sz="6499">
                <a:solidFill>
                  <a:srgbClr val="000000"/>
                </a:solidFill>
                <a:latin typeface="Arial Bold"/>
              </a:rPr>
              <a:t>Login page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DAGB_Bk8Gdc</dc:identifier>
  <dcterms:modified xsi:type="dcterms:W3CDTF">2011-08-01T06:04:30Z</dcterms:modified>
  <cp:revision>1</cp:revision>
  <dc:title>Notes Sharing Web Application using Django Framework - jenipher(1231,ABCD).pptx</dc:title>
</cp:coreProperties>
</file>