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1" r:id="rId4"/>
    <p:sldId id="282" r:id="rId5"/>
    <p:sldId id="283" r:id="rId6"/>
    <p:sldId id="28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Differential CTLE</a:t>
            </a:r>
          </a:p>
        </p:txBody>
      </p:sp>
      <p:sp>
        <p:nvSpPr>
          <p:cNvPr id="10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Chavalla Santhosh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mplete 2-Stage C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 2-Stage CTLE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ctle_2_stage_schematic.png" descr="ctle_2_stage_schematic.png"/>
          <p:cNvPicPr>
            <a:picLocks noChangeAspect="1"/>
          </p:cNvPicPr>
          <p:nvPr/>
        </p:nvPicPr>
        <p:blipFill>
          <a:blip r:embed="rId2"/>
          <a:srcRect l="16861" t="28982" r="4055" b="18572"/>
          <a:stretch>
            <a:fillRect/>
          </a:stretch>
        </p:blipFill>
        <p:spPr>
          <a:xfrm>
            <a:off x="326429" y="1099730"/>
            <a:ext cx="11539234" cy="430450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CL of first stage reduced by Cgg (20fF) of second stage"/>
          <p:cNvSpPr txBox="1"/>
          <p:nvPr/>
        </p:nvSpPr>
        <p:spPr>
          <a:xfrm>
            <a:off x="222170" y="692720"/>
            <a:ext cx="508679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 of first stage reduced by Cgg (20fF) of second stage</a:t>
            </a:r>
          </a:p>
        </p:txBody>
      </p:sp>
      <p:sp>
        <p:nvSpPr>
          <p:cNvPr id="258" name="vpulse with swing 850mV-650mv, both are 180 degrees out of phase…"/>
          <p:cNvSpPr txBox="1"/>
          <p:nvPr/>
        </p:nvSpPr>
        <p:spPr>
          <a:xfrm>
            <a:off x="365381" y="5478159"/>
            <a:ext cx="6432275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vpulse with swing 850mV-650mv, both are 180 degrees out of phase</a:t>
            </a:r>
          </a:p>
          <a:p>
            <a:r>
              <a:t>125ps period, 5ps rise/fall time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ransient Simulations"/>
          <p:cNvSpPr txBox="1">
            <a:spLocks noGrp="1"/>
          </p:cNvSpPr>
          <p:nvPr>
            <p:ph type="title"/>
          </p:nvPr>
        </p:nvSpPr>
        <p:spPr>
          <a:xfrm>
            <a:off x="647252" y="40514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Transient Simulations</a:t>
            </a:r>
          </a:p>
        </p:txBody>
      </p:sp>
      <p:sp>
        <p:nvSpPr>
          <p:cNvPr id="261" name="3. transient analysis…"/>
          <p:cNvSpPr txBox="1">
            <a:spLocks noGrp="1"/>
          </p:cNvSpPr>
          <p:nvPr>
            <p:ph type="body" idx="1"/>
          </p:nvPr>
        </p:nvSpPr>
        <p:spPr>
          <a:xfrm>
            <a:off x="679225" y="1125447"/>
            <a:ext cx="11223143" cy="5483139"/>
          </a:xfrm>
          <a:prstGeom prst="rect">
            <a:avLst/>
          </a:prstGeom>
        </p:spPr>
        <p:txBody>
          <a:bodyPr/>
          <a:lstStyle/>
          <a:p>
            <a:r>
              <a:t>3. transient analysis </a:t>
            </a:r>
          </a:p>
          <a:p>
            <a:r>
              <a:t>8Gbps(4GHz Nyqvist Frequency) data rate 125ps period-850m-650m voltage sources (5ps rise/fall time)</a:t>
            </a:r>
          </a:p>
          <a:p>
            <a:r>
              <a:t>delay introduced between each stage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need to analyze more Swings in ctle/opamp: small signal + large signal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transient_analysis_ctle_2_stage.png" descr="transient_analysis_ctle_2_stage.png"/>
          <p:cNvPicPr>
            <a:picLocks noChangeAspect="1"/>
          </p:cNvPicPr>
          <p:nvPr/>
        </p:nvPicPr>
        <p:blipFill>
          <a:blip r:embed="rId2"/>
          <a:srcRect t="18791"/>
          <a:stretch>
            <a:fillRect/>
          </a:stretch>
        </p:blipFill>
        <p:spPr>
          <a:xfrm>
            <a:off x="0" y="1288693"/>
            <a:ext cx="12192000" cy="556930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me shift,  swing is different after 1 and 2 stage and CM voltage"/>
          <p:cNvSpPr txBox="1"/>
          <p:nvPr/>
        </p:nvSpPr>
        <p:spPr>
          <a:xfrm>
            <a:off x="78960" y="750004"/>
            <a:ext cx="60037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time shift,  swing is different after 1 and 2 stage and CM voltage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transient_analysis_ctle_2_stage_zoomed in.png" descr="transient_analysis_ctle_2_stage_zoomed in.png"/>
          <p:cNvPicPr>
            <a:picLocks noChangeAspect="1"/>
          </p:cNvPicPr>
          <p:nvPr/>
        </p:nvPicPr>
        <p:blipFill>
          <a:blip r:embed="rId2"/>
          <a:srcRect t="17026" b="4688"/>
          <a:stretch>
            <a:fillRect/>
          </a:stretch>
        </p:blipFill>
        <p:spPr>
          <a:xfrm>
            <a:off x="0" y="1167646"/>
            <a:ext cx="12192000" cy="536878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Zoomed in:"/>
          <p:cNvSpPr txBox="1"/>
          <p:nvPr/>
        </p:nvSpPr>
        <p:spPr>
          <a:xfrm>
            <a:off x="21675" y="683172"/>
            <a:ext cx="115092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Zoomed in: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C Simulations"/>
          <p:cNvSpPr txBox="1">
            <a:spLocks noGrp="1"/>
          </p:cNvSpPr>
          <p:nvPr>
            <p:ph type="title"/>
          </p:nvPr>
        </p:nvSpPr>
        <p:spPr>
          <a:xfrm>
            <a:off x="704536" y="5960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AC Simulations</a:t>
            </a:r>
          </a:p>
        </p:txBody>
      </p:sp>
      <p:sp>
        <p:nvSpPr>
          <p:cNvPr id="270" name="ac analysis with vcm=750m…"/>
          <p:cNvSpPr txBox="1">
            <a:spLocks noGrp="1"/>
          </p:cNvSpPr>
          <p:nvPr>
            <p:ph type="body" idx="1"/>
          </p:nvPr>
        </p:nvSpPr>
        <p:spPr>
          <a:xfrm>
            <a:off x="701833" y="1160903"/>
            <a:ext cx="11068313" cy="5419487"/>
          </a:xfrm>
          <a:prstGeom prst="rect">
            <a:avLst/>
          </a:prstGeom>
        </p:spPr>
        <p:txBody>
          <a:bodyPr/>
          <a:lstStyle/>
          <a:p>
            <a:r>
              <a:t>ac analysis with vcm=750m</a:t>
            </a:r>
          </a:p>
          <a:p>
            <a:r>
              <a:t>give AC magnitude for one of the vpulse sources=1.0V</a:t>
            </a:r>
          </a:p>
          <a:p>
            <a:r>
              <a:t>results&gt;direct plot&gt;main form &gt; analysis (ac)&gt; function (voltage)&gt; select differential nets &gt; db20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c_analysis_1_2_stages.png" descr="ac_analysis_1_2_stages.png"/>
          <p:cNvPicPr>
            <a:picLocks noChangeAspect="1"/>
          </p:cNvPicPr>
          <p:nvPr/>
        </p:nvPicPr>
        <p:blipFill>
          <a:blip r:embed="rId2"/>
          <a:srcRect t="14317" b="4526"/>
          <a:stretch>
            <a:fillRect/>
          </a:stretch>
        </p:blipFill>
        <p:spPr>
          <a:xfrm>
            <a:off x="0" y="981905"/>
            <a:ext cx="12192000" cy="556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C Simulations"/>
          <p:cNvSpPr txBox="1">
            <a:spLocks noGrp="1"/>
          </p:cNvSpPr>
          <p:nvPr>
            <p:ph type="title"/>
          </p:nvPr>
        </p:nvSpPr>
        <p:spPr>
          <a:xfrm>
            <a:off x="609062" y="5960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DC Simulations</a:t>
            </a:r>
          </a:p>
        </p:txBody>
      </p:sp>
      <p:sp>
        <p:nvSpPr>
          <p:cNvPr id="275" name="1. dc analysis over common mode range 2 stages separately…"/>
          <p:cNvSpPr txBox="1">
            <a:spLocks noGrp="1"/>
          </p:cNvSpPr>
          <p:nvPr>
            <p:ph type="body" idx="1"/>
          </p:nvPr>
        </p:nvSpPr>
        <p:spPr>
          <a:xfrm>
            <a:off x="684844" y="1146791"/>
            <a:ext cx="11253904" cy="5496382"/>
          </a:xfrm>
          <a:prstGeom prst="rect">
            <a:avLst/>
          </a:prstGeom>
        </p:spPr>
        <p:txBody>
          <a:bodyPr/>
          <a:lstStyle/>
          <a:p>
            <a:r>
              <a:t>1. dc analysis over common mode range 2 stages separately</a:t>
            </a:r>
          </a:p>
          <a:p>
            <a:r>
              <a:t>enter dc voltage=650m for both vpulse sources</a:t>
            </a:r>
          </a:p>
          <a:p>
            <a:r>
              <a:t>enter dc voltage=850m for both vpulse sources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dc_analysis_vcm_650m.png" descr="dc_analysis_vcm_650m.png"/>
          <p:cNvPicPr>
            <a:picLocks noChangeAspect="1"/>
          </p:cNvPicPr>
          <p:nvPr/>
        </p:nvPicPr>
        <p:blipFill>
          <a:blip r:embed="rId2"/>
          <a:srcRect l="16023" t="27196" b="14747"/>
          <a:stretch>
            <a:fillRect/>
          </a:stretch>
        </p:blipFill>
        <p:spPr>
          <a:xfrm>
            <a:off x="350242" y="1578682"/>
            <a:ext cx="11491499" cy="446881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Vth=200mV, Vdsat=220mV"/>
          <p:cNvSpPr txBox="1"/>
          <p:nvPr/>
        </p:nvSpPr>
        <p:spPr>
          <a:xfrm>
            <a:off x="302400" y="415578"/>
            <a:ext cx="258168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Vth=200mV, Vdsat=220mV</a:t>
            </a:r>
          </a:p>
        </p:txBody>
      </p:sp>
      <p:sp>
        <p:nvSpPr>
          <p:cNvPr id="279" name="Re draw schematic with proper current values…"/>
          <p:cNvSpPr txBox="1"/>
          <p:nvPr/>
        </p:nvSpPr>
        <p:spPr>
          <a:xfrm>
            <a:off x="7712912" y="115142"/>
            <a:ext cx="435947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 draw schematic with proper current values</a:t>
            </a:r>
          </a:p>
          <a:p>
            <a:r>
              <a:t>Annotate node voltages &amp; currents</a:t>
            </a:r>
          </a:p>
        </p:txBody>
      </p:sp>
      <p:sp>
        <p:nvSpPr>
          <p:cNvPr id="280" name="VCM=650mV"/>
          <p:cNvSpPr txBox="1"/>
          <p:nvPr/>
        </p:nvSpPr>
        <p:spPr>
          <a:xfrm>
            <a:off x="270826" y="71430"/>
            <a:ext cx="132293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VCM=650mV</a:t>
            </a:r>
          </a:p>
        </p:txBody>
      </p:sp>
      <p:sp>
        <p:nvSpPr>
          <p:cNvPr id="281" name="note of gm value = 6.782mS"/>
          <p:cNvSpPr txBox="1"/>
          <p:nvPr/>
        </p:nvSpPr>
        <p:spPr>
          <a:xfrm>
            <a:off x="316313" y="825056"/>
            <a:ext cx="268995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note of gm value = 6.782mS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dc_analysis_vcm_850m.png" descr="dc_analysis_vcm_850m.png"/>
          <p:cNvPicPr>
            <a:picLocks noChangeAspect="1"/>
          </p:cNvPicPr>
          <p:nvPr/>
        </p:nvPicPr>
        <p:blipFill>
          <a:blip r:embed="rId2"/>
          <a:srcRect l="15941" t="31694" r="4276" b="18793"/>
          <a:stretch>
            <a:fillRect/>
          </a:stretch>
        </p:blipFill>
        <p:spPr>
          <a:xfrm>
            <a:off x="484584" y="1470223"/>
            <a:ext cx="11222652" cy="391763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Vth=200mV, Vdsat=220mV"/>
          <p:cNvSpPr txBox="1"/>
          <p:nvPr/>
        </p:nvSpPr>
        <p:spPr>
          <a:xfrm>
            <a:off x="335500" y="404544"/>
            <a:ext cx="258168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Vth=200mV, Vdsat=220mV</a:t>
            </a:r>
          </a:p>
        </p:txBody>
      </p:sp>
      <p:sp>
        <p:nvSpPr>
          <p:cNvPr id="285" name="VCM=850mV"/>
          <p:cNvSpPr txBox="1"/>
          <p:nvPr/>
        </p:nvSpPr>
        <p:spPr>
          <a:xfrm>
            <a:off x="270826" y="71430"/>
            <a:ext cx="132293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VCM=850mV</a:t>
            </a:r>
          </a:p>
        </p:txBody>
      </p:sp>
      <p:sp>
        <p:nvSpPr>
          <p:cNvPr id="286" name="note of gm value = 6.485 mS"/>
          <p:cNvSpPr txBox="1"/>
          <p:nvPr/>
        </p:nvSpPr>
        <p:spPr>
          <a:xfrm>
            <a:off x="316313" y="825056"/>
            <a:ext cx="274163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note of gm value = 6.485 mS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pecifications : all are given except VC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Specifications : </a:t>
            </a:r>
            <a:r>
              <a:rPr sz="2400"/>
              <a:t>all are given except VCM</a:t>
            </a:r>
          </a:p>
        </p:txBody>
      </p:sp>
      <p:graphicFrame>
        <p:nvGraphicFramePr>
          <p:cNvPr id="161" name="Table 1"/>
          <p:cNvGraphicFramePr/>
          <p:nvPr/>
        </p:nvGraphicFramePr>
        <p:xfrm>
          <a:off x="3311249" y="1542142"/>
          <a:ext cx="5442444" cy="318706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72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PDK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gpdk90nm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Supply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1.2 V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Data Rate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8Gbps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Peaking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12dB@4GHz (got 10dB)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DC Gain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dB (got -4.1 dB)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VCM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650 mV - 850 mV 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Bode Approximation"/>
          <p:cNvSpPr txBox="1"/>
          <p:nvPr/>
        </p:nvSpPr>
        <p:spPr>
          <a:xfrm>
            <a:off x="8779734" y="3149036"/>
            <a:ext cx="201029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Bode Approximation</a:t>
            </a:r>
          </a:p>
        </p:txBody>
      </p:sp>
      <p:sp>
        <p:nvSpPr>
          <p:cNvPr id="163" name="Reason"/>
          <p:cNvSpPr txBox="1"/>
          <p:nvPr/>
        </p:nvSpPr>
        <p:spPr>
          <a:xfrm>
            <a:off x="8779734" y="3614809"/>
            <a:ext cx="77755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Reason</a:t>
            </a:r>
          </a:p>
        </p:txBody>
      </p:sp>
      <p:sp>
        <p:nvSpPr>
          <p:cNvPr id="164" name="This is not given…"/>
          <p:cNvSpPr txBox="1"/>
          <p:nvPr/>
        </p:nvSpPr>
        <p:spPr>
          <a:xfrm>
            <a:off x="1451069" y="4103925"/>
            <a:ext cx="173023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is not given</a:t>
            </a:r>
          </a:p>
          <a:p>
            <a:r>
              <a:t>Designed for this: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sign Procedure"/>
          <p:cNvSpPr txBox="1">
            <a:spLocks noGrp="1"/>
          </p:cNvSpPr>
          <p:nvPr>
            <p:ph type="title"/>
          </p:nvPr>
        </p:nvSpPr>
        <p:spPr>
          <a:xfrm>
            <a:off x="838200" y="108990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Design Procedure</a:t>
            </a:r>
          </a:p>
        </p:txBody>
      </p:sp>
      <p:sp>
        <p:nvSpPr>
          <p:cNvPr id="167" name="Characterise FET…"/>
          <p:cNvSpPr txBox="1">
            <a:spLocks noGrp="1"/>
          </p:cNvSpPr>
          <p:nvPr>
            <p:ph type="body" idx="1"/>
          </p:nvPr>
        </p:nvSpPr>
        <p:spPr>
          <a:xfrm>
            <a:off x="838200" y="1192994"/>
            <a:ext cx="11114529" cy="5423484"/>
          </a:xfrm>
          <a:prstGeom prst="rect">
            <a:avLst/>
          </a:prstGeom>
        </p:spPr>
        <p:txBody>
          <a:bodyPr/>
          <a:lstStyle/>
          <a:p>
            <a:r>
              <a:t>Characterise FET</a:t>
            </a:r>
          </a:p>
          <a:p>
            <a:r>
              <a:t>Find (gm,Rd) values and verify small signal model</a:t>
            </a:r>
          </a:p>
          <a:p>
            <a:r>
              <a:t>Verify entire circuit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haracterize F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Characterize FET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/L=120n/300n : assuming vds=300m…"/>
          <p:cNvSpPr txBox="1">
            <a:spLocks noGrp="1"/>
          </p:cNvSpPr>
          <p:nvPr>
            <p:ph type="body" sz="half" idx="1"/>
          </p:nvPr>
        </p:nvSpPr>
        <p:spPr>
          <a:xfrm>
            <a:off x="290534" y="470245"/>
            <a:ext cx="5030896" cy="6096070"/>
          </a:xfrm>
          <a:prstGeom prst="rect">
            <a:avLst/>
          </a:prstGeom>
        </p:spPr>
        <p:txBody>
          <a:bodyPr/>
          <a:lstStyle/>
          <a:p>
            <a:r>
              <a:t>W/L=120n/300n : assuming vds=300m</a:t>
            </a:r>
          </a:p>
          <a:p>
            <a:r>
              <a:t>Generate the following curves assuming Vds=300m(VDsat=220mV): (DC simulations), keep L &gt;500n, assuming no channel length modulation</a:t>
            </a:r>
          </a:p>
          <a:p>
            <a:r>
              <a:t>adel&gt;dc simulations&gt;save DC operating point&gt;sweep variable&gt;component parameter&gt;select component&gt;0.1v-1.0v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1. results &gt; annotate&gt;dc operating points</a:t>
            </a:r>
          </a:p>
          <a:p>
            <a:r>
              <a:t>a. generate Id vs Vgs</a:t>
            </a:r>
          </a:p>
          <a:p>
            <a:r>
              <a:t>b. generate gm vs Vgs (send Id curve to caluculator&gt;deriv&gt;evaluate plot&gt;copy and paste in same window)</a:t>
            </a:r>
          </a:p>
          <a:p>
            <a:r>
              <a:t>c. gm/Id vs Vgs</a:t>
            </a:r>
          </a:p>
        </p:txBody>
      </p:sp>
      <p:pic>
        <p:nvPicPr>
          <p:cNvPr id="172" name="WL-120_100_vds_300m.png" descr="WL-120_100_vds_300m.png"/>
          <p:cNvPicPr>
            <a:picLocks noChangeAspect="1"/>
          </p:cNvPicPr>
          <p:nvPr/>
        </p:nvPicPr>
        <p:blipFill>
          <a:blip r:embed="rId2"/>
          <a:srcRect l="14750" t="25017" r="54944" b="44291"/>
          <a:stretch>
            <a:fillRect/>
          </a:stretch>
        </p:blipFill>
        <p:spPr>
          <a:xfrm>
            <a:off x="6632290" y="1395547"/>
            <a:ext cx="4713597" cy="2685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m_curve_vds_300m.png" descr="gm_curve_vds_300m.png"/>
          <p:cNvPicPr>
            <a:picLocks noChangeAspect="1"/>
          </p:cNvPicPr>
          <p:nvPr/>
        </p:nvPicPr>
        <p:blipFill>
          <a:blip r:embed="rId2"/>
          <a:srcRect t="16608" b="4759"/>
          <a:stretch>
            <a:fillRect/>
          </a:stretch>
        </p:blipFill>
        <p:spPr>
          <a:xfrm>
            <a:off x="0" y="1138985"/>
            <a:ext cx="12192000" cy="539261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gm/Id ratio is constant as W increases, both Id and gm scale with W assumed : FET in saturation &amp; VDS"/>
          <p:cNvSpPr txBox="1"/>
          <p:nvPr/>
        </p:nvSpPr>
        <p:spPr>
          <a:xfrm>
            <a:off x="78960" y="291730"/>
            <a:ext cx="958322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gm/Id ratio is constant as W increases, both Id and gm scale with W assumed : FET in saturation &amp; VDS</a:t>
            </a:r>
          </a:p>
        </p:txBody>
      </p:sp>
      <p:sp>
        <p:nvSpPr>
          <p:cNvPr id="176" name="Formulae??"/>
          <p:cNvSpPr txBox="1"/>
          <p:nvPr/>
        </p:nvSpPr>
        <p:spPr>
          <a:xfrm>
            <a:off x="164172" y="639758"/>
            <a:ext cx="119657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Formulae??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tb_small_signal_ctle.png" descr="tb_small_signal_ctle.png"/>
          <p:cNvPicPr>
            <a:picLocks noChangeAspect="1"/>
          </p:cNvPicPr>
          <p:nvPr/>
        </p:nvPicPr>
        <p:blipFill>
          <a:blip r:embed="rId2"/>
          <a:srcRect l="20337" t="23697" r="5853" b="9464"/>
          <a:stretch>
            <a:fillRect/>
          </a:stretch>
        </p:blipFill>
        <p:spPr>
          <a:xfrm>
            <a:off x="5328116" y="1727795"/>
            <a:ext cx="6679990" cy="340260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Draw small signal ckt as shown and verify:…"/>
          <p:cNvSpPr txBox="1">
            <a:spLocks noGrp="1"/>
          </p:cNvSpPr>
          <p:nvPr>
            <p:ph type="body" sz="half" idx="4294967295"/>
          </p:nvPr>
        </p:nvSpPr>
        <p:spPr>
          <a:xfrm>
            <a:off x="290534" y="470245"/>
            <a:ext cx="5030896" cy="60960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r>
              <a:t>Draw small signal ckt as shown and verify:</a:t>
            </a:r>
          </a:p>
          <a:p>
            <a:pPr marL="0" indent="0">
              <a:buSzTx/>
              <a:buFontTx/>
              <a:buNone/>
              <a:defRPr sz="1600"/>
            </a:pPr>
            <a:r>
              <a:t>voltage source choose vdc&gt; enter dc voltage(vg=vcm)&gt; enter ac magnitude &gt; ok</a:t>
            </a:r>
          </a:p>
          <a:p>
            <a:pPr marL="0" indent="0">
              <a:buSzTx/>
              <a:buFontTx/>
              <a:buNone/>
              <a:defRPr sz="1600"/>
            </a:pPr>
            <a:r>
              <a:t>1.launch&gt; adel&gt;ac/dc/trans/ analysis &gt; pz &gt; choose i/p and o/p voltage nodes &gt; no sweep variable &gt; ok &gt;run &gt;pop up window will reflect</a:t>
            </a:r>
          </a:p>
          <a:p>
            <a:pPr marL="0" indent="0">
              <a:buSzTx/>
              <a:buFontTx/>
              <a:buNone/>
              <a:defRPr sz="1600"/>
            </a:pPr>
            <a:r>
              <a:t>2.launch&gt; adel&gt;ac/dc/trans/ analysis &gt; ac &gt;sweep variable&gt;frequency&gt; 1K-10G &gt; results &gt; direct plot &gt; ac gain &amp; phase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z_analysis.png" descr="pz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34" y="-1"/>
            <a:ext cx="610307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op_wvfmsmall_signal_ctle.png" descr="op_wvfmsmall_signal_ctle.png"/>
          <p:cNvPicPr>
            <a:picLocks noChangeAspect="1"/>
          </p:cNvPicPr>
          <p:nvPr/>
        </p:nvPicPr>
        <p:blipFill>
          <a:blip r:embed="rId2"/>
          <a:srcRect t="14614" b="4341"/>
          <a:stretch>
            <a:fillRect/>
          </a:stretch>
        </p:blipFill>
        <p:spPr>
          <a:xfrm>
            <a:off x="0" y="1002296"/>
            <a:ext cx="12192000" cy="555799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Designed for 12dB peak gain but got 6dB due to Bode’s approximation rule"/>
          <p:cNvSpPr txBox="1"/>
          <p:nvPr/>
        </p:nvSpPr>
        <p:spPr>
          <a:xfrm>
            <a:off x="33268" y="580814"/>
            <a:ext cx="701549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Designed for 12dB peak gain but got 6dB due to Bode’s approximation rule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Differential CTLE</vt:lpstr>
      <vt:lpstr>Specifications : all are given except VCM</vt:lpstr>
      <vt:lpstr>Design Procedure</vt:lpstr>
      <vt:lpstr>Characterize 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2-Stage CTLE</vt:lpstr>
      <vt:lpstr>PowerPoint Presentation</vt:lpstr>
      <vt:lpstr>Transient Simulations</vt:lpstr>
      <vt:lpstr>PowerPoint Presentation</vt:lpstr>
      <vt:lpstr>PowerPoint Presentation</vt:lpstr>
      <vt:lpstr>AC Simulations</vt:lpstr>
      <vt:lpstr>PowerPoint Presentation</vt:lpstr>
      <vt:lpstr>DC Simulations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 Training-Differential CTLE</dc:title>
  <cp:lastModifiedBy>Santhosh Chavalla</cp:lastModifiedBy>
  <cp:revision>2</cp:revision>
  <dcterms:modified xsi:type="dcterms:W3CDTF">2023-10-18T07:13:37Z</dcterms:modified>
</cp:coreProperties>
</file>