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91CD61-CB51-489B-B70C-41C92429BA7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F1F3B64-C409-4539-B8D0-0AB51C18C538}">
      <dgm:prSet/>
      <dgm:spPr/>
      <dgm:t>
        <a:bodyPr/>
        <a:lstStyle/>
        <a:p>
          <a:r>
            <a:rPr lang="en-US" b="1"/>
            <a:t>FEATURE 1:</a:t>
          </a:r>
          <a:r>
            <a:rPr lang="en-US"/>
            <a:t> choosing a random word</a:t>
          </a:r>
        </a:p>
      </dgm:t>
    </dgm:pt>
    <dgm:pt modelId="{869A5FB5-45A8-4055-92F0-18EA812F03AD}" type="parTrans" cxnId="{F393F296-209E-451A-8940-D5211321AB06}">
      <dgm:prSet/>
      <dgm:spPr/>
      <dgm:t>
        <a:bodyPr/>
        <a:lstStyle/>
        <a:p>
          <a:endParaRPr lang="en-US"/>
        </a:p>
      </dgm:t>
    </dgm:pt>
    <dgm:pt modelId="{EB6BCA6D-2F92-4675-9274-6AB0CC2CC240}" type="sibTrans" cxnId="{F393F296-209E-451A-8940-D5211321AB06}">
      <dgm:prSet/>
      <dgm:spPr/>
      <dgm:t>
        <a:bodyPr/>
        <a:lstStyle/>
        <a:p>
          <a:endParaRPr lang="en-US"/>
        </a:p>
      </dgm:t>
    </dgm:pt>
    <dgm:pt modelId="{2B2E224A-273C-412D-9E82-110BCFE8DB6B}">
      <dgm:prSet/>
      <dgm:spPr/>
      <dgm:t>
        <a:bodyPr/>
        <a:lstStyle/>
        <a:p>
          <a:r>
            <a:rPr lang="en-US" b="1" dirty="0"/>
            <a:t>FEATURE 2: </a:t>
          </a:r>
          <a:r>
            <a:rPr lang="en-US" dirty="0"/>
            <a:t>giving finite chances</a:t>
          </a:r>
        </a:p>
      </dgm:t>
    </dgm:pt>
    <dgm:pt modelId="{35E221D0-345A-4944-A6C8-52F4B396607F}" type="parTrans" cxnId="{7E4C9DFE-B74A-4B6E-B193-346E86EAED6C}">
      <dgm:prSet/>
      <dgm:spPr/>
      <dgm:t>
        <a:bodyPr/>
        <a:lstStyle/>
        <a:p>
          <a:endParaRPr lang="en-US"/>
        </a:p>
      </dgm:t>
    </dgm:pt>
    <dgm:pt modelId="{DF635FDB-8439-49EF-BB2F-E0A56CE38C1C}" type="sibTrans" cxnId="{7E4C9DFE-B74A-4B6E-B193-346E86EAED6C}">
      <dgm:prSet/>
      <dgm:spPr/>
      <dgm:t>
        <a:bodyPr/>
        <a:lstStyle/>
        <a:p>
          <a:endParaRPr lang="en-US"/>
        </a:p>
      </dgm:t>
    </dgm:pt>
    <dgm:pt modelId="{A94B2536-D598-43D1-B280-061360B66EEB}">
      <dgm:prSet/>
      <dgm:spPr/>
      <dgm:t>
        <a:bodyPr/>
        <a:lstStyle/>
        <a:p>
          <a:r>
            <a:rPr lang="en-US" b="1" dirty="0"/>
            <a:t>FEATURE 3:</a:t>
          </a:r>
          <a:r>
            <a:rPr lang="en-US" dirty="0"/>
            <a:t> getting a hangman at every loss of  chance</a:t>
          </a:r>
        </a:p>
      </dgm:t>
    </dgm:pt>
    <dgm:pt modelId="{A1182383-3737-4C7B-9283-AB7D125F33F6}" type="parTrans" cxnId="{507E5629-0FBC-4B9D-B8F6-5AACFC1710F9}">
      <dgm:prSet/>
      <dgm:spPr/>
      <dgm:t>
        <a:bodyPr/>
        <a:lstStyle/>
        <a:p>
          <a:endParaRPr lang="en-US"/>
        </a:p>
      </dgm:t>
    </dgm:pt>
    <dgm:pt modelId="{D1687CA9-8E4D-473C-B018-47C39257B378}" type="sibTrans" cxnId="{507E5629-0FBC-4B9D-B8F6-5AACFC1710F9}">
      <dgm:prSet/>
      <dgm:spPr/>
      <dgm:t>
        <a:bodyPr/>
        <a:lstStyle/>
        <a:p>
          <a:endParaRPr lang="en-US"/>
        </a:p>
      </dgm:t>
    </dgm:pt>
    <dgm:pt modelId="{734132C6-229A-4380-9067-5EF9F141D1A4}" type="pres">
      <dgm:prSet presAssocID="{1791CD61-CB51-489B-B70C-41C92429BA7D}" presName="linear" presStyleCnt="0">
        <dgm:presLayoutVars>
          <dgm:animLvl val="lvl"/>
          <dgm:resizeHandles val="exact"/>
        </dgm:presLayoutVars>
      </dgm:prSet>
      <dgm:spPr/>
    </dgm:pt>
    <dgm:pt modelId="{D9FC64DE-4B73-4CF7-A1AC-095E26A1617C}" type="pres">
      <dgm:prSet presAssocID="{DF1F3B64-C409-4539-B8D0-0AB51C18C538}" presName="parentText" presStyleLbl="node1" presStyleIdx="0" presStyleCnt="3">
        <dgm:presLayoutVars>
          <dgm:chMax val="0"/>
          <dgm:bulletEnabled val="1"/>
        </dgm:presLayoutVars>
      </dgm:prSet>
      <dgm:spPr/>
    </dgm:pt>
    <dgm:pt modelId="{689D0A55-47D2-4AB1-BCB9-1B41D579D6FE}" type="pres">
      <dgm:prSet presAssocID="{EB6BCA6D-2F92-4675-9274-6AB0CC2CC240}" presName="spacer" presStyleCnt="0"/>
      <dgm:spPr/>
    </dgm:pt>
    <dgm:pt modelId="{A0D01BB2-9027-49EB-BB6E-C1F51889888C}" type="pres">
      <dgm:prSet presAssocID="{2B2E224A-273C-412D-9E82-110BCFE8DB6B}" presName="parentText" presStyleLbl="node1" presStyleIdx="1" presStyleCnt="3">
        <dgm:presLayoutVars>
          <dgm:chMax val="0"/>
          <dgm:bulletEnabled val="1"/>
        </dgm:presLayoutVars>
      </dgm:prSet>
      <dgm:spPr/>
    </dgm:pt>
    <dgm:pt modelId="{4820BDD0-BDCB-4010-AFEF-BA01D156CDB7}" type="pres">
      <dgm:prSet presAssocID="{DF635FDB-8439-49EF-BB2F-E0A56CE38C1C}" presName="spacer" presStyleCnt="0"/>
      <dgm:spPr/>
    </dgm:pt>
    <dgm:pt modelId="{4B090EE2-2088-4178-B560-704AD8B169B5}" type="pres">
      <dgm:prSet presAssocID="{A94B2536-D598-43D1-B280-061360B66EEB}" presName="parentText" presStyleLbl="node1" presStyleIdx="2" presStyleCnt="3">
        <dgm:presLayoutVars>
          <dgm:chMax val="0"/>
          <dgm:bulletEnabled val="1"/>
        </dgm:presLayoutVars>
      </dgm:prSet>
      <dgm:spPr/>
    </dgm:pt>
  </dgm:ptLst>
  <dgm:cxnLst>
    <dgm:cxn modelId="{507E5629-0FBC-4B9D-B8F6-5AACFC1710F9}" srcId="{1791CD61-CB51-489B-B70C-41C92429BA7D}" destId="{A94B2536-D598-43D1-B280-061360B66EEB}" srcOrd="2" destOrd="0" parTransId="{A1182383-3737-4C7B-9283-AB7D125F33F6}" sibTransId="{D1687CA9-8E4D-473C-B018-47C39257B378}"/>
    <dgm:cxn modelId="{A03F6572-1119-4504-ABDE-DB27E64F214A}" type="presOf" srcId="{2B2E224A-273C-412D-9E82-110BCFE8DB6B}" destId="{A0D01BB2-9027-49EB-BB6E-C1F51889888C}" srcOrd="0" destOrd="0" presId="urn:microsoft.com/office/officeart/2005/8/layout/vList2"/>
    <dgm:cxn modelId="{D7D02376-C070-453D-BFD9-B68C60576E53}" type="presOf" srcId="{DF1F3B64-C409-4539-B8D0-0AB51C18C538}" destId="{D9FC64DE-4B73-4CF7-A1AC-095E26A1617C}" srcOrd="0" destOrd="0" presId="urn:microsoft.com/office/officeart/2005/8/layout/vList2"/>
    <dgm:cxn modelId="{F393F296-209E-451A-8940-D5211321AB06}" srcId="{1791CD61-CB51-489B-B70C-41C92429BA7D}" destId="{DF1F3B64-C409-4539-B8D0-0AB51C18C538}" srcOrd="0" destOrd="0" parTransId="{869A5FB5-45A8-4055-92F0-18EA812F03AD}" sibTransId="{EB6BCA6D-2F92-4675-9274-6AB0CC2CC240}"/>
    <dgm:cxn modelId="{68C1D8C3-E206-4349-82A2-C9DEB79B5A5F}" type="presOf" srcId="{1791CD61-CB51-489B-B70C-41C92429BA7D}" destId="{734132C6-229A-4380-9067-5EF9F141D1A4}" srcOrd="0" destOrd="0" presId="urn:microsoft.com/office/officeart/2005/8/layout/vList2"/>
    <dgm:cxn modelId="{8BA8DBC4-2A2B-4F74-A122-0ECF3CD8E1B6}" type="presOf" srcId="{A94B2536-D598-43D1-B280-061360B66EEB}" destId="{4B090EE2-2088-4178-B560-704AD8B169B5}" srcOrd="0" destOrd="0" presId="urn:microsoft.com/office/officeart/2005/8/layout/vList2"/>
    <dgm:cxn modelId="{7E4C9DFE-B74A-4B6E-B193-346E86EAED6C}" srcId="{1791CD61-CB51-489B-B70C-41C92429BA7D}" destId="{2B2E224A-273C-412D-9E82-110BCFE8DB6B}" srcOrd="1" destOrd="0" parTransId="{35E221D0-345A-4944-A6C8-52F4B396607F}" sibTransId="{DF635FDB-8439-49EF-BB2F-E0A56CE38C1C}"/>
    <dgm:cxn modelId="{41C3BC52-1222-49FE-B832-6AC405FB0AD0}" type="presParOf" srcId="{734132C6-229A-4380-9067-5EF9F141D1A4}" destId="{D9FC64DE-4B73-4CF7-A1AC-095E26A1617C}" srcOrd="0" destOrd="0" presId="urn:microsoft.com/office/officeart/2005/8/layout/vList2"/>
    <dgm:cxn modelId="{430E8C22-743E-45C0-88FC-A5538A558089}" type="presParOf" srcId="{734132C6-229A-4380-9067-5EF9F141D1A4}" destId="{689D0A55-47D2-4AB1-BCB9-1B41D579D6FE}" srcOrd="1" destOrd="0" presId="urn:microsoft.com/office/officeart/2005/8/layout/vList2"/>
    <dgm:cxn modelId="{4206D2BB-34DE-4E05-A7D1-ACA06C7C3EF0}" type="presParOf" srcId="{734132C6-229A-4380-9067-5EF9F141D1A4}" destId="{A0D01BB2-9027-49EB-BB6E-C1F51889888C}" srcOrd="2" destOrd="0" presId="urn:microsoft.com/office/officeart/2005/8/layout/vList2"/>
    <dgm:cxn modelId="{532972E1-457A-4035-894F-71C20D613577}" type="presParOf" srcId="{734132C6-229A-4380-9067-5EF9F141D1A4}" destId="{4820BDD0-BDCB-4010-AFEF-BA01D156CDB7}" srcOrd="3" destOrd="0" presId="urn:microsoft.com/office/officeart/2005/8/layout/vList2"/>
    <dgm:cxn modelId="{4B385E9F-2341-4C9F-B15B-E75B1F3AF0A5}" type="presParOf" srcId="{734132C6-229A-4380-9067-5EF9F141D1A4}" destId="{4B090EE2-2088-4178-B560-704AD8B169B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C64DE-4B73-4CF7-A1AC-095E26A1617C}">
      <dsp:nvSpPr>
        <dsp:cNvPr id="0" name=""/>
        <dsp:cNvSpPr/>
      </dsp:nvSpPr>
      <dsp:spPr>
        <a:xfrm>
          <a:off x="0" y="154436"/>
          <a:ext cx="6858000" cy="13525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a:t>FEATURE 1:</a:t>
          </a:r>
          <a:r>
            <a:rPr lang="en-US" sz="3400" kern="1200"/>
            <a:t> choosing a random word</a:t>
          </a:r>
        </a:p>
      </dsp:txBody>
      <dsp:txXfrm>
        <a:off x="66025" y="220461"/>
        <a:ext cx="6725950" cy="1220470"/>
      </dsp:txXfrm>
    </dsp:sp>
    <dsp:sp modelId="{A0D01BB2-9027-49EB-BB6E-C1F51889888C}">
      <dsp:nvSpPr>
        <dsp:cNvPr id="0" name=""/>
        <dsp:cNvSpPr/>
      </dsp:nvSpPr>
      <dsp:spPr>
        <a:xfrm>
          <a:off x="0" y="1604876"/>
          <a:ext cx="6858000" cy="1352520"/>
        </a:xfrm>
        <a:prstGeom prst="roundRect">
          <a:avLst/>
        </a:prstGeom>
        <a:solidFill>
          <a:schemeClr val="accent5">
            <a:hueOff val="-40260"/>
            <a:satOff val="-8"/>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FEATURE 2: </a:t>
          </a:r>
          <a:r>
            <a:rPr lang="en-US" sz="3400" kern="1200" dirty="0"/>
            <a:t>giving finite chances</a:t>
          </a:r>
        </a:p>
      </dsp:txBody>
      <dsp:txXfrm>
        <a:off x="66025" y="1670901"/>
        <a:ext cx="6725950" cy="1220470"/>
      </dsp:txXfrm>
    </dsp:sp>
    <dsp:sp modelId="{4B090EE2-2088-4178-B560-704AD8B169B5}">
      <dsp:nvSpPr>
        <dsp:cNvPr id="0" name=""/>
        <dsp:cNvSpPr/>
      </dsp:nvSpPr>
      <dsp:spPr>
        <a:xfrm>
          <a:off x="0" y="3055316"/>
          <a:ext cx="6858000" cy="1352520"/>
        </a:xfrm>
        <a:prstGeom prst="roundRect">
          <a:avLst/>
        </a:prstGeom>
        <a:solidFill>
          <a:schemeClr val="accent5">
            <a:hueOff val="-80521"/>
            <a:satOff val="-17"/>
            <a:lumOff val="-199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1" kern="1200" dirty="0"/>
            <a:t>FEATURE 3:</a:t>
          </a:r>
          <a:r>
            <a:rPr lang="en-US" sz="3400" kern="1200" dirty="0"/>
            <a:t> getting a hangman at every loss of  chance</a:t>
          </a:r>
        </a:p>
      </dsp:txBody>
      <dsp:txXfrm>
        <a:off x="66025" y="3121341"/>
        <a:ext cx="6725950" cy="12204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3/18/2024</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9860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3/18/2024</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91954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3/18/2024</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0819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3/18/2024</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8414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3/18/2024</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35233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3/18/2024</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1554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3/18/2024</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206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3/18/2024</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52166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3/18/2024</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5410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3/18/2024</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53985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3/18/2024</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5065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3/18/2024</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09953595"/>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1" r:id="rId6"/>
    <p:sldLayoutId id="2147483827" r:id="rId7"/>
    <p:sldLayoutId id="2147483828" r:id="rId8"/>
    <p:sldLayoutId id="2147483829" r:id="rId9"/>
    <p:sldLayoutId id="2147483830" r:id="rId10"/>
    <p:sldLayoutId id="21474838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02" name="Rectangle 110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F9160C6-0794-A82E-966A-D1C79B15C01B}"/>
              </a:ext>
            </a:extLst>
          </p:cNvPr>
          <p:cNvSpPr>
            <a:spLocks noGrp="1"/>
          </p:cNvSpPr>
          <p:nvPr>
            <p:ph type="ctrTitle"/>
          </p:nvPr>
        </p:nvSpPr>
        <p:spPr>
          <a:xfrm>
            <a:off x="762000" y="762000"/>
            <a:ext cx="3810000" cy="3048000"/>
          </a:xfrm>
        </p:spPr>
        <p:txBody>
          <a:bodyPr>
            <a:normAutofit/>
          </a:bodyPr>
          <a:lstStyle/>
          <a:p>
            <a:pPr algn="l"/>
            <a:r>
              <a:rPr lang="en-US" sz="4400" dirty="0"/>
              <a:t>The hangman game</a:t>
            </a:r>
            <a:endParaRPr lang="en-IN" sz="4400" dirty="0"/>
          </a:p>
        </p:txBody>
      </p:sp>
      <p:sp>
        <p:nvSpPr>
          <p:cNvPr id="1104" name="Freeform: Shape 1103">
            <a:extLst>
              <a:ext uri="{FF2B5EF4-FFF2-40B4-BE49-F238E27FC236}">
                <a16:creationId xmlns:a16="http://schemas.microsoft.com/office/drawing/2014/main" id="{F798D3DD-23B7-41EE-9021-C8F9A8E2C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grpSp>
        <p:nvGrpSpPr>
          <p:cNvPr id="1106" name="Group 1105">
            <a:extLst>
              <a:ext uri="{FF2B5EF4-FFF2-40B4-BE49-F238E27FC236}">
                <a16:creationId xmlns:a16="http://schemas.microsoft.com/office/drawing/2014/main" id="{2C072688-BFC7-4FE8-A45E-B3C63CBB9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1107" name="Freeform: Shape 1106">
              <a:extLst>
                <a:ext uri="{FF2B5EF4-FFF2-40B4-BE49-F238E27FC236}">
                  <a16:creationId xmlns:a16="http://schemas.microsoft.com/office/drawing/2014/main" id="{F3002ED9-43C6-4BA8-8941-9AFCB04E4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1108" name="Freeform: Shape 1107">
              <a:extLst>
                <a:ext uri="{FF2B5EF4-FFF2-40B4-BE49-F238E27FC236}">
                  <a16:creationId xmlns:a16="http://schemas.microsoft.com/office/drawing/2014/main" id="{4EB09750-C9B1-40CE-AB9B-FEB308A1F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3" name="Subtitle 2">
            <a:extLst>
              <a:ext uri="{FF2B5EF4-FFF2-40B4-BE49-F238E27FC236}">
                <a16:creationId xmlns:a16="http://schemas.microsoft.com/office/drawing/2014/main" id="{295BFF1B-502C-2CB5-BFB6-2998BD372ECB}"/>
              </a:ext>
            </a:extLst>
          </p:cNvPr>
          <p:cNvSpPr>
            <a:spLocks noGrp="1"/>
          </p:cNvSpPr>
          <p:nvPr>
            <p:ph type="subTitle" idx="1"/>
          </p:nvPr>
        </p:nvSpPr>
        <p:spPr>
          <a:xfrm>
            <a:off x="762000" y="4571999"/>
            <a:ext cx="3810000" cy="1524000"/>
          </a:xfrm>
        </p:spPr>
        <p:txBody>
          <a:bodyPr>
            <a:normAutofit/>
          </a:bodyPr>
          <a:lstStyle/>
          <a:p>
            <a:pPr algn="l"/>
            <a:r>
              <a:rPr lang="en-US" dirty="0"/>
              <a:t>SANTHOSH REDDY-22831A6649</a:t>
            </a:r>
            <a:endParaRPr lang="en-IN" dirty="0"/>
          </a:p>
        </p:txBody>
      </p:sp>
      <p:pic>
        <p:nvPicPr>
          <p:cNvPr id="5" name="Picture 2" descr="Hangman UI | Figma Community">
            <a:extLst>
              <a:ext uri="{FF2B5EF4-FFF2-40B4-BE49-F238E27FC236}">
                <a16:creationId xmlns:a16="http://schemas.microsoft.com/office/drawing/2014/main" id="{E84A0982-2B19-1CB9-2E41-8F72A639E5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63" r="14633" b="-1"/>
          <a:stretch/>
        </p:blipFill>
        <p:spPr bwMode="auto">
          <a:xfrm>
            <a:off x="5334000" y="762000"/>
            <a:ext cx="6096000" cy="533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41518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87" name="Freeform: Shape 2086">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089" name="Freeform: Shape 2088">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091" name="Freeform: Shape 2090">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093" name="Rectangle 209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5" name="Freeform: Shape 2094">
            <a:extLst>
              <a:ext uri="{FF2B5EF4-FFF2-40B4-BE49-F238E27FC236}">
                <a16:creationId xmlns:a16="http://schemas.microsoft.com/office/drawing/2014/main" id="{66FC6F62-FEC6-45C4-B697-39FDA62A9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8"/>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prstClr val="white"/>
              </a:solidFill>
              <a:latin typeface="Avenir Next LT Pro" panose="020B0504020202020204" pitchFamily="34" charset="0"/>
            </a:endParaRPr>
          </a:p>
        </p:txBody>
      </p:sp>
      <p:pic>
        <p:nvPicPr>
          <p:cNvPr id="2052" name="Picture 4" descr="Hangman Words:Two Player Games – Apps on Google Play">
            <a:extLst>
              <a:ext uri="{FF2B5EF4-FFF2-40B4-BE49-F238E27FC236}">
                <a16:creationId xmlns:a16="http://schemas.microsoft.com/office/drawing/2014/main" id="{1DB98C2A-582E-7898-D2E7-72D34488163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4178" r="-1" b="-1"/>
          <a:stretch/>
        </p:blipFill>
        <p:spPr bwMode="auto">
          <a:xfrm>
            <a:off x="762000" y="762001"/>
            <a:ext cx="4572000" cy="5334000"/>
          </a:xfrm>
          <a:prstGeom prst="rect">
            <a:avLst/>
          </a:prstGeom>
          <a:noFill/>
          <a:extLst>
            <a:ext uri="{909E8E84-426E-40DD-AFC4-6F175D3DCCD1}">
              <a14:hiddenFill xmlns:a14="http://schemas.microsoft.com/office/drawing/2010/main">
                <a:solidFill>
                  <a:srgbClr val="FFFFFF"/>
                </a:solidFill>
              </a14:hiddenFill>
            </a:ext>
          </a:extLst>
        </p:spPr>
      </p:pic>
      <p:grpSp>
        <p:nvGrpSpPr>
          <p:cNvPr id="2104" name="Group 2103">
            <a:extLst>
              <a:ext uri="{FF2B5EF4-FFF2-40B4-BE49-F238E27FC236}">
                <a16:creationId xmlns:a16="http://schemas.microsoft.com/office/drawing/2014/main" id="{F8D7210F-BCFD-46C1-9A2C-3717368B1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5829359"/>
            <a:ext cx="4333875" cy="1028642"/>
            <a:chOff x="7153921" y="5829359"/>
            <a:chExt cx="5038079" cy="1028642"/>
          </a:xfrm>
        </p:grpSpPr>
        <p:sp>
          <p:nvSpPr>
            <p:cNvPr id="2105" name="Freeform: Shape 2104">
              <a:extLst>
                <a:ext uri="{FF2B5EF4-FFF2-40B4-BE49-F238E27FC236}">
                  <a16:creationId xmlns:a16="http://schemas.microsoft.com/office/drawing/2014/main" id="{2C96BB9F-FD85-4689-A888-9A5AA0A14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63906" y="5913098"/>
              <a:ext cx="4228094" cy="944903"/>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500">
                <a:solidFill>
                  <a:schemeClr val="bg1"/>
                </a:solidFill>
                <a:latin typeface="Avenir Next LT Pro" panose="020B0504020202020204" pitchFamily="34" charset="0"/>
              </a:endParaRPr>
            </a:p>
          </p:txBody>
        </p:sp>
        <p:sp>
          <p:nvSpPr>
            <p:cNvPr id="2106" name="Freeform: Shape 2105">
              <a:extLst>
                <a:ext uri="{FF2B5EF4-FFF2-40B4-BE49-F238E27FC236}">
                  <a16:creationId xmlns:a16="http://schemas.microsoft.com/office/drawing/2014/main" id="{78545FC7-27EF-4BF9-A88F-35F089DF69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53921" y="5829359"/>
              <a:ext cx="5038078" cy="1028642"/>
            </a:xfrm>
            <a:custGeom>
              <a:avLst/>
              <a:gdLst>
                <a:gd name="connsiteX0" fmla="*/ 1576991 w 5038078"/>
                <a:gd name="connsiteY0" fmla="*/ 210 h 1238015"/>
                <a:gd name="connsiteX1" fmla="*/ 3403320 w 5038078"/>
                <a:gd name="connsiteY1" fmla="*/ 272125 h 1238015"/>
                <a:gd name="connsiteX2" fmla="*/ 4672870 w 5038078"/>
                <a:gd name="connsiteY2" fmla="*/ 693604 h 1238015"/>
                <a:gd name="connsiteX3" fmla="*/ 5038078 w 5038078"/>
                <a:gd name="connsiteY3" fmla="*/ 795929 h 1238015"/>
                <a:gd name="connsiteX4" fmla="*/ 5038078 w 5038078"/>
                <a:gd name="connsiteY4" fmla="*/ 1238015 h 1238015"/>
                <a:gd name="connsiteX5" fmla="*/ 0 w 5038078"/>
                <a:gd name="connsiteY5" fmla="*/ 1238015 h 1238015"/>
                <a:gd name="connsiteX6" fmla="*/ 19230 w 5038078"/>
                <a:gd name="connsiteY6" fmla="*/ 1159819 h 1238015"/>
                <a:gd name="connsiteX7" fmla="*/ 382219 w 5038078"/>
                <a:gd name="connsiteY7" fmla="*/ 334180 h 1238015"/>
                <a:gd name="connsiteX8" fmla="*/ 1315784 w 5038078"/>
                <a:gd name="connsiteY8" fmla="*/ 1388 h 1238015"/>
                <a:gd name="connsiteX9" fmla="*/ 1576991 w 5038078"/>
                <a:gd name="connsiteY9" fmla="*/ 210 h 123801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129518"/>
                <a:gd name="connsiteY0" fmla="*/ 1237805 h 1329245"/>
                <a:gd name="connsiteX1" fmla="*/ 19230 w 5129518"/>
                <a:gd name="connsiteY1" fmla="*/ 1159609 h 1329245"/>
                <a:gd name="connsiteX2" fmla="*/ 382219 w 5129518"/>
                <a:gd name="connsiteY2" fmla="*/ 333970 h 1329245"/>
                <a:gd name="connsiteX3" fmla="*/ 1315784 w 5129518"/>
                <a:gd name="connsiteY3" fmla="*/ 1178 h 1329245"/>
                <a:gd name="connsiteX4" fmla="*/ 1576991 w 5129518"/>
                <a:gd name="connsiteY4" fmla="*/ 0 h 1329245"/>
                <a:gd name="connsiteX5" fmla="*/ 3403320 w 5129518"/>
                <a:gd name="connsiteY5" fmla="*/ 271915 h 1329245"/>
                <a:gd name="connsiteX6" fmla="*/ 4672870 w 5129518"/>
                <a:gd name="connsiteY6" fmla="*/ 693394 h 1329245"/>
                <a:gd name="connsiteX7" fmla="*/ 5038078 w 5129518"/>
                <a:gd name="connsiteY7" fmla="*/ 795719 h 1329245"/>
                <a:gd name="connsiteX8" fmla="*/ 5129518 w 5129518"/>
                <a:gd name="connsiteY8" fmla="*/ 1329245 h 1329245"/>
                <a:gd name="connsiteX0" fmla="*/ 0 w 5049689"/>
                <a:gd name="connsiteY0" fmla="*/ 1237805 h 1423588"/>
                <a:gd name="connsiteX1" fmla="*/ 19230 w 5049689"/>
                <a:gd name="connsiteY1" fmla="*/ 1159609 h 1423588"/>
                <a:gd name="connsiteX2" fmla="*/ 382219 w 5049689"/>
                <a:gd name="connsiteY2" fmla="*/ 333970 h 1423588"/>
                <a:gd name="connsiteX3" fmla="*/ 1315784 w 5049689"/>
                <a:gd name="connsiteY3" fmla="*/ 1178 h 1423588"/>
                <a:gd name="connsiteX4" fmla="*/ 1576991 w 5049689"/>
                <a:gd name="connsiteY4" fmla="*/ 0 h 1423588"/>
                <a:gd name="connsiteX5" fmla="*/ 3403320 w 5049689"/>
                <a:gd name="connsiteY5" fmla="*/ 271915 h 1423588"/>
                <a:gd name="connsiteX6" fmla="*/ 4672870 w 5049689"/>
                <a:gd name="connsiteY6" fmla="*/ 693394 h 1423588"/>
                <a:gd name="connsiteX7" fmla="*/ 5038078 w 5049689"/>
                <a:gd name="connsiteY7" fmla="*/ 795719 h 1423588"/>
                <a:gd name="connsiteX8" fmla="*/ 5049689 w 5049689"/>
                <a:gd name="connsiteY8" fmla="*/ 1423588 h 1423588"/>
                <a:gd name="connsiteX0" fmla="*/ 0 w 5038078"/>
                <a:gd name="connsiteY0" fmla="*/ 1237805 h 1237805"/>
                <a:gd name="connsiteX1" fmla="*/ 19230 w 5038078"/>
                <a:gd name="connsiteY1" fmla="*/ 1159609 h 1237805"/>
                <a:gd name="connsiteX2" fmla="*/ 382219 w 5038078"/>
                <a:gd name="connsiteY2" fmla="*/ 333970 h 1237805"/>
                <a:gd name="connsiteX3" fmla="*/ 1315784 w 5038078"/>
                <a:gd name="connsiteY3" fmla="*/ 1178 h 1237805"/>
                <a:gd name="connsiteX4" fmla="*/ 1576991 w 5038078"/>
                <a:gd name="connsiteY4" fmla="*/ 0 h 1237805"/>
                <a:gd name="connsiteX5" fmla="*/ 3403320 w 5038078"/>
                <a:gd name="connsiteY5" fmla="*/ 271915 h 1237805"/>
                <a:gd name="connsiteX6" fmla="*/ 4672870 w 5038078"/>
                <a:gd name="connsiteY6" fmla="*/ 693394 h 1237805"/>
                <a:gd name="connsiteX7" fmla="*/ 5038078 w 5038078"/>
                <a:gd name="connsiteY7" fmla="*/ 795719 h 123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8078" h="1237805">
                  <a:moveTo>
                    <a:pt x="0" y="1237805"/>
                  </a:moveTo>
                  <a:lnTo>
                    <a:pt x="19230" y="1159609"/>
                  </a:lnTo>
                  <a:cubicBezTo>
                    <a:pt x="96961" y="850027"/>
                    <a:pt x="191605" y="533778"/>
                    <a:pt x="382219" y="333970"/>
                  </a:cubicBezTo>
                  <a:cubicBezTo>
                    <a:pt x="619171" y="85526"/>
                    <a:pt x="977934" y="5774"/>
                    <a:pt x="1315784" y="1178"/>
                  </a:cubicBezTo>
                  <a:lnTo>
                    <a:pt x="1576991" y="0"/>
                  </a:lnTo>
                  <a:cubicBezTo>
                    <a:pt x="2190813" y="3698"/>
                    <a:pt x="2830589" y="57744"/>
                    <a:pt x="3403320" y="271915"/>
                  </a:cubicBezTo>
                  <a:cubicBezTo>
                    <a:pt x="3828046" y="430728"/>
                    <a:pt x="4248519" y="568281"/>
                    <a:pt x="4672870" y="693394"/>
                  </a:cubicBezTo>
                  <a:lnTo>
                    <a:pt x="5038078" y="795719"/>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grpSp>
      <p:sp>
        <p:nvSpPr>
          <p:cNvPr id="4" name="Text Placeholder 3">
            <a:extLst>
              <a:ext uri="{FF2B5EF4-FFF2-40B4-BE49-F238E27FC236}">
                <a16:creationId xmlns:a16="http://schemas.microsoft.com/office/drawing/2014/main" id="{650B385F-BFAF-2DE1-E94A-B6E9AC757361}"/>
              </a:ext>
            </a:extLst>
          </p:cNvPr>
          <p:cNvSpPr>
            <a:spLocks noGrp="1"/>
          </p:cNvSpPr>
          <p:nvPr>
            <p:ph type="body" sz="half" idx="2"/>
          </p:nvPr>
        </p:nvSpPr>
        <p:spPr>
          <a:xfrm>
            <a:off x="6096000" y="2286000"/>
            <a:ext cx="5334000" cy="3810001"/>
          </a:xfrm>
        </p:spPr>
        <p:txBody>
          <a:bodyPr vert="horz" lIns="91440" tIns="45720" rIns="91440" bIns="45720" rtlCol="0">
            <a:normAutofit/>
          </a:bodyPr>
          <a:lstStyle/>
          <a:p>
            <a:pPr indent="-228600">
              <a:lnSpc>
                <a:spcPct val="115000"/>
              </a:lnSpc>
              <a:buFont typeface="Arial" panose="020B0604020202020204" pitchFamily="34" charset="0"/>
              <a:buChar char="•"/>
            </a:pPr>
            <a:r>
              <a:rPr lang="en-US" sz="2000" b="1" dirty="0"/>
              <a:t>ABSTRACT</a:t>
            </a:r>
          </a:p>
          <a:p>
            <a:pPr indent="-228600">
              <a:lnSpc>
                <a:spcPct val="115000"/>
              </a:lnSpc>
              <a:buFont typeface="Arial" panose="020B0604020202020204" pitchFamily="34" charset="0"/>
              <a:buChar char="•"/>
            </a:pPr>
            <a:r>
              <a:rPr lang="en-US" sz="2000" dirty="0"/>
              <a:t>The objective of Hangman is to guess the word, letter by letter, posed by the questioner before the complete picture of the hanging man is drawn. The rules of Hangman are simple. If more than one person is guessing the letters, each one must take a turn to call out the chosen letter. This is a good exercise for teaching children to have patience.</a:t>
            </a:r>
          </a:p>
          <a:p>
            <a:pPr indent="-228600">
              <a:lnSpc>
                <a:spcPct val="115000"/>
              </a:lnSpc>
              <a:buFont typeface="Arial" panose="020B0604020202020204" pitchFamily="34" charset="0"/>
              <a:buChar char="•"/>
            </a:pPr>
            <a:endParaRPr lang="en-US" sz="2000" dirty="0"/>
          </a:p>
        </p:txBody>
      </p:sp>
      <p:sp>
        <p:nvSpPr>
          <p:cNvPr id="6" name="Title 1">
            <a:extLst>
              <a:ext uri="{FF2B5EF4-FFF2-40B4-BE49-F238E27FC236}">
                <a16:creationId xmlns:a16="http://schemas.microsoft.com/office/drawing/2014/main" id="{CC5C04C3-6680-A2AB-6185-86D79F22E498}"/>
              </a:ext>
            </a:extLst>
          </p:cNvPr>
          <p:cNvSpPr>
            <a:spLocks noGrp="1"/>
          </p:cNvSpPr>
          <p:nvPr>
            <p:ph type="title"/>
          </p:nvPr>
        </p:nvSpPr>
        <p:spPr>
          <a:xfrm>
            <a:off x="6096000" y="761999"/>
            <a:ext cx="5334000" cy="1524000"/>
          </a:xfrm>
          <a:prstGeom prst="rect">
            <a:avLst/>
          </a:prstGeom>
        </p:spPr>
        <p:txBody>
          <a:bodyPr vert="horz" lIns="91440" tIns="45720" rIns="91440" bIns="45720" rtlCol="0" anchor="ctr">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3200" b="1" dirty="0">
                <a:solidFill>
                  <a:schemeClr val="tx1"/>
                </a:solidFill>
              </a:rPr>
              <a:t>THE HANGMAN GAME</a:t>
            </a:r>
          </a:p>
        </p:txBody>
      </p:sp>
    </p:spTree>
    <p:extLst>
      <p:ext uri="{BB962C8B-B14F-4D97-AF65-F5344CB8AC3E}">
        <p14:creationId xmlns:p14="http://schemas.microsoft.com/office/powerpoint/2010/main" val="3049170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circle(in)">
                                      <p:cBhvr>
                                        <p:cTn id="7" dur="20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2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01" name="Freeform: Shape 310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3102" name="Freeform: Shape 3101">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3103" name="Freeform: Shape 3102">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3104" name="Rectangle 3103">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105" name="Freeform: Shape 3104">
            <a:extLst>
              <a:ext uri="{FF2B5EF4-FFF2-40B4-BE49-F238E27FC236}">
                <a16:creationId xmlns:a16="http://schemas.microsoft.com/office/drawing/2014/main" id="{BFC5A2D8-56E8-47FB-975D-D777AFEA4F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8" y="3"/>
            <a:ext cx="6927272" cy="5330949"/>
          </a:xfrm>
          <a:custGeom>
            <a:avLst/>
            <a:gdLst>
              <a:gd name="connsiteX0" fmla="*/ 0 w 6927272"/>
              <a:gd name="connsiteY0" fmla="*/ 0 h 5330949"/>
              <a:gd name="connsiteX1" fmla="*/ 6927272 w 6927272"/>
              <a:gd name="connsiteY1" fmla="*/ 0 h 5330949"/>
              <a:gd name="connsiteX2" fmla="*/ 6927272 w 6927272"/>
              <a:gd name="connsiteY2" fmla="*/ 3912793 h 5330949"/>
              <a:gd name="connsiteX3" fmla="*/ 6884989 w 6927272"/>
              <a:gd name="connsiteY3" fmla="*/ 4002742 h 5330949"/>
              <a:gd name="connsiteX4" fmla="*/ 6592028 w 6927272"/>
              <a:gd name="connsiteY4" fmla="*/ 4494163 h 5330949"/>
              <a:gd name="connsiteX5" fmla="*/ 3742808 w 6927272"/>
              <a:gd name="connsiteY5" fmla="*/ 5122218 h 5330949"/>
              <a:gd name="connsiteX6" fmla="*/ 326623 w 6927272"/>
              <a:gd name="connsiteY6" fmla="*/ 2148182 h 5330949"/>
              <a:gd name="connsiteX7" fmla="*/ 13721 w 6927272"/>
              <a:gd name="connsiteY7" fmla="*/ 201231 h 5330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Freeform: Shape 3088">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F6636AE3-022E-4F21-7D35-E337953ADF28}"/>
              </a:ext>
            </a:extLst>
          </p:cNvPr>
          <p:cNvSpPr>
            <a:spLocks noGrp="1"/>
          </p:cNvSpPr>
          <p:nvPr>
            <p:ph type="title"/>
          </p:nvPr>
        </p:nvSpPr>
        <p:spPr>
          <a:xfrm>
            <a:off x="142875" y="1524000"/>
            <a:ext cx="5191125" cy="2286000"/>
          </a:xfrm>
        </p:spPr>
        <p:txBody>
          <a:bodyPr vert="horz" lIns="91440" tIns="45720" rIns="91440" bIns="45720" rtlCol="0" anchor="b">
            <a:normAutofit/>
          </a:bodyPr>
          <a:lstStyle/>
          <a:p>
            <a:r>
              <a:rPr kumimoji="0" lang="en-US" sz="4400" b="1" i="0" u="none" strike="noStrike" kern="1200" cap="small" spc="0" normalizeH="0" baseline="0" noProof="0" dirty="0">
                <a:ln>
                  <a:noFill/>
                </a:ln>
                <a:solidFill>
                  <a:schemeClr val="tx1"/>
                </a:solidFill>
                <a:effectLst/>
                <a:uLnTx/>
                <a:uFillTx/>
                <a:latin typeface="+mj-lt"/>
                <a:ea typeface="+mj-ea"/>
                <a:cs typeface="+mj-cs"/>
              </a:rPr>
              <a:t>APPLICATIONS OF HANGMAN GAME</a:t>
            </a:r>
            <a:endParaRPr lang="en-US" sz="44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9CC49ABF-7912-126A-8C2B-D1AD05434FE1}"/>
              </a:ext>
            </a:extLst>
          </p:cNvPr>
          <p:cNvSpPr>
            <a:spLocks noGrp="1"/>
          </p:cNvSpPr>
          <p:nvPr>
            <p:ph type="body" idx="1"/>
          </p:nvPr>
        </p:nvSpPr>
        <p:spPr>
          <a:xfrm>
            <a:off x="142875" y="4000499"/>
            <a:ext cx="5639617" cy="2447925"/>
          </a:xfrm>
        </p:spPr>
        <p:txBody>
          <a:bodyPr vert="horz" lIns="91440" tIns="45720" rIns="91440" bIns="45720" rtlCol="0">
            <a:normAutofit/>
          </a:bodyPr>
          <a:lstStyle/>
          <a:p>
            <a:pPr>
              <a:lnSpc>
                <a:spcPct val="115000"/>
              </a:lnSpc>
            </a:pPr>
            <a:r>
              <a:rPr lang="en-US" sz="1800" kern="1200" dirty="0">
                <a:solidFill>
                  <a:schemeClr val="tx1">
                    <a:alpha val="70000"/>
                  </a:schemeClr>
                </a:solidFill>
                <a:latin typeface="+mn-lt"/>
                <a:ea typeface="+mn-ea"/>
                <a:cs typeface="+mn-cs"/>
              </a:rPr>
              <a:t>This game can have varied applications in the context of word formations and puzzles. Its knowledge can be valuable to many other games like CROSSWORD PUZZLES, WHEEL OF FORTUNE,SCRABBLE. We can also have an investigation of very popular and commonly used letters in most of the words.</a:t>
            </a:r>
          </a:p>
          <a:p>
            <a:pPr>
              <a:lnSpc>
                <a:spcPct val="115000"/>
              </a:lnSpc>
            </a:pPr>
            <a:endParaRPr lang="en-US" sz="1800" kern="1200" dirty="0">
              <a:solidFill>
                <a:schemeClr val="tx1">
                  <a:alpha val="70000"/>
                </a:schemeClr>
              </a:solidFill>
              <a:latin typeface="+mn-lt"/>
              <a:ea typeface="+mn-ea"/>
              <a:cs typeface="+mn-cs"/>
            </a:endParaRPr>
          </a:p>
        </p:txBody>
      </p:sp>
      <p:pic>
        <p:nvPicPr>
          <p:cNvPr id="3074" name="Picture 2" descr="Build a Hangman Game for the Command Line in Python – Real Python">
            <a:extLst>
              <a:ext uri="{FF2B5EF4-FFF2-40B4-BE49-F238E27FC236}">
                <a16:creationId xmlns:a16="http://schemas.microsoft.com/office/drawing/2014/main" id="{8864EFFE-347E-5898-406A-73AFCE0C1C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2754" y="441960"/>
            <a:ext cx="5334000" cy="2987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94224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23" name="Freeform: Shape 2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24" name="Freeform: Shape 23">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25" name="Rectangle 24">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F3A0F6C-EB8F-4A4C-8258-23F6D815E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21" name="Freeform: Shape 20">
            <a:extLst>
              <a:ext uri="{FF2B5EF4-FFF2-40B4-BE49-F238E27FC236}">
                <a16:creationId xmlns:a16="http://schemas.microsoft.com/office/drawing/2014/main" id="{6A9C92F4-A4A4-42E0-9391-C666AAED1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3" name="TextBox 2">
            <a:extLst>
              <a:ext uri="{FF2B5EF4-FFF2-40B4-BE49-F238E27FC236}">
                <a16:creationId xmlns:a16="http://schemas.microsoft.com/office/drawing/2014/main" id="{130C4871-EEB2-13B5-35C1-067AA24EFF36}"/>
              </a:ext>
            </a:extLst>
          </p:cNvPr>
          <p:cNvSpPr txBox="1"/>
          <p:nvPr/>
        </p:nvSpPr>
        <p:spPr>
          <a:xfrm>
            <a:off x="718751" y="762000"/>
            <a:ext cx="3598808" cy="2286000"/>
          </a:xfrm>
          <a:prstGeom prst="rect">
            <a:avLst/>
          </a:prstGeom>
        </p:spPr>
        <p:txBody>
          <a:bodyPr vert="horz" lIns="91440" tIns="45720" rIns="91440" bIns="45720" rtlCol="0" anchor="t">
            <a:normAutofit/>
          </a:bodyPr>
          <a:lstStyle/>
          <a:p>
            <a:pPr>
              <a:lnSpc>
                <a:spcPct val="90000"/>
              </a:lnSpc>
              <a:spcBef>
                <a:spcPct val="0"/>
              </a:spcBef>
              <a:spcAft>
                <a:spcPts val="600"/>
              </a:spcAft>
            </a:pPr>
            <a:r>
              <a:rPr kumimoji="0" lang="en-US" sz="3200" b="0" i="0" u="none" strike="noStrike" cap="small" spc="0" normalizeH="0" baseline="0" noProof="0" dirty="0">
                <a:ln>
                  <a:noFill/>
                </a:ln>
                <a:solidFill>
                  <a:srgbClr val="FFFFFF"/>
                </a:solidFill>
                <a:effectLst/>
                <a:uLnTx/>
                <a:uFillTx/>
                <a:latin typeface="+mj-lt"/>
                <a:ea typeface="+mj-ea"/>
                <a:cs typeface="+mj-cs"/>
              </a:rPr>
              <a:t>KEY FEATURES</a:t>
            </a:r>
            <a:endParaRPr lang="en-US" sz="3200" dirty="0">
              <a:solidFill>
                <a:srgbClr val="FFFFFF"/>
              </a:solidFill>
              <a:latin typeface="+mj-lt"/>
              <a:ea typeface="+mj-ea"/>
              <a:cs typeface="+mj-cs"/>
            </a:endParaRPr>
          </a:p>
        </p:txBody>
      </p:sp>
      <p:graphicFrame>
        <p:nvGraphicFramePr>
          <p:cNvPr id="27" name="TextBox 4">
            <a:extLst>
              <a:ext uri="{FF2B5EF4-FFF2-40B4-BE49-F238E27FC236}">
                <a16:creationId xmlns:a16="http://schemas.microsoft.com/office/drawing/2014/main" id="{6C8A00C1-F721-BEC0-2978-07D13888E166}"/>
              </a:ext>
            </a:extLst>
          </p:cNvPr>
          <p:cNvGraphicFramePr/>
          <p:nvPr>
            <p:extLst>
              <p:ext uri="{D42A27DB-BD31-4B8C-83A1-F6EECF244321}">
                <p14:modId xmlns:p14="http://schemas.microsoft.com/office/powerpoint/2010/main" val="870406385"/>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76408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9181-F462-9AB0-407C-51875A3ED6F1}"/>
              </a:ext>
            </a:extLst>
          </p:cNvPr>
          <p:cNvSpPr>
            <a:spLocks noGrp="1"/>
          </p:cNvSpPr>
          <p:nvPr>
            <p:ph type="title"/>
          </p:nvPr>
        </p:nvSpPr>
        <p:spPr/>
        <p:txBody>
          <a:bodyPr/>
          <a:lstStyle/>
          <a:p>
            <a:r>
              <a:rPr lang="en-US" b="1" dirty="0"/>
              <a:t>Software Requirement for Hangman</a:t>
            </a:r>
            <a:endParaRPr lang="en-IN" dirty="0"/>
          </a:p>
        </p:txBody>
      </p:sp>
      <p:sp>
        <p:nvSpPr>
          <p:cNvPr id="3" name="Text Placeholder 2">
            <a:extLst>
              <a:ext uri="{FF2B5EF4-FFF2-40B4-BE49-F238E27FC236}">
                <a16:creationId xmlns:a16="http://schemas.microsoft.com/office/drawing/2014/main" id="{149433BD-75C3-DCBB-E7A0-D961036CBF2E}"/>
              </a:ext>
            </a:extLst>
          </p:cNvPr>
          <p:cNvSpPr>
            <a:spLocks noGrp="1"/>
          </p:cNvSpPr>
          <p:nvPr>
            <p:ph type="body" idx="1"/>
          </p:nvPr>
        </p:nvSpPr>
        <p:spPr/>
        <p:txBody>
          <a:bodyPr/>
          <a:lstStyle/>
          <a:p>
            <a:r>
              <a:rPr lang="en-US" b="1" dirty="0"/>
              <a:t>Python-3.10.0</a:t>
            </a:r>
            <a:r>
              <a:rPr lang="en-US" dirty="0"/>
              <a:t> :-</a:t>
            </a:r>
            <a:endParaRPr lang="en-IN" dirty="0"/>
          </a:p>
        </p:txBody>
      </p:sp>
      <p:sp>
        <p:nvSpPr>
          <p:cNvPr id="4" name="Content Placeholder 3">
            <a:extLst>
              <a:ext uri="{FF2B5EF4-FFF2-40B4-BE49-F238E27FC236}">
                <a16:creationId xmlns:a16="http://schemas.microsoft.com/office/drawing/2014/main" id="{CC6D7A0C-6EB2-DC2D-639A-EBDB41C70B77}"/>
              </a:ext>
            </a:extLst>
          </p:cNvPr>
          <p:cNvSpPr>
            <a:spLocks noGrp="1"/>
          </p:cNvSpPr>
          <p:nvPr>
            <p:ph sz="half" idx="2"/>
          </p:nvPr>
        </p:nvSpPr>
        <p:spPr/>
        <p:txBody>
          <a:bodyPr>
            <a:normAutofit fontScale="92500" lnSpcReduction="20000"/>
          </a:bodyPr>
          <a:lstStyle/>
          <a:p>
            <a:r>
              <a:rPr lang="en-US" dirty="0"/>
              <a:t> Using its  various extensive libraries ,modules ,lists and dictionaries we create the actual core code of our game using its object oriented programming and GUI features we will create our source code</a:t>
            </a:r>
          </a:p>
          <a:p>
            <a:endParaRPr lang="en-IN" dirty="0"/>
          </a:p>
        </p:txBody>
      </p:sp>
      <p:sp>
        <p:nvSpPr>
          <p:cNvPr id="5" name="Text Placeholder 4">
            <a:extLst>
              <a:ext uri="{FF2B5EF4-FFF2-40B4-BE49-F238E27FC236}">
                <a16:creationId xmlns:a16="http://schemas.microsoft.com/office/drawing/2014/main" id="{F952C7EF-13A9-7634-663A-A0E2C73B997A}"/>
              </a:ext>
            </a:extLst>
          </p:cNvPr>
          <p:cNvSpPr>
            <a:spLocks noGrp="1"/>
          </p:cNvSpPr>
          <p:nvPr>
            <p:ph type="body" sz="quarter" idx="3"/>
          </p:nvPr>
        </p:nvSpPr>
        <p:spPr/>
        <p:txBody>
          <a:bodyPr/>
          <a:lstStyle/>
          <a:p>
            <a:r>
              <a:rPr lang="en-US" b="1" dirty="0"/>
              <a:t>HTML :-</a:t>
            </a:r>
            <a:endParaRPr lang="en-IN" dirty="0"/>
          </a:p>
        </p:txBody>
      </p:sp>
      <p:sp>
        <p:nvSpPr>
          <p:cNvPr id="6" name="Content Placeholder 5">
            <a:extLst>
              <a:ext uri="{FF2B5EF4-FFF2-40B4-BE49-F238E27FC236}">
                <a16:creationId xmlns:a16="http://schemas.microsoft.com/office/drawing/2014/main" id="{120FC8FD-388F-6772-7851-07A7BC70FB5E}"/>
              </a:ext>
            </a:extLst>
          </p:cNvPr>
          <p:cNvSpPr>
            <a:spLocks noGrp="1"/>
          </p:cNvSpPr>
          <p:nvPr>
            <p:ph sz="quarter" idx="4"/>
          </p:nvPr>
        </p:nvSpPr>
        <p:spPr>
          <a:xfrm>
            <a:off x="6278878" y="3048000"/>
            <a:ext cx="4283375" cy="3048000"/>
          </a:xfrm>
        </p:spPr>
        <p:txBody>
          <a:bodyPr>
            <a:normAutofit lnSpcReduction="10000"/>
          </a:bodyPr>
          <a:lstStyle/>
          <a:p>
            <a:r>
              <a:rPr lang="en-US" dirty="0"/>
              <a:t>using hypertext markup language and cascading style sheets we will develop the structure and interface of our project</a:t>
            </a:r>
            <a:endParaRPr lang="en-IN" dirty="0"/>
          </a:p>
        </p:txBody>
      </p:sp>
    </p:spTree>
    <p:extLst>
      <p:ext uri="{BB962C8B-B14F-4D97-AF65-F5344CB8AC3E}">
        <p14:creationId xmlns:p14="http://schemas.microsoft.com/office/powerpoint/2010/main" val="12039695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fad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B415D11-6899-4C75-BEAD-79C4656DC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BFB3E6-2D9E-4A5C-826F-44A91F597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4" name="Picture 3">
            <a:extLst>
              <a:ext uri="{FF2B5EF4-FFF2-40B4-BE49-F238E27FC236}">
                <a16:creationId xmlns:a16="http://schemas.microsoft.com/office/drawing/2014/main" id="{6B3FA75E-CF91-2306-11B3-B40AC96A161C}"/>
              </a:ext>
            </a:extLst>
          </p:cNvPr>
          <p:cNvPicPr>
            <a:picLocks noChangeAspect="1"/>
          </p:cNvPicPr>
          <p:nvPr/>
        </p:nvPicPr>
        <p:blipFill>
          <a:blip r:embed="rId2"/>
          <a:stretch>
            <a:fillRect/>
          </a:stretch>
        </p:blipFill>
        <p:spPr>
          <a:xfrm>
            <a:off x="1" y="2819400"/>
            <a:ext cx="4572000" cy="4038600"/>
          </a:xfrm>
          <a:prstGeom prst="rect">
            <a:avLst/>
          </a:prstGeom>
        </p:spPr>
      </p:pic>
      <p:sp>
        <p:nvSpPr>
          <p:cNvPr id="3" name="Content Placeholder 2">
            <a:extLst>
              <a:ext uri="{FF2B5EF4-FFF2-40B4-BE49-F238E27FC236}">
                <a16:creationId xmlns:a16="http://schemas.microsoft.com/office/drawing/2014/main" id="{C3FD26FA-ADEC-05F4-25F6-EB0F4C6F52B4}"/>
              </a:ext>
            </a:extLst>
          </p:cNvPr>
          <p:cNvSpPr>
            <a:spLocks noGrp="1"/>
          </p:cNvSpPr>
          <p:nvPr>
            <p:ph idx="1"/>
          </p:nvPr>
        </p:nvSpPr>
        <p:spPr>
          <a:xfrm>
            <a:off x="6858001" y="3048000"/>
            <a:ext cx="4572000" cy="3048001"/>
          </a:xfrm>
        </p:spPr>
        <p:txBody>
          <a:bodyPr>
            <a:normAutofit/>
          </a:bodyPr>
          <a:lstStyle/>
          <a:p>
            <a:r>
              <a:rPr lang="en-US" sz="2400" dirty="0"/>
              <a:t>Cascading Style sheets are helpful for adding styles ,background ,font for a user-appealing look of our project</a:t>
            </a:r>
            <a:endParaRPr lang="en-IN" sz="2400" dirty="0"/>
          </a:p>
        </p:txBody>
      </p:sp>
      <p:sp>
        <p:nvSpPr>
          <p:cNvPr id="2" name="Title 1">
            <a:extLst>
              <a:ext uri="{FF2B5EF4-FFF2-40B4-BE49-F238E27FC236}">
                <a16:creationId xmlns:a16="http://schemas.microsoft.com/office/drawing/2014/main" id="{5B68CC2B-5856-36E4-4BF2-70818BB96654}"/>
              </a:ext>
            </a:extLst>
          </p:cNvPr>
          <p:cNvSpPr>
            <a:spLocks noGrp="1"/>
          </p:cNvSpPr>
          <p:nvPr>
            <p:ph type="title"/>
          </p:nvPr>
        </p:nvSpPr>
        <p:spPr>
          <a:xfrm>
            <a:off x="6858000" y="1523990"/>
            <a:ext cx="4572000" cy="1524010"/>
          </a:xfrm>
        </p:spPr>
        <p:txBody>
          <a:bodyPr anchor="t">
            <a:normAutofit/>
          </a:bodyPr>
          <a:lstStyle/>
          <a:p>
            <a:r>
              <a:rPr lang="en-US" sz="3200" b="1" dirty="0"/>
              <a:t>CSS:- </a:t>
            </a:r>
            <a:endParaRPr lang="en-IN" sz="3200" dirty="0"/>
          </a:p>
        </p:txBody>
      </p:sp>
    </p:spTree>
    <p:extLst>
      <p:ext uri="{BB962C8B-B14F-4D97-AF65-F5344CB8AC3E}">
        <p14:creationId xmlns:p14="http://schemas.microsoft.com/office/powerpoint/2010/main" val="422061384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C4164C-0188-5088-D1EB-5C08FB5F7C8D}"/>
              </a:ext>
            </a:extLst>
          </p:cNvPr>
          <p:cNvSpPr txBox="1"/>
          <p:nvPr/>
        </p:nvSpPr>
        <p:spPr>
          <a:xfrm>
            <a:off x="845976" y="1177700"/>
            <a:ext cx="6096000" cy="1200329"/>
          </a:xfrm>
          <a:prstGeom prst="rect">
            <a:avLst/>
          </a:prstGeom>
          <a:noFill/>
        </p:spPr>
        <p:txBody>
          <a:bodyPr wrap="square">
            <a:spAutoFit/>
          </a:bodyPr>
          <a:lstStyle/>
          <a:p>
            <a:r>
              <a:rPr lang="en-US" sz="3600" b="1" dirty="0"/>
              <a:t>Hardware Requirement For project</a:t>
            </a:r>
            <a:endParaRPr lang="en-IN" sz="3600" dirty="0"/>
          </a:p>
        </p:txBody>
      </p:sp>
      <p:sp>
        <p:nvSpPr>
          <p:cNvPr id="5" name="TextBox 4">
            <a:extLst>
              <a:ext uri="{FF2B5EF4-FFF2-40B4-BE49-F238E27FC236}">
                <a16:creationId xmlns:a16="http://schemas.microsoft.com/office/drawing/2014/main" id="{5CA65579-7FBE-C76C-C2D0-B8C6FD3DCA92}"/>
              </a:ext>
            </a:extLst>
          </p:cNvPr>
          <p:cNvSpPr txBox="1"/>
          <p:nvPr/>
        </p:nvSpPr>
        <p:spPr>
          <a:xfrm>
            <a:off x="1017037" y="2833501"/>
            <a:ext cx="8129295" cy="2308324"/>
          </a:xfrm>
          <a:prstGeom prst="rect">
            <a:avLst/>
          </a:prstGeom>
          <a:noFill/>
        </p:spPr>
        <p:txBody>
          <a:bodyPr wrap="square">
            <a:spAutoFit/>
          </a:bodyPr>
          <a:lstStyle/>
          <a:p>
            <a:r>
              <a:rPr lang="en-US" sz="3600" b="1" dirty="0"/>
              <a:t>RAM:</a:t>
            </a:r>
            <a:r>
              <a:rPr lang="en-US" sz="3600" dirty="0"/>
              <a:t> 4GB</a:t>
            </a:r>
          </a:p>
          <a:p>
            <a:r>
              <a:rPr lang="en-US" sz="3600" b="1" dirty="0"/>
              <a:t>Disk Space: </a:t>
            </a:r>
            <a:r>
              <a:rPr lang="en-US" sz="3600" dirty="0"/>
              <a:t>1TB</a:t>
            </a:r>
          </a:p>
          <a:p>
            <a:r>
              <a:rPr lang="en-US" sz="3600" b="1" dirty="0"/>
              <a:t>Operating System: </a:t>
            </a:r>
            <a:r>
              <a:rPr lang="en-US" sz="3600" dirty="0"/>
              <a:t>Windows</a:t>
            </a:r>
          </a:p>
          <a:p>
            <a:r>
              <a:rPr lang="en-US" sz="3600" b="1" dirty="0"/>
              <a:t>Processor : </a:t>
            </a:r>
            <a:r>
              <a:rPr lang="en-US" sz="3600" dirty="0"/>
              <a:t>Intel i5</a:t>
            </a:r>
          </a:p>
        </p:txBody>
      </p:sp>
    </p:spTree>
    <p:extLst>
      <p:ext uri="{BB962C8B-B14F-4D97-AF65-F5344CB8AC3E}">
        <p14:creationId xmlns:p14="http://schemas.microsoft.com/office/powerpoint/2010/main" val="18022930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40</TotalTime>
  <Words>264</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Avenir Next LT Pro</vt:lpstr>
      <vt:lpstr>Avenir Next LT Pro Light</vt:lpstr>
      <vt:lpstr>Sitka Subheading</vt:lpstr>
      <vt:lpstr>PebbleVTI</vt:lpstr>
      <vt:lpstr>The hangman game</vt:lpstr>
      <vt:lpstr>THE HANGMAN GAME</vt:lpstr>
      <vt:lpstr>APPLICATIONS OF HANGMAN GAME</vt:lpstr>
      <vt:lpstr>PowerPoint Presentation</vt:lpstr>
      <vt:lpstr>Software Requirement for Hangman</vt:lpstr>
      <vt:lpstr>CSS:-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hangman game</dc:title>
  <dc:creator>Santhosh Reddy.k</dc:creator>
  <cp:lastModifiedBy>Santhosh Reddy.k</cp:lastModifiedBy>
  <cp:revision>1</cp:revision>
  <dcterms:created xsi:type="dcterms:W3CDTF">2024-03-18T16:57:57Z</dcterms:created>
  <dcterms:modified xsi:type="dcterms:W3CDTF">2024-03-18T17:38:24Z</dcterms:modified>
</cp:coreProperties>
</file>