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0"/>
  </p:notesMasterIdLst>
  <p:sldIdLst>
    <p:sldId id="260" r:id="rId2"/>
    <p:sldId id="261" r:id="rId3"/>
    <p:sldId id="262" r:id="rId4"/>
    <p:sldId id="263" r:id="rId5"/>
    <p:sldId id="265" r:id="rId6"/>
    <p:sldId id="266" r:id="rId7"/>
    <p:sldId id="264" r:id="rId8"/>
    <p:sldId id="275" r:id="rId9"/>
    <p:sldId id="276" r:id="rId10"/>
    <p:sldId id="268" r:id="rId11"/>
    <p:sldId id="259" r:id="rId12"/>
    <p:sldId id="257" r:id="rId13"/>
    <p:sldId id="271" r:id="rId14"/>
    <p:sldId id="274" r:id="rId15"/>
    <p:sldId id="270" r:id="rId16"/>
    <p:sldId id="273" r:id="rId17"/>
    <p:sldId id="26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28"/>
  </p:normalViewPr>
  <p:slideViewPr>
    <p:cSldViewPr snapToGrid="0" snapToObjects="1">
      <p:cViewPr>
        <p:scale>
          <a:sx n="190" d="100"/>
          <a:sy n="190" d="100"/>
        </p:scale>
        <p:origin x="19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31E96-CC38-754C-89A4-DF81225AF120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1DDB8-8AD4-5C4C-B567-EB8DF14B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5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1DDB8-8AD4-5C4C-B567-EB8DF14B64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4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1DDB8-8AD4-5C4C-B567-EB8DF14B64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87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1DDB8-8AD4-5C4C-B567-EB8DF14B64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40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1DDB8-8AD4-5C4C-B567-EB8DF14B64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06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1DDB8-8AD4-5C4C-B567-EB8DF14B64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FEA57E-7C1A-457B-A4CD-5DCEB057B502}" type="datetime1">
              <a:rPr lang="en-US" smtClean="0"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18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8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6083D4-708C-4BB5-B4FD-30CE9FA12FD5}" type="datetime1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97169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18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56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6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624077-BD55-4036-8E92-6558FDF3B653}" type="datetime1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214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04225F2-7107-4609-BCC2-77C63064A5E8}" type="datetime1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03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7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3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3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3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B56F5-F45C-EA4D-A3F6-7268AB73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rgbClr val="2A1A00"/>
                </a:solidFill>
              </a:rPr>
              <a:t>Thera bank</a:t>
            </a:r>
            <a:br>
              <a:rPr lang="en-US" sz="6000">
                <a:solidFill>
                  <a:srgbClr val="2A1A00"/>
                </a:solidFill>
              </a:rPr>
            </a:br>
            <a:br>
              <a:rPr lang="en-US" sz="6000">
                <a:solidFill>
                  <a:srgbClr val="2A1A00"/>
                </a:solidFill>
              </a:rPr>
            </a:br>
            <a:br>
              <a:rPr lang="en-US" sz="6000">
                <a:solidFill>
                  <a:srgbClr val="2A1A00"/>
                </a:solidFill>
              </a:rPr>
            </a:br>
            <a:endParaRPr lang="en-US" sz="6000">
              <a:solidFill>
                <a:srgbClr val="2A1A00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92BBD1-1538-6540-9D1D-038B39001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854" y="5338354"/>
            <a:ext cx="3437290" cy="992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600">
                <a:solidFill>
                  <a:srgbClr val="F3F3F2"/>
                </a:solidFill>
              </a:rPr>
              <a:t>Personal Loan Marketing campaign</a:t>
            </a:r>
          </a:p>
        </p:txBody>
      </p:sp>
      <p:pic>
        <p:nvPicPr>
          <p:cNvPr id="23" name="Graphic 7" descr="Payment Card">
            <a:extLst>
              <a:ext uri="{FF2B5EF4-FFF2-40B4-BE49-F238E27FC236}">
                <a16:creationId xmlns:a16="http://schemas.microsoft.com/office/drawing/2014/main" id="{94FAF206-87D1-4E39-88D0-539E7F9F8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2968" y="643464"/>
            <a:ext cx="5574989" cy="5574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C8C0BD-7A4E-FF4B-B054-ADCB41549AB5}"/>
              </a:ext>
            </a:extLst>
          </p:cNvPr>
          <p:cNvSpPr txBox="1"/>
          <p:nvPr/>
        </p:nvSpPr>
        <p:spPr>
          <a:xfrm>
            <a:off x="9082686" y="4267030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DIGITALLY YOURS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944AC48-A2F6-7347-A40E-96E52184CDF4}"/>
              </a:ext>
            </a:extLst>
          </p:cNvPr>
          <p:cNvSpPr txBox="1"/>
          <p:nvPr/>
        </p:nvSpPr>
        <p:spPr>
          <a:xfrm>
            <a:off x="7639431" y="2132529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THERA BANK</a:t>
            </a:r>
          </a:p>
        </p:txBody>
      </p:sp>
    </p:spTree>
    <p:extLst>
      <p:ext uri="{BB962C8B-B14F-4D97-AF65-F5344CB8AC3E}">
        <p14:creationId xmlns:p14="http://schemas.microsoft.com/office/powerpoint/2010/main" val="57902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CD5E-B7CD-CA44-AF03-FB036A45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your Model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2016-B104-574B-B576-19B89F6A1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309" y="2182578"/>
            <a:ext cx="10178322" cy="4429787"/>
          </a:xfrm>
        </p:spPr>
        <p:txBody>
          <a:bodyPr/>
          <a:lstStyle/>
          <a:p>
            <a:r>
              <a:rPr lang="en-US" dirty="0"/>
              <a:t>Trained the data on 6 classification machine learning algorithms,</a:t>
            </a:r>
          </a:p>
          <a:p>
            <a:pPr lvl="1"/>
            <a:r>
              <a:rPr lang="en-US" dirty="0"/>
              <a:t>Ridge, </a:t>
            </a:r>
          </a:p>
          <a:p>
            <a:pPr lvl="1"/>
            <a:r>
              <a:rPr lang="en-US" dirty="0"/>
              <a:t>Support Vector Machine -Linear, </a:t>
            </a:r>
          </a:p>
          <a:p>
            <a:pPr lvl="1"/>
            <a:r>
              <a:rPr lang="en-US" dirty="0"/>
              <a:t>Support Vector Machine-RBF, 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Logistic Regression</a:t>
            </a:r>
          </a:p>
          <a:p>
            <a:r>
              <a:rPr lang="en-US" dirty="0"/>
              <a:t>Performance metric : Focus on getting higher Recall [True Positives/(True Positives + False Negatives)]. Need to predict +</a:t>
            </a:r>
            <a:r>
              <a:rPr lang="en-US" dirty="0" err="1"/>
              <a:t>ve</a:t>
            </a:r>
            <a:r>
              <a:rPr lang="en-US" dirty="0"/>
              <a:t> with higher probability than –</a:t>
            </a:r>
            <a:r>
              <a:rPr lang="en-US" dirty="0" err="1"/>
              <a:t>ve</a:t>
            </a:r>
            <a:r>
              <a:rPr lang="en-US" dirty="0"/>
              <a:t>.</a:t>
            </a:r>
          </a:p>
          <a:p>
            <a:r>
              <a:rPr lang="en-US" dirty="0"/>
              <a:t>Support Vector Machine-RBF is a better classifier when compared to others.</a:t>
            </a:r>
          </a:p>
          <a:p>
            <a:endParaRPr lang="en-US" dirty="0"/>
          </a:p>
        </p:txBody>
      </p:sp>
      <p:pic>
        <p:nvPicPr>
          <p:cNvPr id="4" name="Graphic 3" descr="Badge Tick1">
            <a:extLst>
              <a:ext uri="{FF2B5EF4-FFF2-40B4-BE49-F238E27FC236}">
                <a16:creationId xmlns:a16="http://schemas.microsoft.com/office/drawing/2014/main" id="{88D0F8D1-17FF-1E43-A0AE-135D3AFA4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2053" y="3329664"/>
            <a:ext cx="396829" cy="39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8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4F090BE-28F6-CF46-9B8C-A93B574F1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006" y="1686145"/>
            <a:ext cx="3018773" cy="214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092082A-0142-0D44-9F10-193E30786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75" y="1686145"/>
            <a:ext cx="3018773" cy="214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14FC8F1-C745-4A4F-8487-A31F9874D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006" y="4202678"/>
            <a:ext cx="3018772" cy="214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4B1B221-A6A2-6040-9ACB-1C853C7B0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75" y="4202678"/>
            <a:ext cx="3018773" cy="214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BF7A785-CD95-974B-9FDF-0CD1C41C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56282"/>
            <a:ext cx="10178322" cy="1165615"/>
          </a:xfrm>
        </p:spPr>
        <p:txBody>
          <a:bodyPr>
            <a:normAutofit fontScale="90000"/>
          </a:bodyPr>
          <a:lstStyle/>
          <a:p>
            <a:r>
              <a:rPr lang="en-US" dirty="0"/>
              <a:t>How confident are we in predicting potential customers?</a:t>
            </a:r>
          </a:p>
        </p:txBody>
      </p:sp>
      <p:pic>
        <p:nvPicPr>
          <p:cNvPr id="8" name="Graphic 7" descr="Badge Tick1">
            <a:extLst>
              <a:ext uri="{FF2B5EF4-FFF2-40B4-BE49-F238E27FC236}">
                <a16:creationId xmlns:a16="http://schemas.microsoft.com/office/drawing/2014/main" id="{26E3C943-8B68-FA47-A3A7-B77BE26AE8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3092" y="1305568"/>
            <a:ext cx="485693" cy="4856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FF02FE-0E71-3640-9003-4523F5C232D9}"/>
              </a:ext>
            </a:extLst>
          </p:cNvPr>
          <p:cNvSpPr/>
          <p:nvPr/>
        </p:nvSpPr>
        <p:spPr>
          <a:xfrm>
            <a:off x="3334261" y="2414362"/>
            <a:ext cx="26116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0070C0"/>
                </a:solidFill>
              </a:rPr>
              <a:t>This means that the SVM-RBF will predict a +</a:t>
            </a:r>
            <a:r>
              <a:rPr lang="en-US" sz="1100" dirty="0" err="1">
                <a:solidFill>
                  <a:srgbClr val="0070C0"/>
                </a:solidFill>
              </a:rPr>
              <a:t>ve</a:t>
            </a:r>
            <a:r>
              <a:rPr lang="en-US" sz="1100" dirty="0">
                <a:solidFill>
                  <a:srgbClr val="0070C0"/>
                </a:solidFill>
              </a:rPr>
              <a:t> with higher probability of 98% than the -</a:t>
            </a:r>
            <a:r>
              <a:rPr lang="en-US" sz="1100" dirty="0" err="1">
                <a:solidFill>
                  <a:srgbClr val="0070C0"/>
                </a:solidFill>
              </a:rPr>
              <a:t>ve</a:t>
            </a:r>
            <a:r>
              <a:rPr lang="en-US" sz="1100" dirty="0">
                <a:solidFill>
                  <a:srgbClr val="0070C0"/>
                </a:solidFill>
              </a:rPr>
              <a:t>. Which exactly is required in this case.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A7BB9-026F-DA44-B432-5B611DD67672}"/>
              </a:ext>
            </a:extLst>
          </p:cNvPr>
          <p:cNvSpPr/>
          <p:nvPr/>
        </p:nvSpPr>
        <p:spPr>
          <a:xfrm>
            <a:off x="5622410" y="3553520"/>
            <a:ext cx="14462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98%</a:t>
            </a:r>
          </a:p>
        </p:txBody>
      </p:sp>
    </p:spTree>
    <p:extLst>
      <p:ext uri="{BB962C8B-B14F-4D97-AF65-F5344CB8AC3E}">
        <p14:creationId xmlns:p14="http://schemas.microsoft.com/office/powerpoint/2010/main" val="237801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5B6B40-772E-F240-8E11-2F8A898E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75" y="1392982"/>
            <a:ext cx="3371850" cy="224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15BA1C-F82A-4E41-BD3C-7FAA8C304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375" y="1499626"/>
            <a:ext cx="3473450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781B6-6CB4-3C47-974E-912ABC21E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575" y="1553187"/>
            <a:ext cx="3173782" cy="2175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066CC7-9450-1B4D-9127-B2A27DB66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75" y="4464379"/>
            <a:ext cx="3482891" cy="2321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B757DB-0EFC-BB47-B3B1-0F8CB893F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1375" y="4452771"/>
            <a:ext cx="3606978" cy="2333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1012AC-39B0-BA47-A59C-7A9BEC69F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3304" y="4452771"/>
            <a:ext cx="3363373" cy="2252707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81BE94E6-9FCD-5249-A6AF-A9C25C05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75" y="61055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Precise are we in predicting a potential customer?</a:t>
            </a:r>
          </a:p>
        </p:txBody>
      </p:sp>
      <p:pic>
        <p:nvPicPr>
          <p:cNvPr id="13" name="Graphic 12" descr="Badge Tick1">
            <a:extLst>
              <a:ext uri="{FF2B5EF4-FFF2-40B4-BE49-F238E27FC236}">
                <a16:creationId xmlns:a16="http://schemas.microsoft.com/office/drawing/2014/main" id="{415A1482-BB29-9044-B6A7-B57AE46D7D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4405" y="1150135"/>
            <a:ext cx="485693" cy="48569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AD9F08-3C32-9A42-B81D-B5A912C5AE42}"/>
              </a:ext>
            </a:extLst>
          </p:cNvPr>
          <p:cNvSpPr/>
          <p:nvPr/>
        </p:nvSpPr>
        <p:spPr>
          <a:xfrm>
            <a:off x="8588653" y="2251264"/>
            <a:ext cx="24434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000" dirty="0">
                <a:solidFill>
                  <a:srgbClr val="0070C0"/>
                </a:solidFill>
              </a:rPr>
              <a:t>This means that the SVM-RBF is 92% positive in identifying a potential loan customer.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5FA940-6939-E04E-9F58-830189306488}"/>
              </a:ext>
            </a:extLst>
          </p:cNvPr>
          <p:cNvSpPr/>
          <p:nvPr/>
        </p:nvSpPr>
        <p:spPr>
          <a:xfrm>
            <a:off x="5591749" y="3628959"/>
            <a:ext cx="14462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92%</a:t>
            </a:r>
          </a:p>
        </p:txBody>
      </p:sp>
    </p:spTree>
    <p:extLst>
      <p:ext uri="{BB962C8B-B14F-4D97-AF65-F5344CB8AC3E}">
        <p14:creationId xmlns:p14="http://schemas.microsoft.com/office/powerpoint/2010/main" val="426590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0" name="Picture 14">
            <a:extLst>
              <a:ext uri="{FF2B5EF4-FFF2-40B4-BE49-F238E27FC236}">
                <a16:creationId xmlns:a16="http://schemas.microsoft.com/office/drawing/2014/main" id="{91D131CC-013C-354A-A9E6-1872D5C58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782" y="1290233"/>
            <a:ext cx="3278292" cy="24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218FED46-DD92-4445-B88B-1C98A5C24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4181" y="4280486"/>
            <a:ext cx="3554229" cy="262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>
            <a:extLst>
              <a:ext uri="{FF2B5EF4-FFF2-40B4-BE49-F238E27FC236}">
                <a16:creationId xmlns:a16="http://schemas.microsoft.com/office/drawing/2014/main" id="{2CE66ADB-B2DA-4D46-9790-AE7B27EAC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9443" y="1295483"/>
            <a:ext cx="3239769" cy="239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19DE4F48-9E2D-0446-AD83-07E8F8D43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782" y="4236631"/>
            <a:ext cx="3278292" cy="24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903AAEC8-115E-8349-94DA-B747EAB71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6374" y="4134745"/>
            <a:ext cx="3580407" cy="26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BA529B94-0C83-6E4A-A458-5983E56B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6374" y="1290233"/>
            <a:ext cx="3239769" cy="239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BAFED-E713-0749-99CC-7AEC8F20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48" y="32885"/>
            <a:ext cx="10927461" cy="805280"/>
          </a:xfrm>
        </p:spPr>
        <p:txBody>
          <a:bodyPr>
            <a:noAutofit/>
          </a:bodyPr>
          <a:lstStyle/>
          <a:p>
            <a:r>
              <a:rPr lang="en-US" sz="3200" dirty="0"/>
              <a:t>How good is this in separating a potential customer from others ?</a:t>
            </a:r>
          </a:p>
        </p:txBody>
      </p:sp>
      <p:pic>
        <p:nvPicPr>
          <p:cNvPr id="10" name="Graphic 9" descr="Badge Tick1">
            <a:extLst>
              <a:ext uri="{FF2B5EF4-FFF2-40B4-BE49-F238E27FC236}">
                <a16:creationId xmlns:a16="http://schemas.microsoft.com/office/drawing/2014/main" id="{6CD37E0C-C5EE-3641-82B1-CA3B2763FE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96433" y="1207303"/>
            <a:ext cx="485693" cy="4856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F3F98D-78C7-2A45-B01E-1B25BC779AA1}"/>
              </a:ext>
            </a:extLst>
          </p:cNvPr>
          <p:cNvSpPr/>
          <p:nvPr/>
        </p:nvSpPr>
        <p:spPr>
          <a:xfrm>
            <a:off x="4427678" y="987158"/>
            <a:ext cx="33366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0070C0"/>
                </a:solidFill>
              </a:rPr>
              <a:t>Has the highest recall value for predicting a +</a:t>
            </a:r>
            <a:r>
              <a:rPr lang="en-US" sz="1100" dirty="0" err="1">
                <a:solidFill>
                  <a:srgbClr val="0070C0"/>
                </a:solidFill>
              </a:rPr>
              <a:t>ve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D89221-1B96-DC46-BE9F-CA668323F9E6}"/>
              </a:ext>
            </a:extLst>
          </p:cNvPr>
          <p:cNvSpPr/>
          <p:nvPr/>
        </p:nvSpPr>
        <p:spPr>
          <a:xfrm>
            <a:off x="2725818" y="3339609"/>
            <a:ext cx="65008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  <a:r>
              <a:rPr lang="en-GB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</a:t>
            </a:r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: 93% &amp; </a:t>
            </a:r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</a:t>
            </a:r>
            <a:r>
              <a:rPr lang="en-GB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</a:t>
            </a:r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96%</a:t>
            </a:r>
            <a:endParaRPr lang="en-GB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5721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5F24-F8C4-8E42-8DBA-8DA937B7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635" y="0"/>
            <a:ext cx="10178322" cy="873940"/>
          </a:xfrm>
        </p:spPr>
        <p:txBody>
          <a:bodyPr/>
          <a:lstStyle/>
          <a:p>
            <a:r>
              <a:rPr lang="en-US" dirty="0"/>
              <a:t>And cost of misclassification?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613D9764-0BB1-C64F-B19D-DADCD3020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80" y="1215024"/>
            <a:ext cx="3483997" cy="265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6899B67A-236C-8E4D-B350-0C1C9B80D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481" y="1215022"/>
            <a:ext cx="3483998" cy="26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575AA1A0-B687-5042-941F-8DBC84B33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30" y="1215023"/>
            <a:ext cx="3483998" cy="26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>
            <a:extLst>
              <a:ext uri="{FF2B5EF4-FFF2-40B4-BE49-F238E27FC236}">
                <a16:creationId xmlns:a16="http://schemas.microsoft.com/office/drawing/2014/main" id="{7465997A-1B03-2340-81B2-31CC725D7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79" y="4083484"/>
            <a:ext cx="3483998" cy="26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>
            <a:extLst>
              <a:ext uri="{FF2B5EF4-FFF2-40B4-BE49-F238E27FC236}">
                <a16:creationId xmlns:a16="http://schemas.microsoft.com/office/drawing/2014/main" id="{1CDBD9FE-CD18-7E4C-AE14-B8BE4772C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30" y="4083483"/>
            <a:ext cx="3483999" cy="26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0" name="Picture 12">
            <a:extLst>
              <a:ext uri="{FF2B5EF4-FFF2-40B4-BE49-F238E27FC236}">
                <a16:creationId xmlns:a16="http://schemas.microsoft.com/office/drawing/2014/main" id="{FFE1E54C-557E-984F-B89F-72FEE2D31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482" y="4083483"/>
            <a:ext cx="3484000" cy="265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Badge Tick1">
            <a:extLst>
              <a:ext uri="{FF2B5EF4-FFF2-40B4-BE49-F238E27FC236}">
                <a16:creationId xmlns:a16="http://schemas.microsoft.com/office/drawing/2014/main" id="{26986827-4FE0-734C-9296-F759E1D963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52635" y="972176"/>
            <a:ext cx="485693" cy="4856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8443730-0088-9049-8D4D-DA9BD4C76AAD}"/>
              </a:ext>
            </a:extLst>
          </p:cNvPr>
          <p:cNvSpPr/>
          <p:nvPr/>
        </p:nvSpPr>
        <p:spPr>
          <a:xfrm>
            <a:off x="4696672" y="988203"/>
            <a:ext cx="33366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</a:rPr>
              <a:t>Has the least error for both +</a:t>
            </a:r>
            <a:r>
              <a:rPr lang="en-US" sz="1100" b="1" dirty="0" err="1">
                <a:solidFill>
                  <a:srgbClr val="0070C0"/>
                </a:solidFill>
              </a:rPr>
              <a:t>ve</a:t>
            </a:r>
            <a:r>
              <a:rPr lang="en-US" sz="1100" b="1" dirty="0">
                <a:solidFill>
                  <a:srgbClr val="0070C0"/>
                </a:solidFill>
              </a:rPr>
              <a:t> and –</a:t>
            </a:r>
            <a:r>
              <a:rPr lang="en-US" sz="1100" b="1" dirty="0" err="1">
                <a:solidFill>
                  <a:srgbClr val="0070C0"/>
                </a:solidFill>
              </a:rPr>
              <a:t>ve</a:t>
            </a:r>
            <a:r>
              <a:rPr lang="en-US" sz="1100" b="1" dirty="0">
                <a:solidFill>
                  <a:srgbClr val="0070C0"/>
                </a:solidFill>
              </a:rPr>
              <a:t> class.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02A8F0-AA4A-2144-A83C-F0FE526D2333}"/>
              </a:ext>
            </a:extLst>
          </p:cNvPr>
          <p:cNvSpPr/>
          <p:nvPr/>
        </p:nvSpPr>
        <p:spPr>
          <a:xfrm>
            <a:off x="6096000" y="1364076"/>
            <a:ext cx="1983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411051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D2F9-6267-5944-9B80-0E4470BE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SVM is better than other algorithms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2F321-A5E2-0941-85D0-78EFB70E5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97560" cy="2154476"/>
          </a:xfrm>
        </p:spPr>
        <p:txBody>
          <a:bodyPr>
            <a:noAutofit/>
          </a:bodyPr>
          <a:lstStyle/>
          <a:p>
            <a:pPr>
              <a:buClr>
                <a:srgbClr val="92D050"/>
              </a:buClr>
              <a:buFont typeface="Wingdings" pitchFamily="2" charset="2"/>
              <a:buChar char="ü"/>
            </a:pPr>
            <a:r>
              <a:rPr lang="en-IN" sz="1800" dirty="0"/>
              <a:t>The SVM-RBF classifier has the highest average precision of 92%.</a:t>
            </a:r>
          </a:p>
          <a:p>
            <a:pPr>
              <a:buClr>
                <a:srgbClr val="92D050"/>
              </a:buClr>
              <a:buFont typeface="Wingdings" pitchFamily="2" charset="2"/>
              <a:buChar char="ü"/>
            </a:pPr>
            <a:r>
              <a:rPr lang="en-IN" sz="1800" dirty="0"/>
              <a:t>SVM-RBF has the highest AUC of 98%. </a:t>
            </a:r>
          </a:p>
          <a:p>
            <a:pPr>
              <a:buClr>
                <a:srgbClr val="92D050"/>
              </a:buClr>
              <a:buFont typeface="Wingdings" pitchFamily="2" charset="2"/>
              <a:buChar char="ü"/>
            </a:pPr>
            <a:r>
              <a:rPr lang="en-IN" sz="1800" dirty="0"/>
              <a:t>SVM-RBF not only has the highest Recall but also has highest Accuracy as well.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C7DD7-E689-1A49-981D-9BE72794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549" y="2286001"/>
            <a:ext cx="6091089" cy="2022953"/>
          </a:xfrm>
          <a:prstGeom prst="rect">
            <a:avLst/>
          </a:prstGeom>
        </p:spPr>
      </p:pic>
      <p:pic>
        <p:nvPicPr>
          <p:cNvPr id="6" name="Graphic 5" descr="Wreath">
            <a:extLst>
              <a:ext uri="{FF2B5EF4-FFF2-40B4-BE49-F238E27FC236}">
                <a16:creationId xmlns:a16="http://schemas.microsoft.com/office/drawing/2014/main" id="{26745CF8-725C-3846-B2D0-CC006977E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2770" y="4045455"/>
            <a:ext cx="1789690" cy="1789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903374-5689-8143-9E69-415431436658}"/>
              </a:ext>
            </a:extLst>
          </p:cNvPr>
          <p:cNvSpPr txBox="1"/>
          <p:nvPr/>
        </p:nvSpPr>
        <p:spPr>
          <a:xfrm>
            <a:off x="3412883" y="4617134"/>
            <a:ext cx="609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SVM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RBF</a:t>
            </a:r>
          </a:p>
        </p:txBody>
      </p:sp>
    </p:spTree>
    <p:extLst>
      <p:ext uri="{BB962C8B-B14F-4D97-AF65-F5344CB8AC3E}">
        <p14:creationId xmlns:p14="http://schemas.microsoft.com/office/powerpoint/2010/main" val="107573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4" name="Picture 10" descr="Skyrocketing Stock Illustrations – 24 Skyrocketing Stock Illustrations,  Vectors &amp; Clipart - Dreamstime">
            <a:extLst>
              <a:ext uri="{FF2B5EF4-FFF2-40B4-BE49-F238E27FC236}">
                <a16:creationId xmlns:a16="http://schemas.microsoft.com/office/drawing/2014/main" id="{F9952B20-3B11-9548-B99C-F7EC1B7BC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18" y="1896972"/>
            <a:ext cx="6116905" cy="322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6D5D2833-18D9-4146-A29F-B9A03181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44" y="1896972"/>
            <a:ext cx="3634532" cy="23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9F4ECE4A-786A-FE4B-8C11-ED693F016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45" y="4361606"/>
            <a:ext cx="3634531" cy="228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F714D5-CFFA-E642-9A63-0D82D4DB8FB6}"/>
              </a:ext>
            </a:extLst>
          </p:cNvPr>
          <p:cNvSpPr txBox="1"/>
          <p:nvPr/>
        </p:nvSpPr>
        <p:spPr>
          <a:xfrm>
            <a:off x="5313095" y="3785638"/>
            <a:ext cx="635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5-7 times more +</a:t>
            </a:r>
            <a:r>
              <a:rPr lang="en-IN" b="1" dirty="0" err="1"/>
              <a:t>ve</a:t>
            </a:r>
            <a:r>
              <a:rPr lang="en-IN" b="1" dirty="0"/>
              <a:t> response from 20% of the total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100% +</a:t>
            </a:r>
            <a:r>
              <a:rPr lang="en-IN" b="1" dirty="0" err="1"/>
              <a:t>ve</a:t>
            </a:r>
            <a:r>
              <a:rPr lang="en-IN" b="1" dirty="0"/>
              <a:t> response from 20% of the total customers.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0D3AF-2DA2-5A4A-9A1D-3A3357C2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value does the marketing campaign get from this analysis ?</a:t>
            </a:r>
          </a:p>
        </p:txBody>
      </p:sp>
    </p:spTree>
    <p:extLst>
      <p:ext uri="{BB962C8B-B14F-4D97-AF65-F5344CB8AC3E}">
        <p14:creationId xmlns:p14="http://schemas.microsoft.com/office/powerpoint/2010/main" val="346184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C76D-8EA0-4B4D-8D1D-9886613E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8" y="124196"/>
            <a:ext cx="10554602" cy="1492132"/>
          </a:xfrm>
        </p:spPr>
        <p:txBody>
          <a:bodyPr>
            <a:normAutofit/>
          </a:bodyPr>
          <a:lstStyle/>
          <a:p>
            <a:r>
              <a:rPr lang="en-US" dirty="0"/>
              <a:t>What kind of customers should we sell it too?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1DB699-AA50-3048-B27A-FD4D1D3F0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647183"/>
              </p:ext>
            </p:extLst>
          </p:nvPr>
        </p:nvGraphicFramePr>
        <p:xfrm>
          <a:off x="6260699" y="4267512"/>
          <a:ext cx="3236912" cy="223520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42875">
                  <a:extLst>
                    <a:ext uri="{9D8B030D-6E8A-4147-A177-3AD203B41FA5}">
                      <a16:colId xmlns:a16="http://schemas.microsoft.com/office/drawing/2014/main" val="244590758"/>
                    </a:ext>
                  </a:extLst>
                </a:gridCol>
                <a:gridCol w="2530475">
                  <a:extLst>
                    <a:ext uri="{9D8B030D-6E8A-4147-A177-3AD203B41FA5}">
                      <a16:colId xmlns:a16="http://schemas.microsoft.com/office/drawing/2014/main" val="409395389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414346608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Strategy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Customers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98944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Education &gt;= 2 &amp; Income &gt;= 116.0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7532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Family &gt;= 1 &amp; Education &gt;= 2 &amp; Income &gt;= 116.0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9471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Education &gt;= 2 &amp; </a:t>
                      </a:r>
                      <a:r>
                        <a:rPr lang="en-IN" sz="800" u="none" strike="noStrike" dirty="0" err="1">
                          <a:effectLst/>
                        </a:rPr>
                        <a:t>ZIPCode</a:t>
                      </a:r>
                      <a:r>
                        <a:rPr lang="en-IN" sz="800" u="none" strike="noStrike" dirty="0">
                          <a:effectLst/>
                        </a:rPr>
                        <a:t> Prefix &gt;= 90 &amp; Income &gt;= 116.0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95498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Education &gt;= 2 &amp; CCAvg &gt;= 0.0 &amp; Income &gt;= 116.0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79818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Education &gt;= 2 &amp; Age &gt;= 22.0 &amp; Income &gt;= 116.0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90565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6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Education &gt;= 2 &amp; Experience &gt;= 0.0 &amp; Income &gt;= 116.0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64488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7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Education &gt;= 2 &amp; Income &gt;= 116.0 &amp; Mortgage &gt;= -2.0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28726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8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Education &gt;= 2 &amp; Age &gt;= 27.0 &amp; Income &gt;= 116.0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11270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9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Education &gt;= 2 &amp; CCAvg &gt;= 1.0 &amp; Income &gt;= 116.0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285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93029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10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Education &gt;= 2 &amp; Experience &gt;= 5.0 &amp; Income &gt;= 116.0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281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047868"/>
                  </a:ext>
                </a:extLst>
              </a:tr>
            </a:tbl>
          </a:graphicData>
        </a:graphic>
      </p:graphicFrame>
      <p:pic>
        <p:nvPicPr>
          <p:cNvPr id="13314" name="Picture 2">
            <a:extLst>
              <a:ext uri="{FF2B5EF4-FFF2-40B4-BE49-F238E27FC236}">
                <a16:creationId xmlns:a16="http://schemas.microsoft.com/office/drawing/2014/main" id="{057DB54A-0AF8-224B-89B9-EBD652216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98" y="1791282"/>
            <a:ext cx="4978236" cy="398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201123-2E21-9241-8242-FD7D86588CB5}"/>
              </a:ext>
            </a:extLst>
          </p:cNvPr>
          <p:cNvSpPr txBox="1"/>
          <p:nvPr/>
        </p:nvSpPr>
        <p:spPr>
          <a:xfrm>
            <a:off x="5961634" y="1999008"/>
            <a:ext cx="43353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Target Customers with 100% conversion ratio per last year’s data: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400" dirty="0"/>
              <a:t>Single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400" dirty="0"/>
              <a:t>Graduate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400" dirty="0"/>
              <a:t>Based out of ZIP code prefix 90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400" dirty="0"/>
              <a:t>27 years of age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400" dirty="0"/>
              <a:t>Work experience of 0-5 years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400" dirty="0"/>
              <a:t>With </a:t>
            </a:r>
            <a:r>
              <a:rPr lang="en-US" sz="1400" dirty="0" err="1"/>
              <a:t>atleast</a:t>
            </a:r>
            <a:r>
              <a:rPr lang="en-US" sz="1400" dirty="0"/>
              <a:t> 1 credit card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400" dirty="0"/>
              <a:t>No mortgage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400" dirty="0"/>
              <a:t>Income of 116K USD per annum or above </a:t>
            </a:r>
          </a:p>
        </p:txBody>
      </p:sp>
      <p:pic>
        <p:nvPicPr>
          <p:cNvPr id="13316" name="Picture 4" descr="Oh, really? Wow. - Willy Wonka Meme - quickmeme">
            <a:extLst>
              <a:ext uri="{FF2B5EF4-FFF2-40B4-BE49-F238E27FC236}">
                <a16:creationId xmlns:a16="http://schemas.microsoft.com/office/drawing/2014/main" id="{42C841D8-9882-2F43-B8A0-817380ECD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419" y="2347492"/>
            <a:ext cx="1842848" cy="184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24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7FDC9F-D23C-0D43-9D69-3BEA8F5F0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FE321FC-D90E-1149-A487-FAE1AD7D7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2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9D25-91FD-B04A-BB45-EF56923F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3FDD-E392-D64D-A2DC-2246A52D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Explore customer data.</a:t>
            </a:r>
          </a:p>
          <a:p>
            <a:r>
              <a:rPr lang="en-US" sz="3200" dirty="0"/>
              <a:t>Mining strategies for higher conversion ratio of liability to asset customers.</a:t>
            </a:r>
          </a:p>
          <a:p>
            <a:r>
              <a:rPr lang="en-US" sz="3200" dirty="0"/>
              <a:t>Prediction of potential personal loan customers.</a:t>
            </a:r>
          </a:p>
          <a:p>
            <a:endParaRPr lang="en-US" sz="3200" dirty="0"/>
          </a:p>
        </p:txBody>
      </p:sp>
      <p:pic>
        <p:nvPicPr>
          <p:cNvPr id="5" name="Graphic 4" descr="Raw Materials">
            <a:extLst>
              <a:ext uri="{FF2B5EF4-FFF2-40B4-BE49-F238E27FC236}">
                <a16:creationId xmlns:a16="http://schemas.microsoft.com/office/drawing/2014/main" id="{3864C3DB-F001-8541-8AFF-6FDACC2A1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4146" y="3366369"/>
            <a:ext cx="847595" cy="847595"/>
          </a:xfrm>
          <a:prstGeom prst="rect">
            <a:avLst/>
          </a:prstGeom>
        </p:spPr>
      </p:pic>
      <p:pic>
        <p:nvPicPr>
          <p:cNvPr id="7" name="Graphic 6" descr="Bug under magnifying glass">
            <a:extLst>
              <a:ext uri="{FF2B5EF4-FFF2-40B4-BE49-F238E27FC236}">
                <a16:creationId xmlns:a16="http://schemas.microsoft.com/office/drawing/2014/main" id="{7F0CCADA-04EC-E84B-AE5B-8334F1F5B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982243"/>
            <a:ext cx="914400" cy="914400"/>
          </a:xfrm>
          <a:prstGeom prst="rect">
            <a:avLst/>
          </a:prstGeom>
        </p:spPr>
      </p:pic>
      <p:pic>
        <p:nvPicPr>
          <p:cNvPr id="9" name="Graphic 8" descr="Future">
            <a:extLst>
              <a:ext uri="{FF2B5EF4-FFF2-40B4-BE49-F238E27FC236}">
                <a16:creationId xmlns:a16="http://schemas.microsoft.com/office/drawing/2014/main" id="{6CD0CBA5-CB93-5849-B79F-8A4E67352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4953" y="39425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0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EA90-1BE9-3340-B805-97FA1516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36ED-926F-9E43-94C9-AF3EDF9A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from about 5000 bank customers include</a:t>
            </a:r>
          </a:p>
          <a:p>
            <a:pPr lvl="1"/>
            <a:r>
              <a:rPr lang="en-US" dirty="0"/>
              <a:t>Demographic data</a:t>
            </a:r>
          </a:p>
          <a:p>
            <a:pPr lvl="2"/>
            <a:r>
              <a:rPr lang="en-US" dirty="0"/>
              <a:t>Age, experience, income, family size, education etc.</a:t>
            </a:r>
          </a:p>
          <a:p>
            <a:pPr lvl="1"/>
            <a:r>
              <a:rPr lang="en-US" dirty="0"/>
              <a:t>Relationship data</a:t>
            </a:r>
          </a:p>
          <a:p>
            <a:pPr lvl="2"/>
            <a:r>
              <a:rPr lang="en-US" dirty="0"/>
              <a:t>Mortgage, securities account, Online accessibility to the account, deposit account, credit card etc.</a:t>
            </a:r>
          </a:p>
          <a:p>
            <a:pPr lvl="1"/>
            <a:r>
              <a:rPr lang="en-US" dirty="0"/>
              <a:t>Response to the last personal loan campaign</a:t>
            </a:r>
          </a:p>
          <a:p>
            <a:pPr lvl="2"/>
            <a:r>
              <a:rPr lang="en-US" dirty="0"/>
              <a:t>Only 480 of 5000 accepted the personal loan.</a:t>
            </a:r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B230EF02-234C-3047-9E82-FCF62FFFA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9" y="4263420"/>
            <a:ext cx="2042806" cy="173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3D7212-CDC8-6549-B547-E78B10640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099" y="1874516"/>
            <a:ext cx="2269734" cy="181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6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0A7D03-C8ED-EC42-BC30-72DC553585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12950" y="382588"/>
            <a:ext cx="10179050" cy="1492250"/>
          </a:xfrm>
        </p:spPr>
        <p:txBody>
          <a:bodyPr/>
          <a:lstStyle/>
          <a:p>
            <a:r>
              <a:rPr lang="en-US"/>
              <a:t>Data Speaks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D8258E7-A462-334E-B3AA-7B24869DD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095" y="1269485"/>
            <a:ext cx="3057400" cy="266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0A437DA-A1BB-7C45-BD1C-BDB04E282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51" y="3995210"/>
            <a:ext cx="2796543" cy="248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F028EF40-AA60-6749-B24C-FA81E3E50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50" y="1504480"/>
            <a:ext cx="4077223" cy="2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A19BC476-A71E-554C-8E7B-63DEEEDE1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723" y="4291155"/>
            <a:ext cx="3986850" cy="227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CC4D0E-C065-1F4B-AEB8-479B70F203C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3000"/>
          </a:blip>
          <a:stretch>
            <a:fillRect/>
          </a:stretch>
        </p:blipFill>
        <p:spPr>
          <a:xfrm>
            <a:off x="5423771" y="1804945"/>
            <a:ext cx="2091846" cy="8979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D52916-AE60-BE43-BAED-34F257E7B596}"/>
              </a:ext>
            </a:extLst>
          </p:cNvPr>
          <p:cNvSpPr txBox="1"/>
          <p:nvPr/>
        </p:nvSpPr>
        <p:spPr>
          <a:xfrm>
            <a:off x="9147573" y="2311587"/>
            <a:ext cx="27959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Almost 50% of the customers are from ZIP Code prefix  94 and 92 and who have opted for the personal loan.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071BF5-E283-4946-983B-74BCD187BC21}"/>
              </a:ext>
            </a:extLst>
          </p:cNvPr>
          <p:cNvSpPr txBox="1"/>
          <p:nvPr/>
        </p:nvSpPr>
        <p:spPr>
          <a:xfrm>
            <a:off x="9147573" y="5054787"/>
            <a:ext cx="27959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Almost 55% of the customers are either singles Singles or couples are 44% of personal loan customers.</a:t>
            </a:r>
          </a:p>
        </p:txBody>
      </p:sp>
    </p:spTree>
    <p:extLst>
      <p:ext uri="{BB962C8B-B14F-4D97-AF65-F5344CB8AC3E}">
        <p14:creationId xmlns:p14="http://schemas.microsoft.com/office/powerpoint/2010/main" val="79541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0A7D03-C8ED-EC42-BC30-72DC553585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12950" y="382588"/>
            <a:ext cx="10179050" cy="1492250"/>
          </a:xfrm>
        </p:spPr>
        <p:txBody>
          <a:bodyPr/>
          <a:lstStyle/>
          <a:p>
            <a:r>
              <a:rPr lang="en-US"/>
              <a:t>Data Speaks</a:t>
            </a:r>
            <a:endParaRPr lang="en-US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A345F6A5-1FF5-0248-B623-BB67A16A2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321" y="1128713"/>
            <a:ext cx="3103401" cy="278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234FFC5-4C70-EF44-B18B-5FAFE85AB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67" y="3980475"/>
            <a:ext cx="3050233" cy="257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C9AD2197-9937-5F47-A4FB-2431BA36A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209" y="4133613"/>
            <a:ext cx="4346532" cy="247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F3BD5144-BEA0-B846-95A9-25AA3D4E4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210" y="1284203"/>
            <a:ext cx="4346531" cy="247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FAF3F5-5E2E-6E4A-A7EC-66B3F429FA77}"/>
              </a:ext>
            </a:extLst>
          </p:cNvPr>
          <p:cNvSpPr txBox="1"/>
          <p:nvPr/>
        </p:nvSpPr>
        <p:spPr>
          <a:xfrm>
            <a:off x="9275741" y="1773156"/>
            <a:ext cx="259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Almost 58% of the customers have higher education </a:t>
            </a:r>
            <a:r>
              <a:rPr lang="en-US" sz="1050" dirty="0" err="1"/>
              <a:t>i.e</a:t>
            </a:r>
            <a:r>
              <a:rPr lang="en-US" sz="1050" dirty="0"/>
              <a:t> graduates and professionals.</a:t>
            </a:r>
          </a:p>
          <a:p>
            <a:r>
              <a:rPr lang="en-US" sz="1050" dirty="0"/>
              <a:t>These constitute 81% of the personal loan customers.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41AF31-49A9-3141-A270-2675778F15E2}"/>
              </a:ext>
            </a:extLst>
          </p:cNvPr>
          <p:cNvSpPr txBox="1"/>
          <p:nvPr/>
        </p:nvSpPr>
        <p:spPr>
          <a:xfrm>
            <a:off x="9269478" y="4979820"/>
            <a:ext cx="25926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Only 10.4% of the customers have Securities account and these customers contribute to 12.5% of the personal loan.</a:t>
            </a:r>
          </a:p>
        </p:txBody>
      </p:sp>
    </p:spTree>
    <p:extLst>
      <p:ext uri="{BB962C8B-B14F-4D97-AF65-F5344CB8AC3E}">
        <p14:creationId xmlns:p14="http://schemas.microsoft.com/office/powerpoint/2010/main" val="339769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0A7D03-C8ED-EC42-BC30-72DC553585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12950" y="382588"/>
            <a:ext cx="10179050" cy="1492250"/>
          </a:xfrm>
        </p:spPr>
        <p:txBody>
          <a:bodyPr/>
          <a:lstStyle/>
          <a:p>
            <a:r>
              <a:rPr lang="en-US"/>
              <a:t>Data Speaks</a:t>
            </a:r>
            <a:endParaRPr lang="en-US" dirty="0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DCCD4DA5-D6EC-F74C-8966-510552641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981" y="1609593"/>
            <a:ext cx="2723620" cy="229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395F879C-31EE-9246-A405-C0A3DEB97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981" y="4233302"/>
            <a:ext cx="2461365" cy="220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B701F0C3-F38C-1B42-81F4-DF4AFB3C0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345" y="1609593"/>
            <a:ext cx="4314653" cy="24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BB6D3010-FD72-4144-A554-B07DB725C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345" y="4233302"/>
            <a:ext cx="4314653" cy="24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E605AC-E968-F64C-BCE5-13172E86EEB6}"/>
              </a:ext>
            </a:extLst>
          </p:cNvPr>
          <p:cNvSpPr txBox="1"/>
          <p:nvPr/>
        </p:nvSpPr>
        <p:spPr>
          <a:xfrm>
            <a:off x="9393998" y="2064210"/>
            <a:ext cx="259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Almost 6% of the customers have Certificate of Deposit account and these customers contribute to 29% of the personal loan.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7B2447-22E1-D844-BB4F-23F1A39356FD}"/>
              </a:ext>
            </a:extLst>
          </p:cNvPr>
          <p:cNvSpPr txBox="1"/>
          <p:nvPr/>
        </p:nvSpPr>
        <p:spPr>
          <a:xfrm>
            <a:off x="9375209" y="4926407"/>
            <a:ext cx="25926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Almost 29% of the customers have </a:t>
            </a:r>
            <a:r>
              <a:rPr lang="en-US" sz="1050" dirty="0" err="1"/>
              <a:t>crdit</a:t>
            </a:r>
            <a:r>
              <a:rPr lang="en-US" sz="1050" dirty="0"/>
              <a:t> card account and these customers contribute to 29% of the personal loan.</a:t>
            </a:r>
          </a:p>
        </p:txBody>
      </p:sp>
    </p:spTree>
    <p:extLst>
      <p:ext uri="{BB962C8B-B14F-4D97-AF65-F5344CB8AC3E}">
        <p14:creationId xmlns:p14="http://schemas.microsoft.com/office/powerpoint/2010/main" val="162180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0A7D03-C8ED-EC42-BC30-72DC553585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12950" y="382588"/>
            <a:ext cx="10179050" cy="1492250"/>
          </a:xfrm>
        </p:spPr>
        <p:txBody>
          <a:bodyPr/>
          <a:lstStyle/>
          <a:p>
            <a:r>
              <a:rPr lang="en-US"/>
              <a:t>Data Speaks</a:t>
            </a:r>
            <a:endParaRPr lang="en-US" dirty="0"/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A2721171-6DD0-D84D-ABAB-F56147241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461" y="1292186"/>
            <a:ext cx="2461365" cy="214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>
            <a:extLst>
              <a:ext uri="{FF2B5EF4-FFF2-40B4-BE49-F238E27FC236}">
                <a16:creationId xmlns:a16="http://schemas.microsoft.com/office/drawing/2014/main" id="{BF2E6F4A-EAC0-7847-BC09-0EF21952E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83" y="1365833"/>
            <a:ext cx="4040977" cy="230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9AC063-3773-0741-834D-66BCBC562E20}"/>
              </a:ext>
            </a:extLst>
          </p:cNvPr>
          <p:cNvSpPr txBox="1"/>
          <p:nvPr/>
        </p:nvSpPr>
        <p:spPr>
          <a:xfrm>
            <a:off x="8919894" y="1777997"/>
            <a:ext cx="259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Almost 60% of the customers have online access to their bank  account and these customers contribute to 50% of the personal loan customers.</a:t>
            </a:r>
          </a:p>
        </p:txBody>
      </p:sp>
      <p:pic>
        <p:nvPicPr>
          <p:cNvPr id="6164" name="Picture 20">
            <a:extLst>
              <a:ext uri="{FF2B5EF4-FFF2-40B4-BE49-F238E27FC236}">
                <a16:creationId xmlns:a16="http://schemas.microsoft.com/office/drawing/2014/main" id="{C010B0D1-C617-B14D-B04C-5381AC129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60" y="3845489"/>
            <a:ext cx="3378689" cy="255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>
            <a:extLst>
              <a:ext uri="{FF2B5EF4-FFF2-40B4-BE49-F238E27FC236}">
                <a16:creationId xmlns:a16="http://schemas.microsoft.com/office/drawing/2014/main" id="{A77D4C0C-6B1C-7449-87BA-581306083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83" y="4173755"/>
            <a:ext cx="4040977" cy="230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19C7A9-A1EB-FB4D-B225-F8DE18BE6CF3}"/>
              </a:ext>
            </a:extLst>
          </p:cNvPr>
          <p:cNvSpPr txBox="1"/>
          <p:nvPr/>
        </p:nvSpPr>
        <p:spPr>
          <a:xfrm>
            <a:off x="8893000" y="4955251"/>
            <a:ext cx="25926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By large, people with 3-4 credit cards have opted for the personal loan and they are </a:t>
            </a:r>
            <a:r>
              <a:rPr lang="en-US" sz="1050" dirty="0" err="1"/>
              <a:t>alsmost</a:t>
            </a:r>
            <a:r>
              <a:rPr lang="en-US" sz="1050" dirty="0"/>
              <a:t> 6.4% of the overall dataset.</a:t>
            </a:r>
          </a:p>
        </p:txBody>
      </p:sp>
    </p:spTree>
    <p:extLst>
      <p:ext uri="{BB962C8B-B14F-4D97-AF65-F5344CB8AC3E}">
        <p14:creationId xmlns:p14="http://schemas.microsoft.com/office/powerpoint/2010/main" val="159509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0A7D03-C8ED-EC42-BC30-72DC553585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12950" y="382588"/>
            <a:ext cx="10179050" cy="1492250"/>
          </a:xfrm>
        </p:spPr>
        <p:txBody>
          <a:bodyPr/>
          <a:lstStyle/>
          <a:p>
            <a:r>
              <a:rPr lang="en-US"/>
              <a:t>Data Speaks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9AC063-3773-0741-834D-66BCBC562E20}"/>
              </a:ext>
            </a:extLst>
          </p:cNvPr>
          <p:cNvSpPr txBox="1"/>
          <p:nvPr/>
        </p:nvSpPr>
        <p:spPr>
          <a:xfrm>
            <a:off x="8919894" y="1777997"/>
            <a:ext cx="259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By large, people in the age group of 32-36 years have opted for the personal loan and this age group is almost 13% of the total data set.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9C7A9-A1EB-FB4D-B225-F8DE18BE6CF3}"/>
              </a:ext>
            </a:extLst>
          </p:cNvPr>
          <p:cNvSpPr txBox="1"/>
          <p:nvPr/>
        </p:nvSpPr>
        <p:spPr>
          <a:xfrm>
            <a:off x="8893000" y="4955251"/>
            <a:ext cx="25926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By large, people with an experience of 5-10 years have opted for the personal loan and they are 13% of the total dataset.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7F8D1636-2E00-2A4F-9967-564C63DCE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60" y="1365832"/>
            <a:ext cx="3202074" cy="230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ACFEF564-B4F5-D441-9C8A-0D7A84CFE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83" y="1365832"/>
            <a:ext cx="4040977" cy="232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>
            <a:extLst>
              <a:ext uri="{FF2B5EF4-FFF2-40B4-BE49-F238E27FC236}">
                <a16:creationId xmlns:a16="http://schemas.microsoft.com/office/drawing/2014/main" id="{96C42E3B-F039-B44D-9395-EAD3DFB6B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60" y="4047565"/>
            <a:ext cx="3143664" cy="221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>
            <a:extLst>
              <a:ext uri="{FF2B5EF4-FFF2-40B4-BE49-F238E27FC236}">
                <a16:creationId xmlns:a16="http://schemas.microsoft.com/office/drawing/2014/main" id="{0DC9CA4D-6D3B-7E48-B96B-CCA9FA900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83" y="3995429"/>
            <a:ext cx="4034387" cy="232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01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0A7D03-C8ED-EC42-BC30-72DC553585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12950" y="382588"/>
            <a:ext cx="10179050" cy="1492250"/>
          </a:xfrm>
        </p:spPr>
        <p:txBody>
          <a:bodyPr/>
          <a:lstStyle/>
          <a:p>
            <a:r>
              <a:rPr lang="en-US"/>
              <a:t>Data Speaks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9AC063-3773-0741-834D-66BCBC562E20}"/>
              </a:ext>
            </a:extLst>
          </p:cNvPr>
          <p:cNvSpPr txBox="1"/>
          <p:nvPr/>
        </p:nvSpPr>
        <p:spPr>
          <a:xfrm>
            <a:off x="8919894" y="1777997"/>
            <a:ext cx="259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By large, people with an income between 116-170K USD have opted for the personal loan and this age group is almost 13% of the total data set.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9C7A9-A1EB-FB4D-B225-F8DE18BE6CF3}"/>
              </a:ext>
            </a:extLst>
          </p:cNvPr>
          <p:cNvSpPr txBox="1"/>
          <p:nvPr/>
        </p:nvSpPr>
        <p:spPr>
          <a:xfrm>
            <a:off x="8893000" y="4955251"/>
            <a:ext cx="25926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By large, people with a mortgage of </a:t>
            </a:r>
            <a:r>
              <a:rPr lang="en-US" sz="1050" dirty="0" err="1"/>
              <a:t>upto</a:t>
            </a:r>
            <a:r>
              <a:rPr lang="en-US" sz="1050" dirty="0"/>
              <a:t>  159KUSD have opted for the personal loan and they are 85% of the total dataset.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5B5BA681-4749-0443-AB95-81F610126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7" y="1173453"/>
            <a:ext cx="3638197" cy="221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88A2360A-C0C9-A64A-8DA0-6821C5D6B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18" y="3870139"/>
            <a:ext cx="4070542" cy="244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2EC9087D-4BB4-C34F-AACE-5DEC1A145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660" y="1368697"/>
            <a:ext cx="3969910" cy="226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>
            <a:extLst>
              <a:ext uri="{FF2B5EF4-FFF2-40B4-BE49-F238E27FC236}">
                <a16:creationId xmlns:a16="http://schemas.microsoft.com/office/drawing/2014/main" id="{DCEDCF43-4732-5C4A-9BA2-E7A71117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660" y="4214234"/>
            <a:ext cx="3969910" cy="226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25434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877</Words>
  <Application>Microsoft Macintosh PowerPoint</Application>
  <PresentationFormat>Widescreen</PresentationFormat>
  <Paragraphs>115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Impact</vt:lpstr>
      <vt:lpstr>Wingdings</vt:lpstr>
      <vt:lpstr>Badge</vt:lpstr>
      <vt:lpstr>Thera bank   </vt:lpstr>
      <vt:lpstr>Objective</vt:lpstr>
      <vt:lpstr>Customer information </vt:lpstr>
      <vt:lpstr>Data Speaks</vt:lpstr>
      <vt:lpstr>Data Speaks</vt:lpstr>
      <vt:lpstr>Data Speaks</vt:lpstr>
      <vt:lpstr>Data Speaks</vt:lpstr>
      <vt:lpstr>Data Speaks</vt:lpstr>
      <vt:lpstr>Data Speaks</vt:lpstr>
      <vt:lpstr>train your Model !!!</vt:lpstr>
      <vt:lpstr>How confident are we in predicting potential customers?</vt:lpstr>
      <vt:lpstr>How Precise are we in predicting a potential customer?</vt:lpstr>
      <vt:lpstr>How good is this in separating a potential customer from others ?</vt:lpstr>
      <vt:lpstr>And cost of misclassification?</vt:lpstr>
      <vt:lpstr>WHY SVM is better than other algorithms ?</vt:lpstr>
      <vt:lpstr>What value does the marketing campaign get from this analysis ?</vt:lpstr>
      <vt:lpstr>What kind of customers should we sell it too?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Thera bank   </dc:title>
  <dc:creator>Santhosh Panambur (spanambu)</dc:creator>
  <cp:lastModifiedBy>Santhosh Panambur (spanambu)</cp:lastModifiedBy>
  <cp:revision>6</cp:revision>
  <dcterms:created xsi:type="dcterms:W3CDTF">2020-10-31T11:27:58Z</dcterms:created>
  <dcterms:modified xsi:type="dcterms:W3CDTF">2020-10-31T14:09:11Z</dcterms:modified>
</cp:coreProperties>
</file>