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5"/>
    <p:restoredTop sz="96654"/>
  </p:normalViewPr>
  <p:slideViewPr>
    <p:cSldViewPr snapToGrid="0" snapToObjects="1">
      <p:cViewPr varScale="1">
        <p:scale>
          <a:sx n="93" d="100"/>
          <a:sy n="93" d="100"/>
        </p:scale>
        <p:origin x="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ffenedaten-koeln.de/dataset/postleitzahlgebiete-koeln" TargetMode="External"/><Relationship Id="rId2" Type="http://schemas.openxmlformats.org/officeDocument/2006/relationships/hyperlink" Target="https://postal-codes.cybo.com/germany/cologn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7" Type="http://schemas.openxmlformats.org/officeDocument/2006/relationships/image" Target="../media/image9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iff"/><Relationship Id="rId5" Type="http://schemas.openxmlformats.org/officeDocument/2006/relationships/image" Target="../media/image7.tiff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AF09E6-0DF7-4D2C-BB43-3E6626A106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00" b="5000"/>
          <a:stretch/>
        </p:blipFill>
        <p:spPr>
          <a:xfrm>
            <a:off x="-3176" y="10"/>
            <a:ext cx="1219200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FBCC07-061E-7943-9514-4F5D445DF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4402666"/>
            <a:ext cx="8133478" cy="1108447"/>
          </a:xfrm>
        </p:spPr>
        <p:txBody>
          <a:bodyPr>
            <a:normAutofit fontScale="90000"/>
          </a:bodyPr>
          <a:lstStyle/>
          <a:p>
            <a:r>
              <a:rPr lang="en-DE" sz="4800" dirty="0"/>
              <a:t>IBM Applied Data Science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33FC1-5BBE-114F-96A2-C3DD39FF2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5430648"/>
            <a:ext cx="8133478" cy="406566"/>
          </a:xfrm>
        </p:spPr>
        <p:txBody>
          <a:bodyPr>
            <a:normAutofit/>
          </a:bodyPr>
          <a:lstStyle/>
          <a:p>
            <a:r>
              <a:rPr lang="en-DE" sz="1800" dirty="0"/>
              <a:t>Santhosh Vasudevan</a:t>
            </a:r>
          </a:p>
        </p:txBody>
      </p:sp>
    </p:spTree>
    <p:extLst>
      <p:ext uri="{BB962C8B-B14F-4D97-AF65-F5344CB8AC3E}">
        <p14:creationId xmlns:p14="http://schemas.microsoft.com/office/powerpoint/2010/main" val="3736766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7B728-0E84-2344-A7F2-E6C73C1EE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DF2857-E873-8B43-B733-700DB99ED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12" y="1994057"/>
            <a:ext cx="8075752" cy="461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7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E64DAFB-AD9A-4E52-B026-8641CCD67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747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B1C8FC-E1FE-470B-AB3B-D4B1D8C9D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B493F9-595E-2542-99B3-202787807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321733"/>
            <a:ext cx="9256566" cy="845983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anchor="b">
            <a:normAutofit/>
          </a:bodyPr>
          <a:lstStyle/>
          <a:p>
            <a:r>
              <a:rPr lang="en-DE" dirty="0"/>
              <a:t>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ED1086-4FBF-41E3-B23D-0AF086E76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2846786"/>
            <a:ext cx="1602997" cy="1442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00C04C-9973-40F3-8121-55AC6A472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51041"/>
            <a:ext cx="9936886" cy="32116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D6B57F6-C734-4FDA-9495-94E602DC5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89448"/>
            <a:ext cx="9936887" cy="4381221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4BC08-66D6-074E-881A-A07CED5CE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60966"/>
            <a:ext cx="8601055" cy="341862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r>
              <a:rPr lang="en-US" sz="3600" b="1" dirty="0"/>
              <a:t>Where can be the next Supermarket, Grocery Store in Cologne Germany!!</a:t>
            </a:r>
            <a:endParaRPr lang="en-DE" sz="3600" dirty="0"/>
          </a:p>
          <a:p>
            <a:endParaRPr lang="en-DE" sz="2000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C984CB-7FE4-4AD0-8CF7-11AD55736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9003" y="148944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228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B7333-60C8-8447-B284-0CE754543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F9EF0-96F5-9144-BA00-F07D28E30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FMCG products sell quickly at relatively low cost. The average consumer is common man. Thus this is a huge volume lost cost margin business. </a:t>
            </a:r>
            <a:r>
              <a:rPr lang="en-GB" dirty="0"/>
              <a:t>W</a:t>
            </a:r>
            <a:r>
              <a:rPr lang="en-DE" dirty="0"/>
              <a:t>hich needs help of analytics to be successful.</a:t>
            </a:r>
          </a:p>
          <a:p>
            <a:endParaRPr lang="en-DE" dirty="0"/>
          </a:p>
          <a:p>
            <a:r>
              <a:rPr lang="en-DE" dirty="0"/>
              <a:t>OBJECTIVE</a:t>
            </a:r>
          </a:p>
          <a:p>
            <a:pPr lvl="1"/>
            <a:r>
              <a:rPr lang="en-DE" dirty="0"/>
              <a:t>To identify and suggest a group of locations in the city Cologne, Germany which can be considered for opening a new Supermarket cum Grocery Store</a:t>
            </a:r>
          </a:p>
          <a:p>
            <a:pPr lvl="1"/>
            <a:endParaRPr lang="en-DE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8507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C9A1-7FAC-FD44-8507-90C68A6E6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A5994-509B-054D-BBC5-DCF972D36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List of neighborhoods, zip codes, Geospatial coordinates and Population</a:t>
            </a:r>
          </a:p>
          <a:p>
            <a:pPr lvl="1"/>
            <a:r>
              <a:rPr lang="en-US" u="sng" dirty="0">
                <a:hlinkClick r:id="rId2"/>
              </a:rPr>
              <a:t>https://postal-codes.cybo.com/germany/cologne/</a:t>
            </a:r>
            <a:r>
              <a:rPr lang="en-DE" dirty="0"/>
              <a:t> </a:t>
            </a:r>
          </a:p>
          <a:p>
            <a:pPr lvl="1"/>
            <a:endParaRPr lang="en-DE" dirty="0"/>
          </a:p>
          <a:p>
            <a:r>
              <a:rPr lang="en-DE" dirty="0"/>
              <a:t>GeoJSON data of Cologne City</a:t>
            </a:r>
          </a:p>
          <a:p>
            <a:pPr lvl="1"/>
            <a:r>
              <a:rPr lang="en-US" u="sng" dirty="0">
                <a:hlinkClick r:id="rId3"/>
              </a:rPr>
              <a:t>https://www.offenedaten-koeln.de/dataset/postleitzahlgebiete-koeln</a:t>
            </a:r>
            <a:endParaRPr lang="en-DE" dirty="0"/>
          </a:p>
          <a:p>
            <a:pPr lvl="1"/>
            <a:endParaRPr lang="en-DE" dirty="0"/>
          </a:p>
          <a:p>
            <a:r>
              <a:rPr lang="en-DE" dirty="0"/>
              <a:t>FourSquare API</a:t>
            </a:r>
          </a:p>
        </p:txBody>
      </p:sp>
    </p:spTree>
    <p:extLst>
      <p:ext uri="{BB962C8B-B14F-4D97-AF65-F5344CB8AC3E}">
        <p14:creationId xmlns:p14="http://schemas.microsoft.com/office/powerpoint/2010/main" val="312488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A4839-5F12-CB4F-9C92-112CE9E7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3B08C-D385-6348-9EC3-ECD7C8A1B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DE" dirty="0"/>
              <a:t>Data Scraping: </a:t>
            </a:r>
            <a:r>
              <a:rPr lang="en-DE" dirty="0">
                <a:solidFill>
                  <a:srgbClr val="002060"/>
                </a:solidFill>
              </a:rPr>
              <a:t>From the data source website.</a:t>
            </a:r>
          </a:p>
          <a:p>
            <a:r>
              <a:rPr lang="en-DE" dirty="0"/>
              <a:t>Data Cleaning: </a:t>
            </a:r>
            <a:r>
              <a:rPr lang="en-DE" dirty="0">
                <a:solidFill>
                  <a:srgbClr val="002060"/>
                </a:solidFill>
              </a:rPr>
              <a:t>Converting text form with comma separators, degrees and units information to integer and float format.</a:t>
            </a:r>
            <a:r>
              <a:rPr lang="en-DE" dirty="0"/>
              <a:t> </a:t>
            </a:r>
          </a:p>
          <a:p>
            <a:r>
              <a:rPr lang="en-DE" dirty="0"/>
              <a:t>Feature Selection: </a:t>
            </a:r>
            <a:r>
              <a:rPr lang="en-DE" dirty="0">
                <a:solidFill>
                  <a:srgbClr val="002060"/>
                </a:solidFill>
              </a:rPr>
              <a:t>Selecting the right features required for modelling.</a:t>
            </a:r>
          </a:p>
          <a:p>
            <a:r>
              <a:rPr lang="en-DE" dirty="0"/>
              <a:t>Data Exploration: </a:t>
            </a:r>
            <a:r>
              <a:rPr lang="en-DE" dirty="0">
                <a:solidFill>
                  <a:srgbClr val="002060"/>
                </a:solidFill>
              </a:rPr>
              <a:t>Explore data for understanding demographic informations. Using Folium for geo spatial visualisation. Explore Venue information using Foursquare API</a:t>
            </a:r>
          </a:p>
          <a:p>
            <a:r>
              <a:rPr lang="en-DE" dirty="0"/>
              <a:t>Modelling: </a:t>
            </a:r>
            <a:r>
              <a:rPr lang="en-DE" dirty="0">
                <a:solidFill>
                  <a:srgbClr val="002060"/>
                </a:solidFill>
              </a:rPr>
              <a:t>Perform K-Means clustering technique on SuperMarket information. Optimize K value using Inertia method.</a:t>
            </a:r>
          </a:p>
          <a:p>
            <a:r>
              <a:rPr lang="en-DE" dirty="0"/>
              <a:t>Visualise: </a:t>
            </a:r>
            <a:r>
              <a:rPr lang="en-DE" dirty="0">
                <a:solidFill>
                  <a:srgbClr val="002060"/>
                </a:solidFill>
              </a:rPr>
              <a:t>Plot the cluster information and predict the result.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48726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EFD65D-5170-3E47-9DDF-31305D7A2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DE" sz="2400"/>
              <a:t>Predictive Modeling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7CD40-DFA9-3C4A-9F41-C02C4F638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DE" sz="1800" dirty="0"/>
              <a:t>Clustering SuperMarket Information and optimising the best K – Value</a:t>
            </a:r>
          </a:p>
          <a:p>
            <a:endParaRPr lang="en-DE" sz="1800" dirty="0"/>
          </a:p>
          <a:p>
            <a:r>
              <a:rPr lang="en-DE" sz="1800" dirty="0"/>
              <a:t>K – Vaue 8 shows minimal intra cluster sum of squares error.</a:t>
            </a:r>
          </a:p>
          <a:p>
            <a:endParaRPr lang="en-DE" sz="1800" dirty="0"/>
          </a:p>
          <a:p>
            <a:endParaRPr lang="en-DE" sz="1800" dirty="0"/>
          </a:p>
          <a:p>
            <a:endParaRPr lang="en-DE" sz="1800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EC236B7-EDA6-FE48-8E03-1DE5C9FA9B8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276090" y="1404636"/>
            <a:ext cx="6303134" cy="401824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8955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39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41" name="Rectangle 40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02240D-9587-6045-9F91-603DEFAF28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54" r="11552" b="-1"/>
          <a:stretch/>
        </p:blipFill>
        <p:spPr>
          <a:xfrm>
            <a:off x="4636008" y="10"/>
            <a:ext cx="7552815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57" name="Rectangle 43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45777-757F-B644-94C6-0531F0505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>
            <a:normAutofit/>
          </a:bodyPr>
          <a:lstStyle/>
          <a:p>
            <a:r>
              <a:rPr lang="en-DE" sz="3200"/>
              <a:t>Results</a:t>
            </a:r>
          </a:p>
        </p:txBody>
      </p:sp>
      <p:pic>
        <p:nvPicPr>
          <p:cNvPr id="58" name="Picture 45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27D9AB5B-BB12-4DD5-A1B8-886B08D44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581635" cy="3599316"/>
          </a:xfrm>
        </p:spPr>
        <p:txBody>
          <a:bodyPr>
            <a:normAutofit/>
          </a:bodyPr>
          <a:lstStyle/>
          <a:p>
            <a:r>
              <a:rPr lang="en-US" sz="1600" dirty="0"/>
              <a:t>Cluster #4 Target Location </a:t>
            </a:r>
          </a:p>
          <a:p>
            <a:r>
              <a:rPr lang="en-US" sz="1600" dirty="0"/>
              <a:t>Cluster #6  Possible Target</a:t>
            </a:r>
          </a:p>
          <a:p>
            <a:r>
              <a:rPr lang="en-US" sz="1600" dirty="0"/>
              <a:t>Cluster #8 Possible Target  </a:t>
            </a:r>
          </a:p>
          <a:p>
            <a:endParaRPr lang="en-US" sz="1600" dirty="0"/>
          </a:p>
          <a:p>
            <a:r>
              <a:rPr lang="en-US" sz="1600" dirty="0"/>
              <a:t>Clusters and Target </a:t>
            </a:r>
            <a:r>
              <a:rPr lang="en-US" sz="1600" dirty="0" err="1"/>
              <a:t>colours</a:t>
            </a:r>
            <a:r>
              <a:rPr lang="en-US" sz="1600" dirty="0"/>
              <a:t> where next </a:t>
            </a:r>
            <a:r>
              <a:rPr lang="en-US" sz="1600" dirty="0" err="1"/>
              <a:t>SuperMarket</a:t>
            </a:r>
            <a:r>
              <a:rPr lang="en-US" sz="1600" dirty="0"/>
              <a:t> can be planned.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1E808B-4240-984B-B97D-7BC4AE4BA4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7314" y="2351982"/>
            <a:ext cx="314250" cy="2819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7AAAFB-4EB9-8B47-895E-875E3D0663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1169" y="2710619"/>
            <a:ext cx="314250" cy="281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19325A-A632-D847-906A-12785CF5CC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7314" y="3040815"/>
            <a:ext cx="331776" cy="29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883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17CF-D4A5-0B45-A2F4-049CEA273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EF34-3AA0-F54D-A905-79B01932E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292479" cy="4410291"/>
          </a:xfrm>
        </p:spPr>
        <p:txBody>
          <a:bodyPr>
            <a:normAutofit lnSpcReduction="10000"/>
          </a:bodyPr>
          <a:lstStyle/>
          <a:p>
            <a:r>
              <a:rPr lang="en-DE" dirty="0"/>
              <a:t>Yes there is still room for new Supermarkets and Grocery store in Cologne.</a:t>
            </a:r>
          </a:p>
          <a:p>
            <a:r>
              <a:rPr lang="en-DE" dirty="0"/>
              <a:t>Cluster #4, #6 and #8 are potential locations that has more people to cater to. </a:t>
            </a:r>
          </a:p>
          <a:p>
            <a:r>
              <a:rPr lang="en-DE" dirty="0"/>
              <a:t>Other Clusters may be avoided, for either there are supermarkets already or they have other businesses which wont be interested in buying Supermarket things like Cluster #2 which is a outlier.</a:t>
            </a:r>
          </a:p>
          <a:p>
            <a:endParaRPr lang="en-DE" dirty="0"/>
          </a:p>
          <a:p>
            <a:r>
              <a:rPr lang="en-DE" b="1" dirty="0"/>
              <a:t>Improvements:</a:t>
            </a:r>
          </a:p>
          <a:p>
            <a:r>
              <a:rPr lang="en-DE" dirty="0"/>
              <a:t>More rigor demographics info is required, rental rates needs to be factored,  median income of population needs to considered. Foursquare API venue limits and radius limits needs to be removed.</a:t>
            </a:r>
          </a:p>
        </p:txBody>
      </p:sp>
    </p:spTree>
    <p:extLst>
      <p:ext uri="{BB962C8B-B14F-4D97-AF65-F5344CB8AC3E}">
        <p14:creationId xmlns:p14="http://schemas.microsoft.com/office/powerpoint/2010/main" val="3682295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94ECC-A31D-F143-AC1A-2C29130C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CB2F8-16D1-3248-BB23-499ED447F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Solution for Business problem is identified.</a:t>
            </a:r>
          </a:p>
          <a:p>
            <a:r>
              <a:rPr lang="en-DE" dirty="0"/>
              <a:t>Suggested Locations based on local knowledge are:</a:t>
            </a:r>
          </a:p>
          <a:p>
            <a:pPr lvl="1"/>
            <a:r>
              <a:rPr lang="en-US" dirty="0"/>
              <a:t>50931 (</a:t>
            </a:r>
            <a:r>
              <a:rPr lang="en-US" dirty="0" err="1"/>
              <a:t>Lindenthal</a:t>
            </a:r>
            <a:r>
              <a:rPr lang="en-US" dirty="0"/>
              <a:t>)</a:t>
            </a:r>
            <a:endParaRPr lang="en-DE" dirty="0"/>
          </a:p>
          <a:p>
            <a:pPr lvl="1"/>
            <a:r>
              <a:rPr lang="en-US" dirty="0"/>
              <a:t>50939 (</a:t>
            </a:r>
            <a:r>
              <a:rPr lang="en-US" dirty="0" err="1"/>
              <a:t>Klettenberg</a:t>
            </a:r>
            <a:r>
              <a:rPr lang="en-US" dirty="0"/>
              <a:t>, </a:t>
            </a:r>
            <a:r>
              <a:rPr lang="en-US" dirty="0" err="1"/>
              <a:t>Lindenthal</a:t>
            </a:r>
            <a:r>
              <a:rPr lang="en-US" dirty="0"/>
              <a:t>)</a:t>
            </a:r>
            <a:endParaRPr lang="en-DE" dirty="0"/>
          </a:p>
          <a:p>
            <a:pPr lvl="1"/>
            <a:r>
              <a:rPr lang="en-US" dirty="0"/>
              <a:t>51105 (</a:t>
            </a:r>
            <a:r>
              <a:rPr lang="en-US" dirty="0" err="1"/>
              <a:t>Kalk</a:t>
            </a:r>
            <a:r>
              <a:rPr lang="en-US" dirty="0"/>
              <a:t> </a:t>
            </a:r>
            <a:r>
              <a:rPr lang="en-US" dirty="0" err="1"/>
              <a:t>Porz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50672 (</a:t>
            </a:r>
            <a:r>
              <a:rPr lang="en-US" dirty="0" err="1"/>
              <a:t>Friesenviertel</a:t>
            </a:r>
            <a:r>
              <a:rPr lang="en-US" dirty="0"/>
              <a:t>)</a:t>
            </a:r>
            <a:endParaRPr lang="en-DE" dirty="0"/>
          </a:p>
          <a:p>
            <a:pPr lvl="1"/>
            <a:r>
              <a:rPr lang="en-US" dirty="0"/>
              <a:t>50737 (</a:t>
            </a:r>
            <a:r>
              <a:rPr lang="en-US" dirty="0" err="1"/>
              <a:t>Nippes</a:t>
            </a:r>
            <a:r>
              <a:rPr lang="en-US" dirty="0"/>
              <a:t>)</a:t>
            </a:r>
            <a:endParaRPr lang="en-DE" dirty="0"/>
          </a:p>
          <a:p>
            <a:pPr lvl="1"/>
            <a:r>
              <a:rPr lang="en-US" dirty="0"/>
              <a:t>50739 (</a:t>
            </a:r>
            <a:r>
              <a:rPr lang="en-US" dirty="0" err="1"/>
              <a:t>Nippes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51065 (</a:t>
            </a:r>
            <a:r>
              <a:rPr lang="en-US" dirty="0" err="1"/>
              <a:t>Müllheim</a:t>
            </a:r>
            <a:r>
              <a:rPr lang="en-US" dirty="0"/>
              <a:t>)</a:t>
            </a:r>
            <a:endParaRPr lang="en-DE" dirty="0"/>
          </a:p>
          <a:p>
            <a:pPr lvl="1"/>
            <a:endParaRPr lang="en-DE" dirty="0"/>
          </a:p>
          <a:p>
            <a:pPr lvl="1"/>
            <a:endParaRPr lang="en-US" dirty="0"/>
          </a:p>
          <a:p>
            <a:pPr lvl="1"/>
            <a:endParaRPr lang="en-DE" dirty="0"/>
          </a:p>
          <a:p>
            <a:pPr lvl="1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16880709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{85DB5F88-8963-694D-BF47-9582B7A0D5D3}tf10001057</Template>
  <TotalTime>116</TotalTime>
  <Words>428</Words>
  <Application>Microsoft Macintosh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IBM Applied Data Science Capstone</vt:lpstr>
      <vt:lpstr>TITLE</vt:lpstr>
      <vt:lpstr>BUSINESS PROBLEM</vt:lpstr>
      <vt:lpstr>Data Sources</vt:lpstr>
      <vt:lpstr>Methodology</vt:lpstr>
      <vt:lpstr>Predictive Modeling</vt:lpstr>
      <vt:lpstr>Results</vt:lpstr>
      <vt:lpstr>Discussion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Applied Data Science Capstone</dc:title>
  <dc:creator>Santhosh Kumar</dc:creator>
  <cp:lastModifiedBy>Santhosh Kumar</cp:lastModifiedBy>
  <cp:revision>7</cp:revision>
  <dcterms:created xsi:type="dcterms:W3CDTF">2021-03-30T20:39:56Z</dcterms:created>
  <dcterms:modified xsi:type="dcterms:W3CDTF">2021-03-30T22:36:23Z</dcterms:modified>
</cp:coreProperties>
</file>