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83" d="100"/>
          <a:sy n="83" d="100"/>
        </p:scale>
        <p:origin x="658"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09-09-2024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a:xfrm>
            <a:off x="609600" y="1577340"/>
            <a:ext cx="10972800" cy="266700"/>
          </a:xfrm>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464310"/>
          </a:xfrm>
          <a:prstGeom prst="rect"/>
        </p:spPr>
        <p:txBody>
          <a:bodyPr bIns="0" lIns="0" rIns="0" rtlCol="0" tIns="16510" vert="horz" wrap="square">
            <a:spAutoFit/>
          </a:bodyPr>
          <a:p>
            <a:pPr algn="ct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Salary and Compensation Analysis  Through Excel Data</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362200" y="3048000"/>
            <a:ext cx="8610600" cy="2225041"/>
          </a:xfrm>
          <a:prstGeom prst="rect"/>
          <a:noFill/>
        </p:spPr>
        <p:txBody>
          <a:bodyPr rtlCol="0" wrap="square">
            <a:spAutoFit/>
          </a:bodyPr>
          <a:p>
            <a:r>
              <a:rPr dirty="0" sz="2400" lang="en-US"/>
              <a:t>STUDENT NAME</a:t>
            </a:r>
            <a:r>
              <a:rPr dirty="0" sz="2400" lang="en-US"/>
              <a:t> </a:t>
            </a:r>
            <a:r>
              <a:rPr dirty="0" sz="2400" lang="en-US"/>
              <a:t>:</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S</a:t>
            </a:r>
            <a:r>
              <a:rPr dirty="0" sz="2400" lang="en-US"/>
              <a:t>A</a:t>
            </a:r>
            <a:r>
              <a:rPr dirty="0" sz="2400" lang="en-US"/>
              <a:t>N</a:t>
            </a:r>
            <a:r>
              <a:rPr dirty="0" sz="2400" lang="en-US"/>
              <a:t>T</a:t>
            </a:r>
            <a:r>
              <a:rPr dirty="0" sz="2400" lang="en-US"/>
              <a:t>H</a:t>
            </a:r>
            <a:r>
              <a:rPr dirty="0" sz="2400" lang="en-US"/>
              <a:t>O</a:t>
            </a:r>
            <a:r>
              <a:rPr dirty="0" sz="2400" lang="en-US"/>
              <a:t>S</a:t>
            </a:r>
            <a:r>
              <a:rPr dirty="0" sz="2400" lang="en-US"/>
              <a:t>H</a:t>
            </a:r>
            <a:r>
              <a:rPr dirty="0" sz="2400" lang="en-US"/>
              <a:t> </a:t>
            </a:r>
            <a:r>
              <a:rPr dirty="0" sz="2400" lang="en-US"/>
              <a:t>H</a:t>
            </a:r>
            <a:endParaRPr altLang="en-US" lang="zh-CN"/>
          </a:p>
          <a:p>
            <a:r>
              <a:rPr dirty="0" sz="2400" lang="en-US"/>
              <a:t>REGISTER NO</a:t>
            </a:r>
            <a:r>
              <a:rPr dirty="0" sz="2400" lang="en-US"/>
              <a:t> </a:t>
            </a:r>
            <a:r>
              <a:rPr dirty="0" sz="2400" lang="en-US"/>
              <a:t> </a:t>
            </a:r>
            <a:r>
              <a:rPr dirty="0" sz="2400" lang="en-US"/>
              <a:t> </a:t>
            </a:r>
            <a:r>
              <a:rPr dirty="0" sz="2400" lang="en-US"/>
              <a:t> </a:t>
            </a:r>
            <a:r>
              <a:rPr dirty="0" sz="2400" lang="en-US"/>
              <a:t> </a:t>
            </a:r>
            <a:r>
              <a:rPr dirty="0" sz="2400" lang="en-US"/>
              <a:t> </a:t>
            </a:r>
            <a:r>
              <a:rPr dirty="0" sz="2400" lang="en-US"/>
              <a:t>:</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312203</a:t>
            </a:r>
            <a:r>
              <a:rPr dirty="0" sz="2400" lang="en-US"/>
              <a:t>8</a:t>
            </a:r>
            <a:r>
              <a:rPr dirty="0" sz="2400" lang="en-US"/>
              <a:t>9</a:t>
            </a:r>
            <a:r>
              <a:rPr dirty="0" sz="2400" lang="en-US"/>
              <a:t>4</a:t>
            </a:r>
            <a:endParaRPr altLang="en-US" lang="zh-CN"/>
          </a:p>
          <a:p>
            <a:r>
              <a:rPr dirty="0" sz="2400" lang="en-US"/>
              <a:t>DEPARTMENT</a:t>
            </a:r>
            <a:r>
              <a:rPr dirty="0" sz="2400" lang="en-US"/>
              <a:t> </a:t>
            </a:r>
            <a:r>
              <a:rPr dirty="0" sz="2400" lang="en-US"/>
              <a:t> </a:t>
            </a:r>
            <a:r>
              <a:rPr dirty="0" sz="2400" lang="en-US"/>
              <a:t> </a:t>
            </a:r>
            <a:r>
              <a:rPr dirty="0" sz="2400" lang="en-US"/>
              <a:t> </a:t>
            </a:r>
            <a:r>
              <a:rPr dirty="0" sz="2400" lang="en-US"/>
              <a:t> </a:t>
            </a:r>
            <a:r>
              <a:rPr dirty="0" sz="2400" lang="en-US"/>
              <a:t>:</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COMMERCE </a:t>
            </a:r>
            <a:endParaRPr altLang="en-US" lang="zh-CN"/>
          </a:p>
          <a:p>
            <a:r>
              <a:rPr dirty="0" sz="2400" lang="en-US"/>
              <a:t>COLLEGE</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ANNAI THERSA ARTS AND SCIENCE COLLEGE THIRUKAZHUKUNDRAM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4616478"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Rectangle 1"/>
          <p:cNvSpPr/>
          <p:nvPr/>
        </p:nvSpPr>
        <p:spPr>
          <a:xfrm>
            <a:off x="739775" y="1242340"/>
            <a:ext cx="8696325" cy="5692140"/>
          </a:xfrm>
          <a:prstGeom prst="rect"/>
        </p:spPr>
        <p:txBody>
          <a:bodyPr wrap="square">
            <a:spAutoFit/>
          </a:bodyPr>
          <a:p>
            <a:r>
              <a:rPr b="1" dirty="0" lang="en-IN"/>
              <a:t>1.Data Preparation:    </a:t>
            </a:r>
          </a:p>
          <a:p>
            <a:pPr indent="-285750" marL="285750">
              <a:buFont typeface="Arial" panose="020B0604020202020204" pitchFamily="34" charset="0"/>
              <a:buChar char="•"/>
            </a:pPr>
            <a:r>
              <a:rPr dirty="0" lang="en-IN"/>
              <a:t>Clean and pre process data    </a:t>
            </a:r>
          </a:p>
          <a:p>
            <a:pPr indent="-285750" marL="285750">
              <a:buFont typeface="Arial" panose="020B0604020202020204" pitchFamily="34" charset="0"/>
              <a:buChar char="•"/>
            </a:pPr>
            <a:r>
              <a:rPr dirty="0" lang="en-IN"/>
              <a:t>Handle missing values and outliers    </a:t>
            </a:r>
          </a:p>
          <a:p>
            <a:pPr indent="-285750" marL="285750">
              <a:buFont typeface="Arial" panose="020B0604020202020204" pitchFamily="34" charset="0"/>
              <a:buChar char="•"/>
            </a:pPr>
            <a:r>
              <a:rPr dirty="0" lang="en-IN"/>
              <a:t>Transform data into suitable format for analysis</a:t>
            </a:r>
          </a:p>
          <a:p>
            <a:r>
              <a:rPr b="1" dirty="0" lang="en-IN"/>
              <a:t>2. Descriptive Analytics:    </a:t>
            </a:r>
          </a:p>
          <a:p>
            <a:pPr indent="-285750" marL="285750">
              <a:buFont typeface="Arial" panose="020B0604020202020204" pitchFamily="34" charset="0"/>
              <a:buChar char="•"/>
            </a:pPr>
            <a:r>
              <a:rPr dirty="0" lang="en-IN"/>
              <a:t>Calculate summary statistics (mean, median, </a:t>
            </a:r>
            <a:r>
              <a:rPr dirty="0" lang="en-IN" err="1"/>
              <a:t>std</a:t>
            </a:r>
            <a:r>
              <a:rPr dirty="0" lang="en-IN"/>
              <a:t> dev) for salary and compensation data   </a:t>
            </a:r>
          </a:p>
          <a:p>
            <a:pPr indent="-285750" marL="285750">
              <a:buFont typeface="Arial" panose="020B0604020202020204" pitchFamily="34" charset="0"/>
              <a:buChar char="•"/>
            </a:pPr>
            <a:r>
              <a:rPr dirty="0" lang="en-IN"/>
              <a:t> Create data visualizations (histograms, box plots, scatter plots) to understand distribution and relationships</a:t>
            </a:r>
          </a:p>
          <a:p>
            <a:r>
              <a:rPr b="1" dirty="0" lang="en-IN"/>
              <a:t>3. Inferential Analytics:    </a:t>
            </a:r>
          </a:p>
          <a:p>
            <a:pPr indent="-285750" marL="285750">
              <a:buFont typeface="Arial" panose="020B0604020202020204" pitchFamily="34" charset="0"/>
              <a:buChar char="•"/>
            </a:pPr>
            <a:r>
              <a:rPr dirty="0" lang="en-IN"/>
              <a:t>Conduct regression analysis to identify factors influencing salary and compensation    </a:t>
            </a:r>
          </a:p>
          <a:p>
            <a:pPr indent="-285750" marL="285750">
              <a:buFont typeface="Arial" panose="020B0604020202020204" pitchFamily="34" charset="0"/>
              <a:buChar char="•"/>
            </a:pPr>
            <a:r>
              <a:rPr dirty="0" lang="en-IN"/>
              <a:t>Perform hypothesis testing to determine significance of relationships</a:t>
            </a:r>
          </a:p>
          <a:p>
            <a:r>
              <a:rPr b="1" dirty="0" lang="en-IN"/>
              <a:t>4. Predictive Analytics:  </a:t>
            </a:r>
            <a:r>
              <a:rPr dirty="0" lang="en-IN"/>
              <a:t>  </a:t>
            </a:r>
          </a:p>
          <a:p>
            <a:pPr indent="-285750" marL="285750">
              <a:buFont typeface="Arial" panose="020B0604020202020204" pitchFamily="34" charset="0"/>
              <a:buChar char="•"/>
            </a:pPr>
            <a:r>
              <a:rPr dirty="0" lang="en-IN"/>
              <a:t>Develop predictive models (e.g., linear regression, decision trees) to forecast future salary and compensation trends    </a:t>
            </a:r>
          </a:p>
          <a:p>
            <a:pPr indent="-285750" marL="285750">
              <a:buFont typeface="Arial" panose="020B0604020202020204" pitchFamily="34" charset="0"/>
              <a:buChar char="•"/>
            </a:pPr>
            <a:r>
              <a:rPr dirty="0" lang="en-IN"/>
              <a:t>Evaluate model performance using metrics (e.g., RMSE, MAE) </a:t>
            </a:r>
          </a:p>
          <a:p>
            <a:r>
              <a:rPr b="1" dirty="0" lang="en-IN"/>
              <a:t>5.Prescriptive Analytics:    </a:t>
            </a:r>
          </a:p>
          <a:p>
            <a:pPr indent="-285750" marL="285750">
              <a:buFont typeface="Arial" panose="020B0604020202020204" pitchFamily="34" charset="0"/>
              <a:buChar char="•"/>
            </a:pPr>
            <a:r>
              <a:rPr dirty="0" lang="en-IN"/>
              <a:t>Develop optimization models to identify optimal salary and compensation structures    </a:t>
            </a:r>
          </a:p>
          <a:p>
            <a:pPr indent="-285750" marL="285750">
              <a:buFont typeface="Arial" panose="020B0604020202020204" pitchFamily="34" charset="0"/>
              <a:buChar char="•"/>
            </a:pPr>
            <a:r>
              <a:rPr dirty="0" lang="en-IN"/>
              <a:t>Use scenario planning to evaluate impact of different compensation strategies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11277218" y="5095458"/>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10515600" y="87754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11415330" y="5832022"/>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4187709"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Picture 7"/>
          <p:cNvPicPr>
            <a:picLocks noChangeAspect="1"/>
          </p:cNvPicPr>
          <p:nvPr/>
        </p:nvPicPr>
        <p:blipFill>
          <a:blip xmlns:r="http://schemas.openxmlformats.org/officeDocument/2006/relationships" r:embed="rId2"/>
          <a:stretch>
            <a:fillRect/>
          </a:stretch>
        </p:blipFill>
        <p:spPr>
          <a:xfrm>
            <a:off x="1124620" y="1415669"/>
            <a:ext cx="7485980" cy="4136989"/>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Rectangle 2"/>
          <p:cNvSpPr/>
          <p:nvPr/>
        </p:nvSpPr>
        <p:spPr>
          <a:xfrm>
            <a:off x="1219200" y="1371600"/>
            <a:ext cx="7086600" cy="4358640"/>
          </a:xfrm>
          <a:prstGeom prst="rect"/>
        </p:spPr>
        <p:txBody>
          <a:bodyPr wrap="square">
            <a:spAutoFit/>
          </a:bodyPr>
          <a:p>
            <a:r>
              <a:rPr dirty="0" lang="en-IN"/>
              <a:t>In conclusion, the salary and compensation analysis through Excel data modelling has provided valuable insights into the company's compensation structure, identifying areas of internal pay disparities, market competitiveness issues, and opportunities for optimization. The predictive modelling and optimization analysis have informed strategic recommendations to adjust salaries, benefits, and perks, enhancing internal equity and market competitiveness. By implementing these recommendations, the company can improve employee satisfaction, retention, and recruitment, ultimately driving business success. The analysis demonstrates the power of data-driven decision-making in compensation management, highlighting the importance of ongoing monitoring and evaluation to ensure alignment with business objectives. By embracing data analytics and modelling, organizations can unlock the full potential of their compensation data, making informed decisions that drive talent management and business outcomes.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Salary and Compensation Analysis Through Excel Data</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4280881"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10287000" y="75222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6857826"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8"/>
          <p:cNvSpPr/>
          <p:nvPr/>
        </p:nvSpPr>
        <p:spPr>
          <a:xfrm>
            <a:off x="990600" y="1676400"/>
            <a:ext cx="6710682" cy="4091940"/>
          </a:xfrm>
          <a:prstGeom prst="rect"/>
        </p:spPr>
        <p:txBody>
          <a:bodyPr wrap="square">
            <a:spAutoFit/>
          </a:bodyPr>
          <a:p>
            <a:r>
              <a:rPr dirty="0" lang="en-IN"/>
              <a:t>Our organization is facing challenges in managing its salary and compensation structure, leading to internal pay disparities, market competitiveness issues, and inefficient talent management. With a growing workforce and increasing competition for top talent, we need to ensure that our compensation practices are fair, equitable, and aligned with industry standards. However, our current processes are manual, time-consuming, and lack data-driven insights, making it difficult to identify areas for improvement and inform strategic decisions. We require a comprehensive salary and compensation analysis through Excel data to analysis our current compensation structure, identify areas for improvement, and develop data-driven recommendations to optimize our compensation strategy, ensuring internal equity, market competitiveness, and alignment with business objectives.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10363200" y="1006792"/>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852679" y="1498070"/>
            <a:ext cx="7077075" cy="5425440"/>
          </a:xfrm>
          <a:prstGeom prst="rect"/>
          <a:noFill/>
        </p:spPr>
        <p:txBody>
          <a:bodyPr rtlCol="0" wrap="square">
            <a:spAutoFit/>
          </a:bodyPr>
          <a:p>
            <a:pPr>
              <a:buFont typeface="Arial" panose="020B0604020202020204" pitchFamily="34" charset="0"/>
              <a:buChar char="•"/>
            </a:pPr>
            <a:r>
              <a:rPr b="1" dirty="0" lang="en-US">
                <a:solidFill>
                  <a:srgbClr val="0D0D0D"/>
                </a:solidFill>
                <a:latin typeface="Times New Roman" panose="02020603050405020304" pitchFamily="18" charset="0"/>
                <a:cs typeface="Times New Roman" panose="02020603050405020304" pitchFamily="18" charset="0"/>
              </a:rPr>
              <a:t>Project Objective:</a:t>
            </a:r>
          </a:p>
          <a:p>
            <a:pPr>
              <a:buFont typeface="Arial" panose="020B0604020202020204" pitchFamily="34" charset="0"/>
              <a:buChar char="•"/>
            </a:pPr>
            <a:r>
              <a:rPr dirty="0" lang="en-US">
                <a:solidFill>
                  <a:srgbClr val="0D0D0D"/>
                </a:solidFill>
                <a:latin typeface="Times New Roman" panose="02020603050405020304" pitchFamily="18" charset="0"/>
                <a:cs typeface="Times New Roman" panose="02020603050405020304" pitchFamily="18" charset="0"/>
              </a:rPr>
              <a:t>- Develop a comprehensive Excel data model to analyze and optimize salary and compensation structures</a:t>
            </a:r>
          </a:p>
          <a:p>
            <a:pPr>
              <a:buFont typeface="Arial" panose="020B0604020202020204" pitchFamily="34" charset="0"/>
              <a:buChar char="•"/>
            </a:pPr>
            <a:r>
              <a:rPr dirty="0" lang="en-US">
                <a:solidFill>
                  <a:srgbClr val="0D0D0D"/>
                </a:solidFill>
                <a:latin typeface="Times New Roman" panose="02020603050405020304" pitchFamily="18" charset="0"/>
                <a:cs typeface="Times New Roman" panose="02020603050405020304" pitchFamily="18" charset="0"/>
              </a:rPr>
              <a:t>- Ensure internal equity, market competitiveness, and budget alignment</a:t>
            </a:r>
          </a:p>
          <a:p>
            <a:pPr>
              <a:buFont typeface="Arial" panose="020B0604020202020204" pitchFamily="34" charset="0"/>
              <a:buChar char="•"/>
            </a:pPr>
            <a:r>
              <a:rPr dirty="0" lang="en-US">
                <a:solidFill>
                  <a:srgbClr val="0D0D0D"/>
                </a:solidFill>
                <a:latin typeface="Times New Roman" panose="02020603050405020304" pitchFamily="18" charset="0"/>
                <a:cs typeface="Times New Roman" panose="02020603050405020304" pitchFamily="18" charset="0"/>
              </a:rPr>
              <a:t>- Inform strategic compensation decisions with data</a:t>
            </a:r>
          </a:p>
          <a:p>
            <a:pPr>
              <a:buFont typeface="Arial" panose="020B0604020202020204" pitchFamily="34" charset="0"/>
              <a:buChar char="•"/>
            </a:pPr>
            <a:r>
              <a:rPr b="1" dirty="0" lang="en-US">
                <a:solidFill>
                  <a:srgbClr val="0D0D0D"/>
                </a:solidFill>
                <a:latin typeface="Times New Roman" panose="02020603050405020304" pitchFamily="18" charset="0"/>
                <a:cs typeface="Times New Roman" panose="02020603050405020304" pitchFamily="18" charset="0"/>
              </a:rPr>
              <a:t>driven insights Scope:</a:t>
            </a:r>
          </a:p>
          <a:p>
            <a:pPr>
              <a:buFont typeface="Arial" panose="020B0604020202020204" pitchFamily="34" charset="0"/>
              <a:buChar char="•"/>
            </a:pPr>
            <a:r>
              <a:rPr dirty="0" lang="en-US">
                <a:solidFill>
                  <a:srgbClr val="0D0D0D"/>
                </a:solidFill>
                <a:latin typeface="Times New Roman" panose="02020603050405020304" pitchFamily="18" charset="0"/>
                <a:cs typeface="Times New Roman" panose="02020603050405020304" pitchFamily="18" charset="0"/>
              </a:rPr>
              <a:t>- Collect and preprocess salary and compensation data</a:t>
            </a:r>
          </a:p>
          <a:p>
            <a:pPr>
              <a:buFont typeface="Arial" panose="020B0604020202020204" pitchFamily="34" charset="0"/>
              <a:buChar char="•"/>
            </a:pPr>
            <a:r>
              <a:rPr dirty="0" lang="en-US">
                <a:solidFill>
                  <a:srgbClr val="0D0D0D"/>
                </a:solidFill>
                <a:latin typeface="Times New Roman" panose="02020603050405020304" pitchFamily="18" charset="0"/>
                <a:cs typeface="Times New Roman" panose="02020603050405020304" pitchFamily="18" charset="0"/>
              </a:rPr>
              <a:t>- Develop Excel data models for:    </a:t>
            </a:r>
          </a:p>
          <a:p>
            <a:pPr>
              <a:buFont typeface="Arial" panose="020B0604020202020204" pitchFamily="34" charset="0"/>
              <a:buChar char="•"/>
            </a:pPr>
            <a:r>
              <a:rPr dirty="0" lang="en-US">
                <a:solidFill>
                  <a:srgbClr val="0D0D0D"/>
                </a:solidFill>
                <a:latin typeface="Times New Roman" panose="02020603050405020304" pitchFamily="18" charset="0"/>
                <a:cs typeface="Times New Roman" panose="02020603050405020304" pitchFamily="18" charset="0"/>
              </a:rPr>
              <a:t>- Internal equity analysis    </a:t>
            </a:r>
          </a:p>
          <a:p>
            <a:pPr>
              <a:buFont typeface="Arial" panose="020B0604020202020204" pitchFamily="34" charset="0"/>
              <a:buChar char="•"/>
            </a:pPr>
            <a:r>
              <a:rPr dirty="0" lang="en-US">
                <a:solidFill>
                  <a:srgbClr val="0D0D0D"/>
                </a:solidFill>
                <a:latin typeface="Times New Roman" panose="02020603050405020304" pitchFamily="18" charset="0"/>
                <a:cs typeface="Times New Roman" panose="02020603050405020304" pitchFamily="18" charset="0"/>
              </a:rPr>
              <a:t>- Market benchmarking    </a:t>
            </a:r>
          </a:p>
          <a:p>
            <a:pPr>
              <a:buFont typeface="Arial" panose="020B0604020202020204" pitchFamily="34" charset="0"/>
              <a:buChar char="•"/>
            </a:pPr>
            <a:r>
              <a:rPr dirty="0" lang="en-US">
                <a:solidFill>
                  <a:srgbClr val="0D0D0D"/>
                </a:solidFill>
                <a:latin typeface="Times New Roman" panose="02020603050405020304" pitchFamily="18" charset="0"/>
                <a:cs typeface="Times New Roman" panose="02020603050405020304" pitchFamily="18" charset="0"/>
              </a:rPr>
              <a:t>- Pay gap analysis    </a:t>
            </a:r>
          </a:p>
          <a:p>
            <a:pPr>
              <a:buFont typeface="Arial" panose="020B0604020202020204" pitchFamily="34" charset="0"/>
              <a:buChar char="•"/>
            </a:pPr>
            <a:r>
              <a:rPr dirty="0" lang="en-US">
                <a:solidFill>
                  <a:srgbClr val="0D0D0D"/>
                </a:solidFill>
                <a:latin typeface="Times New Roman" panose="02020603050405020304" pitchFamily="18" charset="0"/>
                <a:cs typeface="Times New Roman" panose="02020603050405020304" pitchFamily="18" charset="0"/>
              </a:rPr>
              <a:t>- Total rewards optimization    </a:t>
            </a:r>
          </a:p>
          <a:p>
            <a:pPr>
              <a:buFont typeface="Arial" panose="020B0604020202020204" pitchFamily="34" charset="0"/>
              <a:buChar char="•"/>
            </a:pPr>
            <a:r>
              <a:rPr dirty="0" lang="en-US">
                <a:solidFill>
                  <a:srgbClr val="0D0D0D"/>
                </a:solidFill>
                <a:latin typeface="Times New Roman" panose="02020603050405020304" pitchFamily="18" charset="0"/>
                <a:cs typeface="Times New Roman" panose="02020603050405020304" pitchFamily="18" charset="0"/>
              </a:rPr>
              <a:t>- Compensation ROI analysis</a:t>
            </a:r>
          </a:p>
          <a:p>
            <a:pPr>
              <a:buFont typeface="Arial" panose="020B0604020202020204" pitchFamily="34" charset="0"/>
              <a:buChar char="•"/>
            </a:pPr>
            <a:r>
              <a:rPr dirty="0" lang="en-US">
                <a:solidFill>
                  <a:srgbClr val="0D0D0D"/>
                </a:solidFill>
                <a:latin typeface="Times New Roman" panose="02020603050405020304" pitchFamily="18" charset="0"/>
                <a:cs typeface="Times New Roman" panose="02020603050405020304" pitchFamily="18" charset="0"/>
              </a:rPr>
              <a:t>- Create interactive dashboards and reports for stakeholder </a:t>
            </a:r>
          </a:p>
          <a:p>
            <a:pPr>
              <a:buFont typeface="Arial" panose="020B0604020202020204" pitchFamily="34" charset="0"/>
              <a:buChar char="•"/>
            </a:pPr>
            <a:r>
              <a:rPr b="1" dirty="0" lang="en-US">
                <a:solidFill>
                  <a:srgbClr val="0D0D0D"/>
                </a:solidFill>
                <a:latin typeface="Times New Roman" panose="02020603050405020304" pitchFamily="18" charset="0"/>
                <a:cs typeface="Times New Roman" panose="02020603050405020304" pitchFamily="18" charset="0"/>
              </a:rPr>
              <a:t>Analysis Deliverables:</a:t>
            </a:r>
          </a:p>
          <a:p>
            <a:pPr>
              <a:buFont typeface="Arial" panose="020B0604020202020204" pitchFamily="34" charset="0"/>
              <a:buChar char="•"/>
            </a:pPr>
            <a:r>
              <a:rPr dirty="0" lang="en-US">
                <a:solidFill>
                  <a:srgbClr val="0D0D0D"/>
                </a:solidFill>
                <a:latin typeface="Times New Roman" panose="02020603050405020304" pitchFamily="18" charset="0"/>
                <a:cs typeface="Times New Roman" panose="02020603050405020304" pitchFamily="18" charset="0"/>
              </a:rPr>
              <a:t>- Comprehensive Excel data model</a:t>
            </a:r>
          </a:p>
          <a:p>
            <a:pPr>
              <a:buFont typeface="Arial" panose="020B0604020202020204" pitchFamily="34" charset="0"/>
              <a:buChar char="•"/>
            </a:pPr>
            <a:r>
              <a:rPr dirty="0" lang="en-US">
                <a:solidFill>
                  <a:srgbClr val="0D0D0D"/>
                </a:solidFill>
                <a:latin typeface="Times New Roman" panose="02020603050405020304" pitchFamily="18" charset="0"/>
                <a:cs typeface="Times New Roman" panose="02020603050405020304" pitchFamily="18" charset="0"/>
              </a:rPr>
              <a:t>- Interactive dashboards and reports</a:t>
            </a:r>
          </a:p>
          <a:p>
            <a:pPr>
              <a:buFont typeface="Arial" panose="020B0604020202020204" pitchFamily="34" charset="0"/>
              <a:buChar char="•"/>
            </a:pPr>
            <a:r>
              <a:rPr dirty="0" lang="en-US">
                <a:solidFill>
                  <a:srgbClr val="0D0D0D"/>
                </a:solidFill>
                <a:latin typeface="Times New Roman" panose="02020603050405020304" pitchFamily="18" charset="0"/>
                <a:cs typeface="Times New Roman" panose="02020603050405020304" pitchFamily="18" charset="0"/>
              </a:rPr>
              <a:t>- Written analysis and recommendations</a:t>
            </a:r>
          </a:p>
          <a:p>
            <a:pPr>
              <a:buFont typeface="Arial" panose="020B0604020202020204" pitchFamily="34" charset="0"/>
              <a:buChar char="•"/>
            </a:pPr>
            <a:r>
              <a:rPr dirty="0" lang="en-US">
                <a:solidFill>
                  <a:srgbClr val="0D0D0D"/>
                </a:solidFill>
                <a:latin typeface="Times New Roman" panose="02020603050405020304" pitchFamily="18" charset="0"/>
                <a:cs typeface="Times New Roman" panose="02020603050405020304" pitchFamily="18" charset="0"/>
              </a:rPr>
              <a:t>- Presentation to stakeholders</a:t>
            </a:r>
            <a:endParaRPr dirty="0" lang="en-IN">
              <a:latin typeface="Times New Roman" panose="02020603050405020304" pitchFamily="18" charset="0"/>
              <a:cs typeface="Times New Roman" panose="02020603050405020304" pitchFamily="18" charset="0"/>
            </a:endParaRPr>
          </a:p>
        </p:txBody>
      </p:sp>
      <p:sp>
        <p:nvSpPr>
          <p:cNvPr id="1048656" name="Rectangle 8"/>
          <p:cNvSpPr/>
          <p:nvPr/>
        </p:nvSpPr>
        <p:spPr>
          <a:xfrm>
            <a:off x="3048000" y="1582341"/>
            <a:ext cx="6096000" cy="369332"/>
          </a:xfrm>
          <a:prstGeom prst="rect"/>
        </p:spPr>
        <p:txBody>
          <a:bodyPr>
            <a:spAutoFit/>
          </a:bodyPr>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10425689" y="3352800"/>
            <a:ext cx="470911"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10287000" y="988947"/>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flipV="1">
            <a:off x="10425689" y="5029200"/>
            <a:ext cx="394711" cy="381000"/>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Rectangle 6"/>
          <p:cNvSpPr/>
          <p:nvPr/>
        </p:nvSpPr>
        <p:spPr>
          <a:xfrm>
            <a:off x="524452" y="1409952"/>
            <a:ext cx="9010073" cy="5692140"/>
          </a:xfrm>
          <a:prstGeom prst="rect"/>
        </p:spPr>
        <p:txBody>
          <a:bodyPr wrap="square">
            <a:spAutoFit/>
          </a:bodyPr>
          <a:p>
            <a:r>
              <a:rPr dirty="0" lang="en-IN"/>
              <a:t>1.HR Business Partners: </a:t>
            </a:r>
          </a:p>
          <a:p>
            <a:r>
              <a:rPr dirty="0" lang="en-IN"/>
              <a:t>HR professionals who work closely with business leaders to develop and implement compensation strategies.</a:t>
            </a:r>
          </a:p>
          <a:p>
            <a:r>
              <a:rPr dirty="0" lang="en-IN"/>
              <a:t>2. Compensation Analysts: </a:t>
            </a:r>
          </a:p>
          <a:p>
            <a:r>
              <a:rPr dirty="0" lang="en-IN"/>
              <a:t>Specialists responsible for analysing and designing compensation programs.</a:t>
            </a:r>
          </a:p>
          <a:p>
            <a:r>
              <a:rPr dirty="0" lang="en-IN"/>
              <a:t>3. HR Managers: </a:t>
            </a:r>
          </a:p>
          <a:p>
            <a:r>
              <a:rPr dirty="0" lang="en-IN"/>
              <a:t>Managers overseeing HR functions, including compensation, benefits, and employee relations.</a:t>
            </a:r>
          </a:p>
          <a:p>
            <a:r>
              <a:rPr dirty="0" lang="en-IN"/>
              <a:t>4. Talent Management Teams: </a:t>
            </a:r>
          </a:p>
          <a:p>
            <a:r>
              <a:rPr dirty="0" lang="en-IN"/>
              <a:t>Teams focused on attracting, retaining, and developing top talent.</a:t>
            </a:r>
          </a:p>
          <a:p>
            <a:r>
              <a:rPr dirty="0" lang="en-IN"/>
              <a:t>5. Finance Teams: </a:t>
            </a:r>
          </a:p>
          <a:p>
            <a:r>
              <a:rPr dirty="0" lang="en-IN"/>
              <a:t>Financial analysts and managers who need to understand compensation costs and budgeting.</a:t>
            </a:r>
          </a:p>
          <a:p>
            <a:r>
              <a:rPr dirty="0" lang="en-IN"/>
              <a:t>6. Business Leaders: </a:t>
            </a:r>
          </a:p>
          <a:p>
            <a:r>
              <a:rPr dirty="0" lang="en-IN"/>
              <a:t>CEOs, CFOs, and other executives who make strategic decisions about compensation and talent management.</a:t>
            </a:r>
          </a:p>
          <a:p>
            <a:r>
              <a:rPr dirty="0" lang="en-IN"/>
              <a:t>7. Recruiters: </a:t>
            </a:r>
          </a:p>
          <a:p>
            <a:r>
              <a:rPr dirty="0" lang="en-IN"/>
              <a:t>Professionals responsible for attracting and hiring top talent, who need to understand market compensation rates.</a:t>
            </a:r>
          </a:p>
          <a:p>
            <a:r>
              <a:rPr dirty="0" lang="en-IN"/>
              <a:t>8. Employee Relations Specialists: </a:t>
            </a:r>
          </a:p>
          <a:p>
            <a:r>
              <a:rPr dirty="0" lang="en-IN"/>
              <a:t>HR professionals who handle employee inquiries and issues related to compensation.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11582400" y="6110287"/>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10282237" y="481619"/>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11811000" y="6338887"/>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Rectangle 7"/>
          <p:cNvSpPr/>
          <p:nvPr/>
        </p:nvSpPr>
        <p:spPr>
          <a:xfrm>
            <a:off x="2965738" y="1464678"/>
            <a:ext cx="7620000" cy="5158740"/>
          </a:xfrm>
          <a:prstGeom prst="rect"/>
        </p:spPr>
        <p:txBody>
          <a:bodyPr wrap="square">
            <a:spAutoFit/>
          </a:bodyPr>
          <a:p>
            <a:r>
              <a:rPr b="1" dirty="0" lang="en-IN"/>
              <a:t>Solution:</a:t>
            </a:r>
          </a:p>
          <a:p>
            <a:r>
              <a:rPr dirty="0" lang="en-IN"/>
              <a:t>Our solution, "Compensation Insights," is a comprehensive Excel-based data modelling and analysis tool that empowers HR and compensation professionals to make informed decisions about salary and compensation structures. With Compensation Insights, you can:</a:t>
            </a:r>
          </a:p>
          <a:p>
            <a:pPr indent="-285750" marL="285750">
              <a:buFontTx/>
              <a:buChar char="-"/>
            </a:pPr>
            <a:r>
              <a:rPr dirty="0" lang="en-IN"/>
              <a:t>Analysis internal equity and market competitiveness</a:t>
            </a:r>
          </a:p>
          <a:p>
            <a:pPr indent="-285750" marL="285750">
              <a:buFontTx/>
              <a:buChar char="-"/>
            </a:pPr>
            <a:r>
              <a:rPr dirty="0" lang="en-IN"/>
              <a:t>Identify and address pay gaps- Optimize bonus structures and salary budgets</a:t>
            </a:r>
          </a:p>
          <a:p>
            <a:pPr indent="-285750" marL="285750">
              <a:buFontTx/>
              <a:buChar char="-"/>
            </a:pPr>
            <a:r>
              <a:rPr dirty="0" lang="en-IN"/>
              <a:t>Evaluate employee satisfaction and engagement</a:t>
            </a:r>
          </a:p>
          <a:p>
            <a:pPr indent="-285750" marL="285750">
              <a:buFontTx/>
              <a:buChar char="-"/>
            </a:pPr>
            <a:r>
              <a:rPr dirty="0" lang="en-IN"/>
              <a:t>Develop data</a:t>
            </a:r>
          </a:p>
          <a:p>
            <a:pPr indent="-285750" marL="285750">
              <a:buFontTx/>
              <a:buChar char="-"/>
            </a:pPr>
            <a:r>
              <a:rPr dirty="0" lang="en-IN"/>
              <a:t>driven compensation strategies</a:t>
            </a:r>
          </a:p>
          <a:p>
            <a:r>
              <a:rPr b="1" dirty="0" lang="en-IN"/>
              <a:t>Proposition:</a:t>
            </a:r>
          </a:p>
          <a:p>
            <a:r>
              <a:rPr dirty="0" lang="en-IN"/>
              <a:t>"Unlock the full potential of your compensation data with Compensation Insights. Our solution enables you to:</a:t>
            </a:r>
          </a:p>
          <a:p>
            <a:pPr indent="-285750" marL="285750">
              <a:buFontTx/>
              <a:buChar char="-"/>
            </a:pPr>
            <a:r>
              <a:rPr dirty="0" lang="en-IN"/>
              <a:t>Save time and resources by automating data analysis and reporting</a:t>
            </a:r>
          </a:p>
          <a:p>
            <a:pPr indent="-285750" marL="285750">
              <a:buFontTx/>
              <a:buChar char="-"/>
            </a:pPr>
            <a:r>
              <a:rPr dirty="0" lang="en-IN"/>
              <a:t>Make informed decisions with accurate and up-to-date insights</a:t>
            </a:r>
          </a:p>
          <a:p>
            <a:pPr indent="-285750" marL="285750">
              <a:buFontTx/>
              <a:buChar char="-"/>
            </a:pPr>
            <a:r>
              <a:rPr dirty="0" lang="en-IN"/>
              <a:t>Enhance internal equity and market competitiveness</a:t>
            </a:r>
          </a:p>
          <a:p>
            <a:pPr indent="-285750" marL="285750">
              <a:buFontTx/>
              <a:buChar char="-"/>
            </a:pPr>
            <a:r>
              <a:rPr dirty="0" lang="en-IN"/>
              <a:t>Drive business success through optimized compensation strategies</a:t>
            </a:r>
          </a:p>
          <a:p>
            <a:pPr indent="-285750" marL="285750">
              <a:buFontTx/>
              <a:buChar char="-"/>
            </a:pPr>
            <a:r>
              <a:rPr dirty="0" lang="en-IN"/>
              <a:t>Improve employee satisfaction and engagement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Rectangle 2"/>
          <p:cNvSpPr/>
          <p:nvPr/>
        </p:nvSpPr>
        <p:spPr>
          <a:xfrm>
            <a:off x="457200" y="1143634"/>
            <a:ext cx="9296400" cy="5400040"/>
          </a:xfrm>
          <a:prstGeom prst="rect"/>
        </p:spPr>
        <p:txBody>
          <a:bodyPr wrap="square">
            <a:spAutoFit/>
          </a:bodyPr>
          <a:p>
            <a:pPr indent="-285750" marL="285750">
              <a:buFont typeface="Wingdings" panose="05000000000000000000" pitchFamily="2" charset="2"/>
              <a:buChar char="ü"/>
            </a:pPr>
            <a:r>
              <a:rPr b="1" dirty="0" sz="1600" lang="en-IN"/>
              <a:t>Description: </a:t>
            </a:r>
          </a:p>
          <a:p>
            <a:r>
              <a:rPr dirty="0" sz="1600" lang="en-IN"/>
              <a:t>This dataset contains comprehensive salary and compensation data for [Company/Organization Name], including employee demographics, job details, salary information, benefits, and performance metrics.</a:t>
            </a:r>
          </a:p>
          <a:p>
            <a:pPr indent="-285750" marL="285750">
              <a:buFont typeface="Wingdings" panose="05000000000000000000" pitchFamily="2" charset="2"/>
              <a:buChar char="ü"/>
            </a:pPr>
            <a:r>
              <a:rPr b="1" dirty="0" sz="1600" lang="en-IN"/>
              <a:t>Data Sources:</a:t>
            </a:r>
          </a:p>
          <a:p>
            <a:pPr indent="-285750" marL="285750">
              <a:buFontTx/>
              <a:buChar char="-"/>
            </a:pPr>
            <a:r>
              <a:rPr dirty="0" sz="1600" lang="en-IN"/>
              <a:t>HR Information System (HRIS)</a:t>
            </a:r>
          </a:p>
          <a:p>
            <a:pPr indent="-285750" marL="285750">
              <a:buFontTx/>
              <a:buChar char="-"/>
            </a:pPr>
            <a:r>
              <a:rPr dirty="0" sz="1600" lang="en-IN"/>
              <a:t>- Payroll data- Employee surveys</a:t>
            </a:r>
          </a:p>
          <a:p>
            <a:pPr indent="-285750" marL="285750">
              <a:buFontTx/>
              <a:buChar char="-"/>
            </a:pPr>
            <a:r>
              <a:rPr dirty="0" sz="1600" lang="en-IN"/>
              <a:t>- Market compensation data from reputable sources (e.g., Glassdoor, Pay scale)</a:t>
            </a:r>
          </a:p>
          <a:p>
            <a:pPr indent="-285750" marL="285750">
              <a:buFont typeface="Wingdings" panose="05000000000000000000" pitchFamily="2" charset="2"/>
              <a:buChar char="ü"/>
            </a:pPr>
            <a:r>
              <a:rPr b="1" dirty="0" sz="1600" lang="en-IN"/>
              <a:t>Data Fields:</a:t>
            </a:r>
          </a:p>
          <a:p>
            <a:pPr indent="-285750" marL="285750">
              <a:buFontTx/>
              <a:buChar char="-"/>
            </a:pPr>
            <a:r>
              <a:rPr dirty="0" sz="1600" lang="en-IN"/>
              <a:t>1. Employee ID (unique identifier)</a:t>
            </a:r>
          </a:p>
          <a:p>
            <a:pPr indent="-285750" marL="285750">
              <a:buFontTx/>
              <a:buChar char="-"/>
            </a:pPr>
            <a:r>
              <a:rPr dirty="0" sz="1600" lang="en-IN"/>
              <a:t>2. Job Title</a:t>
            </a:r>
          </a:p>
          <a:p>
            <a:pPr indent="-285750" marL="285750">
              <a:buFontTx/>
              <a:buChar char="-"/>
            </a:pPr>
            <a:r>
              <a:rPr dirty="0" sz="1600" lang="en-IN"/>
              <a:t>3. Department</a:t>
            </a:r>
          </a:p>
          <a:p>
            <a:pPr indent="-285750" marL="285750">
              <a:buFontTx/>
              <a:buChar char="-"/>
            </a:pPr>
            <a:r>
              <a:rPr dirty="0" sz="1600" lang="en-IN"/>
              <a:t>4. Location</a:t>
            </a:r>
          </a:p>
          <a:p>
            <a:pPr indent="-285750" marL="285750">
              <a:buFontTx/>
              <a:buChar char="-"/>
            </a:pPr>
            <a:r>
              <a:rPr dirty="0" sz="1600" lang="en-IN"/>
              <a:t>5. Hire Date</a:t>
            </a:r>
          </a:p>
          <a:p>
            <a:pPr indent="-285750" marL="285750">
              <a:buFontTx/>
              <a:buChar char="-"/>
            </a:pPr>
            <a:r>
              <a:rPr dirty="0" sz="1600" lang="en-IN"/>
              <a:t>6. Salary (annual base salary)</a:t>
            </a:r>
          </a:p>
          <a:p>
            <a:pPr indent="-285750" marL="285750">
              <a:buFontTx/>
              <a:buChar char="-"/>
            </a:pPr>
            <a:r>
              <a:rPr dirty="0" sz="1600" lang="en-IN"/>
              <a:t>7. Bonus (annual bonus amount)</a:t>
            </a:r>
          </a:p>
          <a:p>
            <a:pPr indent="-285750" marL="285750">
              <a:buFontTx/>
              <a:buChar char="-"/>
            </a:pPr>
            <a:r>
              <a:rPr dirty="0" sz="1600" lang="en-IN"/>
              <a:t>8. Benefits (health, dental, vision, etc.)</a:t>
            </a:r>
          </a:p>
          <a:p>
            <a:pPr indent="-285750" marL="285750">
              <a:buFontTx/>
              <a:buChar char="-"/>
            </a:pPr>
            <a:r>
              <a:rPr dirty="0" sz="1600" lang="en-IN"/>
              <a:t>9. Performance Rating (annual performance evaluation)</a:t>
            </a:r>
          </a:p>
          <a:p>
            <a:pPr indent="-285750" marL="285750">
              <a:buFontTx/>
              <a:buChar char="-"/>
            </a:pPr>
            <a:r>
              <a:rPr dirty="0" sz="1600" lang="en-IN"/>
              <a:t>10. Years of Experience</a:t>
            </a:r>
          </a:p>
          <a:p>
            <a:pPr indent="-285750" marL="285750">
              <a:buFontTx/>
              <a:buChar char="-"/>
            </a:pPr>
            <a:r>
              <a:rPr dirty="0" sz="1600" lang="en-IN"/>
              <a:t>11. Education Level</a:t>
            </a:r>
          </a:p>
          <a:p>
            <a:pPr indent="-285750" marL="285750">
              <a:buFontTx/>
              <a:buChar char="-"/>
            </a:pPr>
            <a:r>
              <a:rPr dirty="0" sz="1600" lang="en-IN"/>
              <a:t>12. Job Category (e.g., engineering, sales, marketing)</a:t>
            </a:r>
          </a:p>
          <a:p>
            <a:pPr indent="-285750" marL="285750">
              <a:buFontTx/>
              <a:buChar char="-"/>
            </a:pPr>
            <a:r>
              <a:rPr dirty="0" sz="1600" lang="en-IN"/>
              <a:t>13. Market Compensation Data (external data on market salaries)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11480707" y="6028837"/>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10515600" y="291702"/>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11756932" y="6561919"/>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Rectangle 9"/>
          <p:cNvSpPr/>
          <p:nvPr/>
        </p:nvSpPr>
        <p:spPr>
          <a:xfrm>
            <a:off x="2286000" y="1781520"/>
            <a:ext cx="8030441" cy="4358640"/>
          </a:xfrm>
          <a:prstGeom prst="rect"/>
        </p:spPr>
        <p:txBody>
          <a:bodyPr wrap="square">
            <a:spAutoFit/>
          </a:bodyPr>
          <a:p>
            <a:pPr indent="-285750" marL="285750">
              <a:buFont typeface="Wingdings" panose="05000000000000000000" pitchFamily="2" charset="2"/>
              <a:buChar char="Ø"/>
            </a:pPr>
            <a:r>
              <a:rPr b="1" dirty="0" lang="en-IN"/>
              <a:t>Predictive Compensation Modelling: </a:t>
            </a:r>
            <a:r>
              <a:rPr dirty="0" lang="en-IN"/>
              <a:t>Our solution uses advanced Excel data modelling techniques to forecast future compensation trends, enabling proactive decision-making and strategic planning.</a:t>
            </a:r>
          </a:p>
          <a:p>
            <a:pPr indent="-285750" marL="285750">
              <a:buFont typeface="Wingdings" panose="05000000000000000000" pitchFamily="2" charset="2"/>
              <a:buChar char="Ø"/>
            </a:pPr>
            <a:r>
              <a:rPr dirty="0" lang="en-IN"/>
              <a:t>I</a:t>
            </a:r>
            <a:r>
              <a:rPr b="1" dirty="0" lang="en-IN"/>
              <a:t>nteractive Compensation Dashboards: </a:t>
            </a:r>
            <a:r>
              <a:rPr dirty="0" lang="en-IN"/>
              <a:t>Our intuitive dashboards provide real-time insights and visualization, allowing users to explore complex compensation data with ease and precision.</a:t>
            </a:r>
          </a:p>
          <a:p>
            <a:pPr indent="-285750" marL="285750">
              <a:buFont typeface="Wingdings" panose="05000000000000000000" pitchFamily="2" charset="2"/>
              <a:buChar char="Ø"/>
            </a:pPr>
            <a:r>
              <a:rPr b="1" dirty="0" lang="en-IN"/>
              <a:t>Automated Market Benchmarking: </a:t>
            </a:r>
            <a:r>
              <a:rPr dirty="0" lang="en-IN"/>
              <a:t>Our solution seamlessly integrates market data and research, ensuring that compensation strategies are informed by up-to-date industry standards and best practices.</a:t>
            </a:r>
          </a:p>
          <a:p>
            <a:pPr indent="-285750" marL="285750">
              <a:buFont typeface="Wingdings" panose="05000000000000000000" pitchFamily="2" charset="2"/>
              <a:buChar char="Ø"/>
            </a:pPr>
            <a:r>
              <a:rPr b="1" dirty="0" lang="en-IN"/>
              <a:t>AI-Powered Compensation Recommendations: </a:t>
            </a:r>
            <a:r>
              <a:rPr dirty="0" lang="en-IN"/>
              <a:t>Our solution leverages machine learning algorithms to provide personalized compensation recommendations, optimizing internal equity, market competitiveness, and employee satisfaction.</a:t>
            </a:r>
          </a:p>
          <a:p>
            <a:pPr indent="-285750" marL="285750">
              <a:buFont typeface="Wingdings" panose="05000000000000000000" pitchFamily="2" charset="2"/>
              <a:buChar char="Ø"/>
            </a:pPr>
            <a:r>
              <a:rPr b="1" dirty="0" lang="en-IN"/>
              <a:t>Seamless Integration with HR Systems: </a:t>
            </a:r>
            <a:r>
              <a:rPr dirty="0" lang="en-IN"/>
              <a:t>Our solution integrates effortlessly with existing HR systems, ensuring a streamlined and efficient compensation management process.</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Dhanasekaran O</cp:lastModifiedBy>
  <dcterms:created xsi:type="dcterms:W3CDTF">2024-03-28T17:07:22Z</dcterms:created>
  <dcterms:modified xsi:type="dcterms:W3CDTF">2024-09-09T19:22:06Z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ccc76e7dab4240db9f84d67910397c4f</vt:lpwstr>
  </property>
</Properties>
</file>