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" charset="1" panose="020305020704050203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7971" y="1176681"/>
            <a:ext cx="4415421" cy="172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4"/>
              </a:lnSpc>
              <a:spcBef>
                <a:spcPct val="0"/>
              </a:spcBef>
            </a:pPr>
            <a:r>
              <a:rPr lang="en-US" sz="90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86067" y="3004837"/>
            <a:ext cx="6387848" cy="101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</a:t>
            </a:r>
            <a:r>
              <a:rPr lang="en-US" sz="52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ocolate Sale Report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6005" y="4317465"/>
            <a:ext cx="4114443" cy="172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4"/>
              </a:lnSpc>
              <a:spcBef>
                <a:spcPct val="0"/>
              </a:spcBef>
            </a:pPr>
            <a:r>
              <a:rPr lang="en-US" sz="90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90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ubtitle: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76083" y="6268487"/>
            <a:ext cx="7965161" cy="101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  <a:spcBef>
                <a:spcPct val="0"/>
              </a:spcBef>
            </a:pPr>
            <a:r>
              <a:rPr lang="en-US" sz="52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</a:t>
            </a:r>
            <a:r>
              <a:rPr lang="en-US" sz="528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Analytics 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2967" y="766492"/>
            <a:ext cx="15396991" cy="8641028"/>
          </a:xfrm>
          <a:custGeom>
            <a:avLst/>
            <a:gdLst/>
            <a:ahLst/>
            <a:cxnLst/>
            <a:rect r="r" b="b" t="t" l="l"/>
            <a:pathLst>
              <a:path h="8641028" w="15396991">
                <a:moveTo>
                  <a:pt x="0" y="0"/>
                </a:moveTo>
                <a:lnTo>
                  <a:pt x="15396991" y="0"/>
                </a:lnTo>
                <a:lnTo>
                  <a:pt x="15396991" y="8641028"/>
                </a:lnTo>
                <a:lnTo>
                  <a:pt x="0" y="8641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4510"/>
            <a:ext cx="17259300" cy="367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5"/>
              </a:lnSpc>
            </a:pPr>
          </a:p>
          <a:p>
            <a:pPr algn="l" marL="684000" indent="-342000" lvl="1">
              <a:lnSpc>
                <a:spcPts val="4435"/>
              </a:lnSpc>
              <a:buFont typeface="Arial"/>
              <a:buChar char="•"/>
            </a:pPr>
            <a:r>
              <a:rPr lang="en-US" sz="31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dashboard provides insights into chocolate sales across various countries and months.</a:t>
            </a:r>
          </a:p>
          <a:p>
            <a:pPr algn="l" marL="684000" indent="-342000" lvl="1">
              <a:lnSpc>
                <a:spcPts val="4435"/>
              </a:lnSpc>
              <a:spcBef>
                <a:spcPct val="0"/>
              </a:spcBef>
              <a:buFont typeface="Arial"/>
              <a:buChar char="•"/>
            </a:pPr>
            <a:r>
              <a:rPr lang="en-US" sz="31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metrics include sales count, shipment v</a:t>
            </a:r>
            <a:r>
              <a:rPr lang="en-US" sz="31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olume, first transaction details, and product popularity.</a:t>
            </a:r>
          </a:p>
          <a:p>
            <a:pPr algn="l" marL="684000" indent="-342000" lvl="1">
              <a:lnSpc>
                <a:spcPts val="4435"/>
              </a:lnSpc>
              <a:spcBef>
                <a:spcPct val="0"/>
              </a:spcBef>
              <a:buFont typeface="Arial"/>
              <a:buChar char="•"/>
            </a:pPr>
            <a:r>
              <a:rPr lang="en-US" sz="316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analytics for products, countries, and sales personnel.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77534" y="438687"/>
            <a:ext cx="3796903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rview: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7534" y="4681364"/>
            <a:ext cx="4888425" cy="1343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9"/>
              </a:lnSpc>
              <a:spcBef>
                <a:spcPct val="0"/>
              </a:spcBef>
            </a:pPr>
            <a:r>
              <a:rPr lang="en-US" sz="70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Met</a:t>
            </a:r>
            <a:r>
              <a:rPr lang="en-US" sz="70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32138"/>
            <a:ext cx="9951125" cy="351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Countries Involved: 2,188</a:t>
            </a:r>
          </a:p>
          <a:p>
            <a:pPr algn="l" marL="684404" indent="-342202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Sample Shown: 1,094 Countries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irst Sale Amount: $1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015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irst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erson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177K out of 354K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21966"/>
            <a:ext cx="9365963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Pe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rformance: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16097"/>
            <a:ext cx="14203910" cy="295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Selling Products:</a:t>
            </a:r>
          </a:p>
          <a:p>
            <a:pPr algn="l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0% Dark Bites,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Ecla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irs, Smooth 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ilk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alty, White C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hoc, Dr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inking Coco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rod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uct: </a:t>
            </a:r>
          </a:p>
          <a:p>
            <a:pPr algn="l">
              <a:lnSpc>
                <a:spcPts val="4438"/>
              </a:lnSpc>
              <a:spcBef>
                <a:spcPct val="0"/>
              </a:spcBef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Nines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27225" y="3960637"/>
            <a:ext cx="9144000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ry-Wise Sales: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80156"/>
            <a:ext cx="14203910" cy="351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Countries by Product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ales C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nt: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ralia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205 (18.74%)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India: 184 (16.82%)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USA: 179 (16.36%)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Countries: Each ~15–16% sal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count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1712"/>
            <a:ext cx="8374435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by M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onth: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30662"/>
            <a:ext cx="14203910" cy="351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anuary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154 (14.08%)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February: 134 (12.52%)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March: 131 (11.97%)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Active Month: January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Spread is relatively balanc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 across months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867275"/>
            <a:ext cx="11369674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Team Distributi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7307" y="6307437"/>
            <a:ext cx="14203910" cy="295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Sales 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ersonnel Count: Australia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Countries: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India, USA, UK, Canada, New Zealand have similar distribution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even spr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ead of workforce globally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6318"/>
            <a:ext cx="8374435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Reac</a:t>
            </a: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2052" y="1825290"/>
            <a:ext cx="14203910" cy="2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sp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across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North Am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erica, Europe, Africa, Asia, and Australia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transaction started in Australia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coverage shows chocolate sal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as a worldwide operation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268539" y="3937953"/>
            <a:ext cx="5751019" cy="133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052" y="5551320"/>
            <a:ext cx="14203910" cy="295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Australia leads i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early and high sales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volum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Dark Bites are the most popular product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are consistent across months and regions</a:t>
            </a:r>
          </a:p>
          <a:p>
            <a:pPr algn="l" marL="684404" indent="-34220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 for expansion in underp</a:t>
            </a:r>
            <a:r>
              <a:rPr lang="en-US" sz="3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erforming regions/products</a:t>
            </a:r>
          </a:p>
          <a:p>
            <a:pPr algn="l">
              <a:lnSpc>
                <a:spcPts val="5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DAGroDGURGo</dc:identifier>
  <dcterms:modified xsi:type="dcterms:W3CDTF">2011-08-01T06:04:30Z</dcterms:modified>
  <cp:revision>1</cp:revision>
  <dc:title>Title</dc:title>
</cp:coreProperties>
</file>