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azydog" charset="1" panose="00000000000000000000"/>
      <p:regular r:id="rId15"/>
    </p:embeddedFont>
    <p:embeddedFont>
      <p:font typeface="Glacial Indifference" charset="1" panose="000000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90941" y="2667076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2121802" y="5143500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09237" y="3191567"/>
            <a:ext cx="13646171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Métodos de búsqueda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472417" y="6451264"/>
            <a:ext cx="9343166" cy="88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6"/>
              </a:lnSpc>
            </a:pPr>
            <a:r>
              <a:rPr lang="en-US" sz="5204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Santiago Padilla Arias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54035" y="4585392"/>
            <a:ext cx="1364617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Optimización de la ubicación de una grúa en una obra de construcción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4666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72155" y="669750"/>
            <a:ext cx="7542497" cy="1979906"/>
          </a:xfrm>
          <a:custGeom>
            <a:avLst/>
            <a:gdLst/>
            <a:ahLst/>
            <a:cxnLst/>
            <a:rect r="r" b="b" t="t" l="l"/>
            <a:pathLst>
              <a:path h="1979906" w="7542497">
                <a:moveTo>
                  <a:pt x="0" y="0"/>
                </a:moveTo>
                <a:lnTo>
                  <a:pt x="7542497" y="0"/>
                </a:lnTo>
                <a:lnTo>
                  <a:pt x="7542497" y="1979905"/>
                </a:lnTo>
                <a:lnTo>
                  <a:pt x="0" y="19799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6220814" y="-700171"/>
            <a:ext cx="5747801" cy="13744742"/>
          </a:xfrm>
          <a:custGeom>
            <a:avLst/>
            <a:gdLst/>
            <a:ahLst/>
            <a:cxnLst/>
            <a:rect r="r" b="b" t="t" l="l"/>
            <a:pathLst>
              <a:path h="13744742" w="5747801">
                <a:moveTo>
                  <a:pt x="0" y="0"/>
                </a:moveTo>
                <a:lnTo>
                  <a:pt x="5747801" y="0"/>
                </a:lnTo>
                <a:lnTo>
                  <a:pt x="5747801" y="13744742"/>
                </a:lnTo>
                <a:lnTo>
                  <a:pt x="0" y="13744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99054" y="2649655"/>
            <a:ext cx="4878208" cy="3252139"/>
          </a:xfrm>
          <a:custGeom>
            <a:avLst/>
            <a:gdLst/>
            <a:ahLst/>
            <a:cxnLst/>
            <a:rect r="r" b="b" t="t" l="l"/>
            <a:pathLst>
              <a:path h="3252139" w="4878208">
                <a:moveTo>
                  <a:pt x="0" y="0"/>
                </a:moveTo>
                <a:lnTo>
                  <a:pt x="4878208" y="0"/>
                </a:lnTo>
                <a:lnTo>
                  <a:pt x="4878208" y="3252139"/>
                </a:lnTo>
                <a:lnTo>
                  <a:pt x="0" y="32521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28928" y="6172200"/>
            <a:ext cx="4648334" cy="3481347"/>
          </a:xfrm>
          <a:custGeom>
            <a:avLst/>
            <a:gdLst/>
            <a:ahLst/>
            <a:cxnLst/>
            <a:rect r="r" b="b" t="t" l="l"/>
            <a:pathLst>
              <a:path h="3481347" w="4648334">
                <a:moveTo>
                  <a:pt x="0" y="0"/>
                </a:moveTo>
                <a:lnTo>
                  <a:pt x="4648334" y="0"/>
                </a:lnTo>
                <a:lnTo>
                  <a:pt x="4648334" y="3481347"/>
                </a:lnTo>
                <a:lnTo>
                  <a:pt x="0" y="348134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85784" y="994689"/>
            <a:ext cx="8697460" cy="118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4"/>
              </a:lnSpc>
            </a:pPr>
            <a:r>
              <a:rPr lang="en-US" sz="6881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Introducción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50664" y="2903710"/>
            <a:ext cx="679319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busca optimizar la posición de una grúa para facilitar el transporte de materiales lo que a su vez minimiza el tiempo que se emplea en esta actividad.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20656" y="5116340"/>
            <a:ext cx="7237568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Está relacionado con la ingeniería civil debido: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Diseño de estructuras: La grúa facilita el hacer edificaciones más grandes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Logística y eficiencia al trabajar: En las obras más días es más costo y esto hace que se puedan o no llevar a cabo algunas construcciones.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18640" y="741757"/>
            <a:ext cx="8650721" cy="2270814"/>
          </a:xfrm>
          <a:custGeom>
            <a:avLst/>
            <a:gdLst/>
            <a:ahLst/>
            <a:cxnLst/>
            <a:rect r="r" b="b" t="t" l="l"/>
            <a:pathLst>
              <a:path h="2270814" w="8650721">
                <a:moveTo>
                  <a:pt x="0" y="0"/>
                </a:moveTo>
                <a:lnTo>
                  <a:pt x="8650720" y="0"/>
                </a:lnTo>
                <a:lnTo>
                  <a:pt x="8650720" y="2270814"/>
                </a:lnTo>
                <a:lnTo>
                  <a:pt x="0" y="22708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54604" y="3726091"/>
            <a:ext cx="6030138" cy="5350377"/>
          </a:xfrm>
          <a:custGeom>
            <a:avLst/>
            <a:gdLst/>
            <a:ahLst/>
            <a:cxnLst/>
            <a:rect r="r" b="b" t="t" l="l"/>
            <a:pathLst>
              <a:path h="5350377" w="6030138">
                <a:moveTo>
                  <a:pt x="0" y="0"/>
                </a:moveTo>
                <a:lnTo>
                  <a:pt x="6030137" y="0"/>
                </a:lnTo>
                <a:lnTo>
                  <a:pt x="6030137" y="5350377"/>
                </a:lnTo>
                <a:lnTo>
                  <a:pt x="0" y="53503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29274" y="3716946"/>
            <a:ext cx="5890866" cy="5226804"/>
          </a:xfrm>
          <a:custGeom>
            <a:avLst/>
            <a:gdLst/>
            <a:ahLst/>
            <a:cxnLst/>
            <a:rect r="r" b="b" t="t" l="l"/>
            <a:pathLst>
              <a:path h="5226804" w="5890866">
                <a:moveTo>
                  <a:pt x="0" y="0"/>
                </a:moveTo>
                <a:lnTo>
                  <a:pt x="5890866" y="0"/>
                </a:lnTo>
                <a:lnTo>
                  <a:pt x="5890866" y="5226804"/>
                </a:lnTo>
                <a:lnTo>
                  <a:pt x="0" y="52268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19615" y="1026898"/>
            <a:ext cx="8730253" cy="151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 Marco teórico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73443" y="3861882"/>
            <a:ext cx="5253188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- Optimización no convexa: Este termino se refiere a una función objetivo que tiene más de una solución optima 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- Funciones de costo: Ayudan a estimar el tiempo, simulan un hipotético costo y a su vez evalúan la eficiencia de la grúa.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043658" y="4547682"/>
            <a:ext cx="5253188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- Restricciones: Son las limitantes que tiene el problema para poder encontrar lo óptimo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28700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78353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59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59" y="14710228"/>
                </a:lnTo>
                <a:lnTo>
                  <a:pt x="965525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74380">
            <a:off x="3867128" y="434432"/>
            <a:ext cx="9896411" cy="2597808"/>
          </a:xfrm>
          <a:custGeom>
            <a:avLst/>
            <a:gdLst/>
            <a:ahLst/>
            <a:cxnLst/>
            <a:rect r="r" b="b" t="t" l="l"/>
            <a:pathLst>
              <a:path h="2597808" w="9896411">
                <a:moveTo>
                  <a:pt x="0" y="0"/>
                </a:moveTo>
                <a:lnTo>
                  <a:pt x="9896411" y="0"/>
                </a:lnTo>
                <a:lnTo>
                  <a:pt x="9896411" y="2597808"/>
                </a:lnTo>
                <a:lnTo>
                  <a:pt x="0" y="25978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6709851" y="1870798"/>
            <a:ext cx="6148206" cy="8969531"/>
          </a:xfrm>
          <a:custGeom>
            <a:avLst/>
            <a:gdLst/>
            <a:ahLst/>
            <a:cxnLst/>
            <a:rect r="r" b="b" t="t" l="l"/>
            <a:pathLst>
              <a:path h="8969531" w="6148206">
                <a:moveTo>
                  <a:pt x="0" y="0"/>
                </a:moveTo>
                <a:lnTo>
                  <a:pt x="6148206" y="0"/>
                </a:lnTo>
                <a:lnTo>
                  <a:pt x="6148206" y="8969532"/>
                </a:lnTo>
                <a:lnTo>
                  <a:pt x="0" y="89695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06151" y="457272"/>
            <a:ext cx="11114376" cy="247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OBjetivos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11811" y="3779942"/>
            <a:ext cx="8038754" cy="475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4"/>
              </a:lnSpc>
            </a:pPr>
            <a:r>
              <a:rPr lang="en-US" sz="26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Generales: </a:t>
            </a:r>
            <a:r>
              <a:rPr lang="en-US" sz="26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Optimizar la ubicación de la grúa en una obra para minimizar el tiempo y costo del transporte de materiales.</a:t>
            </a:r>
          </a:p>
          <a:p>
            <a:pPr algn="just">
              <a:lnSpc>
                <a:spcPts val="3764"/>
              </a:lnSpc>
            </a:pPr>
            <a:r>
              <a:rPr lang="en-US" sz="26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Específicos: </a:t>
            </a:r>
          </a:p>
          <a:p>
            <a:pPr algn="just" marL="580555" indent="-290277" lvl="1">
              <a:lnSpc>
                <a:spcPts val="3764"/>
              </a:lnSpc>
              <a:buFont typeface="Arial"/>
              <a:buChar char="•"/>
            </a:pPr>
            <a:r>
              <a:rPr lang="en-US" sz="26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Identificar los puntos de carga y descarga</a:t>
            </a:r>
          </a:p>
          <a:p>
            <a:pPr algn="just" marL="580555" indent="-290277" lvl="1">
              <a:lnSpc>
                <a:spcPts val="3764"/>
              </a:lnSpc>
              <a:buFont typeface="Arial"/>
              <a:buChar char="•"/>
            </a:pPr>
            <a:r>
              <a:rPr lang="en-US" sz="26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Definir una función de costo</a:t>
            </a:r>
          </a:p>
          <a:p>
            <a:pPr algn="just" marL="580555" indent="-290277" lvl="1">
              <a:lnSpc>
                <a:spcPts val="3764"/>
              </a:lnSpc>
              <a:buFont typeface="Arial"/>
              <a:buChar char="•"/>
            </a:pPr>
            <a:r>
              <a:rPr lang="en-US" sz="26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Identificar los puntos donde no se puede pasar para tomarse en cuenta al optimizar</a:t>
            </a:r>
          </a:p>
          <a:p>
            <a:pPr algn="just" marL="580555" indent="-290277" lvl="1">
              <a:lnSpc>
                <a:spcPts val="3764"/>
              </a:lnSpc>
              <a:buFont typeface="Arial"/>
              <a:buChar char="•"/>
            </a:pPr>
            <a:r>
              <a:rPr lang="en-US" sz="26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Comprobar con un experto si lo que arroge la programación tiene sentido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4666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4616" y="315870"/>
            <a:ext cx="9360196" cy="2457052"/>
          </a:xfrm>
          <a:custGeom>
            <a:avLst/>
            <a:gdLst/>
            <a:ahLst/>
            <a:cxnLst/>
            <a:rect r="r" b="b" t="t" l="l"/>
            <a:pathLst>
              <a:path h="2457052" w="9360196">
                <a:moveTo>
                  <a:pt x="0" y="0"/>
                </a:moveTo>
                <a:lnTo>
                  <a:pt x="9360197" y="0"/>
                </a:lnTo>
                <a:lnTo>
                  <a:pt x="9360197" y="2457052"/>
                </a:lnTo>
                <a:lnTo>
                  <a:pt x="0" y="24570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6220814" y="-700171"/>
            <a:ext cx="5747801" cy="13744742"/>
          </a:xfrm>
          <a:custGeom>
            <a:avLst/>
            <a:gdLst/>
            <a:ahLst/>
            <a:cxnLst/>
            <a:rect r="r" b="b" t="t" l="l"/>
            <a:pathLst>
              <a:path h="13744742" w="5747801">
                <a:moveTo>
                  <a:pt x="0" y="0"/>
                </a:moveTo>
                <a:lnTo>
                  <a:pt x="5747801" y="0"/>
                </a:lnTo>
                <a:lnTo>
                  <a:pt x="5747801" y="13744742"/>
                </a:lnTo>
                <a:lnTo>
                  <a:pt x="0" y="13744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87634" y="2642998"/>
            <a:ext cx="11093759" cy="7058404"/>
          </a:xfrm>
          <a:custGeom>
            <a:avLst/>
            <a:gdLst/>
            <a:ahLst/>
            <a:cxnLst/>
            <a:rect r="r" b="b" t="t" l="l"/>
            <a:pathLst>
              <a:path h="7058404" w="11093759">
                <a:moveTo>
                  <a:pt x="0" y="0"/>
                </a:moveTo>
                <a:lnTo>
                  <a:pt x="11093760" y="0"/>
                </a:lnTo>
                <a:lnTo>
                  <a:pt x="11093760" y="7058404"/>
                </a:lnTo>
                <a:lnTo>
                  <a:pt x="0" y="705840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77849" y="510616"/>
            <a:ext cx="11513330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Simulación y optimización </a:t>
            </a:r>
          </a:p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del modelo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4666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4616" y="315870"/>
            <a:ext cx="9360196" cy="2457052"/>
          </a:xfrm>
          <a:custGeom>
            <a:avLst/>
            <a:gdLst/>
            <a:ahLst/>
            <a:cxnLst/>
            <a:rect r="r" b="b" t="t" l="l"/>
            <a:pathLst>
              <a:path h="2457052" w="9360196">
                <a:moveTo>
                  <a:pt x="0" y="0"/>
                </a:moveTo>
                <a:lnTo>
                  <a:pt x="9360197" y="0"/>
                </a:lnTo>
                <a:lnTo>
                  <a:pt x="9360197" y="2457052"/>
                </a:lnTo>
                <a:lnTo>
                  <a:pt x="0" y="24570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6220814" y="-700171"/>
            <a:ext cx="5747801" cy="13744742"/>
          </a:xfrm>
          <a:custGeom>
            <a:avLst/>
            <a:gdLst/>
            <a:ahLst/>
            <a:cxnLst/>
            <a:rect r="r" b="b" t="t" l="l"/>
            <a:pathLst>
              <a:path h="13744742" w="5747801">
                <a:moveTo>
                  <a:pt x="0" y="0"/>
                </a:moveTo>
                <a:lnTo>
                  <a:pt x="5747801" y="0"/>
                </a:lnTo>
                <a:lnTo>
                  <a:pt x="5747801" y="13744742"/>
                </a:lnTo>
                <a:lnTo>
                  <a:pt x="0" y="13744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97130" y="3013686"/>
            <a:ext cx="7172398" cy="6032414"/>
          </a:xfrm>
          <a:custGeom>
            <a:avLst/>
            <a:gdLst/>
            <a:ahLst/>
            <a:cxnLst/>
            <a:rect r="r" b="b" t="t" l="l"/>
            <a:pathLst>
              <a:path h="6032414" w="7172398">
                <a:moveTo>
                  <a:pt x="0" y="0"/>
                </a:moveTo>
                <a:lnTo>
                  <a:pt x="7172399" y="0"/>
                </a:lnTo>
                <a:lnTo>
                  <a:pt x="7172399" y="6032415"/>
                </a:lnTo>
                <a:lnTo>
                  <a:pt x="0" y="603241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77849" y="510616"/>
            <a:ext cx="11513330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ubicación optima y costo</a:t>
            </a:r>
          </a:p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mínimo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4666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4616" y="315870"/>
            <a:ext cx="9360196" cy="2457052"/>
          </a:xfrm>
          <a:custGeom>
            <a:avLst/>
            <a:gdLst/>
            <a:ahLst/>
            <a:cxnLst/>
            <a:rect r="r" b="b" t="t" l="l"/>
            <a:pathLst>
              <a:path h="2457052" w="9360196">
                <a:moveTo>
                  <a:pt x="0" y="0"/>
                </a:moveTo>
                <a:lnTo>
                  <a:pt x="9360197" y="0"/>
                </a:lnTo>
                <a:lnTo>
                  <a:pt x="9360197" y="2457052"/>
                </a:lnTo>
                <a:lnTo>
                  <a:pt x="0" y="24570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6220814" y="-700171"/>
            <a:ext cx="5747801" cy="13744742"/>
          </a:xfrm>
          <a:custGeom>
            <a:avLst/>
            <a:gdLst/>
            <a:ahLst/>
            <a:cxnLst/>
            <a:rect r="r" b="b" t="t" l="l"/>
            <a:pathLst>
              <a:path h="13744742" w="5747801">
                <a:moveTo>
                  <a:pt x="0" y="0"/>
                </a:moveTo>
                <a:lnTo>
                  <a:pt x="5747801" y="0"/>
                </a:lnTo>
                <a:lnTo>
                  <a:pt x="5747801" y="13744742"/>
                </a:lnTo>
                <a:lnTo>
                  <a:pt x="0" y="13744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85270" y="2772922"/>
            <a:ext cx="7196119" cy="6953250"/>
          </a:xfrm>
          <a:custGeom>
            <a:avLst/>
            <a:gdLst/>
            <a:ahLst/>
            <a:cxnLst/>
            <a:rect r="r" b="b" t="t" l="l"/>
            <a:pathLst>
              <a:path h="6953250" w="7196119">
                <a:moveTo>
                  <a:pt x="0" y="0"/>
                </a:moveTo>
                <a:lnTo>
                  <a:pt x="7196119" y="0"/>
                </a:lnTo>
                <a:lnTo>
                  <a:pt x="7196119" y="6953250"/>
                </a:lnTo>
                <a:lnTo>
                  <a:pt x="0" y="6953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77849" y="510616"/>
            <a:ext cx="11513330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Gráfica de resultados anteriores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86280" y="5602119"/>
            <a:ext cx="3322703" cy="1417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4"/>
              </a:lnSpc>
            </a:pPr>
            <a:r>
              <a:rPr lang="en-US" sz="26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Punto azul : </a:t>
            </a:r>
            <a:r>
              <a:rPr lang="en-US" sz="26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grúa</a:t>
            </a:r>
          </a:p>
          <a:p>
            <a:pPr algn="just">
              <a:lnSpc>
                <a:spcPts val="3764"/>
              </a:lnSpc>
            </a:pPr>
            <a:r>
              <a:rPr lang="en-US" sz="26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Punto rojo:  </a:t>
            </a:r>
            <a:r>
              <a:rPr lang="en-US" sz="26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zonas de carga o descarga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4666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72155" y="669750"/>
            <a:ext cx="7542497" cy="1979906"/>
          </a:xfrm>
          <a:custGeom>
            <a:avLst/>
            <a:gdLst/>
            <a:ahLst/>
            <a:cxnLst/>
            <a:rect r="r" b="b" t="t" l="l"/>
            <a:pathLst>
              <a:path h="1979906" w="7542497">
                <a:moveTo>
                  <a:pt x="0" y="0"/>
                </a:moveTo>
                <a:lnTo>
                  <a:pt x="7542497" y="0"/>
                </a:lnTo>
                <a:lnTo>
                  <a:pt x="7542497" y="1979905"/>
                </a:lnTo>
                <a:lnTo>
                  <a:pt x="0" y="19799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6220814" y="-700171"/>
            <a:ext cx="5747801" cy="13744742"/>
          </a:xfrm>
          <a:custGeom>
            <a:avLst/>
            <a:gdLst/>
            <a:ahLst/>
            <a:cxnLst/>
            <a:rect r="r" b="b" t="t" l="l"/>
            <a:pathLst>
              <a:path h="13744742" w="5747801">
                <a:moveTo>
                  <a:pt x="0" y="0"/>
                </a:moveTo>
                <a:lnTo>
                  <a:pt x="5747801" y="0"/>
                </a:lnTo>
                <a:lnTo>
                  <a:pt x="5747801" y="13744742"/>
                </a:lnTo>
                <a:lnTo>
                  <a:pt x="0" y="13744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99054" y="2649655"/>
            <a:ext cx="4878208" cy="3252139"/>
          </a:xfrm>
          <a:custGeom>
            <a:avLst/>
            <a:gdLst/>
            <a:ahLst/>
            <a:cxnLst/>
            <a:rect r="r" b="b" t="t" l="l"/>
            <a:pathLst>
              <a:path h="3252139" w="4878208">
                <a:moveTo>
                  <a:pt x="0" y="0"/>
                </a:moveTo>
                <a:lnTo>
                  <a:pt x="4878208" y="0"/>
                </a:lnTo>
                <a:lnTo>
                  <a:pt x="4878208" y="3252139"/>
                </a:lnTo>
                <a:lnTo>
                  <a:pt x="0" y="32521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28928" y="6172200"/>
            <a:ext cx="4648334" cy="3481347"/>
          </a:xfrm>
          <a:custGeom>
            <a:avLst/>
            <a:gdLst/>
            <a:ahLst/>
            <a:cxnLst/>
            <a:rect r="r" b="b" t="t" l="l"/>
            <a:pathLst>
              <a:path h="3481347" w="4648334">
                <a:moveTo>
                  <a:pt x="0" y="0"/>
                </a:moveTo>
                <a:lnTo>
                  <a:pt x="4648334" y="0"/>
                </a:lnTo>
                <a:lnTo>
                  <a:pt x="4648334" y="3481347"/>
                </a:lnTo>
                <a:lnTo>
                  <a:pt x="0" y="348134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85784" y="994689"/>
            <a:ext cx="8697460" cy="118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4"/>
              </a:lnSpc>
            </a:pPr>
            <a:r>
              <a:rPr lang="en-US" sz="6881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Introducción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50664" y="2903710"/>
            <a:ext cx="679319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busca optimizar la posición de una grúa para facilitar el transporte de materiales lo que a su vez minimiza el tiempo que se emplea en esta actividad.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20656" y="5116340"/>
            <a:ext cx="7237568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Está relacionado con la ingeniería civil debido: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Diseño de estructuras: La grúa facilita el hacer edificaciones más grandes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Logística y eficiencia al trabajar: En las obras más días es más costo y esto hace que se puedan o no llevar a cabo algunas construcciones.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4666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72155" y="669750"/>
            <a:ext cx="7542497" cy="1979906"/>
          </a:xfrm>
          <a:custGeom>
            <a:avLst/>
            <a:gdLst/>
            <a:ahLst/>
            <a:cxnLst/>
            <a:rect r="r" b="b" t="t" l="l"/>
            <a:pathLst>
              <a:path h="1979906" w="7542497">
                <a:moveTo>
                  <a:pt x="0" y="0"/>
                </a:moveTo>
                <a:lnTo>
                  <a:pt x="7542497" y="0"/>
                </a:lnTo>
                <a:lnTo>
                  <a:pt x="7542497" y="1979905"/>
                </a:lnTo>
                <a:lnTo>
                  <a:pt x="0" y="19799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6220814" y="-700171"/>
            <a:ext cx="5747801" cy="13744742"/>
          </a:xfrm>
          <a:custGeom>
            <a:avLst/>
            <a:gdLst/>
            <a:ahLst/>
            <a:cxnLst/>
            <a:rect r="r" b="b" t="t" l="l"/>
            <a:pathLst>
              <a:path h="13744742" w="5747801">
                <a:moveTo>
                  <a:pt x="0" y="0"/>
                </a:moveTo>
                <a:lnTo>
                  <a:pt x="5747801" y="0"/>
                </a:lnTo>
                <a:lnTo>
                  <a:pt x="5747801" y="13744742"/>
                </a:lnTo>
                <a:lnTo>
                  <a:pt x="0" y="13744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85784" y="994689"/>
            <a:ext cx="8697460" cy="118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4"/>
              </a:lnSpc>
            </a:pPr>
            <a:r>
              <a:rPr lang="en-US" sz="6881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Conclusión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84043" y="2825584"/>
            <a:ext cx="13309391" cy="659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2"/>
              </a:lnSpc>
            </a:pPr>
            <a:r>
              <a:rPr lang="en-US" sz="338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 resultados obtenidos en este proyecto demuestran que la ubicación óptima de una grúa  implica una optimización considerando costos, área de trabajo, pesos de las cargas y otras limitaciones.</a:t>
            </a:r>
          </a:p>
          <a:p>
            <a:pPr algn="ctr">
              <a:lnSpc>
                <a:spcPts val="4732"/>
              </a:lnSpc>
            </a:pPr>
            <a:r>
              <a:rPr lang="en-US" sz="338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través de pruebas con datos reales y simulaciones, se pudo ver que los modelos matemáticos pueden mejorar significativamente la eficiencia y seguridad en las obras de construcción, reduciendo costos y tiempos de ejecución. </a:t>
            </a:r>
          </a:p>
          <a:p>
            <a:pPr algn="ctr">
              <a:lnSpc>
                <a:spcPts val="4732"/>
              </a:lnSpc>
            </a:pPr>
            <a:r>
              <a:rPr lang="en-US" sz="3380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proyecto me hizo ver la relación de diversas materias con la ingeniería civil y el cómo aplicar estos conocimientos en la práctica puede ser útil para optimizar los procesos constructivos como lo es este caso de la grúa.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DAGYKZIwbWo</dc:identifier>
  <dcterms:modified xsi:type="dcterms:W3CDTF">2011-08-01T06:04:30Z</dcterms:modified>
  <cp:revision>1</cp:revision>
  <dc:title>Métodos de búsqueda</dc:title>
</cp:coreProperties>
</file>