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F19C-91C1-4D0C-889C-3FC91F33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9EE50-98DC-93DC-BE60-97B855E0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EE83-21E0-3C5B-5645-767CFE27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FA8B-7140-DC3D-45CE-ACDC783F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F329-9D69-F33B-6808-2C102F1C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10E4-B8D0-B2F3-B5C4-6279EA08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AB50F-23C2-70D8-F670-38CC728D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0BF5-6598-3A4E-5EB9-CCAF3B57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8EC9-B9F5-B25E-A65E-9D7913F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5F8B-2D08-F1DA-0FA0-C3A80761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2DE82-68F8-A6E8-5E1F-FEE7BAC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452D-BC8C-8010-0BD4-2ADBE402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6937-95EA-C5D4-A979-6F59CD6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4968-78A7-F5AB-42F6-C1C26BCB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DF35-53A9-7B13-7A0C-97E67AD4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0E13-ACB4-B6D9-DAB8-AFE81DF0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7040-0F71-5288-BB72-A17BE1D4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B660-0E8F-5529-D366-31568DDF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034B-DD19-8EDB-6041-CB5B086D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E3CD-4967-835C-3D7E-A89B659E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1524-B80B-9C87-F1AA-6B66F82C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ECAAB-B0E6-0EC1-49AA-382D7DD6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D8F4-3696-4B0B-567B-2733A804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93C2-4B41-A188-35A5-3F90E860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3866-AE92-3CC7-F332-F31DAC47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187-4996-0B9D-61CA-4F778048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33A8-BCD6-69AF-4F16-815E6F3F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E20BB-DD10-6139-12E5-E1515CEE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237C8-786A-EA2D-4FE7-2C154A4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CC89-D147-859C-0F1A-61B54ECE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3515-5A7A-6415-BD1C-7A0168BD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1BF1-6905-433D-5293-BF0DA283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780CB-0AED-E424-49A4-8D15AFB0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A06C1-5403-4F6B-C8CE-D28D9B678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AB310-A462-DE4C-5322-805B907E7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FC64B-B4E9-4736-5324-3A072ECD0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AD4B-7126-89AE-AE08-9BADB59F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C9651-5A92-EF01-1A4E-A161D20C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B023B-5BB7-5C46-B5E8-9343DB9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261E-C5CE-FBF7-0B6B-8A0C14BE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6DD7-4DB7-7B17-29DB-62B58208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DBF67-2DDF-EEF9-36EC-C0C96509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57BE0-CC91-7CB8-D0B5-CB0ED1E5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3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C061B-AEE3-CECA-1400-81C513EC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1C132-C91C-C898-499B-BCEDD300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9AA2-75A9-36E3-2A42-7B51E90F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E360-4223-5D4B-B55A-B426D577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64C5-155A-04E5-F4C6-BA11FE23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3409C-2A6D-B360-F3B3-0C4F5E21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5C1E-E4B9-3660-D04D-750B5EB4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B9436-C6C2-8C58-02A2-0EF913FA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28D7E-E6F4-E659-BF96-3D7AC9F6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0C53-C480-8190-0EC8-A0BF912D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5C54-E62C-C693-2CAC-B5D214F82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F10CF-B04D-1FCC-A7CF-4F2EBC06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8B53-72E0-ED4A-6907-E7489F17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3B13-440F-31BC-B99E-0B595660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08655-B757-C246-C471-54F2D1DA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06835-BD65-D963-EE61-055B5214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0E7B-EC94-0039-F724-C5446C93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C826-ADA9-01B9-0FCB-AD13070E2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4F22-DDAD-257B-9F42-608643D3A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FBB9-3150-478D-DB7E-6CF799D2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 con confianza media">
            <a:extLst>
              <a:ext uri="{FF2B5EF4-FFF2-40B4-BE49-F238E27FC236}">
                <a16:creationId xmlns:a16="http://schemas.microsoft.com/office/drawing/2014/main" id="{26B2CC80-F8C2-F235-72E1-F210811E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08" y="70169"/>
            <a:ext cx="5510784" cy="16398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E937CA-61A7-D395-60C9-F68F6DD490A0}"/>
              </a:ext>
            </a:extLst>
          </p:cNvPr>
          <p:cNvSpPr/>
          <p:nvPr/>
        </p:nvSpPr>
        <p:spPr>
          <a:xfrm>
            <a:off x="7569773" y="4848839"/>
            <a:ext cx="429155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Mauricio López Coronado </a:t>
            </a:r>
          </a:p>
          <a:p>
            <a:pPr algn="l"/>
            <a:r>
              <a:rPr lang="es-MX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Santiago Padilla Arias </a:t>
            </a:r>
            <a:endParaRPr lang="es-MX" sz="2400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José Manuel Orozco Martínez</a:t>
            </a:r>
          </a:p>
          <a:p>
            <a:pPr algn="ctr"/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937D12-8C84-697E-BECD-5FD11B2EF448}"/>
              </a:ext>
            </a:extLst>
          </p:cNvPr>
          <p:cNvSpPr/>
          <p:nvPr/>
        </p:nvSpPr>
        <p:spPr>
          <a:xfrm>
            <a:off x="1944065" y="2622003"/>
            <a:ext cx="8303876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IMULACIÓN MATEMÁTICA</a:t>
            </a:r>
          </a:p>
          <a:p>
            <a:pPr algn="ctr"/>
            <a:r>
              <a:rPr lang="es-MX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Estimación de costos de una vialidad  zona urbana</a:t>
            </a:r>
          </a:p>
          <a:p>
            <a:pPr algn="ctr"/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0FAF61-6C80-F79B-DAEC-540A877DCED4}"/>
              </a:ext>
            </a:extLst>
          </p:cNvPr>
          <p:cNvSpPr txBox="1"/>
          <p:nvPr/>
        </p:nvSpPr>
        <p:spPr>
          <a:xfrm>
            <a:off x="865464" y="1582340"/>
            <a:ext cx="104610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Título</a:t>
            </a:r>
            <a:r>
              <a:rPr lang="es-ES" sz="1800" dirty="0"/>
              <a:t> ………………………………………………………………………………………………………… 1</a:t>
            </a:r>
            <a:br>
              <a:rPr lang="es-ES" sz="1800" dirty="0"/>
            </a:br>
            <a:r>
              <a:rPr lang="es-ES" sz="1800" b="1" dirty="0"/>
              <a:t>Tabla de contenido</a:t>
            </a:r>
            <a:r>
              <a:rPr lang="es-ES" sz="1800" dirty="0"/>
              <a:t> ………………………………………………………………………………………… 2</a:t>
            </a:r>
            <a:br>
              <a:rPr lang="es-ES" sz="1800" dirty="0"/>
            </a:br>
            <a:r>
              <a:rPr lang="es-ES" sz="1800" b="1" dirty="0"/>
              <a:t>Objetivos</a:t>
            </a:r>
            <a:r>
              <a:rPr lang="es-ES" sz="1800" dirty="0"/>
              <a:t> …………………………………………………………………………………………………… 3</a:t>
            </a:r>
            <a:br>
              <a:rPr lang="es-ES" sz="1800" dirty="0"/>
            </a:br>
            <a:r>
              <a:rPr lang="es-ES" sz="1800" b="1" dirty="0"/>
              <a:t>Objetivo general</a:t>
            </a:r>
            <a:r>
              <a:rPr lang="es-ES" sz="1800" dirty="0"/>
              <a:t> ………………………………………………………………………………………… 3.1</a:t>
            </a:r>
            <a:br>
              <a:rPr lang="es-ES" sz="1800" dirty="0"/>
            </a:br>
            <a:r>
              <a:rPr lang="es-ES" sz="1800" b="1" dirty="0"/>
              <a:t>Objetivos específicos</a:t>
            </a:r>
            <a:r>
              <a:rPr lang="es-ES" sz="1800" dirty="0"/>
              <a:t> ………………………………………………………………………………… 3.2</a:t>
            </a:r>
            <a:br>
              <a:rPr lang="es-ES" sz="1800" dirty="0"/>
            </a:br>
            <a:r>
              <a:rPr lang="es-ES" sz="1800" b="1" dirty="0"/>
              <a:t>Modelo que representa el problema</a:t>
            </a:r>
            <a:r>
              <a:rPr lang="es-ES" sz="1800" dirty="0"/>
              <a:t> ……………………………………………………………… 4</a:t>
            </a:r>
            <a:br>
              <a:rPr lang="es-ES" sz="1800" dirty="0"/>
            </a:br>
            <a:r>
              <a:rPr lang="es-ES" sz="1800" b="1" dirty="0"/>
              <a:t>Función objetivo</a:t>
            </a:r>
            <a:r>
              <a:rPr lang="es-ES" sz="1800" dirty="0"/>
              <a:t> ………………………………………………………………………………………… 4.1</a:t>
            </a:r>
            <a:br>
              <a:rPr lang="es-ES" sz="1800" dirty="0"/>
            </a:br>
            <a:r>
              <a:rPr lang="es-ES" sz="1800" b="1" dirty="0"/>
              <a:t>Variables de decisión</a:t>
            </a:r>
            <a:r>
              <a:rPr lang="es-ES" sz="1800" dirty="0"/>
              <a:t> ………………………………………………………………………………… 4.2</a:t>
            </a:r>
            <a:br>
              <a:rPr lang="es-ES" sz="1800" dirty="0"/>
            </a:br>
            <a:r>
              <a:rPr lang="es-ES" sz="1800" b="1" dirty="0"/>
              <a:t>Restricciones</a:t>
            </a:r>
            <a:r>
              <a:rPr lang="es-ES" sz="1800" dirty="0"/>
              <a:t> …………………………………………………………………………………………… 4.3</a:t>
            </a:r>
            <a:br>
              <a:rPr lang="es-ES" sz="1800" dirty="0"/>
            </a:br>
            <a:r>
              <a:rPr lang="es-ES" sz="1800" b="1" dirty="0"/>
              <a:t>Limitaciones</a:t>
            </a:r>
            <a:r>
              <a:rPr lang="es-ES" sz="1800" dirty="0"/>
              <a:t> ……………………………………………………………………………………………… 4.4</a:t>
            </a:r>
            <a:br>
              <a:rPr lang="es-ES" sz="1800" dirty="0"/>
            </a:br>
            <a:r>
              <a:rPr lang="es-ES" sz="1800" b="1" dirty="0"/>
              <a:t>Definiciones</a:t>
            </a:r>
            <a:r>
              <a:rPr lang="es-ES" sz="1800" dirty="0"/>
              <a:t> ……………………………………………………………………………………………… 4.5</a:t>
            </a:r>
            <a:br>
              <a:rPr lang="es-ES" sz="1800" dirty="0"/>
            </a:br>
            <a:r>
              <a:rPr lang="es-ES" sz="1800" b="1" dirty="0"/>
              <a:t>Gráficas</a:t>
            </a:r>
            <a:r>
              <a:rPr lang="es-ES" sz="1800" dirty="0"/>
              <a:t> ……………………………………………………………………………………………………… 5</a:t>
            </a:r>
            <a:br>
              <a:rPr lang="es-ES" sz="1800" dirty="0"/>
            </a:br>
            <a:r>
              <a:rPr lang="es-ES" sz="1800" b="1" dirty="0"/>
              <a:t>Conclusión</a:t>
            </a:r>
            <a:r>
              <a:rPr lang="es-ES" sz="1800" dirty="0"/>
              <a:t> …………………………………………………………………………………………………… 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86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icia colado de concreto hidráulico en calzada Tlacotengo de Fortín">
            <a:extLst>
              <a:ext uri="{FF2B5EF4-FFF2-40B4-BE49-F238E27FC236}">
                <a16:creationId xmlns:a16="http://schemas.microsoft.com/office/drawing/2014/main" id="{BC80AB64-2665-E3CA-F16C-3DEE528E3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4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0" name="Freeform: Shape 1039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2" name="Freeform: Shape 1041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F77FE-F67A-EC67-8AED-BE2FBA6AC649}"/>
              </a:ext>
            </a:extLst>
          </p:cNvPr>
          <p:cNvSpPr txBox="1"/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Proyecto realizado: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D9CA1-FD19-606D-C91F-658A595353F8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</a:rPr>
              <a:t>Colado</a:t>
            </a:r>
            <a:r>
              <a:rPr lang="en-US" sz="1600" b="1" i="0" dirty="0">
                <a:effectLst/>
              </a:rPr>
              <a:t> de </a:t>
            </a:r>
            <a:r>
              <a:rPr lang="en-US" sz="1600" b="1" i="0" dirty="0" err="1">
                <a:effectLst/>
              </a:rPr>
              <a:t>una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vialidad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en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una</a:t>
            </a:r>
            <a:r>
              <a:rPr lang="en-US" sz="1600" b="1" i="0" dirty="0">
                <a:effectLst/>
              </a:rPr>
              <a:t> zona </a:t>
            </a:r>
            <a:r>
              <a:rPr lang="en-US" sz="1600" b="1" i="0" dirty="0" err="1">
                <a:effectLst/>
              </a:rPr>
              <a:t>urbana</a:t>
            </a:r>
            <a:endParaRPr lang="en-US" sz="16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El </a:t>
            </a:r>
            <a:r>
              <a:rPr lang="en-US" sz="1600" b="0" i="0" dirty="0" err="1">
                <a:effectLst/>
              </a:rPr>
              <a:t>colado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una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vialidad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una</a:t>
            </a:r>
            <a:r>
              <a:rPr lang="en-US" sz="1600" b="0" i="0" dirty="0">
                <a:effectLst/>
              </a:rPr>
              <a:t> zona </a:t>
            </a:r>
            <a:r>
              <a:rPr lang="en-US" sz="1600" b="0" i="0" dirty="0" err="1">
                <a:effectLst/>
              </a:rPr>
              <a:t>urbana</a:t>
            </a:r>
            <a:r>
              <a:rPr lang="en-US" sz="1600" b="0" i="0" dirty="0">
                <a:effectLst/>
              </a:rPr>
              <a:t> se </a:t>
            </a:r>
            <a:r>
              <a:rPr lang="en-US" sz="1600" b="0" i="0" dirty="0" err="1">
                <a:effectLst/>
              </a:rPr>
              <a:t>refiere</a:t>
            </a:r>
            <a:r>
              <a:rPr lang="en-US" sz="1600" b="0" i="0" dirty="0">
                <a:effectLst/>
              </a:rPr>
              <a:t> al </a:t>
            </a:r>
            <a:r>
              <a:rPr lang="en-US" sz="1600" b="0" i="0" dirty="0" err="1">
                <a:effectLst/>
              </a:rPr>
              <a:t>proceso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construcción</a:t>
            </a:r>
            <a:r>
              <a:rPr lang="en-US" sz="1600" b="0" i="0" dirty="0">
                <a:effectLst/>
              </a:rPr>
              <a:t> de la </a:t>
            </a:r>
            <a:r>
              <a:rPr lang="en-US" sz="1600" b="0" i="0" dirty="0" err="1">
                <a:effectLst/>
              </a:rPr>
              <a:t>superficie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una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calle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avenida</a:t>
            </a:r>
            <a:r>
              <a:rPr lang="en-US" sz="1600" b="0" i="0" dirty="0">
                <a:effectLst/>
              </a:rPr>
              <a:t> o </a:t>
            </a:r>
            <a:r>
              <a:rPr lang="en-US" sz="1600" b="0" i="0" dirty="0" err="1">
                <a:effectLst/>
              </a:rPr>
              <a:t>camino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mediante</a:t>
            </a:r>
            <a:r>
              <a:rPr lang="en-US" sz="1600" b="0" i="0" dirty="0">
                <a:effectLst/>
              </a:rPr>
              <a:t> la </a:t>
            </a:r>
            <a:r>
              <a:rPr lang="en-US" sz="1600" b="0" i="0" dirty="0" err="1">
                <a:effectLst/>
              </a:rPr>
              <a:t>aplicación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concreto</a:t>
            </a:r>
            <a:r>
              <a:rPr lang="en-US" sz="1600" b="0" i="0" dirty="0">
                <a:effectLst/>
              </a:rPr>
              <a:t> fresco (u </a:t>
            </a:r>
            <a:r>
              <a:rPr lang="en-US" sz="1600" b="0" i="0" dirty="0" err="1">
                <a:effectLst/>
              </a:rPr>
              <a:t>hormigón</a:t>
            </a:r>
            <a:r>
              <a:rPr lang="en-US" sz="1600" b="0" i="0" dirty="0">
                <a:effectLst/>
              </a:rPr>
              <a:t>) </a:t>
            </a:r>
            <a:r>
              <a:rPr lang="en-US" sz="1600" b="0" i="0" dirty="0" err="1">
                <a:effectLst/>
              </a:rPr>
              <a:t>sobre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el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terreno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preparado</a:t>
            </a:r>
            <a:r>
              <a:rPr lang="en-US" sz="1600" b="0" i="0" dirty="0">
                <a:effectLst/>
              </a:rPr>
              <a:t>. Este </a:t>
            </a:r>
            <a:r>
              <a:rPr lang="en-US" sz="1600" b="0" i="0" dirty="0" err="1">
                <a:effectLst/>
              </a:rPr>
              <a:t>proceso</a:t>
            </a:r>
            <a:r>
              <a:rPr lang="en-US" sz="1600" b="0" i="0" dirty="0">
                <a:effectLst/>
              </a:rPr>
              <a:t> es fundamental para </a:t>
            </a:r>
            <a:r>
              <a:rPr lang="en-US" sz="1600" b="0" i="0" dirty="0" err="1">
                <a:effectLst/>
              </a:rPr>
              <a:t>garantizar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una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superficie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rodamiento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adecuada</a:t>
            </a:r>
            <a:r>
              <a:rPr lang="en-US" sz="1600" b="0" i="0" dirty="0">
                <a:effectLst/>
              </a:rPr>
              <a:t> y </a:t>
            </a:r>
            <a:r>
              <a:rPr lang="en-US" sz="1600" b="0" i="0" dirty="0" err="1">
                <a:effectLst/>
              </a:rPr>
              <a:t>resistente</a:t>
            </a:r>
            <a:r>
              <a:rPr lang="en-US" sz="1600" b="0" i="0" dirty="0">
                <a:effectLst/>
              </a:rPr>
              <a:t> para </a:t>
            </a:r>
            <a:r>
              <a:rPr lang="en-US" sz="1600" b="0" i="0" dirty="0" err="1">
                <a:effectLst/>
              </a:rPr>
              <a:t>vehículos</a:t>
            </a:r>
            <a:r>
              <a:rPr lang="en-US" sz="1600" b="0" i="0" dirty="0">
                <a:effectLst/>
              </a:rPr>
              <a:t> y </a:t>
            </a:r>
            <a:r>
              <a:rPr lang="en-US" sz="1600" b="0" i="0" dirty="0" err="1">
                <a:effectLst/>
              </a:rPr>
              <a:t>peatones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áreas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urbanas</a:t>
            </a:r>
            <a:r>
              <a:rPr lang="en-US" sz="16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36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nstrucción de carreteras y Vialidades - Luminec 2024">
            <a:extLst>
              <a:ext uri="{FF2B5EF4-FFF2-40B4-BE49-F238E27FC236}">
                <a16:creationId xmlns:a16="http://schemas.microsoft.com/office/drawing/2014/main" id="{86FC84BC-1149-E1B1-C5CD-D2898FE6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5" b="1789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7DB582-B3A2-030F-C26A-6FD71AA8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MX" sz="5000">
                <a:solidFill>
                  <a:schemeClr val="bg1"/>
                </a:solidFill>
              </a:rPr>
              <a:t>Objetivo general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7A40-D1A7-2B67-A0B9-CF113320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s-ES" sz="2000" b="1" i="0">
                <a:solidFill>
                  <a:schemeClr val="bg1"/>
                </a:solidFill>
                <a:effectLst/>
                <a:latin typeface="system-ui"/>
              </a:rPr>
              <a:t>Estimar el costo total del proyecto de construcción</a:t>
            </a:r>
            <a:r>
              <a:rPr lang="es-ES" sz="2000" b="0" i="0">
                <a:solidFill>
                  <a:schemeClr val="bg1"/>
                </a:solidFill>
                <a:effectLst/>
                <a:latin typeface="system-ui"/>
              </a:rPr>
              <a:t>, considerando la incertidumbre en las principales variables mediante la simulación Monte Carlo, con el fin de apoyar la toma de decisiones financieras y estratégicas.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17AE-D36E-B8D1-2555-2600DEFF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4226-D5E7-B030-2AC3-1785F2F3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912ED-0E83-7CFE-97C4-C5C6F05B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246824"/>
            <a:ext cx="6649656" cy="1774559"/>
          </a:xfrm>
        </p:spPr>
        <p:txBody>
          <a:bodyPr anchor="b">
            <a:normAutofit fontScale="90000"/>
          </a:bodyPr>
          <a:lstStyle/>
          <a:p>
            <a:r>
              <a:rPr lang="es-MX" dirty="0"/>
              <a:t>Cantidades y dimensiones necesarias para su elaboración.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F1CC-05E9-1E9B-7E8E-90F62FE7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14" y="2594372"/>
            <a:ext cx="5361338" cy="426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Longitud</a:t>
            </a:r>
            <a:r>
              <a:rPr lang="en-US" sz="1800" b="1" dirty="0"/>
              <a:t> total:</a:t>
            </a:r>
          </a:p>
          <a:p>
            <a:r>
              <a:rPr lang="en-US" sz="1600" dirty="0"/>
              <a:t>500 metros</a:t>
            </a:r>
          </a:p>
          <a:p>
            <a:pPr marL="0" indent="0">
              <a:buNone/>
            </a:pPr>
            <a:r>
              <a:rPr lang="en-US" sz="1800" b="1" dirty="0"/>
              <a:t>Ancho : </a:t>
            </a:r>
          </a:p>
          <a:p>
            <a:r>
              <a:rPr lang="en-US" sz="1600" dirty="0"/>
              <a:t>3.5 metros</a:t>
            </a:r>
          </a:p>
          <a:p>
            <a:pPr marL="0" indent="0">
              <a:buNone/>
            </a:pPr>
            <a:r>
              <a:rPr lang="en-US" sz="1800" b="1" dirty="0" err="1"/>
              <a:t>Volumenes</a:t>
            </a:r>
            <a:r>
              <a:rPr lang="en-US" sz="1800" b="1" dirty="0"/>
              <a:t>:</a:t>
            </a:r>
          </a:p>
          <a:p>
            <a:r>
              <a:rPr lang="en-US" sz="1600" dirty="0" err="1"/>
              <a:t>Concreto</a:t>
            </a:r>
            <a:r>
              <a:rPr lang="en-US" sz="1600" dirty="0"/>
              <a:t>:  525 m3</a:t>
            </a:r>
          </a:p>
          <a:p>
            <a:r>
              <a:rPr lang="en-US" sz="1600" dirty="0"/>
              <a:t>Arena:  1750 m3</a:t>
            </a:r>
          </a:p>
          <a:p>
            <a:r>
              <a:rPr lang="en-US" sz="1600" dirty="0"/>
              <a:t>Grava: 875 m3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E1BE8-9586-D830-42A1-492B55A8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64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3074" name="Picture 2" descr="Principios del Cemento y del Concreto - Curso Básico - CEMENTO Y CONCRETO -  Cursos en línea">
            <a:extLst>
              <a:ext uri="{FF2B5EF4-FFF2-40B4-BE49-F238E27FC236}">
                <a16:creationId xmlns:a16="http://schemas.microsoft.com/office/drawing/2014/main" id="{87F1F8A2-C30D-41FE-7B85-5E637DD7C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r="28379" b="2"/>
          <a:stretch/>
        </p:blipFill>
        <p:spPr bwMode="auto">
          <a:xfrm>
            <a:off x="5418837" y="2278582"/>
            <a:ext cx="3770474" cy="3789987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é es Grava en Construcción 】 Todos los Detalles - Sacosa">
            <a:extLst>
              <a:ext uri="{FF2B5EF4-FFF2-40B4-BE49-F238E27FC236}">
                <a16:creationId xmlns:a16="http://schemas.microsoft.com/office/drawing/2014/main" id="{CA552C2E-F764-3D2A-DFDA-267255C1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r="19966" b="3"/>
          <a:stretch/>
        </p:blipFill>
        <p:spPr bwMode="auto"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Qué tipo de arena para construcción debes utilizar?">
            <a:extLst>
              <a:ext uri="{FF2B5EF4-FFF2-40B4-BE49-F238E27FC236}">
                <a16:creationId xmlns:a16="http://schemas.microsoft.com/office/drawing/2014/main" id="{3D46F8E8-E189-B602-D64B-94212572B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EC262-4399-91A0-9935-9CE10413847B}"/>
              </a:ext>
            </a:extLst>
          </p:cNvPr>
          <p:cNvSpPr txBox="1"/>
          <p:nvPr/>
        </p:nvSpPr>
        <p:spPr>
          <a:xfrm>
            <a:off x="3396402" y="2594366"/>
            <a:ext cx="18426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 err="1"/>
              <a:t>Espesor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1800" dirty="0"/>
              <a:t>0.30 m </a:t>
            </a:r>
            <a:r>
              <a:rPr lang="en-US" sz="1800" dirty="0" err="1"/>
              <a:t>Concreto</a:t>
            </a:r>
            <a:endParaRPr lang="en-US" sz="1800" dirty="0"/>
          </a:p>
          <a:p>
            <a:r>
              <a:rPr lang="en-US" sz="1800" dirty="0"/>
              <a:t>0.50 m </a:t>
            </a:r>
            <a:r>
              <a:rPr lang="en-US" sz="1800" dirty="0" err="1"/>
              <a:t>grava</a:t>
            </a:r>
            <a:endParaRPr lang="en-US" sz="1800" dirty="0"/>
          </a:p>
          <a:p>
            <a:r>
              <a:rPr lang="en-US" sz="1800" dirty="0"/>
              <a:t>1.0 m arena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8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55B4-E3AD-F94D-7EF4-D70CCC5A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Identificación de costos.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AF39-FAE8-A6E6-4E09-A961325B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system-ui</vt:lpstr>
      <vt:lpstr>Office Theme</vt:lpstr>
      <vt:lpstr>PowerPoint Presentation</vt:lpstr>
      <vt:lpstr>PowerPoint Presentation</vt:lpstr>
      <vt:lpstr>PowerPoint Presentation</vt:lpstr>
      <vt:lpstr>Objetivo general</vt:lpstr>
      <vt:lpstr>Objetivos específicos: </vt:lpstr>
      <vt:lpstr>Cantidades y dimensiones necesarias para su elaboración.</vt:lpstr>
      <vt:lpstr>Identificación de costos.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OROZCO MARTINEZ, JOSE MANUEL</dc:creator>
  <cp:lastModifiedBy>OROZCO MARTINEZ, JOSE MANUEL</cp:lastModifiedBy>
  <cp:revision>1</cp:revision>
  <dcterms:created xsi:type="dcterms:W3CDTF">2024-10-31T00:07:09Z</dcterms:created>
  <dcterms:modified xsi:type="dcterms:W3CDTF">2024-10-31T01:23:49Z</dcterms:modified>
</cp:coreProperties>
</file>