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5" r:id="rId4"/>
    <p:sldId id="288" r:id="rId5"/>
    <p:sldId id="274" r:id="rId6"/>
    <p:sldId id="261" r:id="rId7"/>
    <p:sldId id="282" r:id="rId8"/>
    <p:sldId id="262" r:id="rId9"/>
    <p:sldId id="259" r:id="rId10"/>
    <p:sldId id="260" r:id="rId11"/>
    <p:sldId id="272" r:id="rId12"/>
    <p:sldId id="275" r:id="rId13"/>
    <p:sldId id="279" r:id="rId14"/>
    <p:sldId id="277" r:id="rId15"/>
    <p:sldId id="278" r:id="rId16"/>
    <p:sldId id="263" r:id="rId17"/>
    <p:sldId id="265" r:id="rId18"/>
    <p:sldId id="266" r:id="rId19"/>
    <p:sldId id="267" r:id="rId20"/>
    <p:sldId id="268" r:id="rId21"/>
    <p:sldId id="269" r:id="rId22"/>
    <p:sldId id="270" r:id="rId23"/>
    <p:sldId id="271" r:id="rId24"/>
    <p:sldId id="273" r:id="rId25"/>
    <p:sldId id="283" r:id="rId26"/>
    <p:sldId id="284" r:id="rId27"/>
    <p:sldId id="286" r:id="rId28"/>
    <p:sldId id="287"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lat Slides" id="{B40555CB-7300-478D-B882-876D613DF27F}">
          <p14:sldIdLst>
            <p14:sldId id="257"/>
          </p14:sldIdLst>
        </p14:section>
        <p14:section name="Buildable Slides" id="{D41E5408-0314-44CE-A4A2-DBDE3257CDCB}">
          <p14:sldIdLst>
            <p14:sldId id="258"/>
            <p14:sldId id="285"/>
            <p14:sldId id="288"/>
            <p14:sldId id="274"/>
            <p14:sldId id="261"/>
            <p14:sldId id="282"/>
            <p14:sldId id="262"/>
            <p14:sldId id="259"/>
            <p14:sldId id="260"/>
            <p14:sldId id="272"/>
            <p14:sldId id="275"/>
            <p14:sldId id="279"/>
            <p14:sldId id="277"/>
            <p14:sldId id="278"/>
            <p14:sldId id="263"/>
            <p14:sldId id="265"/>
            <p14:sldId id="266"/>
            <p14:sldId id="267"/>
            <p14:sldId id="268"/>
            <p14:sldId id="269"/>
            <p14:sldId id="270"/>
            <p14:sldId id="271"/>
            <p14:sldId id="273"/>
            <p14:sldId id="283"/>
            <p14:sldId id="284"/>
            <p14:sldId id="286"/>
            <p14:sldId id="28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8F9F4"/>
    <a:srgbClr val="BEDADD"/>
    <a:srgbClr val="C6DFE3"/>
    <a:srgbClr val="99B5B8"/>
    <a:srgbClr val="93ADAE"/>
    <a:srgbClr val="9AB6B9"/>
    <a:srgbClr val="A0BABB"/>
    <a:srgbClr val="FDBC1B"/>
    <a:srgbClr val="D4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B000-4F49-46C0-BDEB-71593C271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2C132-3F50-45C6-A350-19524A6F3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0ED23-8842-4782-95FF-F0F7ABDF3A39}"/>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E859B06E-AECF-4586-A7F1-2607A57BD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E74E5-85FB-4C4B-9D98-639D11FF0745}"/>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256099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53FB-712C-48A4-9AE6-43048380C3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01366-C496-46C8-A9D3-C40662B47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D561A-F942-49C1-B0FD-82016F336813}"/>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E59B79F0-7E67-4AD7-B10D-01F54EE6D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2C3F7-7143-4DA0-B66C-55E2FFD2187E}"/>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65422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F1B66-F48E-4E8C-A1DB-E14405027C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458698-8322-4E6D-AB89-09634D7F7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7D309-9276-4938-BFB5-3BF844BC9D02}"/>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535F58A9-6DB0-463E-AB45-DE6A7EB1E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AE81B-B0B2-46FA-B866-C31C92DF3AC1}"/>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9530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657F-576E-4772-A031-C202F9A00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BAAD6-582C-4997-81E9-482353FDF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C9C44-AEBA-4CF3-A810-E2AEF34B3B81}"/>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9D1FC8AD-7559-4C70-A8D7-698A7B066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FC38-19E2-4FCF-9E20-4B2F1E146B79}"/>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15592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AB9D-DD63-4695-9704-31928BE1A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3B666B-F78E-4A80-8A5B-A413B0403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5B35C-7EF6-436E-81FE-8CCACB46FD82}"/>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6FBC2312-C82B-4041-88B3-87239D6EF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A9C0E-A7E6-4C2E-9788-75422287498C}"/>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5020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2705-5B0C-43AC-B954-6F70F71611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73CDE-5E2D-4A60-8FB1-181504570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1C8AB-34F9-4595-A511-DFA6EF6EE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7CF61-A4C0-45AD-AEB8-40F2ECBDACC8}"/>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6" name="Footer Placeholder 5">
            <a:extLst>
              <a:ext uri="{FF2B5EF4-FFF2-40B4-BE49-F238E27FC236}">
                <a16:creationId xmlns:a16="http://schemas.microsoft.com/office/drawing/2014/main" id="{631D7A26-693A-4D24-B66D-7CCF247EE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CD2C4-636B-4461-A116-A74DAA5F9B73}"/>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74540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74EF-9BE6-4811-8EBB-5AAECABE4E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07E63-C5BD-4CA9-B8A4-CCC1E0C95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816E5-0001-4384-ABB1-1C8B91A14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2DDFA-B4FC-402F-86E3-2A8FC44A5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682AA-54FC-40E9-8321-C260D96E5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42875-7FAC-4B6F-9783-3219A3B6FF91}"/>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8" name="Footer Placeholder 7">
            <a:extLst>
              <a:ext uri="{FF2B5EF4-FFF2-40B4-BE49-F238E27FC236}">
                <a16:creationId xmlns:a16="http://schemas.microsoft.com/office/drawing/2014/main" id="{3797BCA9-D273-43F4-9C94-D3E5E4F55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A9DD4A-B1AA-4FD9-869C-F1D538819808}"/>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7746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86D-C9FA-4F97-950F-155A5C6375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BC518A-ACE4-4DC4-9285-5D6855BB8F00}"/>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4" name="Footer Placeholder 3">
            <a:extLst>
              <a:ext uri="{FF2B5EF4-FFF2-40B4-BE49-F238E27FC236}">
                <a16:creationId xmlns:a16="http://schemas.microsoft.com/office/drawing/2014/main" id="{88450463-AA68-4F61-BA12-FA2E5C2D5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1C005-7281-4802-B2AB-45D7E7A33B3A}"/>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13247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665C1-317A-4CFF-861C-02C68137590F}"/>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3" name="Footer Placeholder 2">
            <a:extLst>
              <a:ext uri="{FF2B5EF4-FFF2-40B4-BE49-F238E27FC236}">
                <a16:creationId xmlns:a16="http://schemas.microsoft.com/office/drawing/2014/main" id="{F8C8923C-07CE-4034-8509-A06384736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160517-82AD-4C47-869E-70C67E07D7FA}"/>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140392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9F2D-C229-4F34-98ED-399B91567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D30DA-5E42-49A8-9A7C-A708F4CDB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6C32AD-4A9E-40BA-872C-807A109E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D2F47-05FE-44EF-AE5A-D750C5CE0BCC}"/>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6" name="Footer Placeholder 5">
            <a:extLst>
              <a:ext uri="{FF2B5EF4-FFF2-40B4-BE49-F238E27FC236}">
                <a16:creationId xmlns:a16="http://schemas.microsoft.com/office/drawing/2014/main" id="{ABEAA0F4-F3ED-408F-9434-B3DD6B9F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9CF6D-0C2F-499C-8A6B-C5ECBB90D4DF}"/>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171003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7EE2-322E-4F8A-9CED-3CEB4F103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09B064-22C7-4CF5-9F1A-5920502DF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E5F23-11E3-405E-99B2-D3EC9085A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B4595-5D8B-422C-9278-060251FEB8BA}"/>
              </a:ext>
            </a:extLst>
          </p:cNvPr>
          <p:cNvSpPr>
            <a:spLocks noGrp="1"/>
          </p:cNvSpPr>
          <p:nvPr>
            <p:ph type="dt" sz="half" idx="10"/>
          </p:nvPr>
        </p:nvSpPr>
        <p:spPr/>
        <p:txBody>
          <a:bodyPr/>
          <a:lstStyle/>
          <a:p>
            <a:fld id="{C9249BBD-35E9-49D1-82F5-D543413FDD0C}" type="datetimeFigureOut">
              <a:rPr lang="en-US" smtClean="0"/>
              <a:t>7/8/2020</a:t>
            </a:fld>
            <a:endParaRPr lang="en-US"/>
          </a:p>
        </p:txBody>
      </p:sp>
      <p:sp>
        <p:nvSpPr>
          <p:cNvPr id="6" name="Footer Placeholder 5">
            <a:extLst>
              <a:ext uri="{FF2B5EF4-FFF2-40B4-BE49-F238E27FC236}">
                <a16:creationId xmlns:a16="http://schemas.microsoft.com/office/drawing/2014/main" id="{429A5111-CB66-4DDD-A04D-7096A2E9D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73D5E-CFAA-42D6-A543-CBAFDF573F66}"/>
              </a:ext>
            </a:extLst>
          </p:cNvPr>
          <p:cNvSpPr>
            <a:spLocks noGrp="1"/>
          </p:cNvSpPr>
          <p:nvPr>
            <p:ph type="sldNum" sz="quarter" idx="12"/>
          </p:nvPr>
        </p:nvSpPr>
        <p:spPr/>
        <p:txBody>
          <a:bodyPr/>
          <a:lstStyle/>
          <a:p>
            <a:fld id="{43D18676-F7B7-4ECF-8853-A08993D00A68}" type="slidenum">
              <a:rPr lang="en-US" smtClean="0"/>
              <a:t>‹#›</a:t>
            </a:fld>
            <a:endParaRPr lang="en-US"/>
          </a:p>
        </p:txBody>
      </p:sp>
    </p:spTree>
    <p:extLst>
      <p:ext uri="{BB962C8B-B14F-4D97-AF65-F5344CB8AC3E}">
        <p14:creationId xmlns:p14="http://schemas.microsoft.com/office/powerpoint/2010/main" val="334158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22227-BBFD-44BB-8CA9-EE3FB050F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1BD12-5680-4622-8330-23E3453EF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D454E-2EA8-466C-90AB-5E561DA03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49BBD-35E9-49D1-82F5-D543413FDD0C}" type="datetimeFigureOut">
              <a:rPr lang="en-US" smtClean="0"/>
              <a:t>7/8/2020</a:t>
            </a:fld>
            <a:endParaRPr lang="en-US"/>
          </a:p>
        </p:txBody>
      </p:sp>
      <p:sp>
        <p:nvSpPr>
          <p:cNvPr id="5" name="Footer Placeholder 4">
            <a:extLst>
              <a:ext uri="{FF2B5EF4-FFF2-40B4-BE49-F238E27FC236}">
                <a16:creationId xmlns:a16="http://schemas.microsoft.com/office/drawing/2014/main" id="{6826D28A-E499-43F4-B735-46122428E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F8CA3-8201-43A9-8572-B5DAFE830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18676-F7B7-4ECF-8853-A08993D00A68}" type="slidenum">
              <a:rPr lang="en-US" smtClean="0"/>
              <a:t>‹#›</a:t>
            </a:fld>
            <a:endParaRPr lang="en-US"/>
          </a:p>
        </p:txBody>
      </p:sp>
    </p:spTree>
    <p:extLst>
      <p:ext uri="{BB962C8B-B14F-4D97-AF65-F5344CB8AC3E}">
        <p14:creationId xmlns:p14="http://schemas.microsoft.com/office/powerpoint/2010/main" val="1635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1157-A6B2-481B-A22C-70835C063819}"/>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7796F7F-D5CF-45D6-AE3E-DD3FF1AACA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100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A0240E-6B27-4296-A65B-560FEB68604C}"/>
              </a:ext>
            </a:extLst>
          </p:cNvPr>
          <p:cNvSpPr txBox="1"/>
          <p:nvPr/>
        </p:nvSpPr>
        <p:spPr>
          <a:xfrm>
            <a:off x="527742" y="527553"/>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3. </a:t>
            </a:r>
          </a:p>
        </p:txBody>
      </p:sp>
      <p:sp>
        <p:nvSpPr>
          <p:cNvPr id="6" name="TextBox 5">
            <a:extLst>
              <a:ext uri="{FF2B5EF4-FFF2-40B4-BE49-F238E27FC236}">
                <a16:creationId xmlns:a16="http://schemas.microsoft.com/office/drawing/2014/main" id="{8973D02F-F453-4D05-B9EB-1FC557352ACD}"/>
              </a:ext>
            </a:extLst>
          </p:cNvPr>
          <p:cNvSpPr txBox="1"/>
          <p:nvPr/>
        </p:nvSpPr>
        <p:spPr>
          <a:xfrm>
            <a:off x="1243666" y="1473543"/>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your cases and inbox.</a:t>
            </a:r>
          </a:p>
        </p:txBody>
      </p:sp>
      <p:sp>
        <p:nvSpPr>
          <p:cNvPr id="7" name="TextBox 6">
            <a:extLst>
              <a:ext uri="{FF2B5EF4-FFF2-40B4-BE49-F238E27FC236}">
                <a16:creationId xmlns:a16="http://schemas.microsoft.com/office/drawing/2014/main" id="{74D99911-FC5B-4291-89C2-BD5B35CEF03F}"/>
              </a:ext>
            </a:extLst>
          </p:cNvPr>
          <p:cNvSpPr txBox="1"/>
          <p:nvPr/>
        </p:nvSpPr>
        <p:spPr>
          <a:xfrm>
            <a:off x="1227802" y="99605"/>
            <a:ext cx="6228773"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Organize</a:t>
            </a:r>
            <a:endParaRPr lang="en-US" sz="11500" dirty="0">
              <a:solidFill>
                <a:srgbClr val="FF0066"/>
              </a:solidFill>
              <a:latin typeface="Rushink DEMO" panose="02000506000000020004" pitchFamily="50" charset="0"/>
            </a:endParaRPr>
          </a:p>
        </p:txBody>
      </p:sp>
      <p:sp>
        <p:nvSpPr>
          <p:cNvPr id="5" name="TextBox 4">
            <a:extLst>
              <a:ext uri="{FF2B5EF4-FFF2-40B4-BE49-F238E27FC236}">
                <a16:creationId xmlns:a16="http://schemas.microsoft.com/office/drawing/2014/main" id="{5A05CFB3-B36F-4C0C-A979-466727D9D323}"/>
              </a:ext>
            </a:extLst>
          </p:cNvPr>
          <p:cNvSpPr txBox="1"/>
          <p:nvPr/>
        </p:nvSpPr>
        <p:spPr>
          <a:xfrm>
            <a:off x="258245" y="2445978"/>
            <a:ext cx="6888280" cy="923330"/>
          </a:xfrm>
          <a:prstGeom prst="rect">
            <a:avLst/>
          </a:prstGeom>
          <a:noFill/>
        </p:spPr>
        <p:txBody>
          <a:bodyPr wrap="square" rtlCol="0">
            <a:spAutoFit/>
          </a:bodyPr>
          <a:lstStyle/>
          <a:p>
            <a:r>
              <a:rPr lang="en-US" dirty="0">
                <a:solidFill>
                  <a:srgbClr val="FF0066"/>
                </a:solidFill>
                <a:latin typeface="Timothy" panose="02000503000000000000" pitchFamily="2" charset="0"/>
              </a:rPr>
              <a:t>Organization Looks different for everyone. </a:t>
            </a:r>
            <a:r>
              <a:rPr lang="en-US" dirty="0">
                <a:latin typeface="Timothy" panose="02000503000000000000" pitchFamily="2" charset="0"/>
              </a:rPr>
              <a:t>I used 5000000 different categories in Case Buddy to Let me know what is Going on with my cases at a glance, and I used OL Helper to Narrow the scope of what I need to keep in  my inbox. </a:t>
            </a:r>
            <a:r>
              <a:rPr lang="en-US" dirty="0">
                <a:solidFill>
                  <a:srgbClr val="FF0066"/>
                </a:solidFill>
                <a:latin typeface="Timothy" panose="02000503000000000000" pitchFamily="2" charset="0"/>
              </a:rPr>
              <a:t>Find a system that works for you!</a:t>
            </a:r>
          </a:p>
        </p:txBody>
      </p:sp>
      <p:sp>
        <p:nvSpPr>
          <p:cNvPr id="10" name="TextBox 9">
            <a:extLst>
              <a:ext uri="{FF2B5EF4-FFF2-40B4-BE49-F238E27FC236}">
                <a16:creationId xmlns:a16="http://schemas.microsoft.com/office/drawing/2014/main" id="{D4EAA98F-7A76-454D-B6A1-96BC9BB93FA8}"/>
              </a:ext>
            </a:extLst>
          </p:cNvPr>
          <p:cNvSpPr txBox="1"/>
          <p:nvPr/>
        </p:nvSpPr>
        <p:spPr>
          <a:xfrm>
            <a:off x="1786436" y="3633387"/>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4. </a:t>
            </a:r>
          </a:p>
        </p:txBody>
      </p:sp>
      <p:sp>
        <p:nvSpPr>
          <p:cNvPr id="12" name="TextBox 11">
            <a:extLst>
              <a:ext uri="{FF2B5EF4-FFF2-40B4-BE49-F238E27FC236}">
                <a16:creationId xmlns:a16="http://schemas.microsoft.com/office/drawing/2014/main" id="{85EAFC76-81B8-466B-B865-19B231287AF2}"/>
              </a:ext>
            </a:extLst>
          </p:cNvPr>
          <p:cNvSpPr txBox="1"/>
          <p:nvPr/>
        </p:nvSpPr>
        <p:spPr>
          <a:xfrm>
            <a:off x="2539509" y="4589684"/>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to stay refreshed.</a:t>
            </a:r>
          </a:p>
        </p:txBody>
      </p:sp>
      <p:sp>
        <p:nvSpPr>
          <p:cNvPr id="14" name="TextBox 13">
            <a:extLst>
              <a:ext uri="{FF2B5EF4-FFF2-40B4-BE49-F238E27FC236}">
                <a16:creationId xmlns:a16="http://schemas.microsoft.com/office/drawing/2014/main" id="{268A427B-6896-4470-87F0-2D47C707883B}"/>
              </a:ext>
            </a:extLst>
          </p:cNvPr>
          <p:cNvSpPr txBox="1"/>
          <p:nvPr/>
        </p:nvSpPr>
        <p:spPr>
          <a:xfrm>
            <a:off x="2344169" y="3235468"/>
            <a:ext cx="9847830"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Take Vacations</a:t>
            </a:r>
            <a:endParaRPr lang="en-US" sz="11500" dirty="0">
              <a:solidFill>
                <a:srgbClr val="FF0066"/>
              </a:solidFill>
              <a:latin typeface="Rushink DEMO" panose="02000506000000020004" pitchFamily="50" charset="0"/>
            </a:endParaRPr>
          </a:p>
        </p:txBody>
      </p:sp>
      <p:sp>
        <p:nvSpPr>
          <p:cNvPr id="16" name="TextBox 15">
            <a:extLst>
              <a:ext uri="{FF2B5EF4-FFF2-40B4-BE49-F238E27FC236}">
                <a16:creationId xmlns:a16="http://schemas.microsoft.com/office/drawing/2014/main" id="{12A91B3C-5365-461A-BADA-B9AD2B5C4B1B}"/>
              </a:ext>
            </a:extLst>
          </p:cNvPr>
          <p:cNvSpPr txBox="1"/>
          <p:nvPr/>
        </p:nvSpPr>
        <p:spPr>
          <a:xfrm>
            <a:off x="3573778" y="5589209"/>
            <a:ext cx="7127038" cy="1200329"/>
          </a:xfrm>
          <a:prstGeom prst="rect">
            <a:avLst/>
          </a:prstGeom>
          <a:noFill/>
        </p:spPr>
        <p:txBody>
          <a:bodyPr wrap="square" rtlCol="0">
            <a:spAutoFit/>
          </a:bodyPr>
          <a:lstStyle/>
          <a:p>
            <a:r>
              <a:rPr lang="en-US" dirty="0">
                <a:solidFill>
                  <a:srgbClr val="FF0066"/>
                </a:solidFill>
                <a:latin typeface="Timothy" panose="02000503000000000000" pitchFamily="2" charset="0"/>
              </a:rPr>
              <a:t>Seriously Though. </a:t>
            </a:r>
            <a:r>
              <a:rPr lang="en-US" dirty="0">
                <a:solidFill>
                  <a:schemeClr val="tx1">
                    <a:lumMod val="95000"/>
                    <a:lumOff val="5000"/>
                  </a:schemeClr>
                </a:solidFill>
                <a:latin typeface="Timothy" panose="02000503000000000000" pitchFamily="2" charset="0"/>
              </a:rPr>
              <a:t>Microsoft gives us good vacation days. Make sure you use them! Be that by taking of a Friday Every Few Weeks or Saving up and taking two weeks off at a time, make sure you are using those vacation days to keep yourself charged. </a:t>
            </a:r>
            <a:r>
              <a:rPr lang="en-US" dirty="0">
                <a:solidFill>
                  <a:srgbClr val="FF0066"/>
                </a:solidFill>
                <a:latin typeface="Timothy" panose="02000503000000000000" pitchFamily="2" charset="0"/>
              </a:rPr>
              <a:t>Sometimes it just helps to have a break written in the calendar, so you know when you’ll be able to Slow Down.</a:t>
            </a:r>
          </a:p>
        </p:txBody>
      </p:sp>
    </p:spTree>
    <p:extLst>
      <p:ext uri="{BB962C8B-B14F-4D97-AF65-F5344CB8AC3E}">
        <p14:creationId xmlns:p14="http://schemas.microsoft.com/office/powerpoint/2010/main" val="239508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A0240E-6B27-4296-A65B-560FEB68604C}"/>
              </a:ext>
            </a:extLst>
          </p:cNvPr>
          <p:cNvSpPr txBox="1"/>
          <p:nvPr/>
        </p:nvSpPr>
        <p:spPr>
          <a:xfrm>
            <a:off x="527742" y="527553"/>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5. </a:t>
            </a:r>
          </a:p>
        </p:txBody>
      </p:sp>
      <p:sp>
        <p:nvSpPr>
          <p:cNvPr id="6" name="TextBox 5">
            <a:extLst>
              <a:ext uri="{FF2B5EF4-FFF2-40B4-BE49-F238E27FC236}">
                <a16:creationId xmlns:a16="http://schemas.microsoft.com/office/drawing/2014/main" id="{8973D02F-F453-4D05-B9EB-1FC557352ACD}"/>
              </a:ext>
            </a:extLst>
          </p:cNvPr>
          <p:cNvSpPr txBox="1"/>
          <p:nvPr/>
        </p:nvSpPr>
        <p:spPr>
          <a:xfrm>
            <a:off x="1243666" y="1473543"/>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that works for you.</a:t>
            </a:r>
          </a:p>
        </p:txBody>
      </p:sp>
      <p:sp>
        <p:nvSpPr>
          <p:cNvPr id="7" name="TextBox 6">
            <a:extLst>
              <a:ext uri="{FF2B5EF4-FFF2-40B4-BE49-F238E27FC236}">
                <a16:creationId xmlns:a16="http://schemas.microsoft.com/office/drawing/2014/main" id="{74D99911-FC5B-4291-89C2-BD5B35CEF03F}"/>
              </a:ext>
            </a:extLst>
          </p:cNvPr>
          <p:cNvSpPr txBox="1"/>
          <p:nvPr/>
        </p:nvSpPr>
        <p:spPr>
          <a:xfrm>
            <a:off x="1227802" y="99605"/>
            <a:ext cx="9647344"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Find a Rhythm </a:t>
            </a:r>
            <a:endParaRPr lang="en-US" sz="11500" dirty="0">
              <a:solidFill>
                <a:srgbClr val="FF0066"/>
              </a:solidFill>
              <a:latin typeface="Rushink DEMO" panose="02000506000000020004" pitchFamily="50" charset="0"/>
            </a:endParaRPr>
          </a:p>
        </p:txBody>
      </p:sp>
      <p:sp>
        <p:nvSpPr>
          <p:cNvPr id="5" name="TextBox 4">
            <a:extLst>
              <a:ext uri="{FF2B5EF4-FFF2-40B4-BE49-F238E27FC236}">
                <a16:creationId xmlns:a16="http://schemas.microsoft.com/office/drawing/2014/main" id="{5A05CFB3-B36F-4C0C-A979-466727D9D323}"/>
              </a:ext>
            </a:extLst>
          </p:cNvPr>
          <p:cNvSpPr txBox="1"/>
          <p:nvPr/>
        </p:nvSpPr>
        <p:spPr>
          <a:xfrm>
            <a:off x="258245" y="2445978"/>
            <a:ext cx="6888280" cy="923330"/>
          </a:xfrm>
          <a:prstGeom prst="rect">
            <a:avLst/>
          </a:prstGeom>
          <a:noFill/>
        </p:spPr>
        <p:txBody>
          <a:bodyPr wrap="square" rtlCol="0">
            <a:spAutoFit/>
          </a:bodyPr>
          <a:lstStyle/>
          <a:p>
            <a:r>
              <a:rPr lang="en-US" dirty="0">
                <a:solidFill>
                  <a:srgbClr val="FF0066"/>
                </a:solidFill>
                <a:latin typeface="Timothy" panose="02000503000000000000" pitchFamily="2" charset="0"/>
              </a:rPr>
              <a:t>Everyone has a different work Rhythm. </a:t>
            </a:r>
            <a:r>
              <a:rPr lang="en-US" dirty="0">
                <a:latin typeface="Timothy" panose="02000503000000000000" pitchFamily="2" charset="0"/>
              </a:rPr>
              <a:t>My brain works best in the morning, so I keep those hours open to get my best work done. I also write out my Entire schedule for the day right at the beginning. </a:t>
            </a:r>
            <a:r>
              <a:rPr lang="en-US" dirty="0">
                <a:solidFill>
                  <a:srgbClr val="FF0066"/>
                </a:solidFill>
                <a:latin typeface="Timothy" panose="02000503000000000000" pitchFamily="2" charset="0"/>
              </a:rPr>
              <a:t>Find a flow that feels right!</a:t>
            </a:r>
          </a:p>
        </p:txBody>
      </p:sp>
      <p:sp>
        <p:nvSpPr>
          <p:cNvPr id="2" name="TextBox 1">
            <a:extLst>
              <a:ext uri="{FF2B5EF4-FFF2-40B4-BE49-F238E27FC236}">
                <a16:creationId xmlns:a16="http://schemas.microsoft.com/office/drawing/2014/main" id="{797600A3-4B86-4FB0-9950-E9FC5EE54C62}"/>
              </a:ext>
            </a:extLst>
          </p:cNvPr>
          <p:cNvSpPr txBox="1"/>
          <p:nvPr/>
        </p:nvSpPr>
        <p:spPr>
          <a:xfrm>
            <a:off x="1786436" y="3633387"/>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6. </a:t>
            </a:r>
          </a:p>
        </p:txBody>
      </p:sp>
      <p:sp>
        <p:nvSpPr>
          <p:cNvPr id="3" name="TextBox 2">
            <a:extLst>
              <a:ext uri="{FF2B5EF4-FFF2-40B4-BE49-F238E27FC236}">
                <a16:creationId xmlns:a16="http://schemas.microsoft.com/office/drawing/2014/main" id="{246F678F-D7C9-4209-A0A1-85B1F48D5638}"/>
              </a:ext>
            </a:extLst>
          </p:cNvPr>
          <p:cNvSpPr txBox="1"/>
          <p:nvPr/>
        </p:nvSpPr>
        <p:spPr>
          <a:xfrm>
            <a:off x="2539509" y="4589684"/>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during the day.</a:t>
            </a:r>
          </a:p>
        </p:txBody>
      </p:sp>
      <p:sp>
        <p:nvSpPr>
          <p:cNvPr id="9" name="TextBox 8">
            <a:extLst>
              <a:ext uri="{FF2B5EF4-FFF2-40B4-BE49-F238E27FC236}">
                <a16:creationId xmlns:a16="http://schemas.microsoft.com/office/drawing/2014/main" id="{73CCE4DB-FA1C-448D-A196-4F9B70C3EA7D}"/>
              </a:ext>
            </a:extLst>
          </p:cNvPr>
          <p:cNvSpPr txBox="1"/>
          <p:nvPr/>
        </p:nvSpPr>
        <p:spPr>
          <a:xfrm>
            <a:off x="2344169" y="3235468"/>
            <a:ext cx="9847830"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Take Breaks</a:t>
            </a:r>
            <a:endParaRPr lang="en-US" sz="11500" dirty="0">
              <a:solidFill>
                <a:srgbClr val="FF0066"/>
              </a:solidFill>
              <a:latin typeface="Rushink DEMO" panose="02000506000000020004" pitchFamily="50" charset="0"/>
            </a:endParaRPr>
          </a:p>
        </p:txBody>
      </p:sp>
      <p:sp>
        <p:nvSpPr>
          <p:cNvPr id="11" name="TextBox 10">
            <a:extLst>
              <a:ext uri="{FF2B5EF4-FFF2-40B4-BE49-F238E27FC236}">
                <a16:creationId xmlns:a16="http://schemas.microsoft.com/office/drawing/2014/main" id="{B5933FC1-887F-4CB3-A8A9-6CC1E3008A89}"/>
              </a:ext>
            </a:extLst>
          </p:cNvPr>
          <p:cNvSpPr txBox="1"/>
          <p:nvPr/>
        </p:nvSpPr>
        <p:spPr>
          <a:xfrm>
            <a:off x="3573778" y="5589209"/>
            <a:ext cx="7127038" cy="923330"/>
          </a:xfrm>
          <a:prstGeom prst="rect">
            <a:avLst/>
          </a:prstGeom>
          <a:noFill/>
        </p:spPr>
        <p:txBody>
          <a:bodyPr wrap="square" rtlCol="0">
            <a:spAutoFit/>
          </a:bodyPr>
          <a:lstStyle/>
          <a:p>
            <a:r>
              <a:rPr lang="en-US" dirty="0">
                <a:solidFill>
                  <a:srgbClr val="FF0066"/>
                </a:solidFill>
                <a:latin typeface="Timothy" panose="02000503000000000000" pitchFamily="2" charset="0"/>
              </a:rPr>
              <a:t>Stop working to eat your lunch. </a:t>
            </a:r>
            <a:r>
              <a:rPr lang="en-US" dirty="0">
                <a:solidFill>
                  <a:schemeClr val="tx1">
                    <a:lumMod val="95000"/>
                    <a:lumOff val="5000"/>
                  </a:schemeClr>
                </a:solidFill>
                <a:latin typeface="Timothy" panose="02000503000000000000" pitchFamily="2" charset="0"/>
              </a:rPr>
              <a:t>Take a walk after a long customer meeting. Take 15 minutes after doing research. A lunch hour is Built into your schedule every day. Make sure you use it! </a:t>
            </a:r>
            <a:r>
              <a:rPr lang="en-US" dirty="0">
                <a:solidFill>
                  <a:srgbClr val="FF0066"/>
                </a:solidFill>
                <a:latin typeface="Timothy" panose="02000503000000000000" pitchFamily="2" charset="0"/>
              </a:rPr>
              <a:t>Find time to Step away and refocus.</a:t>
            </a:r>
          </a:p>
        </p:txBody>
      </p:sp>
    </p:spTree>
    <p:extLst>
      <p:ext uri="{BB962C8B-B14F-4D97-AF65-F5344CB8AC3E}">
        <p14:creationId xmlns:p14="http://schemas.microsoft.com/office/powerpoint/2010/main" val="392917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05CFB3-B36F-4C0C-A979-466727D9D323}"/>
              </a:ext>
            </a:extLst>
          </p:cNvPr>
          <p:cNvSpPr txBox="1"/>
          <p:nvPr/>
        </p:nvSpPr>
        <p:spPr>
          <a:xfrm>
            <a:off x="2651860" y="5130119"/>
            <a:ext cx="6888280" cy="523220"/>
          </a:xfrm>
          <a:prstGeom prst="rect">
            <a:avLst/>
          </a:prstGeom>
          <a:noFill/>
        </p:spPr>
        <p:txBody>
          <a:bodyPr wrap="square" rtlCol="0">
            <a:spAutoFit/>
          </a:bodyPr>
          <a:lstStyle/>
          <a:p>
            <a:pPr algn="ctr"/>
            <a:r>
              <a:rPr lang="en-US" sz="2800" dirty="0">
                <a:solidFill>
                  <a:srgbClr val="FF0066"/>
                </a:solidFill>
                <a:latin typeface="Timothy" panose="02000503000000000000" pitchFamily="2" charset="0"/>
              </a:rPr>
              <a:t>And let’s face it, it’s never just one case at a time</a:t>
            </a:r>
          </a:p>
        </p:txBody>
      </p:sp>
      <p:sp>
        <p:nvSpPr>
          <p:cNvPr id="3" name="TextBox 2">
            <a:extLst>
              <a:ext uri="{FF2B5EF4-FFF2-40B4-BE49-F238E27FC236}">
                <a16:creationId xmlns:a16="http://schemas.microsoft.com/office/drawing/2014/main" id="{3BBE1021-0337-4FA8-90A1-2001E2DD8835}"/>
              </a:ext>
            </a:extLst>
          </p:cNvPr>
          <p:cNvSpPr txBox="1"/>
          <p:nvPr/>
        </p:nvSpPr>
        <p:spPr>
          <a:xfrm>
            <a:off x="1459647" y="2655585"/>
            <a:ext cx="9457150" cy="1938992"/>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How to stay in control when you’re active on a case.</a:t>
            </a:r>
          </a:p>
        </p:txBody>
      </p:sp>
      <p:sp>
        <p:nvSpPr>
          <p:cNvPr id="8" name="TextBox 7">
            <a:extLst>
              <a:ext uri="{FF2B5EF4-FFF2-40B4-BE49-F238E27FC236}">
                <a16:creationId xmlns:a16="http://schemas.microsoft.com/office/drawing/2014/main" id="{C8688F2C-B27B-4D82-BD64-7814EB1577CF}"/>
              </a:ext>
            </a:extLst>
          </p:cNvPr>
          <p:cNvSpPr txBox="1"/>
          <p:nvPr/>
        </p:nvSpPr>
        <p:spPr>
          <a:xfrm>
            <a:off x="3126894" y="793537"/>
            <a:ext cx="1113286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Case Cool</a:t>
            </a:r>
            <a:endParaRPr lang="en-US" sz="11500" dirty="0">
              <a:solidFill>
                <a:srgbClr val="FF0066"/>
              </a:solidFill>
              <a:latin typeface="Rushink DEMO" panose="02000506000000020004" pitchFamily="50" charset="0"/>
            </a:endParaRPr>
          </a:p>
        </p:txBody>
      </p:sp>
      <p:sp>
        <p:nvSpPr>
          <p:cNvPr id="11" name="TextBox 10">
            <a:extLst>
              <a:ext uri="{FF2B5EF4-FFF2-40B4-BE49-F238E27FC236}">
                <a16:creationId xmlns:a16="http://schemas.microsoft.com/office/drawing/2014/main" id="{91AD9850-831E-4FC2-9E6D-829B7DB4D317}"/>
              </a:ext>
            </a:extLst>
          </p:cNvPr>
          <p:cNvSpPr txBox="1"/>
          <p:nvPr/>
        </p:nvSpPr>
        <p:spPr>
          <a:xfrm>
            <a:off x="2225202" y="257995"/>
            <a:ext cx="11132865" cy="1862048"/>
          </a:xfrm>
          <a:prstGeom prst="rect">
            <a:avLst/>
          </a:prstGeom>
          <a:noFill/>
        </p:spPr>
        <p:txBody>
          <a:bodyPr wrap="square" rtlCol="0">
            <a:spAutoFit/>
          </a:bodyPr>
          <a:lstStyle/>
          <a:p>
            <a:r>
              <a:rPr lang="en-US" sz="115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278611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9C8DF8-42D6-4705-BDF2-01F5B167A496}"/>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22EA98-CA40-4A66-B40D-5C46C8A59BA0}"/>
              </a:ext>
            </a:extLst>
          </p:cNvPr>
          <p:cNvSpPr txBox="1"/>
          <p:nvPr/>
        </p:nvSpPr>
        <p:spPr>
          <a:xfrm>
            <a:off x="219075" y="1545200"/>
            <a:ext cx="11753850" cy="1107996"/>
          </a:xfrm>
          <a:prstGeom prst="rect">
            <a:avLst/>
          </a:prstGeom>
          <a:noFill/>
        </p:spPr>
        <p:txBody>
          <a:bodyPr wrap="square" rtlCol="0">
            <a:spAutoFit/>
          </a:bodyPr>
          <a:lstStyle/>
          <a:p>
            <a:r>
              <a:rPr lang="en-US" sz="6600" dirty="0">
                <a:latin typeface="Sprite Graffiti" panose="00000500000000000000" pitchFamily="2" charset="0"/>
                <a:cs typeface="Segoe UI Light" panose="020B0502040204020203" pitchFamily="34" charset="0"/>
              </a:rPr>
              <a:t>1. </a:t>
            </a:r>
            <a:r>
              <a:rPr lang="en-US" sz="5400" dirty="0">
                <a:latin typeface="Segoe UI Light" panose="020B0502040204020203" pitchFamily="34" charset="0"/>
                <a:cs typeface="Segoe UI Light" panose="020B0502040204020203" pitchFamily="34" charset="0"/>
              </a:rPr>
              <a:t>You don’t have to know every answer. </a:t>
            </a:r>
            <a:endParaRPr lang="en-US" sz="6000"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21ED93C-7F6E-479E-89D6-BC3527319036}"/>
              </a:ext>
            </a:extLst>
          </p:cNvPr>
          <p:cNvSpPr txBox="1"/>
          <p:nvPr/>
        </p:nvSpPr>
        <p:spPr>
          <a:xfrm>
            <a:off x="1152848" y="3228900"/>
            <a:ext cx="13005901" cy="1938992"/>
          </a:xfrm>
          <a:prstGeom prst="rect">
            <a:avLst/>
          </a:prstGeom>
          <a:noFill/>
        </p:spPr>
        <p:txBody>
          <a:bodyPr wrap="square" rtlCol="0">
            <a:spAutoFit/>
          </a:bodyPr>
          <a:lstStyle/>
          <a:p>
            <a:r>
              <a:rPr lang="en-US" sz="6600" dirty="0">
                <a:latin typeface="Sprite Graffiti" panose="00000500000000000000" pitchFamily="2" charset="0"/>
                <a:cs typeface="Segoe UI Light" panose="020B0502040204020203" pitchFamily="34" charset="0"/>
              </a:rPr>
              <a:t>2. </a:t>
            </a:r>
            <a:r>
              <a:rPr lang="en-US" sz="5400" dirty="0">
                <a:latin typeface="Segoe UI Light" panose="020B0502040204020203" pitchFamily="34" charset="0"/>
                <a:cs typeface="Segoe UI Light" panose="020B0502040204020203" pitchFamily="34" charset="0"/>
              </a:rPr>
              <a:t>If you’re not getting anywhere, </a:t>
            </a:r>
          </a:p>
          <a:p>
            <a:r>
              <a:rPr lang="en-US" sz="5400" dirty="0">
                <a:latin typeface="Segoe UI Light" panose="020B0502040204020203" pitchFamily="34" charset="0"/>
                <a:cs typeface="Segoe UI Light" panose="020B0502040204020203" pitchFamily="34" charset="0"/>
              </a:rPr>
              <a:t>	take a break.</a:t>
            </a:r>
            <a:endParaRPr lang="en-US"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682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9C8DF8-42D6-4705-BDF2-01F5B167A496}"/>
              </a:ext>
            </a:extLst>
          </p:cNvPr>
          <p:cNvSpPr/>
          <p:nvPr/>
        </p:nvSpPr>
        <p:spPr>
          <a:xfrm>
            <a:off x="1702506" y="-142875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C7D3627-8466-4126-8AF0-E331D80A1FBA}"/>
              </a:ext>
            </a:extLst>
          </p:cNvPr>
          <p:cNvSpPr txBox="1"/>
          <p:nvPr/>
        </p:nvSpPr>
        <p:spPr>
          <a:xfrm>
            <a:off x="262098" y="2634503"/>
            <a:ext cx="13144176" cy="1107996"/>
          </a:xfrm>
          <a:prstGeom prst="rect">
            <a:avLst/>
          </a:prstGeom>
          <a:noFill/>
        </p:spPr>
        <p:txBody>
          <a:bodyPr wrap="square" rtlCol="0">
            <a:spAutoFit/>
          </a:bodyPr>
          <a:lstStyle/>
          <a:p>
            <a:r>
              <a:rPr lang="en-US" sz="6600" dirty="0">
                <a:latin typeface="Sprite Graffiti" panose="00000500000000000000" pitchFamily="2" charset="0"/>
                <a:cs typeface="Segoe UI Light" panose="020B0502040204020203" pitchFamily="34" charset="0"/>
              </a:rPr>
              <a:t>4. </a:t>
            </a:r>
            <a:r>
              <a:rPr lang="en-US" sz="5400" dirty="0">
                <a:latin typeface="Segoe UI Light" panose="020B0502040204020203" pitchFamily="34" charset="0"/>
                <a:cs typeface="Segoe UI Light" panose="020B0502040204020203" pitchFamily="34" charset="0"/>
              </a:rPr>
              <a:t>Ask for clarity if you don’t understand.</a:t>
            </a:r>
          </a:p>
        </p:txBody>
      </p:sp>
      <p:sp>
        <p:nvSpPr>
          <p:cNvPr id="4" name="TextBox 3">
            <a:extLst>
              <a:ext uri="{FF2B5EF4-FFF2-40B4-BE49-F238E27FC236}">
                <a16:creationId xmlns:a16="http://schemas.microsoft.com/office/drawing/2014/main" id="{58EDDE7D-FF27-4C05-AE51-70C9EA657042}"/>
              </a:ext>
            </a:extLst>
          </p:cNvPr>
          <p:cNvSpPr txBox="1"/>
          <p:nvPr/>
        </p:nvSpPr>
        <p:spPr>
          <a:xfrm>
            <a:off x="914399" y="1095451"/>
            <a:ext cx="11839575" cy="1107996"/>
          </a:xfrm>
          <a:prstGeom prst="rect">
            <a:avLst/>
          </a:prstGeom>
          <a:noFill/>
        </p:spPr>
        <p:txBody>
          <a:bodyPr wrap="square" rtlCol="0">
            <a:spAutoFit/>
          </a:bodyPr>
          <a:lstStyle/>
          <a:p>
            <a:r>
              <a:rPr lang="en-US" sz="6600" dirty="0">
                <a:latin typeface="Sprite Graffiti" panose="00000500000000000000" pitchFamily="2" charset="0"/>
                <a:cs typeface="Segoe UI Light" panose="020B0502040204020203" pitchFamily="34" charset="0"/>
              </a:rPr>
              <a:t>3. </a:t>
            </a:r>
            <a:r>
              <a:rPr lang="en-US" sz="5400" dirty="0">
                <a:latin typeface="Segoe UI Light" panose="020B0502040204020203" pitchFamily="34" charset="0"/>
                <a:cs typeface="Segoe UI Light" panose="020B0502040204020203" pitchFamily="34" charset="0"/>
              </a:rPr>
              <a:t>Be clear. Set honest expectations.</a:t>
            </a:r>
            <a:endParaRPr lang="en-US" sz="60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B398425E-2463-4C09-A73C-032631152EFD}"/>
              </a:ext>
            </a:extLst>
          </p:cNvPr>
          <p:cNvSpPr txBox="1"/>
          <p:nvPr/>
        </p:nvSpPr>
        <p:spPr>
          <a:xfrm>
            <a:off x="507993" y="4076547"/>
            <a:ext cx="11176014" cy="1938992"/>
          </a:xfrm>
          <a:prstGeom prst="rect">
            <a:avLst/>
          </a:prstGeom>
          <a:noFill/>
        </p:spPr>
        <p:txBody>
          <a:bodyPr wrap="square" rtlCol="0">
            <a:spAutoFit/>
          </a:bodyPr>
          <a:lstStyle/>
          <a:p>
            <a:r>
              <a:rPr lang="en-US" sz="6600" dirty="0">
                <a:latin typeface="Sprite Graffiti" panose="00000500000000000000" pitchFamily="2" charset="0"/>
                <a:cs typeface="Segoe UI Light" panose="020B0502040204020203" pitchFamily="34" charset="0"/>
              </a:rPr>
              <a:t>5. </a:t>
            </a:r>
            <a:r>
              <a:rPr lang="en-US" sz="5400" dirty="0">
                <a:latin typeface="Segoe UI Light" panose="020B0502040204020203" pitchFamily="34" charset="0"/>
                <a:cs typeface="Segoe UI Light" panose="020B0502040204020203" pitchFamily="34" charset="0"/>
              </a:rPr>
              <a:t>Stay calm and collected in front of</a:t>
            </a:r>
          </a:p>
          <a:p>
            <a:r>
              <a:rPr lang="en-US" sz="5400" dirty="0">
                <a:latin typeface="Segoe UI Light" panose="020B0502040204020203" pitchFamily="34" charset="0"/>
                <a:cs typeface="Segoe UI Light" panose="020B0502040204020203" pitchFamily="34" charset="0"/>
              </a:rPr>
              <a:t>	your customer.</a:t>
            </a:r>
            <a:endParaRPr lang="en-US"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92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80831" y="2181468"/>
            <a:ext cx="11830338" cy="2308324"/>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Most cases aren’t make or break on technical knowledge. All your customers want is for you to understand their problem and be dedicated to fixing it.</a:t>
            </a:r>
          </a:p>
        </p:txBody>
      </p:sp>
    </p:spTree>
    <p:extLst>
      <p:ext uri="{BB962C8B-B14F-4D97-AF65-F5344CB8AC3E}">
        <p14:creationId xmlns:p14="http://schemas.microsoft.com/office/powerpoint/2010/main" val="258072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05CFB3-B36F-4C0C-A979-466727D9D323}"/>
              </a:ext>
            </a:extLst>
          </p:cNvPr>
          <p:cNvSpPr txBox="1"/>
          <p:nvPr/>
        </p:nvSpPr>
        <p:spPr>
          <a:xfrm>
            <a:off x="2443640" y="4646356"/>
            <a:ext cx="7304719" cy="523220"/>
          </a:xfrm>
          <a:prstGeom prst="rect">
            <a:avLst/>
          </a:prstGeom>
          <a:noFill/>
        </p:spPr>
        <p:txBody>
          <a:bodyPr wrap="square" rtlCol="0">
            <a:spAutoFit/>
          </a:bodyPr>
          <a:lstStyle/>
          <a:p>
            <a:pPr algn="ctr"/>
            <a:r>
              <a:rPr lang="en-US" sz="2800" dirty="0">
                <a:solidFill>
                  <a:srgbClr val="FF0066"/>
                </a:solidFill>
                <a:latin typeface="Timothy" panose="02000503000000000000" pitchFamily="2" charset="0"/>
              </a:rPr>
              <a:t>The only things that have stood between me and utter case Chaos</a:t>
            </a:r>
          </a:p>
        </p:txBody>
      </p:sp>
      <p:sp>
        <p:nvSpPr>
          <p:cNvPr id="3" name="TextBox 2">
            <a:extLst>
              <a:ext uri="{FF2B5EF4-FFF2-40B4-BE49-F238E27FC236}">
                <a16:creationId xmlns:a16="http://schemas.microsoft.com/office/drawing/2014/main" id="{3BBE1021-0337-4FA8-90A1-2001E2DD8835}"/>
              </a:ext>
            </a:extLst>
          </p:cNvPr>
          <p:cNvSpPr txBox="1"/>
          <p:nvPr/>
        </p:nvSpPr>
        <p:spPr>
          <a:xfrm>
            <a:off x="2226543" y="2707364"/>
            <a:ext cx="7721158" cy="1938992"/>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How the best in the biz get it done.</a:t>
            </a:r>
          </a:p>
        </p:txBody>
      </p:sp>
      <p:sp>
        <p:nvSpPr>
          <p:cNvPr id="8" name="TextBox 7">
            <a:extLst>
              <a:ext uri="{FF2B5EF4-FFF2-40B4-BE49-F238E27FC236}">
                <a16:creationId xmlns:a16="http://schemas.microsoft.com/office/drawing/2014/main" id="{C8688F2C-B27B-4D82-BD64-7814EB1577CF}"/>
              </a:ext>
            </a:extLst>
          </p:cNvPr>
          <p:cNvSpPr txBox="1"/>
          <p:nvPr/>
        </p:nvSpPr>
        <p:spPr>
          <a:xfrm>
            <a:off x="1422381" y="946365"/>
            <a:ext cx="1113286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Tools &amp; Tricks</a:t>
            </a:r>
            <a:endParaRPr lang="en-US" sz="11500" dirty="0">
              <a:solidFill>
                <a:srgbClr val="FF0066"/>
              </a:solidFill>
              <a:latin typeface="Rushink DEMO" panose="02000506000000020004" pitchFamily="50" charset="0"/>
            </a:endParaRPr>
          </a:p>
        </p:txBody>
      </p:sp>
      <p:sp>
        <p:nvSpPr>
          <p:cNvPr id="11" name="TextBox 10">
            <a:extLst>
              <a:ext uri="{FF2B5EF4-FFF2-40B4-BE49-F238E27FC236}">
                <a16:creationId xmlns:a16="http://schemas.microsoft.com/office/drawing/2014/main" id="{91AD9850-831E-4FC2-9E6D-829B7DB4D317}"/>
              </a:ext>
            </a:extLst>
          </p:cNvPr>
          <p:cNvSpPr txBox="1"/>
          <p:nvPr/>
        </p:nvSpPr>
        <p:spPr>
          <a:xfrm>
            <a:off x="520689" y="410823"/>
            <a:ext cx="1840771" cy="1862048"/>
          </a:xfrm>
          <a:prstGeom prst="rect">
            <a:avLst/>
          </a:prstGeom>
          <a:noFill/>
        </p:spPr>
        <p:txBody>
          <a:bodyPr wrap="square" rtlCol="0">
            <a:spAutoFit/>
          </a:bodyPr>
          <a:lstStyle/>
          <a:p>
            <a:r>
              <a:rPr lang="en-US" sz="115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224615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653002" y="1577963"/>
            <a:ext cx="12438866" cy="4955203"/>
          </a:xfrm>
          <a:prstGeom prst="rect">
            <a:avLst/>
          </a:prstGeom>
          <a:noFill/>
        </p:spPr>
        <p:txBody>
          <a:bodyPr wrap="square" rtlCol="0">
            <a:spAutoFit/>
          </a:bodyPr>
          <a:lstStyle/>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Trust your global teammates.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Good notes.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Out of Office Messages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Clarity with your customers.</a:t>
            </a:r>
          </a:p>
        </p:txBody>
      </p:sp>
      <p:sp>
        <p:nvSpPr>
          <p:cNvPr id="8" name="TextBox 7">
            <a:extLst>
              <a:ext uri="{FF2B5EF4-FFF2-40B4-BE49-F238E27FC236}">
                <a16:creationId xmlns:a16="http://schemas.microsoft.com/office/drawing/2014/main" id="{C8688F2C-B27B-4D82-BD64-7814EB1577CF}"/>
              </a:ext>
            </a:extLst>
          </p:cNvPr>
          <p:cNvSpPr txBox="1"/>
          <p:nvPr/>
        </p:nvSpPr>
        <p:spPr>
          <a:xfrm>
            <a:off x="1306003" y="-59693"/>
            <a:ext cx="1113286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How to Sign Off</a:t>
            </a:r>
            <a:endParaRPr lang="en-US" sz="11500" dirty="0">
              <a:solidFill>
                <a:srgbClr val="FF0066"/>
              </a:solidFill>
              <a:latin typeface="Rushink DEMO" panose="02000506000000020004" pitchFamily="50" charset="0"/>
            </a:endParaRPr>
          </a:p>
        </p:txBody>
      </p:sp>
    </p:spTree>
    <p:extLst>
      <p:ext uri="{BB962C8B-B14F-4D97-AF65-F5344CB8AC3E}">
        <p14:creationId xmlns:p14="http://schemas.microsoft.com/office/powerpoint/2010/main" val="78566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3302567" y="1618990"/>
            <a:ext cx="6061741" cy="6740307"/>
          </a:xfrm>
          <a:prstGeom prst="rect">
            <a:avLst/>
          </a:prstGeom>
          <a:noFill/>
        </p:spPr>
        <p:txBody>
          <a:bodyPr wrap="square" rtlCol="0">
            <a:spAutoFit/>
          </a:bodyPr>
          <a:lstStyle/>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Teams/Ava</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Peers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TAs/SMEs/PG</a:t>
            </a:r>
          </a:p>
          <a:p>
            <a:pPr marL="1143000" indent="-1143000">
              <a:buAutoNum type="arabicPeriod"/>
            </a:pP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Mentor</a:t>
            </a:r>
          </a:p>
          <a:p>
            <a:endParaRPr lang="en-US" sz="6000" dirty="0">
              <a:latin typeface="Segoe UI Light" panose="020B0502040204020203" pitchFamily="34" charset="0"/>
              <a:ea typeface="Malgun Gothic Semilight" panose="020B0502040204020203" pitchFamily="34" charset="-128"/>
              <a:cs typeface="Segoe UI Light" panose="020B0502040204020203" pitchFamily="34" charset="0"/>
            </a:endParaRPr>
          </a:p>
          <a:p>
            <a:endParaRPr lang="en-US" sz="6000" dirty="0">
              <a:latin typeface="Segoe UI Light" panose="020B0502040204020203" pitchFamily="34" charset="0"/>
              <a:ea typeface="Malgun Gothic Semilight" panose="020B0502040204020203" pitchFamily="34" charset="-128"/>
              <a:cs typeface="Segoe UI Light" panose="020B0502040204020203" pitchFamily="34" charset="0"/>
            </a:endParaRPr>
          </a:p>
        </p:txBody>
      </p:sp>
      <p:sp>
        <p:nvSpPr>
          <p:cNvPr id="8" name="TextBox 7">
            <a:extLst>
              <a:ext uri="{FF2B5EF4-FFF2-40B4-BE49-F238E27FC236}">
                <a16:creationId xmlns:a16="http://schemas.microsoft.com/office/drawing/2014/main" id="{C8688F2C-B27B-4D82-BD64-7814EB1577CF}"/>
              </a:ext>
            </a:extLst>
          </p:cNvPr>
          <p:cNvSpPr txBox="1"/>
          <p:nvPr/>
        </p:nvSpPr>
        <p:spPr>
          <a:xfrm>
            <a:off x="1891017" y="6809"/>
            <a:ext cx="840996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Ask for Help</a:t>
            </a:r>
            <a:endParaRPr lang="en-US" sz="11500" dirty="0">
              <a:solidFill>
                <a:srgbClr val="FF0066"/>
              </a:solidFill>
              <a:latin typeface="Rushink DEMO" panose="02000506000000020004" pitchFamily="50" charset="0"/>
            </a:endParaRPr>
          </a:p>
        </p:txBody>
      </p:sp>
    </p:spTree>
    <p:extLst>
      <p:ext uri="{BB962C8B-B14F-4D97-AF65-F5344CB8AC3E}">
        <p14:creationId xmlns:p14="http://schemas.microsoft.com/office/powerpoint/2010/main" val="113858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842356" y="1557945"/>
            <a:ext cx="10507286" cy="4893647"/>
          </a:xfrm>
          <a:prstGeom prst="rect">
            <a:avLst/>
          </a:prstGeom>
          <a:noFill/>
        </p:spPr>
        <p:txBody>
          <a:bodyPr wrap="square" rtlCol="0">
            <a:spAutoFit/>
          </a:bodyPr>
          <a:lstStyle/>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Case Categories </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Internal Title</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err="1">
                <a:latin typeface="Segoe UI Light" panose="020B0502040204020203" pitchFamily="34" charset="0"/>
                <a:ea typeface="Malgun Gothic Semilight" panose="020B0502040204020203" pitchFamily="34" charset="-128"/>
                <a:cs typeface="Segoe UI Light" panose="020B0502040204020203" pitchFamily="34" charset="0"/>
              </a:rPr>
              <a:t>OLHelper</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Review your cases regularly.</a:t>
            </a:r>
          </a:p>
        </p:txBody>
      </p:sp>
      <p:sp>
        <p:nvSpPr>
          <p:cNvPr id="8" name="TextBox 7">
            <a:extLst>
              <a:ext uri="{FF2B5EF4-FFF2-40B4-BE49-F238E27FC236}">
                <a16:creationId xmlns:a16="http://schemas.microsoft.com/office/drawing/2014/main" id="{C8688F2C-B27B-4D82-BD64-7814EB1577CF}"/>
              </a:ext>
            </a:extLst>
          </p:cNvPr>
          <p:cNvSpPr txBox="1"/>
          <p:nvPr/>
        </p:nvSpPr>
        <p:spPr>
          <a:xfrm>
            <a:off x="842357" y="0"/>
            <a:ext cx="10507286"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How to Organize</a:t>
            </a:r>
            <a:endParaRPr lang="en-US" sz="11500" dirty="0">
              <a:solidFill>
                <a:srgbClr val="FF0066"/>
              </a:solidFill>
              <a:latin typeface="Rushink DEMO" panose="02000506000000020004" pitchFamily="50" charset="0"/>
            </a:endParaRPr>
          </a:p>
        </p:txBody>
      </p:sp>
    </p:spTree>
    <p:extLst>
      <p:ext uri="{BB962C8B-B14F-4D97-AF65-F5344CB8AC3E}">
        <p14:creationId xmlns:p14="http://schemas.microsoft.com/office/powerpoint/2010/main" val="35275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5DD-185C-4F31-998F-6CB4EB8E8F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056D08B-A3F1-4508-ACAC-8724290386D1}"/>
              </a:ext>
            </a:extLst>
          </p:cNvPr>
          <p:cNvSpPr>
            <a:spLocks noGrp="1"/>
          </p:cNvSpPr>
          <p:nvPr>
            <p:ph type="subTitle" idx="1"/>
          </p:nvPr>
        </p:nvSpPr>
        <p:spPr/>
        <p:txBody>
          <a:bodyPr/>
          <a:lstStyle/>
          <a:p>
            <a:endParaRPr lang="en-US"/>
          </a:p>
        </p:txBody>
      </p:sp>
      <p:pic>
        <p:nvPicPr>
          <p:cNvPr id="8" name="Picture 7" descr="Empty room with plant">
            <a:extLst>
              <a:ext uri="{FF2B5EF4-FFF2-40B4-BE49-F238E27FC236}">
                <a16:creationId xmlns:a16="http://schemas.microsoft.com/office/drawing/2014/main" id="{A30229F7-B018-41FF-B55D-CBF4DC8C1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8A0240E-6B27-4296-A65B-560FEB68604C}"/>
              </a:ext>
            </a:extLst>
          </p:cNvPr>
          <p:cNvSpPr txBox="1"/>
          <p:nvPr/>
        </p:nvSpPr>
        <p:spPr>
          <a:xfrm>
            <a:off x="527742" y="527553"/>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How to</a:t>
            </a:r>
          </a:p>
        </p:txBody>
      </p:sp>
      <p:sp>
        <p:nvSpPr>
          <p:cNvPr id="6" name="TextBox 5">
            <a:extLst>
              <a:ext uri="{FF2B5EF4-FFF2-40B4-BE49-F238E27FC236}">
                <a16:creationId xmlns:a16="http://schemas.microsoft.com/office/drawing/2014/main" id="{8973D02F-F453-4D05-B9EB-1FC557352ACD}"/>
              </a:ext>
            </a:extLst>
          </p:cNvPr>
          <p:cNvSpPr txBox="1"/>
          <p:nvPr/>
        </p:nvSpPr>
        <p:spPr>
          <a:xfrm>
            <a:off x="768015" y="4057471"/>
            <a:ext cx="9457150" cy="1200329"/>
          </a:xfrm>
          <a:prstGeom prst="rect">
            <a:avLst/>
          </a:prstGeom>
          <a:noFill/>
        </p:spPr>
        <p:txBody>
          <a:bodyPr wrap="square" rtlCol="0">
            <a:spAutoFit/>
          </a:bodyPr>
          <a:lstStyle/>
          <a:p>
            <a:r>
              <a:rPr lang="en-US" sz="7200" dirty="0">
                <a:latin typeface="Segoe UI Light" panose="020B0502040204020203" pitchFamily="34" charset="0"/>
                <a:ea typeface="Malgun Gothic Semilight" panose="020B0502040204020203" pitchFamily="34" charset="-128"/>
                <a:cs typeface="Segoe UI Light" panose="020B0502040204020203" pitchFamily="34" charset="0"/>
              </a:rPr>
              <a:t>As a Support Engineer</a:t>
            </a:r>
          </a:p>
        </p:txBody>
      </p:sp>
      <p:sp>
        <p:nvSpPr>
          <p:cNvPr id="7" name="TextBox 6">
            <a:extLst>
              <a:ext uri="{FF2B5EF4-FFF2-40B4-BE49-F238E27FC236}">
                <a16:creationId xmlns:a16="http://schemas.microsoft.com/office/drawing/2014/main" id="{74D99911-FC5B-4291-89C2-BD5B35CEF03F}"/>
              </a:ext>
            </a:extLst>
          </p:cNvPr>
          <p:cNvSpPr txBox="1"/>
          <p:nvPr/>
        </p:nvSpPr>
        <p:spPr>
          <a:xfrm rot="21253019">
            <a:off x="231760" y="840799"/>
            <a:ext cx="10529660" cy="2646878"/>
          </a:xfrm>
          <a:prstGeom prst="rect">
            <a:avLst/>
          </a:prstGeom>
          <a:noFill/>
        </p:spPr>
        <p:txBody>
          <a:bodyPr wrap="square" rtlCol="0">
            <a:spAutoFit/>
          </a:bodyPr>
          <a:lstStyle/>
          <a:p>
            <a:r>
              <a:rPr lang="en-US" sz="16600" dirty="0">
                <a:solidFill>
                  <a:srgbClr val="FF0066"/>
                </a:solidFill>
                <a:latin typeface="Sprite Graffiti" panose="00000500000000000000" pitchFamily="2" charset="0"/>
              </a:rPr>
              <a:t>Stay</a:t>
            </a:r>
            <a:r>
              <a:rPr lang="en-US" sz="8000" dirty="0">
                <a:solidFill>
                  <a:srgbClr val="FF0066"/>
                </a:solidFill>
                <a:latin typeface="Sprite Graffiti" panose="00000500000000000000" pitchFamily="2" charset="0"/>
              </a:rPr>
              <a:t> </a:t>
            </a:r>
            <a:r>
              <a:rPr lang="en-US" sz="16600" dirty="0">
                <a:solidFill>
                  <a:srgbClr val="FF0066"/>
                </a:solidFill>
                <a:latin typeface="Sprite Graffiti" panose="00000500000000000000" pitchFamily="2" charset="0"/>
              </a:rPr>
              <a:t>Sane</a:t>
            </a:r>
          </a:p>
        </p:txBody>
      </p:sp>
      <p:sp>
        <p:nvSpPr>
          <p:cNvPr id="11" name="TextBox 10">
            <a:extLst>
              <a:ext uri="{FF2B5EF4-FFF2-40B4-BE49-F238E27FC236}">
                <a16:creationId xmlns:a16="http://schemas.microsoft.com/office/drawing/2014/main" id="{06FBFB17-92FE-444E-8F0F-02159358F94C}"/>
              </a:ext>
            </a:extLst>
          </p:cNvPr>
          <p:cNvSpPr txBox="1"/>
          <p:nvPr/>
        </p:nvSpPr>
        <p:spPr>
          <a:xfrm>
            <a:off x="2722951" y="1347574"/>
            <a:ext cx="6746097" cy="4508927"/>
          </a:xfrm>
          <a:prstGeom prst="rect">
            <a:avLst/>
          </a:prstGeom>
          <a:noFill/>
        </p:spPr>
        <p:txBody>
          <a:bodyPr wrap="square" rtlCol="0">
            <a:spAutoFit/>
          </a:bodyPr>
          <a:lstStyle/>
          <a:p>
            <a:r>
              <a:rPr lang="en-US" sz="28700" dirty="0">
                <a:solidFill>
                  <a:srgbClr val="FF0066"/>
                </a:solidFill>
                <a:latin typeface="Sprite Graffiti Extras" panose="00000500000000000000" pitchFamily="50" charset="0"/>
              </a:rPr>
              <a:t>c</a:t>
            </a:r>
            <a:endParaRPr lang="en-US" sz="16600" dirty="0">
              <a:solidFill>
                <a:srgbClr val="FF0066"/>
              </a:solidFill>
              <a:latin typeface="Sprite Graffiti Extras" panose="00000500000000000000" pitchFamily="50" charset="0"/>
            </a:endParaRPr>
          </a:p>
        </p:txBody>
      </p:sp>
      <p:sp>
        <p:nvSpPr>
          <p:cNvPr id="5" name="Oval 4">
            <a:extLst>
              <a:ext uri="{FF2B5EF4-FFF2-40B4-BE49-F238E27FC236}">
                <a16:creationId xmlns:a16="http://schemas.microsoft.com/office/drawing/2014/main" id="{FFE57597-FE05-41C1-B3A6-F49F209C93BF}"/>
              </a:ext>
            </a:extLst>
          </p:cNvPr>
          <p:cNvSpPr/>
          <p:nvPr/>
        </p:nvSpPr>
        <p:spPr>
          <a:xfrm>
            <a:off x="8554989" y="4138863"/>
            <a:ext cx="4600011" cy="4305109"/>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E061AE-14AF-4F53-B296-728A43F174A0}"/>
              </a:ext>
            </a:extLst>
          </p:cNvPr>
          <p:cNvSpPr txBox="1"/>
          <p:nvPr/>
        </p:nvSpPr>
        <p:spPr>
          <a:xfrm>
            <a:off x="9916709" y="5164724"/>
            <a:ext cx="2275291" cy="1877437"/>
          </a:xfrm>
          <a:prstGeom prst="rect">
            <a:avLst/>
          </a:prstGeom>
          <a:noFill/>
        </p:spPr>
        <p:txBody>
          <a:bodyPr wrap="square" rtlCol="0">
            <a:spAutoFit/>
          </a:bodyPr>
          <a:lstStyle/>
          <a:p>
            <a:r>
              <a:rPr lang="en-US" sz="4400" dirty="0" err="1">
                <a:latin typeface="Timothy" panose="02000503000000000000" pitchFamily="2" charset="0"/>
              </a:rPr>
              <a:t>Whhender</a:t>
            </a:r>
            <a:endParaRPr lang="en-US" sz="4400" dirty="0">
              <a:latin typeface="Timothy" panose="02000503000000000000" pitchFamily="2" charset="0"/>
            </a:endParaRPr>
          </a:p>
          <a:p>
            <a:r>
              <a:rPr lang="en-US" sz="4400" dirty="0">
                <a:latin typeface="Timothy" panose="02000503000000000000" pitchFamily="2" charset="0"/>
              </a:rPr>
              <a:t>July 2020</a:t>
            </a:r>
          </a:p>
          <a:p>
            <a:pPr algn="ctr"/>
            <a:endParaRPr lang="en-US" sz="2800" dirty="0">
              <a:solidFill>
                <a:srgbClr val="FF0066"/>
              </a:solidFill>
              <a:latin typeface="Timothy" panose="02000503000000000000" pitchFamily="2" charset="0"/>
            </a:endParaRPr>
          </a:p>
        </p:txBody>
      </p:sp>
    </p:spTree>
    <p:extLst>
      <p:ext uri="{BB962C8B-B14F-4D97-AF65-F5344CB8AC3E}">
        <p14:creationId xmlns:p14="http://schemas.microsoft.com/office/powerpoint/2010/main" val="262536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688F2C-B27B-4D82-BD64-7814EB1577CF}"/>
              </a:ext>
            </a:extLst>
          </p:cNvPr>
          <p:cNvSpPr txBox="1"/>
          <p:nvPr/>
        </p:nvSpPr>
        <p:spPr>
          <a:xfrm>
            <a:off x="538068" y="-105742"/>
            <a:ext cx="7671328" cy="1569660"/>
          </a:xfrm>
          <a:prstGeom prst="rect">
            <a:avLst/>
          </a:prstGeom>
          <a:noFill/>
        </p:spPr>
        <p:txBody>
          <a:bodyPr wrap="square" rtlCol="0">
            <a:spAutoFit/>
          </a:bodyPr>
          <a:lstStyle/>
          <a:p>
            <a:r>
              <a:rPr lang="en-US" sz="9600" dirty="0">
                <a:solidFill>
                  <a:srgbClr val="FF0066"/>
                </a:solidFill>
                <a:latin typeface="Sprite Graffiti" panose="00000500000000000000" pitchFamily="2" charset="0"/>
              </a:rPr>
              <a:t>Categories</a:t>
            </a:r>
            <a:endParaRPr lang="en-US" sz="9600" dirty="0">
              <a:solidFill>
                <a:srgbClr val="FF0066"/>
              </a:solidFill>
              <a:latin typeface="Rushink DEMO" panose="02000506000000020004" pitchFamily="50" charset="0"/>
            </a:endParaRPr>
          </a:p>
        </p:txBody>
      </p:sp>
      <p:pic>
        <p:nvPicPr>
          <p:cNvPr id="6" name="Picture 5">
            <a:extLst>
              <a:ext uri="{FF2B5EF4-FFF2-40B4-BE49-F238E27FC236}">
                <a16:creationId xmlns:a16="http://schemas.microsoft.com/office/drawing/2014/main" id="{ACD160C2-E049-4C89-8558-F38699BC906D}"/>
              </a:ext>
            </a:extLst>
          </p:cNvPr>
          <p:cNvPicPr>
            <a:picLocks noChangeAspect="1"/>
          </p:cNvPicPr>
          <p:nvPr/>
        </p:nvPicPr>
        <p:blipFill>
          <a:blip r:embed="rId3"/>
          <a:stretch>
            <a:fillRect/>
          </a:stretch>
        </p:blipFill>
        <p:spPr>
          <a:xfrm>
            <a:off x="2537992" y="1216634"/>
            <a:ext cx="8839966" cy="297206"/>
          </a:xfrm>
          <a:prstGeom prst="rect">
            <a:avLst/>
          </a:prstGeom>
        </p:spPr>
      </p:pic>
      <p:sp>
        <p:nvSpPr>
          <p:cNvPr id="7" name="TextBox 6">
            <a:extLst>
              <a:ext uri="{FF2B5EF4-FFF2-40B4-BE49-F238E27FC236}">
                <a16:creationId xmlns:a16="http://schemas.microsoft.com/office/drawing/2014/main" id="{D5364107-504C-4849-8597-3F457D5FADE8}"/>
              </a:ext>
            </a:extLst>
          </p:cNvPr>
          <p:cNvSpPr txBox="1"/>
          <p:nvPr/>
        </p:nvSpPr>
        <p:spPr>
          <a:xfrm>
            <a:off x="6755632" y="67815"/>
            <a:ext cx="4782650" cy="1015663"/>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Case Buddy</a:t>
            </a:r>
          </a:p>
        </p:txBody>
      </p:sp>
      <p:pic>
        <p:nvPicPr>
          <p:cNvPr id="13" name="Picture 12">
            <a:extLst>
              <a:ext uri="{FF2B5EF4-FFF2-40B4-BE49-F238E27FC236}">
                <a16:creationId xmlns:a16="http://schemas.microsoft.com/office/drawing/2014/main" id="{64E92CF8-4408-46DB-AA3C-CB0808283D8A}"/>
              </a:ext>
            </a:extLst>
          </p:cNvPr>
          <p:cNvPicPr>
            <a:picLocks noChangeAspect="1"/>
          </p:cNvPicPr>
          <p:nvPr/>
        </p:nvPicPr>
        <p:blipFill>
          <a:blip r:embed="rId4"/>
          <a:stretch>
            <a:fillRect/>
          </a:stretch>
        </p:blipFill>
        <p:spPr>
          <a:xfrm>
            <a:off x="297882" y="2128461"/>
            <a:ext cx="2657879" cy="4211377"/>
          </a:xfrm>
          <a:prstGeom prst="rect">
            <a:avLst/>
          </a:prstGeom>
        </p:spPr>
      </p:pic>
      <p:sp>
        <p:nvSpPr>
          <p:cNvPr id="14" name="Oval 13">
            <a:extLst>
              <a:ext uri="{FF2B5EF4-FFF2-40B4-BE49-F238E27FC236}">
                <a16:creationId xmlns:a16="http://schemas.microsoft.com/office/drawing/2014/main" id="{F8E1CADE-533A-48FB-9FF8-F7483C21EDE4}"/>
              </a:ext>
            </a:extLst>
          </p:cNvPr>
          <p:cNvSpPr/>
          <p:nvPr/>
        </p:nvSpPr>
        <p:spPr>
          <a:xfrm>
            <a:off x="781235" y="6054571"/>
            <a:ext cx="1642369" cy="32847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2462CCA-07FC-4523-ADE0-38A3FE0573AE}"/>
              </a:ext>
            </a:extLst>
          </p:cNvPr>
          <p:cNvSpPr/>
          <p:nvPr/>
        </p:nvSpPr>
        <p:spPr>
          <a:xfrm>
            <a:off x="334648" y="2371834"/>
            <a:ext cx="469037" cy="32847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364C9D63-2CCD-4909-A6E2-04320F1225E3}"/>
              </a:ext>
            </a:extLst>
          </p:cNvPr>
          <p:cNvCxnSpPr/>
          <p:nvPr/>
        </p:nvCxnSpPr>
        <p:spPr>
          <a:xfrm flipH="1">
            <a:off x="843379" y="2028239"/>
            <a:ext cx="2681056" cy="5078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AB98B7B-2A15-45D9-8A93-C061B732F813}"/>
              </a:ext>
            </a:extLst>
          </p:cNvPr>
          <p:cNvSpPr txBox="1"/>
          <p:nvPr/>
        </p:nvSpPr>
        <p:spPr>
          <a:xfrm>
            <a:off x="3564129" y="1543686"/>
            <a:ext cx="1954154" cy="584775"/>
          </a:xfrm>
          <a:prstGeom prst="rect">
            <a:avLst/>
          </a:prstGeom>
          <a:noFill/>
        </p:spPr>
        <p:txBody>
          <a:bodyPr wrap="square" rtlCol="0">
            <a:spAutoFit/>
          </a:bodyPr>
          <a:lstStyle/>
          <a:p>
            <a:pPr algn="ctr"/>
            <a:r>
              <a:rPr lang="en-US" sz="3200" dirty="0">
                <a:solidFill>
                  <a:srgbClr val="C00000"/>
                </a:solidFill>
                <a:latin typeface="Segoe UI Light" panose="020B0502040204020203" pitchFamily="34" charset="0"/>
                <a:ea typeface="Malgun Gothic Semilight" panose="020B0502040204020203" pitchFamily="34" charset="-128"/>
                <a:cs typeface="Segoe UI Light" panose="020B0502040204020203" pitchFamily="34" charset="0"/>
              </a:rPr>
              <a:t>Right Click</a:t>
            </a:r>
          </a:p>
        </p:txBody>
      </p:sp>
      <p:pic>
        <p:nvPicPr>
          <p:cNvPr id="25" name="Picture 24">
            <a:extLst>
              <a:ext uri="{FF2B5EF4-FFF2-40B4-BE49-F238E27FC236}">
                <a16:creationId xmlns:a16="http://schemas.microsoft.com/office/drawing/2014/main" id="{524FD512-5C16-438D-B0C3-F047E849A6DE}"/>
              </a:ext>
            </a:extLst>
          </p:cNvPr>
          <p:cNvPicPr>
            <a:picLocks noChangeAspect="1"/>
          </p:cNvPicPr>
          <p:nvPr/>
        </p:nvPicPr>
        <p:blipFill>
          <a:blip r:embed="rId5"/>
          <a:stretch>
            <a:fillRect/>
          </a:stretch>
        </p:blipFill>
        <p:spPr>
          <a:xfrm>
            <a:off x="6058041" y="1736023"/>
            <a:ext cx="4732430" cy="4808637"/>
          </a:xfrm>
          <a:prstGeom prst="rect">
            <a:avLst/>
          </a:prstGeom>
        </p:spPr>
      </p:pic>
      <p:sp>
        <p:nvSpPr>
          <p:cNvPr id="28" name="Oval 27">
            <a:extLst>
              <a:ext uri="{FF2B5EF4-FFF2-40B4-BE49-F238E27FC236}">
                <a16:creationId xmlns:a16="http://schemas.microsoft.com/office/drawing/2014/main" id="{0E3A891C-BBED-4E0C-B039-D477628E7546}"/>
              </a:ext>
            </a:extLst>
          </p:cNvPr>
          <p:cNvSpPr/>
          <p:nvPr/>
        </p:nvSpPr>
        <p:spPr>
          <a:xfrm>
            <a:off x="5976152" y="4360416"/>
            <a:ext cx="1642369" cy="32847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C7986D-0EBD-498A-A26E-77138D01E93D}"/>
              </a:ext>
            </a:extLst>
          </p:cNvPr>
          <p:cNvSpPr/>
          <p:nvPr/>
        </p:nvSpPr>
        <p:spPr>
          <a:xfrm>
            <a:off x="9961258" y="4273119"/>
            <a:ext cx="645110" cy="50306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EC15A33-7A91-4880-8C19-665D2F0C74A0}"/>
              </a:ext>
            </a:extLst>
          </p:cNvPr>
          <p:cNvSpPr/>
          <p:nvPr/>
        </p:nvSpPr>
        <p:spPr>
          <a:xfrm>
            <a:off x="6482663" y="4776186"/>
            <a:ext cx="449575" cy="417251"/>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DE7EE567-E461-4D2C-939C-48349E70E30D}"/>
              </a:ext>
            </a:extLst>
          </p:cNvPr>
          <p:cNvPicPr>
            <a:picLocks noChangeAspect="1"/>
          </p:cNvPicPr>
          <p:nvPr/>
        </p:nvPicPr>
        <p:blipFill>
          <a:blip r:embed="rId4"/>
          <a:stretch>
            <a:fillRect/>
          </a:stretch>
        </p:blipFill>
        <p:spPr>
          <a:xfrm>
            <a:off x="3141331" y="2216241"/>
            <a:ext cx="2657879" cy="4211377"/>
          </a:xfrm>
          <a:prstGeom prst="rect">
            <a:avLst/>
          </a:prstGeom>
        </p:spPr>
      </p:pic>
      <p:sp>
        <p:nvSpPr>
          <p:cNvPr id="36" name="Oval 35">
            <a:extLst>
              <a:ext uri="{FF2B5EF4-FFF2-40B4-BE49-F238E27FC236}">
                <a16:creationId xmlns:a16="http://schemas.microsoft.com/office/drawing/2014/main" id="{69FE4C79-7403-4C92-A3A4-A30BC5805D33}"/>
              </a:ext>
            </a:extLst>
          </p:cNvPr>
          <p:cNvSpPr/>
          <p:nvPr/>
        </p:nvSpPr>
        <p:spPr>
          <a:xfrm>
            <a:off x="3037651" y="2275933"/>
            <a:ext cx="2761560" cy="421137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C72C644-267F-4922-BADC-D5DA24573A53}"/>
              </a:ext>
            </a:extLst>
          </p:cNvPr>
          <p:cNvPicPr>
            <a:picLocks noChangeAspect="1"/>
          </p:cNvPicPr>
          <p:nvPr/>
        </p:nvPicPr>
        <p:blipFill>
          <a:blip r:embed="rId6"/>
          <a:stretch>
            <a:fillRect/>
          </a:stretch>
        </p:blipFill>
        <p:spPr>
          <a:xfrm>
            <a:off x="10961619" y="3295920"/>
            <a:ext cx="1120237" cy="1463167"/>
          </a:xfrm>
          <a:prstGeom prst="rect">
            <a:avLst/>
          </a:prstGeom>
        </p:spPr>
      </p:pic>
      <p:sp>
        <p:nvSpPr>
          <p:cNvPr id="4" name="Oval 3">
            <a:extLst>
              <a:ext uri="{FF2B5EF4-FFF2-40B4-BE49-F238E27FC236}">
                <a16:creationId xmlns:a16="http://schemas.microsoft.com/office/drawing/2014/main" id="{7FAC63B0-C371-4E3D-96A3-2BE2A1D8BBE8}"/>
              </a:ext>
            </a:extLst>
          </p:cNvPr>
          <p:cNvSpPr/>
          <p:nvPr/>
        </p:nvSpPr>
        <p:spPr>
          <a:xfrm>
            <a:off x="11266448" y="3152671"/>
            <a:ext cx="449575" cy="41036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38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8688F2C-B27B-4D82-BD64-7814EB1577CF}"/>
              </a:ext>
            </a:extLst>
          </p:cNvPr>
          <p:cNvSpPr txBox="1"/>
          <p:nvPr/>
        </p:nvSpPr>
        <p:spPr>
          <a:xfrm>
            <a:off x="690578" y="-103031"/>
            <a:ext cx="7671328" cy="1569660"/>
          </a:xfrm>
          <a:prstGeom prst="rect">
            <a:avLst/>
          </a:prstGeom>
          <a:noFill/>
        </p:spPr>
        <p:txBody>
          <a:bodyPr wrap="square" rtlCol="0">
            <a:spAutoFit/>
          </a:bodyPr>
          <a:lstStyle/>
          <a:p>
            <a:r>
              <a:rPr lang="en-US" sz="9600" dirty="0">
                <a:solidFill>
                  <a:srgbClr val="FF0066"/>
                </a:solidFill>
                <a:latin typeface="Sprite Graffiti" panose="00000500000000000000" pitchFamily="2" charset="0"/>
              </a:rPr>
              <a:t>Categories</a:t>
            </a:r>
            <a:endParaRPr lang="en-US" sz="9600" dirty="0">
              <a:solidFill>
                <a:srgbClr val="FF0066"/>
              </a:solidFill>
              <a:latin typeface="Rushink DEMO" panose="02000506000000020004" pitchFamily="50" charset="0"/>
            </a:endParaRPr>
          </a:p>
        </p:txBody>
      </p:sp>
      <p:sp>
        <p:nvSpPr>
          <p:cNvPr id="7" name="TextBox 6">
            <a:extLst>
              <a:ext uri="{FF2B5EF4-FFF2-40B4-BE49-F238E27FC236}">
                <a16:creationId xmlns:a16="http://schemas.microsoft.com/office/drawing/2014/main" id="{D5364107-504C-4849-8597-3F457D5FADE8}"/>
              </a:ext>
            </a:extLst>
          </p:cNvPr>
          <p:cNvSpPr txBox="1"/>
          <p:nvPr/>
        </p:nvSpPr>
        <p:spPr>
          <a:xfrm>
            <a:off x="6908142" y="70526"/>
            <a:ext cx="4782650" cy="1015663"/>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Service Desk</a:t>
            </a:r>
          </a:p>
        </p:txBody>
      </p:sp>
      <p:sp>
        <p:nvSpPr>
          <p:cNvPr id="21" name="TextBox 20">
            <a:extLst>
              <a:ext uri="{FF2B5EF4-FFF2-40B4-BE49-F238E27FC236}">
                <a16:creationId xmlns:a16="http://schemas.microsoft.com/office/drawing/2014/main" id="{5AB98B7B-2A15-45D9-8A93-C061B732F813}"/>
              </a:ext>
            </a:extLst>
          </p:cNvPr>
          <p:cNvSpPr txBox="1"/>
          <p:nvPr/>
        </p:nvSpPr>
        <p:spPr>
          <a:xfrm>
            <a:off x="3638558" y="1524081"/>
            <a:ext cx="1354656" cy="584775"/>
          </a:xfrm>
          <a:prstGeom prst="rect">
            <a:avLst/>
          </a:prstGeom>
          <a:noFill/>
        </p:spPr>
        <p:txBody>
          <a:bodyPr wrap="square" rtlCol="0">
            <a:spAutoFit/>
          </a:bodyPr>
          <a:lstStyle/>
          <a:p>
            <a:pPr algn="ctr"/>
            <a:r>
              <a:rPr lang="en-US" sz="3200" dirty="0">
                <a:solidFill>
                  <a:srgbClr val="C00000"/>
                </a:solidFill>
                <a:latin typeface="Segoe UI Light" panose="020B0502040204020203" pitchFamily="34" charset="0"/>
                <a:ea typeface="Malgun Gothic Semilight" panose="020B0502040204020203" pitchFamily="34" charset="-128"/>
                <a:cs typeface="Segoe UI Light" panose="020B0502040204020203" pitchFamily="34" charset="0"/>
              </a:rPr>
              <a:t>Click</a:t>
            </a:r>
          </a:p>
        </p:txBody>
      </p:sp>
      <p:pic>
        <p:nvPicPr>
          <p:cNvPr id="3" name="Picture 2">
            <a:extLst>
              <a:ext uri="{FF2B5EF4-FFF2-40B4-BE49-F238E27FC236}">
                <a16:creationId xmlns:a16="http://schemas.microsoft.com/office/drawing/2014/main" id="{04025CA6-D9C5-4C31-9C34-BDF946EA3A71}"/>
              </a:ext>
            </a:extLst>
          </p:cNvPr>
          <p:cNvPicPr>
            <a:picLocks noChangeAspect="1"/>
          </p:cNvPicPr>
          <p:nvPr/>
        </p:nvPicPr>
        <p:blipFill>
          <a:blip r:embed="rId3"/>
          <a:stretch>
            <a:fillRect/>
          </a:stretch>
        </p:blipFill>
        <p:spPr>
          <a:xfrm>
            <a:off x="3239195" y="3256502"/>
            <a:ext cx="1120237" cy="1226926"/>
          </a:xfrm>
          <a:prstGeom prst="rect">
            <a:avLst/>
          </a:prstGeom>
        </p:spPr>
      </p:pic>
      <p:pic>
        <p:nvPicPr>
          <p:cNvPr id="5" name="Picture 4">
            <a:extLst>
              <a:ext uri="{FF2B5EF4-FFF2-40B4-BE49-F238E27FC236}">
                <a16:creationId xmlns:a16="http://schemas.microsoft.com/office/drawing/2014/main" id="{8EB322AD-114D-4F96-B7AE-73A88AA1A400}"/>
              </a:ext>
            </a:extLst>
          </p:cNvPr>
          <p:cNvPicPr>
            <a:picLocks noChangeAspect="1"/>
          </p:cNvPicPr>
          <p:nvPr/>
        </p:nvPicPr>
        <p:blipFill>
          <a:blip r:embed="rId4"/>
          <a:stretch>
            <a:fillRect/>
          </a:stretch>
        </p:blipFill>
        <p:spPr>
          <a:xfrm>
            <a:off x="690578" y="1223513"/>
            <a:ext cx="1432684" cy="5387807"/>
          </a:xfrm>
          <a:prstGeom prst="rect">
            <a:avLst/>
          </a:prstGeom>
        </p:spPr>
      </p:pic>
      <p:sp>
        <p:nvSpPr>
          <p:cNvPr id="14" name="Oval 13">
            <a:extLst>
              <a:ext uri="{FF2B5EF4-FFF2-40B4-BE49-F238E27FC236}">
                <a16:creationId xmlns:a16="http://schemas.microsoft.com/office/drawing/2014/main" id="{F8E1CADE-533A-48FB-9FF8-F7483C21EDE4}"/>
              </a:ext>
            </a:extLst>
          </p:cNvPr>
          <p:cNvSpPr/>
          <p:nvPr/>
        </p:nvSpPr>
        <p:spPr>
          <a:xfrm>
            <a:off x="645430" y="1334899"/>
            <a:ext cx="1642369" cy="32847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2462CCA-07FC-4523-ADE0-38A3FE0573AE}"/>
              </a:ext>
            </a:extLst>
          </p:cNvPr>
          <p:cNvSpPr/>
          <p:nvPr/>
        </p:nvSpPr>
        <p:spPr>
          <a:xfrm>
            <a:off x="784842" y="2422260"/>
            <a:ext cx="469037" cy="32847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364C9D63-2CCD-4909-A6E2-04320F1225E3}"/>
              </a:ext>
            </a:extLst>
          </p:cNvPr>
          <p:cNvCxnSpPr/>
          <p:nvPr/>
        </p:nvCxnSpPr>
        <p:spPr>
          <a:xfrm flipH="1">
            <a:off x="1293573" y="2078665"/>
            <a:ext cx="2681056" cy="5078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DABC88-0C6F-4B96-85CE-9F2B51DB9BD7}"/>
              </a:ext>
            </a:extLst>
          </p:cNvPr>
          <p:cNvCxnSpPr>
            <a:cxnSpLocks/>
          </p:cNvCxnSpPr>
          <p:nvPr/>
        </p:nvCxnSpPr>
        <p:spPr>
          <a:xfrm flipH="1">
            <a:off x="3897297" y="2108856"/>
            <a:ext cx="346094" cy="16252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DDA040E-15EE-4232-8989-1E380927B0D9}"/>
              </a:ext>
            </a:extLst>
          </p:cNvPr>
          <p:cNvPicPr>
            <a:picLocks noChangeAspect="1"/>
          </p:cNvPicPr>
          <p:nvPr/>
        </p:nvPicPr>
        <p:blipFill>
          <a:blip r:embed="rId5"/>
          <a:stretch>
            <a:fillRect/>
          </a:stretch>
        </p:blipFill>
        <p:spPr>
          <a:xfrm>
            <a:off x="5616200" y="1581306"/>
            <a:ext cx="1455546" cy="4305673"/>
          </a:xfrm>
          <a:prstGeom prst="rect">
            <a:avLst/>
          </a:prstGeom>
        </p:spPr>
      </p:pic>
      <p:sp>
        <p:nvSpPr>
          <p:cNvPr id="36" name="Oval 35">
            <a:extLst>
              <a:ext uri="{FF2B5EF4-FFF2-40B4-BE49-F238E27FC236}">
                <a16:creationId xmlns:a16="http://schemas.microsoft.com/office/drawing/2014/main" id="{69FE4C79-7403-4C92-A3A4-A30BC5805D33}"/>
              </a:ext>
            </a:extLst>
          </p:cNvPr>
          <p:cNvSpPr/>
          <p:nvPr/>
        </p:nvSpPr>
        <p:spPr>
          <a:xfrm>
            <a:off x="5420583" y="2271920"/>
            <a:ext cx="1036399" cy="385387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17D952E-60A6-4822-AC0F-A8AEAB154018}"/>
              </a:ext>
            </a:extLst>
          </p:cNvPr>
          <p:cNvPicPr>
            <a:picLocks noChangeAspect="1"/>
          </p:cNvPicPr>
          <p:nvPr/>
        </p:nvPicPr>
        <p:blipFill>
          <a:blip r:embed="rId6"/>
          <a:stretch>
            <a:fillRect/>
          </a:stretch>
        </p:blipFill>
        <p:spPr>
          <a:xfrm>
            <a:off x="7705481" y="3187960"/>
            <a:ext cx="1036410" cy="1455546"/>
          </a:xfrm>
          <a:prstGeom prst="rect">
            <a:avLst/>
          </a:prstGeom>
        </p:spPr>
      </p:pic>
      <p:pic>
        <p:nvPicPr>
          <p:cNvPr id="29" name="Picture 28">
            <a:extLst>
              <a:ext uri="{FF2B5EF4-FFF2-40B4-BE49-F238E27FC236}">
                <a16:creationId xmlns:a16="http://schemas.microsoft.com/office/drawing/2014/main" id="{C36DD50E-0D2F-48DB-9B52-7075F4639A97}"/>
              </a:ext>
            </a:extLst>
          </p:cNvPr>
          <p:cNvPicPr>
            <a:picLocks noChangeAspect="1"/>
          </p:cNvPicPr>
          <p:nvPr/>
        </p:nvPicPr>
        <p:blipFill>
          <a:blip r:embed="rId7"/>
          <a:stretch>
            <a:fillRect/>
          </a:stretch>
        </p:blipFill>
        <p:spPr>
          <a:xfrm>
            <a:off x="9754007" y="2679569"/>
            <a:ext cx="853514" cy="2415749"/>
          </a:xfrm>
          <a:prstGeom prst="rect">
            <a:avLst/>
          </a:prstGeom>
        </p:spPr>
      </p:pic>
      <p:sp>
        <p:nvSpPr>
          <p:cNvPr id="30" name="Oval 29">
            <a:extLst>
              <a:ext uri="{FF2B5EF4-FFF2-40B4-BE49-F238E27FC236}">
                <a16:creationId xmlns:a16="http://schemas.microsoft.com/office/drawing/2014/main" id="{F8C7986D-0EBD-498A-A26E-77138D01E93D}"/>
              </a:ext>
            </a:extLst>
          </p:cNvPr>
          <p:cNvSpPr/>
          <p:nvPr/>
        </p:nvSpPr>
        <p:spPr>
          <a:xfrm>
            <a:off x="7752171" y="4056500"/>
            <a:ext cx="645110" cy="50306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EC15A33-7A91-4880-8C19-665D2F0C74A0}"/>
              </a:ext>
            </a:extLst>
          </p:cNvPr>
          <p:cNvSpPr/>
          <p:nvPr/>
        </p:nvSpPr>
        <p:spPr>
          <a:xfrm>
            <a:off x="9957880" y="2770709"/>
            <a:ext cx="449575" cy="417251"/>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99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11489"/>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8688F2C-B27B-4D82-BD64-7814EB1577CF}"/>
              </a:ext>
            </a:extLst>
          </p:cNvPr>
          <p:cNvSpPr txBox="1"/>
          <p:nvPr/>
        </p:nvSpPr>
        <p:spPr>
          <a:xfrm>
            <a:off x="1984698" y="-85441"/>
            <a:ext cx="8222603" cy="1569660"/>
          </a:xfrm>
          <a:prstGeom prst="rect">
            <a:avLst/>
          </a:prstGeom>
          <a:noFill/>
        </p:spPr>
        <p:txBody>
          <a:bodyPr wrap="square" rtlCol="0">
            <a:spAutoFit/>
          </a:bodyPr>
          <a:lstStyle/>
          <a:p>
            <a:r>
              <a:rPr lang="en-US" sz="9600" dirty="0">
                <a:solidFill>
                  <a:srgbClr val="FF0066"/>
                </a:solidFill>
                <a:latin typeface="Sprite Graffiti" panose="00000500000000000000" pitchFamily="2" charset="0"/>
              </a:rPr>
              <a:t>Internal Title</a:t>
            </a:r>
            <a:endParaRPr lang="en-US" sz="9600" dirty="0">
              <a:solidFill>
                <a:srgbClr val="FF0066"/>
              </a:solidFill>
              <a:latin typeface="Rushink DEMO" panose="02000506000000020004" pitchFamily="50" charset="0"/>
            </a:endParaRPr>
          </a:p>
        </p:txBody>
      </p:sp>
      <p:pic>
        <p:nvPicPr>
          <p:cNvPr id="4" name="Picture 3">
            <a:extLst>
              <a:ext uri="{FF2B5EF4-FFF2-40B4-BE49-F238E27FC236}">
                <a16:creationId xmlns:a16="http://schemas.microsoft.com/office/drawing/2014/main" id="{8DDB3131-3534-40AD-9E89-FE5CC013E2BD}"/>
              </a:ext>
            </a:extLst>
          </p:cNvPr>
          <p:cNvPicPr>
            <a:picLocks noChangeAspect="1"/>
          </p:cNvPicPr>
          <p:nvPr/>
        </p:nvPicPr>
        <p:blipFill>
          <a:blip r:embed="rId3"/>
          <a:stretch>
            <a:fillRect/>
          </a:stretch>
        </p:blipFill>
        <p:spPr>
          <a:xfrm>
            <a:off x="2611080" y="1586042"/>
            <a:ext cx="6614733" cy="1463167"/>
          </a:xfrm>
          <a:prstGeom prst="rect">
            <a:avLst/>
          </a:prstGeom>
        </p:spPr>
      </p:pic>
      <p:sp>
        <p:nvSpPr>
          <p:cNvPr id="6" name="Oval 5">
            <a:extLst>
              <a:ext uri="{FF2B5EF4-FFF2-40B4-BE49-F238E27FC236}">
                <a16:creationId xmlns:a16="http://schemas.microsoft.com/office/drawing/2014/main" id="{FD081CE7-0E1A-463A-A194-CD6A6970329B}"/>
              </a:ext>
            </a:extLst>
          </p:cNvPr>
          <p:cNvSpPr/>
          <p:nvPr/>
        </p:nvSpPr>
        <p:spPr>
          <a:xfrm>
            <a:off x="4169241" y="2436443"/>
            <a:ext cx="5056572" cy="61276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E2D8053-F303-4F01-9647-F3E6F887D232}"/>
              </a:ext>
            </a:extLst>
          </p:cNvPr>
          <p:cNvPicPr>
            <a:picLocks noChangeAspect="1"/>
          </p:cNvPicPr>
          <p:nvPr/>
        </p:nvPicPr>
        <p:blipFill>
          <a:blip r:embed="rId4"/>
          <a:stretch>
            <a:fillRect/>
          </a:stretch>
        </p:blipFill>
        <p:spPr>
          <a:xfrm>
            <a:off x="178867" y="4422187"/>
            <a:ext cx="4877223" cy="449619"/>
          </a:xfrm>
          <a:prstGeom prst="rect">
            <a:avLst/>
          </a:prstGeom>
        </p:spPr>
      </p:pic>
      <p:sp>
        <p:nvSpPr>
          <p:cNvPr id="12" name="TextBox 11">
            <a:extLst>
              <a:ext uri="{FF2B5EF4-FFF2-40B4-BE49-F238E27FC236}">
                <a16:creationId xmlns:a16="http://schemas.microsoft.com/office/drawing/2014/main" id="{1B2AD2AC-17AE-4204-8FFC-6BADDD7B5293}"/>
              </a:ext>
            </a:extLst>
          </p:cNvPr>
          <p:cNvSpPr txBox="1"/>
          <p:nvPr/>
        </p:nvSpPr>
        <p:spPr>
          <a:xfrm>
            <a:off x="178867" y="3375760"/>
            <a:ext cx="4782650" cy="1015663"/>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Case Buddy</a:t>
            </a:r>
          </a:p>
        </p:txBody>
      </p:sp>
      <p:pic>
        <p:nvPicPr>
          <p:cNvPr id="16" name="Picture 15">
            <a:extLst>
              <a:ext uri="{FF2B5EF4-FFF2-40B4-BE49-F238E27FC236}">
                <a16:creationId xmlns:a16="http://schemas.microsoft.com/office/drawing/2014/main" id="{A4692646-A0D9-405C-8248-56AC63400F4E}"/>
              </a:ext>
            </a:extLst>
          </p:cNvPr>
          <p:cNvPicPr>
            <a:picLocks noChangeAspect="1"/>
          </p:cNvPicPr>
          <p:nvPr/>
        </p:nvPicPr>
        <p:blipFill>
          <a:blip r:embed="rId5"/>
          <a:stretch>
            <a:fillRect/>
          </a:stretch>
        </p:blipFill>
        <p:spPr>
          <a:xfrm>
            <a:off x="6538904" y="4207114"/>
            <a:ext cx="5273497" cy="960203"/>
          </a:xfrm>
          <a:prstGeom prst="rect">
            <a:avLst/>
          </a:prstGeom>
        </p:spPr>
      </p:pic>
      <p:sp>
        <p:nvSpPr>
          <p:cNvPr id="18" name="TextBox 17">
            <a:extLst>
              <a:ext uri="{FF2B5EF4-FFF2-40B4-BE49-F238E27FC236}">
                <a16:creationId xmlns:a16="http://schemas.microsoft.com/office/drawing/2014/main" id="{42C0785A-6D71-4FBD-9695-AE671BA9100C}"/>
              </a:ext>
            </a:extLst>
          </p:cNvPr>
          <p:cNvSpPr txBox="1"/>
          <p:nvPr/>
        </p:nvSpPr>
        <p:spPr>
          <a:xfrm>
            <a:off x="6684748" y="3234640"/>
            <a:ext cx="4782650" cy="1015663"/>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Service Desk</a:t>
            </a:r>
          </a:p>
        </p:txBody>
      </p:sp>
      <p:sp>
        <p:nvSpPr>
          <p:cNvPr id="23" name="TextBox 22">
            <a:extLst>
              <a:ext uri="{FF2B5EF4-FFF2-40B4-BE49-F238E27FC236}">
                <a16:creationId xmlns:a16="http://schemas.microsoft.com/office/drawing/2014/main" id="{74CFCC40-6D48-471C-ADE4-106377838922}"/>
              </a:ext>
            </a:extLst>
          </p:cNvPr>
          <p:cNvSpPr txBox="1"/>
          <p:nvPr/>
        </p:nvSpPr>
        <p:spPr>
          <a:xfrm>
            <a:off x="-229839" y="5299460"/>
            <a:ext cx="12192000" cy="1569660"/>
          </a:xfrm>
          <a:prstGeom prst="rect">
            <a:avLst/>
          </a:prstGeom>
          <a:noFill/>
        </p:spPr>
        <p:txBody>
          <a:bodyPr wrap="square" rtlCol="0">
            <a:spAutoFit/>
          </a:bodyPr>
          <a:lstStyle/>
          <a:p>
            <a:pPr algn="ctr"/>
            <a:r>
              <a:rPr lang="en-US" sz="4800" dirty="0">
                <a:latin typeface="Segoe UI Light" panose="020B0502040204020203" pitchFamily="34" charset="0"/>
                <a:ea typeface="Malgun Gothic Semilight" panose="020B0502040204020203" pitchFamily="34" charset="-128"/>
                <a:cs typeface="Segoe UI Light" panose="020B0502040204020203" pitchFamily="34" charset="0"/>
              </a:rPr>
              <a:t>Customer Can’t See This </a:t>
            </a:r>
          </a:p>
          <a:p>
            <a:pPr algn="ctr"/>
            <a:r>
              <a:rPr lang="en-US" sz="4800" dirty="0">
                <a:latin typeface="Segoe UI Light" panose="020B0502040204020203" pitchFamily="34" charset="0"/>
                <a:ea typeface="Malgun Gothic Semilight" panose="020B0502040204020203" pitchFamily="34" charset="-128"/>
                <a:cs typeface="Segoe UI Light" panose="020B0502040204020203" pitchFamily="34" charset="0"/>
              </a:rPr>
              <a:t>(But Your Teammates Can)</a:t>
            </a:r>
          </a:p>
        </p:txBody>
      </p:sp>
    </p:spTree>
    <p:extLst>
      <p:ext uri="{BB962C8B-B14F-4D97-AF65-F5344CB8AC3E}">
        <p14:creationId xmlns:p14="http://schemas.microsoft.com/office/powerpoint/2010/main" val="24059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11489"/>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8688F2C-B27B-4D82-BD64-7814EB1577CF}"/>
              </a:ext>
            </a:extLst>
          </p:cNvPr>
          <p:cNvSpPr txBox="1"/>
          <p:nvPr/>
        </p:nvSpPr>
        <p:spPr>
          <a:xfrm>
            <a:off x="3310899" y="-115761"/>
            <a:ext cx="5570199" cy="1569660"/>
          </a:xfrm>
          <a:prstGeom prst="rect">
            <a:avLst/>
          </a:prstGeom>
          <a:noFill/>
        </p:spPr>
        <p:txBody>
          <a:bodyPr wrap="square" rtlCol="0">
            <a:spAutoFit/>
          </a:bodyPr>
          <a:lstStyle/>
          <a:p>
            <a:r>
              <a:rPr lang="en-US" sz="9600" dirty="0">
                <a:solidFill>
                  <a:srgbClr val="FF0066"/>
                </a:solidFill>
                <a:latin typeface="Sprite Graffiti" panose="00000500000000000000" pitchFamily="2" charset="0"/>
              </a:rPr>
              <a:t>OL Helper</a:t>
            </a:r>
            <a:endParaRPr lang="en-US" sz="9600" dirty="0">
              <a:solidFill>
                <a:srgbClr val="FF0066"/>
              </a:solidFill>
              <a:latin typeface="Rushink DEMO" panose="02000506000000020004" pitchFamily="50" charset="0"/>
            </a:endParaRPr>
          </a:p>
        </p:txBody>
      </p:sp>
      <p:sp>
        <p:nvSpPr>
          <p:cNvPr id="23" name="TextBox 22">
            <a:extLst>
              <a:ext uri="{FF2B5EF4-FFF2-40B4-BE49-F238E27FC236}">
                <a16:creationId xmlns:a16="http://schemas.microsoft.com/office/drawing/2014/main" id="{74CFCC40-6D48-471C-ADE4-106377838922}"/>
              </a:ext>
            </a:extLst>
          </p:cNvPr>
          <p:cNvSpPr txBox="1"/>
          <p:nvPr/>
        </p:nvSpPr>
        <p:spPr>
          <a:xfrm>
            <a:off x="-177554" y="1098906"/>
            <a:ext cx="12192000" cy="830997"/>
          </a:xfrm>
          <a:prstGeom prst="rect">
            <a:avLst/>
          </a:prstGeom>
          <a:noFill/>
        </p:spPr>
        <p:txBody>
          <a:bodyPr wrap="square" rtlCol="0">
            <a:spAutoFit/>
          </a:bodyPr>
          <a:lstStyle/>
          <a:p>
            <a:pPr algn="ctr"/>
            <a:r>
              <a:rPr lang="en-US" sz="4800" dirty="0">
                <a:latin typeface="Segoe UI Light" panose="020B0502040204020203" pitchFamily="34" charset="0"/>
                <a:ea typeface="Malgun Gothic Semilight" panose="020B0502040204020203" pitchFamily="34" charset="-128"/>
                <a:cs typeface="Segoe UI Light" panose="020B0502040204020203" pitchFamily="34" charset="0"/>
              </a:rPr>
              <a:t>Outlook Extension to Organize Your Inbox</a:t>
            </a:r>
          </a:p>
        </p:txBody>
      </p:sp>
      <p:pic>
        <p:nvPicPr>
          <p:cNvPr id="3" name="Picture 2">
            <a:extLst>
              <a:ext uri="{FF2B5EF4-FFF2-40B4-BE49-F238E27FC236}">
                <a16:creationId xmlns:a16="http://schemas.microsoft.com/office/drawing/2014/main" id="{C71CE0BD-BE42-4BA0-9394-9B3B333A3FB3}"/>
              </a:ext>
            </a:extLst>
          </p:cNvPr>
          <p:cNvPicPr>
            <a:picLocks noChangeAspect="1"/>
          </p:cNvPicPr>
          <p:nvPr/>
        </p:nvPicPr>
        <p:blipFill>
          <a:blip r:embed="rId3"/>
          <a:stretch>
            <a:fillRect/>
          </a:stretch>
        </p:blipFill>
        <p:spPr>
          <a:xfrm>
            <a:off x="293115" y="2175091"/>
            <a:ext cx="3017782" cy="4229467"/>
          </a:xfrm>
          <a:prstGeom prst="rect">
            <a:avLst/>
          </a:prstGeom>
        </p:spPr>
      </p:pic>
      <p:sp>
        <p:nvSpPr>
          <p:cNvPr id="5" name="Oval 4">
            <a:extLst>
              <a:ext uri="{FF2B5EF4-FFF2-40B4-BE49-F238E27FC236}">
                <a16:creationId xmlns:a16="http://schemas.microsoft.com/office/drawing/2014/main" id="{3889DBAF-B47F-4690-BA56-E3D99C786997}"/>
              </a:ext>
            </a:extLst>
          </p:cNvPr>
          <p:cNvSpPr/>
          <p:nvPr/>
        </p:nvSpPr>
        <p:spPr>
          <a:xfrm>
            <a:off x="293116" y="3577700"/>
            <a:ext cx="1908546" cy="262741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311974C-9A35-4D61-B1E3-A00BD8744AD9}"/>
              </a:ext>
            </a:extLst>
          </p:cNvPr>
          <p:cNvPicPr>
            <a:picLocks noChangeAspect="1"/>
          </p:cNvPicPr>
          <p:nvPr/>
        </p:nvPicPr>
        <p:blipFill>
          <a:blip r:embed="rId4"/>
          <a:stretch>
            <a:fillRect/>
          </a:stretch>
        </p:blipFill>
        <p:spPr>
          <a:xfrm>
            <a:off x="3635397" y="2381589"/>
            <a:ext cx="2941575" cy="4244708"/>
          </a:xfrm>
          <a:prstGeom prst="rect">
            <a:avLst/>
          </a:prstGeom>
        </p:spPr>
      </p:pic>
      <p:cxnSp>
        <p:nvCxnSpPr>
          <p:cNvPr id="10" name="Straight Arrow Connector 9">
            <a:extLst>
              <a:ext uri="{FF2B5EF4-FFF2-40B4-BE49-F238E27FC236}">
                <a16:creationId xmlns:a16="http://schemas.microsoft.com/office/drawing/2014/main" id="{FBFB637E-29FC-4550-BD30-DAD50E755547}"/>
              </a:ext>
            </a:extLst>
          </p:cNvPr>
          <p:cNvCxnSpPr>
            <a:cxnSpLocks/>
          </p:cNvCxnSpPr>
          <p:nvPr/>
        </p:nvCxnSpPr>
        <p:spPr>
          <a:xfrm flipH="1">
            <a:off x="5742566" y="2227227"/>
            <a:ext cx="1055638" cy="3289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01F4128-2A9D-4442-B296-944D69EE5366}"/>
              </a:ext>
            </a:extLst>
          </p:cNvPr>
          <p:cNvSpPr txBox="1"/>
          <p:nvPr/>
        </p:nvSpPr>
        <p:spPr>
          <a:xfrm>
            <a:off x="6798204" y="1882704"/>
            <a:ext cx="1954154" cy="584775"/>
          </a:xfrm>
          <a:prstGeom prst="rect">
            <a:avLst/>
          </a:prstGeom>
          <a:noFill/>
        </p:spPr>
        <p:txBody>
          <a:bodyPr wrap="square" rtlCol="0">
            <a:spAutoFit/>
          </a:bodyPr>
          <a:lstStyle/>
          <a:p>
            <a:pPr algn="ctr"/>
            <a:r>
              <a:rPr lang="en-US" sz="3200" dirty="0">
                <a:solidFill>
                  <a:srgbClr val="C00000"/>
                </a:solidFill>
                <a:latin typeface="Segoe UI Light" panose="020B0502040204020203" pitchFamily="34" charset="0"/>
                <a:ea typeface="Malgun Gothic Semilight" panose="020B0502040204020203" pitchFamily="34" charset="-128"/>
                <a:cs typeface="Segoe UI Light" panose="020B0502040204020203" pitchFamily="34" charset="0"/>
              </a:rPr>
              <a:t>Right Click</a:t>
            </a:r>
          </a:p>
        </p:txBody>
      </p:sp>
      <p:sp>
        <p:nvSpPr>
          <p:cNvPr id="17" name="Oval 16">
            <a:extLst>
              <a:ext uri="{FF2B5EF4-FFF2-40B4-BE49-F238E27FC236}">
                <a16:creationId xmlns:a16="http://schemas.microsoft.com/office/drawing/2014/main" id="{C22FF193-8C07-477E-8518-024010D3D478}"/>
              </a:ext>
            </a:extLst>
          </p:cNvPr>
          <p:cNvSpPr/>
          <p:nvPr/>
        </p:nvSpPr>
        <p:spPr>
          <a:xfrm>
            <a:off x="4771793" y="2821206"/>
            <a:ext cx="1642369" cy="37851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102529-6AF5-4D88-AF81-D26E2B962440}"/>
              </a:ext>
            </a:extLst>
          </p:cNvPr>
          <p:cNvPicPr>
            <a:picLocks noChangeAspect="1"/>
          </p:cNvPicPr>
          <p:nvPr/>
        </p:nvPicPr>
        <p:blipFill>
          <a:blip r:embed="rId5"/>
          <a:stretch>
            <a:fillRect/>
          </a:stretch>
        </p:blipFill>
        <p:spPr>
          <a:xfrm>
            <a:off x="9202523" y="2035020"/>
            <a:ext cx="2644369" cy="975445"/>
          </a:xfrm>
          <a:prstGeom prst="rect">
            <a:avLst/>
          </a:prstGeom>
        </p:spPr>
      </p:pic>
      <p:pic>
        <p:nvPicPr>
          <p:cNvPr id="28" name="Picture 27">
            <a:extLst>
              <a:ext uri="{FF2B5EF4-FFF2-40B4-BE49-F238E27FC236}">
                <a16:creationId xmlns:a16="http://schemas.microsoft.com/office/drawing/2014/main" id="{91C04635-5586-4407-A719-9F281A9CCC23}"/>
              </a:ext>
            </a:extLst>
          </p:cNvPr>
          <p:cNvPicPr>
            <a:picLocks noChangeAspect="1"/>
          </p:cNvPicPr>
          <p:nvPr/>
        </p:nvPicPr>
        <p:blipFill>
          <a:blip r:embed="rId6"/>
          <a:stretch>
            <a:fillRect/>
          </a:stretch>
        </p:blipFill>
        <p:spPr>
          <a:xfrm>
            <a:off x="6798204" y="3162415"/>
            <a:ext cx="2804403" cy="1882303"/>
          </a:xfrm>
          <a:prstGeom prst="rect">
            <a:avLst/>
          </a:prstGeom>
        </p:spPr>
      </p:pic>
      <p:pic>
        <p:nvPicPr>
          <p:cNvPr id="30" name="Picture 29">
            <a:extLst>
              <a:ext uri="{FF2B5EF4-FFF2-40B4-BE49-F238E27FC236}">
                <a16:creationId xmlns:a16="http://schemas.microsoft.com/office/drawing/2014/main" id="{77BBCCBF-8BD5-4CC6-A59C-0A6E2BBFDF34}"/>
              </a:ext>
            </a:extLst>
          </p:cNvPr>
          <p:cNvPicPr>
            <a:picLocks noChangeAspect="1"/>
          </p:cNvPicPr>
          <p:nvPr/>
        </p:nvPicPr>
        <p:blipFill>
          <a:blip r:embed="rId7"/>
          <a:stretch>
            <a:fillRect/>
          </a:stretch>
        </p:blipFill>
        <p:spPr>
          <a:xfrm>
            <a:off x="8855086" y="4475920"/>
            <a:ext cx="3101609" cy="2133785"/>
          </a:xfrm>
          <a:prstGeom prst="rect">
            <a:avLst/>
          </a:prstGeom>
        </p:spPr>
      </p:pic>
    </p:spTree>
    <p:extLst>
      <p:ext uri="{BB962C8B-B14F-4D97-AF65-F5344CB8AC3E}">
        <p14:creationId xmlns:p14="http://schemas.microsoft.com/office/powerpoint/2010/main" val="2988492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1" y="1549067"/>
            <a:ext cx="12339960" cy="4893647"/>
          </a:xfrm>
          <a:prstGeom prst="rect">
            <a:avLst/>
          </a:prstGeom>
          <a:noFill/>
        </p:spPr>
        <p:txBody>
          <a:bodyPr wrap="square" rtlCol="0">
            <a:spAutoFit/>
          </a:bodyPr>
          <a:lstStyle/>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Pomodoro Technique</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Just 15 Minutes to Start Hard Tasks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Focus Time/Focus Apps</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Get Into a Routine</a:t>
            </a:r>
          </a:p>
        </p:txBody>
      </p:sp>
      <p:sp>
        <p:nvSpPr>
          <p:cNvPr id="8" name="TextBox 7">
            <a:extLst>
              <a:ext uri="{FF2B5EF4-FFF2-40B4-BE49-F238E27FC236}">
                <a16:creationId xmlns:a16="http://schemas.microsoft.com/office/drawing/2014/main" id="{C8688F2C-B27B-4D82-BD64-7814EB1577CF}"/>
              </a:ext>
            </a:extLst>
          </p:cNvPr>
          <p:cNvSpPr txBox="1"/>
          <p:nvPr/>
        </p:nvSpPr>
        <p:spPr>
          <a:xfrm>
            <a:off x="1136342" y="0"/>
            <a:ext cx="991931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Find your Flow</a:t>
            </a:r>
            <a:endParaRPr lang="en-US" sz="11500" dirty="0">
              <a:solidFill>
                <a:srgbClr val="FF0066"/>
              </a:solidFill>
              <a:latin typeface="Rushink DEMO" panose="02000506000000020004" pitchFamily="50" charset="0"/>
            </a:endParaRPr>
          </a:p>
        </p:txBody>
      </p:sp>
    </p:spTree>
    <p:extLst>
      <p:ext uri="{BB962C8B-B14F-4D97-AF65-F5344CB8AC3E}">
        <p14:creationId xmlns:p14="http://schemas.microsoft.com/office/powerpoint/2010/main" val="1334911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481390" y="647943"/>
            <a:ext cx="9677544" cy="1569660"/>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This presentation is </a:t>
            </a:r>
            <a:r>
              <a:rPr lang="en-US" sz="4800" dirty="0">
                <a:solidFill>
                  <a:srgbClr val="FF0066"/>
                </a:solidFill>
                <a:latin typeface="Timothy" panose="02000503000000000000" pitchFamily="2" charset="0"/>
                <a:cs typeface="Segoe UI Light" panose="020B0502040204020203" pitchFamily="34" charset="0"/>
              </a:rPr>
              <a:t>not</a:t>
            </a:r>
            <a:r>
              <a:rPr lang="en-US" sz="4800" dirty="0">
                <a:latin typeface="Timothy" panose="02000503000000000000" pitchFamily="2" charset="0"/>
                <a:cs typeface="Segoe UI Light" panose="020B0502040204020203" pitchFamily="34" charset="0"/>
              </a:rPr>
              <a:t> Here to help you become the most best, most organized Engineer ever.</a:t>
            </a:r>
          </a:p>
        </p:txBody>
      </p:sp>
      <p:sp>
        <p:nvSpPr>
          <p:cNvPr id="2" name="TextBox 1">
            <a:extLst>
              <a:ext uri="{FF2B5EF4-FFF2-40B4-BE49-F238E27FC236}">
                <a16:creationId xmlns:a16="http://schemas.microsoft.com/office/drawing/2014/main" id="{36F13999-159D-4427-93F1-D2C35DA238B6}"/>
              </a:ext>
            </a:extLst>
          </p:cNvPr>
          <p:cNvSpPr txBox="1"/>
          <p:nvPr/>
        </p:nvSpPr>
        <p:spPr>
          <a:xfrm>
            <a:off x="1481390" y="3767625"/>
            <a:ext cx="9677544" cy="2308324"/>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If you feel like you are drowning in cases,</a:t>
            </a:r>
          </a:p>
          <a:p>
            <a:pPr algn="ctr"/>
            <a:r>
              <a:rPr lang="en-US" sz="4800" dirty="0">
                <a:latin typeface="Timothy" panose="02000503000000000000" pitchFamily="2" charset="0"/>
                <a:cs typeface="Segoe UI Light" panose="020B0502040204020203" pitchFamily="34" charset="0"/>
              </a:rPr>
              <a:t>Try these Steps.</a:t>
            </a:r>
          </a:p>
          <a:p>
            <a:pPr algn="ctr"/>
            <a:r>
              <a:rPr lang="en-US" sz="4800" dirty="0">
                <a:latin typeface="Timothy" panose="02000503000000000000" pitchFamily="2" charset="0"/>
                <a:cs typeface="Segoe UI Light" panose="020B0502040204020203" pitchFamily="34" charset="0"/>
              </a:rPr>
              <a:t>Find out what works for you.</a:t>
            </a:r>
          </a:p>
        </p:txBody>
      </p:sp>
      <p:sp>
        <p:nvSpPr>
          <p:cNvPr id="5" name="TextBox 4">
            <a:extLst>
              <a:ext uri="{FF2B5EF4-FFF2-40B4-BE49-F238E27FC236}">
                <a16:creationId xmlns:a16="http://schemas.microsoft.com/office/drawing/2014/main" id="{6ACA2371-E113-4280-9E9B-2FEB3DB91E97}"/>
              </a:ext>
            </a:extLst>
          </p:cNvPr>
          <p:cNvSpPr txBox="1"/>
          <p:nvPr/>
        </p:nvSpPr>
        <p:spPr>
          <a:xfrm>
            <a:off x="1549457" y="2598002"/>
            <a:ext cx="9677544" cy="830997"/>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Instead</a:t>
            </a:r>
          </a:p>
        </p:txBody>
      </p:sp>
      <p:sp>
        <p:nvSpPr>
          <p:cNvPr id="7" name="TextBox 6">
            <a:extLst>
              <a:ext uri="{FF2B5EF4-FFF2-40B4-BE49-F238E27FC236}">
                <a16:creationId xmlns:a16="http://schemas.microsoft.com/office/drawing/2014/main" id="{383312A5-FCEB-4180-8D83-BF5F0B4BD803}"/>
              </a:ext>
            </a:extLst>
          </p:cNvPr>
          <p:cNvSpPr txBox="1"/>
          <p:nvPr/>
        </p:nvSpPr>
        <p:spPr>
          <a:xfrm rot="2464791">
            <a:off x="4031397" y="2305545"/>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
        <p:nvSpPr>
          <p:cNvPr id="9" name="TextBox 8">
            <a:extLst>
              <a:ext uri="{FF2B5EF4-FFF2-40B4-BE49-F238E27FC236}">
                <a16:creationId xmlns:a16="http://schemas.microsoft.com/office/drawing/2014/main" id="{5E279477-AEEC-4F1B-B84C-EEE3E7C78DA5}"/>
              </a:ext>
            </a:extLst>
          </p:cNvPr>
          <p:cNvSpPr txBox="1"/>
          <p:nvPr/>
        </p:nvSpPr>
        <p:spPr>
          <a:xfrm>
            <a:off x="6674094" y="2292869"/>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262184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0" y="-59693"/>
            <a:ext cx="12339960" cy="6801862"/>
          </a:xfrm>
          <a:prstGeom prst="rect">
            <a:avLst/>
          </a:prstGeom>
          <a:noFill/>
        </p:spPr>
        <p:txBody>
          <a:bodyPr wrap="square" rtlCol="0">
            <a:spAutoFit/>
          </a:bodyPr>
          <a:lstStyle/>
          <a:p>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If you’re working all the time and are exhausted:</a:t>
            </a:r>
          </a:p>
          <a:p>
            <a:br>
              <a:rPr lang="en-US" sz="32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3200" dirty="0">
              <a:latin typeface="Segoe UI Light" panose="020B0502040204020203" pitchFamily="34" charset="0"/>
              <a:ea typeface="Malgun Gothic Semilight" panose="020B0502040204020203" pitchFamily="34" charset="-128"/>
              <a:cs typeface="Segoe UI Light" panose="020B0502040204020203" pitchFamily="34" charset="0"/>
            </a:endParaRPr>
          </a:p>
          <a:p>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If you feel like you have too many cases to know what’s going on anymore:</a:t>
            </a:r>
          </a:p>
          <a:p>
            <a:br>
              <a:rPr lang="en-US" sz="32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3200" dirty="0">
              <a:latin typeface="Segoe UI Light" panose="020B0502040204020203" pitchFamily="34" charset="0"/>
              <a:ea typeface="Malgun Gothic Semilight" panose="020B0502040204020203" pitchFamily="34" charset="-128"/>
              <a:cs typeface="Segoe UI Light" panose="020B0502040204020203" pitchFamily="34" charset="0"/>
            </a:endParaRPr>
          </a:p>
          <a:p>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If you feel lost on some topics or problems:</a:t>
            </a:r>
          </a:p>
          <a:p>
            <a:br>
              <a:rPr lang="en-US" sz="32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3200" dirty="0">
              <a:latin typeface="Segoe UI Light" panose="020B0502040204020203" pitchFamily="34" charset="0"/>
              <a:ea typeface="Malgun Gothic Semilight" panose="020B0502040204020203" pitchFamily="34" charset="-128"/>
              <a:cs typeface="Segoe UI Light" panose="020B0502040204020203" pitchFamily="34" charset="0"/>
            </a:endParaRPr>
          </a:p>
          <a:p>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If customer interactions are driving you crazy:  </a:t>
            </a:r>
            <a:b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br>
            <a:endParaRPr lang="en-US" sz="2400" dirty="0">
              <a:latin typeface="Segoe UI Light" panose="020B0502040204020203" pitchFamily="34" charset="0"/>
              <a:ea typeface="Malgun Gothic Semilight" panose="020B0502040204020203" pitchFamily="34" charset="-128"/>
              <a:cs typeface="Segoe UI Light" panose="020B0502040204020203" pitchFamily="34" charset="0"/>
            </a:endParaRPr>
          </a:p>
        </p:txBody>
      </p:sp>
      <p:sp>
        <p:nvSpPr>
          <p:cNvPr id="2" name="TextBox 1">
            <a:extLst>
              <a:ext uri="{FF2B5EF4-FFF2-40B4-BE49-F238E27FC236}">
                <a16:creationId xmlns:a16="http://schemas.microsoft.com/office/drawing/2014/main" id="{5329E4C6-031B-4010-8E4F-8D027A3B268A}"/>
              </a:ext>
            </a:extLst>
          </p:cNvPr>
          <p:cNvSpPr txBox="1"/>
          <p:nvPr/>
        </p:nvSpPr>
        <p:spPr>
          <a:xfrm>
            <a:off x="133349" y="531575"/>
            <a:ext cx="9957910" cy="646331"/>
          </a:xfrm>
          <a:prstGeom prst="rect">
            <a:avLst/>
          </a:prstGeom>
          <a:noFill/>
        </p:spPr>
        <p:txBody>
          <a:bodyPr wrap="square" rtlCol="0">
            <a:spAutoFit/>
          </a:bodyPr>
          <a:lstStyle/>
          <a:p>
            <a:pPr algn="ctr"/>
            <a:r>
              <a:rPr lang="en-US" sz="3600" dirty="0">
                <a:solidFill>
                  <a:srgbClr val="FF0066"/>
                </a:solidFill>
                <a:latin typeface="Timothy" panose="02000503000000000000" pitchFamily="2" charset="0"/>
              </a:rPr>
              <a:t>Sign Off On Time, Take Breaks in the Day, Eat Lunch, Plan a Vacation</a:t>
            </a:r>
          </a:p>
        </p:txBody>
      </p:sp>
      <p:sp>
        <p:nvSpPr>
          <p:cNvPr id="4" name="TextBox 3">
            <a:extLst>
              <a:ext uri="{FF2B5EF4-FFF2-40B4-BE49-F238E27FC236}">
                <a16:creationId xmlns:a16="http://schemas.microsoft.com/office/drawing/2014/main" id="{0F88BAED-EA62-4F5E-9D05-04A6100E09AD}"/>
              </a:ext>
            </a:extLst>
          </p:cNvPr>
          <p:cNvSpPr txBox="1"/>
          <p:nvPr/>
        </p:nvSpPr>
        <p:spPr>
          <a:xfrm>
            <a:off x="35880" y="2784750"/>
            <a:ext cx="12191999" cy="646331"/>
          </a:xfrm>
          <a:prstGeom prst="rect">
            <a:avLst/>
          </a:prstGeom>
          <a:noFill/>
        </p:spPr>
        <p:txBody>
          <a:bodyPr wrap="square" rtlCol="0">
            <a:spAutoFit/>
          </a:bodyPr>
          <a:lstStyle/>
          <a:p>
            <a:pPr algn="ctr"/>
            <a:r>
              <a:rPr lang="en-US" sz="3600" dirty="0">
                <a:solidFill>
                  <a:srgbClr val="FF0066"/>
                </a:solidFill>
                <a:latin typeface="Timothy" panose="02000503000000000000" pitchFamily="2" charset="0"/>
              </a:rPr>
              <a:t>Use Case Categories, Internal Titles, change how you take notes, Control your Schedule</a:t>
            </a:r>
          </a:p>
        </p:txBody>
      </p:sp>
      <p:sp>
        <p:nvSpPr>
          <p:cNvPr id="5" name="TextBox 4">
            <a:extLst>
              <a:ext uri="{FF2B5EF4-FFF2-40B4-BE49-F238E27FC236}">
                <a16:creationId xmlns:a16="http://schemas.microsoft.com/office/drawing/2014/main" id="{AE6C15CA-3BFB-497A-8FED-9F1CDA5166D0}"/>
              </a:ext>
            </a:extLst>
          </p:cNvPr>
          <p:cNvSpPr txBox="1"/>
          <p:nvPr/>
        </p:nvSpPr>
        <p:spPr>
          <a:xfrm>
            <a:off x="133349" y="4556954"/>
            <a:ext cx="7296151" cy="646331"/>
          </a:xfrm>
          <a:prstGeom prst="rect">
            <a:avLst/>
          </a:prstGeom>
          <a:noFill/>
        </p:spPr>
        <p:txBody>
          <a:bodyPr wrap="square" rtlCol="0">
            <a:spAutoFit/>
          </a:bodyPr>
          <a:lstStyle/>
          <a:p>
            <a:pPr algn="ctr"/>
            <a:r>
              <a:rPr lang="en-US" sz="3600" dirty="0">
                <a:solidFill>
                  <a:srgbClr val="FF0066"/>
                </a:solidFill>
                <a:latin typeface="Timothy" panose="02000503000000000000" pitchFamily="2" charset="0"/>
              </a:rPr>
              <a:t>Ask for help, Find a mentor, ask for training days</a:t>
            </a:r>
          </a:p>
        </p:txBody>
      </p:sp>
      <p:sp>
        <p:nvSpPr>
          <p:cNvPr id="7" name="TextBox 6">
            <a:extLst>
              <a:ext uri="{FF2B5EF4-FFF2-40B4-BE49-F238E27FC236}">
                <a16:creationId xmlns:a16="http://schemas.microsoft.com/office/drawing/2014/main" id="{3C7B15B9-BAEB-4CE7-B142-8C79A1E50A3B}"/>
              </a:ext>
            </a:extLst>
          </p:cNvPr>
          <p:cNvSpPr txBox="1"/>
          <p:nvPr/>
        </p:nvSpPr>
        <p:spPr>
          <a:xfrm>
            <a:off x="-147959" y="6095836"/>
            <a:ext cx="9686926" cy="646331"/>
          </a:xfrm>
          <a:prstGeom prst="rect">
            <a:avLst/>
          </a:prstGeom>
          <a:noFill/>
        </p:spPr>
        <p:txBody>
          <a:bodyPr wrap="square" rtlCol="0">
            <a:spAutoFit/>
          </a:bodyPr>
          <a:lstStyle/>
          <a:p>
            <a:pPr algn="ctr"/>
            <a:r>
              <a:rPr lang="en-US" sz="3600" dirty="0">
                <a:solidFill>
                  <a:srgbClr val="FF0066"/>
                </a:solidFill>
                <a:latin typeface="Timothy" panose="02000503000000000000" pitchFamily="2" charset="0"/>
              </a:rPr>
              <a:t>Plan your steps, Leave Unproductive calls, set clear boundaries</a:t>
            </a:r>
          </a:p>
        </p:txBody>
      </p:sp>
      <p:cxnSp>
        <p:nvCxnSpPr>
          <p:cNvPr id="13" name="Straight Connector 12">
            <a:extLst>
              <a:ext uri="{FF2B5EF4-FFF2-40B4-BE49-F238E27FC236}">
                <a16:creationId xmlns:a16="http://schemas.microsoft.com/office/drawing/2014/main" id="{FB4C148A-102D-431A-82AF-B31A364799B4}"/>
              </a:ext>
            </a:extLst>
          </p:cNvPr>
          <p:cNvCxnSpPr/>
          <p:nvPr/>
        </p:nvCxnSpPr>
        <p:spPr>
          <a:xfrm flipV="1">
            <a:off x="-76200" y="1265131"/>
            <a:ext cx="12416160" cy="6341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C1D450-4F21-481B-8F59-9412BD865B15}"/>
              </a:ext>
            </a:extLst>
          </p:cNvPr>
          <p:cNvCxnSpPr>
            <a:cxnSpLocks/>
          </p:cNvCxnSpPr>
          <p:nvPr/>
        </p:nvCxnSpPr>
        <p:spPr>
          <a:xfrm flipV="1">
            <a:off x="0" y="3759981"/>
            <a:ext cx="12416160" cy="6341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E79593-E27A-4648-8D0A-14CDD3FC0A4B}"/>
              </a:ext>
            </a:extLst>
          </p:cNvPr>
          <p:cNvCxnSpPr>
            <a:cxnSpLocks/>
          </p:cNvCxnSpPr>
          <p:nvPr/>
        </p:nvCxnSpPr>
        <p:spPr>
          <a:xfrm flipV="1">
            <a:off x="0" y="5374620"/>
            <a:ext cx="12416160" cy="63417"/>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481390" y="647943"/>
            <a:ext cx="9677544" cy="1569660"/>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As Usual</a:t>
            </a:r>
          </a:p>
          <a:p>
            <a:pPr algn="ctr"/>
            <a:r>
              <a:rPr lang="en-US" sz="4800" dirty="0">
                <a:solidFill>
                  <a:srgbClr val="FF0066"/>
                </a:solidFill>
                <a:latin typeface="Timothy" panose="02000503000000000000" pitchFamily="2" charset="0"/>
                <a:cs typeface="Segoe UI Light" panose="020B0502040204020203" pitchFamily="34" charset="0"/>
              </a:rPr>
              <a:t>All of this is on the wiki</a:t>
            </a:r>
          </a:p>
        </p:txBody>
      </p:sp>
      <p:sp>
        <p:nvSpPr>
          <p:cNvPr id="2" name="TextBox 1">
            <a:extLst>
              <a:ext uri="{FF2B5EF4-FFF2-40B4-BE49-F238E27FC236}">
                <a16:creationId xmlns:a16="http://schemas.microsoft.com/office/drawing/2014/main" id="{36F13999-159D-4427-93F1-D2C35DA238B6}"/>
              </a:ext>
            </a:extLst>
          </p:cNvPr>
          <p:cNvSpPr txBox="1"/>
          <p:nvPr/>
        </p:nvSpPr>
        <p:spPr>
          <a:xfrm>
            <a:off x="1481390" y="2443294"/>
            <a:ext cx="9677544" cy="3323987"/>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And This presentation will be too</a:t>
            </a:r>
          </a:p>
          <a:p>
            <a:pPr algn="ctr"/>
            <a:r>
              <a:rPr lang="en-US" sz="4800" dirty="0">
                <a:latin typeface="Timothy" panose="02000503000000000000" pitchFamily="2" charset="0"/>
                <a:cs typeface="Segoe UI Light" panose="020B0502040204020203" pitchFamily="34" charset="0"/>
              </a:rPr>
              <a:t>Just open up the wiki and search:</a:t>
            </a:r>
          </a:p>
          <a:p>
            <a:pPr algn="ctr"/>
            <a:endParaRPr lang="en-US" sz="4800" dirty="0">
              <a:latin typeface="Timothy" panose="02000503000000000000" pitchFamily="2" charset="0"/>
              <a:cs typeface="Segoe UI Light" panose="020B0502040204020203" pitchFamily="34" charset="0"/>
            </a:endParaRPr>
          </a:p>
          <a:p>
            <a:pPr algn="ctr"/>
            <a:r>
              <a:rPr lang="en-US" sz="6600" dirty="0">
                <a:solidFill>
                  <a:srgbClr val="FF0066"/>
                </a:solidFill>
                <a:latin typeface="Timothy" panose="02000503000000000000" pitchFamily="2" charset="0"/>
                <a:cs typeface="Segoe UI Light" panose="020B0502040204020203" pitchFamily="34" charset="0"/>
              </a:rPr>
              <a:t>‘Survival Guide’</a:t>
            </a:r>
          </a:p>
        </p:txBody>
      </p:sp>
      <p:sp>
        <p:nvSpPr>
          <p:cNvPr id="7" name="TextBox 6">
            <a:extLst>
              <a:ext uri="{FF2B5EF4-FFF2-40B4-BE49-F238E27FC236}">
                <a16:creationId xmlns:a16="http://schemas.microsoft.com/office/drawing/2014/main" id="{383312A5-FCEB-4180-8D83-BF5F0B4BD803}"/>
              </a:ext>
            </a:extLst>
          </p:cNvPr>
          <p:cNvSpPr txBox="1"/>
          <p:nvPr/>
        </p:nvSpPr>
        <p:spPr>
          <a:xfrm rot="2464791">
            <a:off x="2411878" y="1014768"/>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
        <p:nvSpPr>
          <p:cNvPr id="9" name="TextBox 8">
            <a:extLst>
              <a:ext uri="{FF2B5EF4-FFF2-40B4-BE49-F238E27FC236}">
                <a16:creationId xmlns:a16="http://schemas.microsoft.com/office/drawing/2014/main" id="{5E279477-AEEC-4F1B-B84C-EEE3E7C78DA5}"/>
              </a:ext>
            </a:extLst>
          </p:cNvPr>
          <p:cNvSpPr txBox="1"/>
          <p:nvPr/>
        </p:nvSpPr>
        <p:spPr>
          <a:xfrm>
            <a:off x="8168620" y="973174"/>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304663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261779" y="240877"/>
            <a:ext cx="9677544" cy="6001643"/>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If you want to add your own</a:t>
            </a:r>
          </a:p>
          <a:p>
            <a:pPr algn="ctr"/>
            <a:r>
              <a:rPr lang="en-US" sz="4800" dirty="0">
                <a:latin typeface="Timothy" panose="02000503000000000000" pitchFamily="2" charset="0"/>
                <a:cs typeface="Segoe UI Light" panose="020B0502040204020203" pitchFamily="34" charset="0"/>
              </a:rPr>
              <a:t>Best practices and experiences for Other Engineers to Learn from</a:t>
            </a:r>
          </a:p>
          <a:p>
            <a:pPr algn="ctr"/>
            <a:endParaRPr lang="en-US" sz="4800" dirty="0">
              <a:latin typeface="Timothy" panose="02000503000000000000" pitchFamily="2" charset="0"/>
              <a:cs typeface="Segoe UI Light" panose="020B0502040204020203" pitchFamily="34" charset="0"/>
            </a:endParaRPr>
          </a:p>
          <a:p>
            <a:pPr algn="ctr"/>
            <a:r>
              <a:rPr lang="en-US" sz="4800" dirty="0">
                <a:latin typeface="Timothy" panose="02000503000000000000" pitchFamily="2" charset="0"/>
                <a:cs typeface="Segoe UI Light" panose="020B0502040204020203" pitchFamily="34" charset="0"/>
              </a:rPr>
              <a:t>Please do!!</a:t>
            </a:r>
          </a:p>
          <a:p>
            <a:pPr algn="ctr"/>
            <a:endParaRPr lang="en-US" sz="4800" dirty="0">
              <a:latin typeface="Timothy" panose="02000503000000000000" pitchFamily="2" charset="0"/>
              <a:cs typeface="Segoe UI Light" panose="020B0502040204020203" pitchFamily="34" charset="0"/>
            </a:endParaRPr>
          </a:p>
          <a:p>
            <a:pPr algn="ctr"/>
            <a:r>
              <a:rPr lang="en-US" sz="4800" dirty="0">
                <a:latin typeface="Timothy" panose="02000503000000000000" pitchFamily="2" charset="0"/>
                <a:cs typeface="Segoe UI Light" panose="020B0502040204020203" pitchFamily="34" charset="0"/>
              </a:rPr>
              <a:t>Add anything to the Section Called</a:t>
            </a:r>
          </a:p>
          <a:p>
            <a:pPr algn="ctr"/>
            <a:r>
              <a:rPr lang="en-US" sz="4800" dirty="0">
                <a:solidFill>
                  <a:srgbClr val="FF0066"/>
                </a:solidFill>
                <a:latin typeface="Timothy" panose="02000503000000000000" pitchFamily="2" charset="0"/>
                <a:cs typeface="Segoe UI Light" panose="020B0502040204020203" pitchFamily="34" charset="0"/>
              </a:rPr>
              <a:t>‘lessons We’re Learning’ </a:t>
            </a:r>
          </a:p>
        </p:txBody>
      </p:sp>
    </p:spTree>
    <p:extLst>
      <p:ext uri="{BB962C8B-B14F-4D97-AF65-F5344CB8AC3E}">
        <p14:creationId xmlns:p14="http://schemas.microsoft.com/office/powerpoint/2010/main" val="355522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05CFB3-B36F-4C0C-A979-466727D9D323}"/>
              </a:ext>
            </a:extLst>
          </p:cNvPr>
          <p:cNvSpPr txBox="1"/>
          <p:nvPr/>
        </p:nvSpPr>
        <p:spPr>
          <a:xfrm>
            <a:off x="1858590" y="0"/>
            <a:ext cx="8474819" cy="646331"/>
          </a:xfrm>
          <a:prstGeom prst="rect">
            <a:avLst/>
          </a:prstGeom>
          <a:noFill/>
        </p:spPr>
        <p:txBody>
          <a:bodyPr wrap="square" rtlCol="0">
            <a:spAutoFit/>
          </a:bodyPr>
          <a:lstStyle/>
          <a:p>
            <a:pPr algn="ctr"/>
            <a:r>
              <a:rPr lang="en-US" sz="3600" dirty="0">
                <a:latin typeface="Timothy" panose="02000503000000000000" pitchFamily="2" charset="0"/>
              </a:rPr>
              <a:t>If you forget the rest of this presentation, Remember This:</a:t>
            </a:r>
          </a:p>
        </p:txBody>
      </p:sp>
      <p:sp>
        <p:nvSpPr>
          <p:cNvPr id="2" name="TextBox 1">
            <a:extLst>
              <a:ext uri="{FF2B5EF4-FFF2-40B4-BE49-F238E27FC236}">
                <a16:creationId xmlns:a16="http://schemas.microsoft.com/office/drawing/2014/main" id="{AD90054A-F15D-4C12-9F04-26A9028CB115}"/>
              </a:ext>
            </a:extLst>
          </p:cNvPr>
          <p:cNvSpPr txBox="1"/>
          <p:nvPr/>
        </p:nvSpPr>
        <p:spPr>
          <a:xfrm rot="21264578">
            <a:off x="444627" y="968351"/>
            <a:ext cx="11511653" cy="5401479"/>
          </a:xfrm>
          <a:prstGeom prst="rect">
            <a:avLst/>
          </a:prstGeom>
          <a:noFill/>
        </p:spPr>
        <p:txBody>
          <a:bodyPr wrap="square" rtlCol="0">
            <a:spAutoFit/>
          </a:bodyPr>
          <a:lstStyle/>
          <a:p>
            <a:pPr algn="ctr"/>
            <a:r>
              <a:rPr lang="en-US" sz="11500" dirty="0">
                <a:solidFill>
                  <a:srgbClr val="FF0066"/>
                </a:solidFill>
                <a:latin typeface="Sprite Graffiti" panose="00000500000000000000" pitchFamily="2" charset="0"/>
              </a:rPr>
              <a:t>Stop Working After Your Hours</a:t>
            </a:r>
            <a:endParaRPr lang="en-US" sz="11500" dirty="0">
              <a:solidFill>
                <a:srgbClr val="FF0066"/>
              </a:solidFill>
              <a:latin typeface="Rushink DEMO" panose="02000506000000020004" pitchFamily="50" charset="0"/>
            </a:endParaRPr>
          </a:p>
        </p:txBody>
      </p:sp>
      <p:sp>
        <p:nvSpPr>
          <p:cNvPr id="3" name="TextBox 2">
            <a:extLst>
              <a:ext uri="{FF2B5EF4-FFF2-40B4-BE49-F238E27FC236}">
                <a16:creationId xmlns:a16="http://schemas.microsoft.com/office/drawing/2014/main" id="{B6D03F96-0205-442F-885E-9F2487153235}"/>
              </a:ext>
            </a:extLst>
          </p:cNvPr>
          <p:cNvSpPr txBox="1"/>
          <p:nvPr/>
        </p:nvSpPr>
        <p:spPr>
          <a:xfrm>
            <a:off x="-92928" y="2105561"/>
            <a:ext cx="1894058" cy="2646878"/>
          </a:xfrm>
          <a:prstGeom prst="rect">
            <a:avLst/>
          </a:prstGeom>
          <a:noFill/>
        </p:spPr>
        <p:txBody>
          <a:bodyPr wrap="square" rtlCol="0">
            <a:spAutoFit/>
          </a:bodyPr>
          <a:lstStyle/>
          <a:p>
            <a:pPr algn="ctr"/>
            <a:r>
              <a:rPr lang="en-US" sz="16600" dirty="0">
                <a:solidFill>
                  <a:srgbClr val="FF0066"/>
                </a:solidFill>
                <a:latin typeface="Sprite Graffiti Extras" panose="00000500000000000000" pitchFamily="50" charset="0"/>
              </a:rPr>
              <a:t>a</a:t>
            </a:r>
          </a:p>
        </p:txBody>
      </p:sp>
      <p:sp>
        <p:nvSpPr>
          <p:cNvPr id="6" name="TextBox 5">
            <a:extLst>
              <a:ext uri="{FF2B5EF4-FFF2-40B4-BE49-F238E27FC236}">
                <a16:creationId xmlns:a16="http://schemas.microsoft.com/office/drawing/2014/main" id="{BB4B1251-F06A-4FA1-BC75-E06C031C681E}"/>
              </a:ext>
            </a:extLst>
          </p:cNvPr>
          <p:cNvSpPr txBox="1"/>
          <p:nvPr/>
        </p:nvSpPr>
        <p:spPr>
          <a:xfrm>
            <a:off x="10197485" y="1926321"/>
            <a:ext cx="1894058" cy="2646878"/>
          </a:xfrm>
          <a:prstGeom prst="rect">
            <a:avLst/>
          </a:prstGeom>
          <a:noFill/>
        </p:spPr>
        <p:txBody>
          <a:bodyPr wrap="square" rtlCol="0">
            <a:spAutoFit/>
          </a:bodyPr>
          <a:lstStyle/>
          <a:p>
            <a:pPr algn="ctr"/>
            <a:r>
              <a:rPr lang="en-US" sz="166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207773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481390" y="633984"/>
            <a:ext cx="9677544" cy="2800767"/>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We are recording today</a:t>
            </a:r>
            <a:br>
              <a:rPr lang="en-US" sz="2800" dirty="0">
                <a:latin typeface="Timothy" panose="02000503000000000000" pitchFamily="2" charset="0"/>
                <a:cs typeface="Segoe UI Light" panose="020B0502040204020203" pitchFamily="34" charset="0"/>
              </a:rPr>
            </a:br>
            <a:endParaRPr lang="en-US" sz="2800" dirty="0">
              <a:latin typeface="Timothy" panose="02000503000000000000" pitchFamily="2" charset="0"/>
              <a:cs typeface="Segoe UI Light" panose="020B0502040204020203" pitchFamily="34" charset="0"/>
            </a:endParaRPr>
          </a:p>
          <a:p>
            <a:pPr algn="ctr"/>
            <a:r>
              <a:rPr lang="en-US" sz="4800" dirty="0">
                <a:solidFill>
                  <a:srgbClr val="FF0066"/>
                </a:solidFill>
                <a:latin typeface="Timothy" panose="02000503000000000000" pitchFamily="2" charset="0"/>
                <a:cs typeface="Segoe UI Light" panose="020B0502040204020203" pitchFamily="34" charset="0"/>
              </a:rPr>
              <a:t>We will have a non</a:t>
            </a:r>
            <a:r>
              <a:rPr lang="en-US" sz="4800" dirty="0">
                <a:solidFill>
                  <a:srgbClr val="FF0066"/>
                </a:solidFill>
                <a:latin typeface="STXingkai" panose="020B0503020204020204" pitchFamily="2" charset="-122"/>
                <a:ea typeface="STXingkai" panose="020B0503020204020204" pitchFamily="2" charset="-122"/>
                <a:cs typeface="Segoe UI Light" panose="020B0502040204020203" pitchFamily="34" charset="0"/>
              </a:rPr>
              <a:t>-</a:t>
            </a:r>
            <a:r>
              <a:rPr lang="en-US" sz="4800" dirty="0">
                <a:solidFill>
                  <a:srgbClr val="FF0066"/>
                </a:solidFill>
                <a:latin typeface="Timothy" panose="02000503000000000000" pitchFamily="2" charset="0"/>
                <a:cs typeface="Segoe UI Light" panose="020B0502040204020203" pitchFamily="34" charset="0"/>
              </a:rPr>
              <a:t>Recorded </a:t>
            </a:r>
          </a:p>
          <a:p>
            <a:pPr algn="ctr"/>
            <a:r>
              <a:rPr lang="en-US" sz="4800" dirty="0">
                <a:solidFill>
                  <a:srgbClr val="FF0066"/>
                </a:solidFill>
                <a:latin typeface="Timothy" panose="02000503000000000000" pitchFamily="2" charset="0"/>
                <a:cs typeface="Segoe UI Light" panose="020B0502040204020203" pitchFamily="34" charset="0"/>
              </a:rPr>
              <a:t>Time at the end for Questions</a:t>
            </a:r>
          </a:p>
        </p:txBody>
      </p:sp>
      <p:sp>
        <p:nvSpPr>
          <p:cNvPr id="2" name="TextBox 1">
            <a:extLst>
              <a:ext uri="{FF2B5EF4-FFF2-40B4-BE49-F238E27FC236}">
                <a16:creationId xmlns:a16="http://schemas.microsoft.com/office/drawing/2014/main" id="{36F13999-159D-4427-93F1-D2C35DA238B6}"/>
              </a:ext>
            </a:extLst>
          </p:cNvPr>
          <p:cNvSpPr txBox="1"/>
          <p:nvPr/>
        </p:nvSpPr>
        <p:spPr>
          <a:xfrm>
            <a:off x="1481390" y="3410878"/>
            <a:ext cx="9677544" cy="3600986"/>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But also, Feel Free to ping me Anytime</a:t>
            </a:r>
          </a:p>
          <a:p>
            <a:pPr algn="ctr"/>
            <a:r>
              <a:rPr lang="en-US" sz="4800" dirty="0" err="1">
                <a:solidFill>
                  <a:srgbClr val="FF0066"/>
                </a:solidFill>
                <a:latin typeface="Timothy" panose="02000503000000000000" pitchFamily="2" charset="0"/>
                <a:cs typeface="Segoe UI Light" panose="020B0502040204020203" pitchFamily="34" charset="0"/>
              </a:rPr>
              <a:t>Whhender</a:t>
            </a:r>
            <a:endParaRPr lang="en-US" sz="4800" dirty="0">
              <a:solidFill>
                <a:srgbClr val="FF0066"/>
              </a:solidFill>
              <a:latin typeface="Timothy" panose="02000503000000000000" pitchFamily="2" charset="0"/>
              <a:cs typeface="Segoe UI Light" panose="020B0502040204020203" pitchFamily="34" charset="0"/>
            </a:endParaRPr>
          </a:p>
          <a:p>
            <a:pPr algn="ctr"/>
            <a:r>
              <a:rPr lang="en-US" sz="6600" dirty="0">
                <a:latin typeface="Timothy" panose="02000503000000000000" pitchFamily="2" charset="0"/>
                <a:cs typeface="Segoe UI Light" panose="020B0502040204020203" pitchFamily="34" charset="0"/>
              </a:rPr>
              <a:t>I’ve been there. I’d love to talk.</a:t>
            </a:r>
          </a:p>
          <a:p>
            <a:pPr algn="ctr"/>
            <a:endParaRPr lang="en-US" sz="6600" dirty="0">
              <a:solidFill>
                <a:srgbClr val="FF0066"/>
              </a:solidFill>
              <a:latin typeface="Timothy" panose="02000503000000000000" pitchFamily="2" charset="0"/>
              <a:cs typeface="Segoe UI Light" panose="020B0502040204020203" pitchFamily="34" charset="0"/>
            </a:endParaRPr>
          </a:p>
        </p:txBody>
      </p:sp>
    </p:spTree>
    <p:extLst>
      <p:ext uri="{BB962C8B-B14F-4D97-AF65-F5344CB8AC3E}">
        <p14:creationId xmlns:p14="http://schemas.microsoft.com/office/powerpoint/2010/main" val="31310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481390" y="647943"/>
            <a:ext cx="9677544" cy="1569660"/>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As Usual</a:t>
            </a:r>
          </a:p>
          <a:p>
            <a:pPr algn="ctr"/>
            <a:r>
              <a:rPr lang="en-US" sz="4800" dirty="0">
                <a:solidFill>
                  <a:srgbClr val="FF0066"/>
                </a:solidFill>
                <a:latin typeface="Timothy" panose="02000503000000000000" pitchFamily="2" charset="0"/>
                <a:cs typeface="Segoe UI Light" panose="020B0502040204020203" pitchFamily="34" charset="0"/>
              </a:rPr>
              <a:t>All of this is on the wiki</a:t>
            </a:r>
          </a:p>
        </p:txBody>
      </p:sp>
      <p:sp>
        <p:nvSpPr>
          <p:cNvPr id="2" name="TextBox 1">
            <a:extLst>
              <a:ext uri="{FF2B5EF4-FFF2-40B4-BE49-F238E27FC236}">
                <a16:creationId xmlns:a16="http://schemas.microsoft.com/office/drawing/2014/main" id="{36F13999-159D-4427-93F1-D2C35DA238B6}"/>
              </a:ext>
            </a:extLst>
          </p:cNvPr>
          <p:cNvSpPr txBox="1"/>
          <p:nvPr/>
        </p:nvSpPr>
        <p:spPr>
          <a:xfrm>
            <a:off x="1481390" y="2443294"/>
            <a:ext cx="9677544" cy="3323987"/>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And This presentation will be too!</a:t>
            </a:r>
          </a:p>
          <a:p>
            <a:pPr algn="ctr"/>
            <a:r>
              <a:rPr lang="en-US" sz="4800" dirty="0">
                <a:latin typeface="Timothy" panose="02000503000000000000" pitchFamily="2" charset="0"/>
                <a:cs typeface="Segoe UI Light" panose="020B0502040204020203" pitchFamily="34" charset="0"/>
              </a:rPr>
              <a:t>Just open up the wiki and search:</a:t>
            </a:r>
          </a:p>
          <a:p>
            <a:pPr algn="ctr"/>
            <a:endParaRPr lang="en-US" sz="4800" dirty="0">
              <a:latin typeface="Timothy" panose="02000503000000000000" pitchFamily="2" charset="0"/>
              <a:cs typeface="Segoe UI Light" panose="020B0502040204020203" pitchFamily="34" charset="0"/>
            </a:endParaRPr>
          </a:p>
          <a:p>
            <a:pPr algn="ctr"/>
            <a:r>
              <a:rPr lang="en-US" sz="6600" dirty="0">
                <a:solidFill>
                  <a:srgbClr val="FF0066"/>
                </a:solidFill>
                <a:latin typeface="Timothy" panose="02000503000000000000" pitchFamily="2" charset="0"/>
                <a:cs typeface="Segoe UI Light" panose="020B0502040204020203" pitchFamily="34" charset="0"/>
              </a:rPr>
              <a:t>‘Survival Guide’</a:t>
            </a:r>
          </a:p>
        </p:txBody>
      </p:sp>
      <p:sp>
        <p:nvSpPr>
          <p:cNvPr id="7" name="TextBox 6">
            <a:extLst>
              <a:ext uri="{FF2B5EF4-FFF2-40B4-BE49-F238E27FC236}">
                <a16:creationId xmlns:a16="http://schemas.microsoft.com/office/drawing/2014/main" id="{383312A5-FCEB-4180-8D83-BF5F0B4BD803}"/>
              </a:ext>
            </a:extLst>
          </p:cNvPr>
          <p:cNvSpPr txBox="1"/>
          <p:nvPr/>
        </p:nvSpPr>
        <p:spPr>
          <a:xfrm rot="2464791">
            <a:off x="2411878" y="1014768"/>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
        <p:nvSpPr>
          <p:cNvPr id="9" name="TextBox 8">
            <a:extLst>
              <a:ext uri="{FF2B5EF4-FFF2-40B4-BE49-F238E27FC236}">
                <a16:creationId xmlns:a16="http://schemas.microsoft.com/office/drawing/2014/main" id="{5E279477-AEEC-4F1B-B84C-EEE3E7C78DA5}"/>
              </a:ext>
            </a:extLst>
          </p:cNvPr>
          <p:cNvSpPr txBox="1"/>
          <p:nvPr/>
        </p:nvSpPr>
        <p:spPr>
          <a:xfrm>
            <a:off x="8168620" y="973174"/>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289642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BE1021-0337-4FA8-90A1-2001E2DD8835}"/>
              </a:ext>
            </a:extLst>
          </p:cNvPr>
          <p:cNvSpPr txBox="1"/>
          <p:nvPr/>
        </p:nvSpPr>
        <p:spPr>
          <a:xfrm>
            <a:off x="331340" y="2579687"/>
            <a:ext cx="11700769" cy="5509200"/>
          </a:xfrm>
          <a:prstGeom prst="rect">
            <a:avLst/>
          </a:prstGeom>
          <a:noFill/>
        </p:spPr>
        <p:txBody>
          <a:bodyPr wrap="square" numCol="2" rtlCol="0">
            <a:spAutoFit/>
          </a:bodyPr>
          <a:lstStyle/>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Alex Blaine</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Julie O’Brien</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Sundar Easwaran</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Silvia Cimpurean</a:t>
            </a:r>
          </a:p>
          <a:p>
            <a:pPr algn="ctr"/>
            <a:endParaRPr lang="en-US" sz="4400" dirty="0">
              <a:latin typeface="Segoe UI Light" panose="020B0502040204020203" pitchFamily="34" charset="0"/>
              <a:ea typeface="Malgun Gothic Semilight" panose="020B0502040204020203" pitchFamily="34" charset="-128"/>
              <a:cs typeface="Segoe UI Light" panose="020B0502040204020203" pitchFamily="34" charset="0"/>
            </a:endParaRPr>
          </a:p>
          <a:p>
            <a:pPr algn="ctr"/>
            <a:endParaRPr lang="en-US" sz="4400" dirty="0">
              <a:latin typeface="Segoe UI Light" panose="020B0502040204020203" pitchFamily="34" charset="0"/>
              <a:ea typeface="Malgun Gothic Semilight" panose="020B0502040204020203" pitchFamily="34" charset="-128"/>
              <a:cs typeface="Segoe UI Light" panose="020B0502040204020203" pitchFamily="34" charset="0"/>
            </a:endParaRPr>
          </a:p>
          <a:p>
            <a:pPr algn="ctr"/>
            <a:endParaRPr lang="en-US" sz="4400" dirty="0">
              <a:latin typeface="Segoe UI Light" panose="020B0502040204020203" pitchFamily="34" charset="0"/>
              <a:ea typeface="Malgun Gothic Semilight" panose="020B0502040204020203" pitchFamily="34" charset="-128"/>
              <a:cs typeface="Segoe UI Light" panose="020B0502040204020203" pitchFamily="34" charset="0"/>
            </a:endParaRPr>
          </a:p>
          <a:p>
            <a:pPr algn="ctr"/>
            <a:endParaRPr lang="en-US" sz="4400" dirty="0">
              <a:latin typeface="Segoe UI Light" panose="020B0502040204020203" pitchFamily="34" charset="0"/>
              <a:ea typeface="Malgun Gothic Semilight" panose="020B0502040204020203" pitchFamily="34" charset="-128"/>
              <a:cs typeface="Segoe UI Light" panose="020B0502040204020203" pitchFamily="34" charset="0"/>
            </a:endParaRP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Olga Molocenco</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Sumit Biswas</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Azith Ganti</a:t>
            </a:r>
          </a:p>
          <a:p>
            <a:pPr algn="ctr"/>
            <a:r>
              <a:rPr lang="en-US" sz="4400" dirty="0">
                <a:latin typeface="Segoe UI Light" panose="020B0502040204020203" pitchFamily="34" charset="0"/>
                <a:ea typeface="Malgun Gothic Semilight" panose="020B0502040204020203" pitchFamily="34" charset="-128"/>
                <a:cs typeface="Segoe UI Light" panose="020B0502040204020203" pitchFamily="34" charset="0"/>
              </a:rPr>
              <a:t>Pedro Martins</a:t>
            </a:r>
          </a:p>
        </p:txBody>
      </p:sp>
      <p:sp>
        <p:nvSpPr>
          <p:cNvPr id="8" name="TextBox 7">
            <a:extLst>
              <a:ext uri="{FF2B5EF4-FFF2-40B4-BE49-F238E27FC236}">
                <a16:creationId xmlns:a16="http://schemas.microsoft.com/office/drawing/2014/main" id="{C8688F2C-B27B-4D82-BD64-7814EB1577CF}"/>
              </a:ext>
            </a:extLst>
          </p:cNvPr>
          <p:cNvSpPr txBox="1"/>
          <p:nvPr/>
        </p:nvSpPr>
        <p:spPr>
          <a:xfrm rot="21059269">
            <a:off x="81843" y="173030"/>
            <a:ext cx="7100182"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Thank you!</a:t>
            </a:r>
            <a:endParaRPr lang="en-US" sz="11500" dirty="0">
              <a:solidFill>
                <a:srgbClr val="FF0066"/>
              </a:solidFill>
              <a:latin typeface="Rushink DEMO" panose="02000506000000020004" pitchFamily="50" charset="0"/>
            </a:endParaRPr>
          </a:p>
        </p:txBody>
      </p:sp>
      <p:sp>
        <p:nvSpPr>
          <p:cNvPr id="5" name="TextBox 4">
            <a:extLst>
              <a:ext uri="{FF2B5EF4-FFF2-40B4-BE49-F238E27FC236}">
                <a16:creationId xmlns:a16="http://schemas.microsoft.com/office/drawing/2014/main" id="{5A05CFB3-B36F-4C0C-A979-466727D9D323}"/>
              </a:ext>
            </a:extLst>
          </p:cNvPr>
          <p:cNvSpPr txBox="1"/>
          <p:nvPr/>
        </p:nvSpPr>
        <p:spPr>
          <a:xfrm rot="21059269">
            <a:off x="363552" y="1637671"/>
            <a:ext cx="6888280" cy="954107"/>
          </a:xfrm>
          <a:prstGeom prst="rect">
            <a:avLst/>
          </a:prstGeom>
          <a:noFill/>
        </p:spPr>
        <p:txBody>
          <a:bodyPr wrap="square" rtlCol="0">
            <a:spAutoFit/>
          </a:bodyPr>
          <a:lstStyle/>
          <a:p>
            <a:pPr algn="ctr"/>
            <a:r>
              <a:rPr lang="en-US" sz="2800" dirty="0">
                <a:solidFill>
                  <a:srgbClr val="FF0066"/>
                </a:solidFill>
                <a:latin typeface="Timothy" panose="02000503000000000000" pitchFamily="2" charset="0"/>
              </a:rPr>
              <a:t>To All the Engineers who Contributed to this Deck</a:t>
            </a:r>
          </a:p>
          <a:p>
            <a:pPr algn="ctr"/>
            <a:endParaRPr lang="en-US" sz="2800" dirty="0">
              <a:solidFill>
                <a:srgbClr val="FF0066"/>
              </a:solidFill>
              <a:latin typeface="Timothy" panose="02000503000000000000" pitchFamily="2" charset="0"/>
            </a:endParaRPr>
          </a:p>
        </p:txBody>
      </p:sp>
      <p:sp>
        <p:nvSpPr>
          <p:cNvPr id="2" name="TextBox 1">
            <a:extLst>
              <a:ext uri="{FF2B5EF4-FFF2-40B4-BE49-F238E27FC236}">
                <a16:creationId xmlns:a16="http://schemas.microsoft.com/office/drawing/2014/main" id="{7233E652-D35F-4D3E-9AFD-024939BE2E2E}"/>
              </a:ext>
            </a:extLst>
          </p:cNvPr>
          <p:cNvSpPr txBox="1"/>
          <p:nvPr/>
        </p:nvSpPr>
        <p:spPr>
          <a:xfrm>
            <a:off x="1783362" y="5697420"/>
            <a:ext cx="8796724" cy="954107"/>
          </a:xfrm>
          <a:prstGeom prst="rect">
            <a:avLst/>
          </a:prstGeom>
          <a:noFill/>
        </p:spPr>
        <p:txBody>
          <a:bodyPr wrap="square" rtlCol="0">
            <a:spAutoFit/>
          </a:bodyPr>
          <a:lstStyle/>
          <a:p>
            <a:pPr algn="ctr"/>
            <a:r>
              <a:rPr lang="en-US" sz="2800" dirty="0">
                <a:latin typeface="Timothy" panose="02000503000000000000" pitchFamily="2" charset="0"/>
              </a:rPr>
              <a:t>Reach out to these engineers and other senior engineers if you have questions!</a:t>
            </a:r>
          </a:p>
          <a:p>
            <a:pPr algn="ctr"/>
            <a:endParaRPr lang="en-US" sz="2800" dirty="0">
              <a:solidFill>
                <a:srgbClr val="FF0066"/>
              </a:solidFill>
              <a:latin typeface="Timothy" panose="02000503000000000000" pitchFamily="2" charset="0"/>
            </a:endParaRPr>
          </a:p>
        </p:txBody>
      </p:sp>
    </p:spTree>
    <p:extLst>
      <p:ext uri="{BB962C8B-B14F-4D97-AF65-F5344CB8AC3E}">
        <p14:creationId xmlns:p14="http://schemas.microsoft.com/office/powerpoint/2010/main" val="154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5DD-185C-4F31-998F-6CB4EB8E8F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056D08B-A3F1-4508-ACAC-8724290386D1}"/>
              </a:ext>
            </a:extLst>
          </p:cNvPr>
          <p:cNvSpPr>
            <a:spLocks noGrp="1"/>
          </p:cNvSpPr>
          <p:nvPr>
            <p:ph type="subTitle" idx="1"/>
          </p:nvPr>
        </p:nvSpPr>
        <p:spPr/>
        <p:txBody>
          <a:bodyPr/>
          <a:lstStyle/>
          <a:p>
            <a:endParaRPr lang="en-US"/>
          </a:p>
        </p:txBody>
      </p:sp>
      <p:pic>
        <p:nvPicPr>
          <p:cNvPr id="8" name="Picture 7" descr="Empty room with plant">
            <a:extLst>
              <a:ext uri="{FF2B5EF4-FFF2-40B4-BE49-F238E27FC236}">
                <a16:creationId xmlns:a16="http://schemas.microsoft.com/office/drawing/2014/main" id="{A30229F7-B018-41FF-B55D-CBF4DC8C1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06FBFB17-92FE-444E-8F0F-02159358F94C}"/>
              </a:ext>
            </a:extLst>
          </p:cNvPr>
          <p:cNvSpPr txBox="1"/>
          <p:nvPr/>
        </p:nvSpPr>
        <p:spPr>
          <a:xfrm rot="21084352">
            <a:off x="423306" y="-424597"/>
            <a:ext cx="6746097" cy="4508927"/>
          </a:xfrm>
          <a:prstGeom prst="rect">
            <a:avLst/>
          </a:prstGeom>
          <a:noFill/>
        </p:spPr>
        <p:txBody>
          <a:bodyPr wrap="square" rtlCol="0">
            <a:spAutoFit/>
          </a:bodyPr>
          <a:lstStyle/>
          <a:p>
            <a:r>
              <a:rPr lang="en-US" sz="28700" dirty="0">
                <a:solidFill>
                  <a:srgbClr val="FF0066"/>
                </a:solidFill>
                <a:latin typeface="Sprite Graffiti Extras" panose="00000500000000000000" pitchFamily="50" charset="0"/>
              </a:rPr>
              <a:t>d</a:t>
            </a:r>
            <a:endParaRPr lang="en-US" sz="16600" dirty="0">
              <a:solidFill>
                <a:srgbClr val="FF0066"/>
              </a:solidFill>
              <a:latin typeface="Sprite Graffiti Extras" panose="00000500000000000000" pitchFamily="50" charset="0"/>
            </a:endParaRPr>
          </a:p>
        </p:txBody>
      </p:sp>
      <p:sp>
        <p:nvSpPr>
          <p:cNvPr id="10" name="TextBox 9">
            <a:extLst>
              <a:ext uri="{FF2B5EF4-FFF2-40B4-BE49-F238E27FC236}">
                <a16:creationId xmlns:a16="http://schemas.microsoft.com/office/drawing/2014/main" id="{433CD698-32D1-4891-8A7E-C84372498D97}"/>
              </a:ext>
            </a:extLst>
          </p:cNvPr>
          <p:cNvSpPr txBox="1"/>
          <p:nvPr/>
        </p:nvSpPr>
        <p:spPr>
          <a:xfrm>
            <a:off x="2610565" y="2316163"/>
            <a:ext cx="9457150" cy="2862322"/>
          </a:xfrm>
          <a:prstGeom prst="rect">
            <a:avLst/>
          </a:prstGeom>
          <a:noFill/>
        </p:spPr>
        <p:txBody>
          <a:bodyPr wrap="square" rtlCol="0">
            <a:spAutoFit/>
          </a:bodyPr>
          <a:lstStyle/>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Good Behaviors</a:t>
            </a: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Case Cool</a:t>
            </a:r>
          </a:p>
          <a:p>
            <a:pPr marL="1143000" indent="-1143000">
              <a:buAutoNum type="arabicPeriod"/>
            </a:pP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Tools &amp; Tricks</a:t>
            </a:r>
          </a:p>
        </p:txBody>
      </p:sp>
      <p:sp>
        <p:nvSpPr>
          <p:cNvPr id="14" name="TextBox 13">
            <a:extLst>
              <a:ext uri="{FF2B5EF4-FFF2-40B4-BE49-F238E27FC236}">
                <a16:creationId xmlns:a16="http://schemas.microsoft.com/office/drawing/2014/main" id="{3DE21823-DD1C-4B8F-BBE3-40F917304A52}"/>
              </a:ext>
            </a:extLst>
          </p:cNvPr>
          <p:cNvSpPr txBox="1"/>
          <p:nvPr/>
        </p:nvSpPr>
        <p:spPr>
          <a:xfrm rot="21084352">
            <a:off x="-31330" y="-96020"/>
            <a:ext cx="6424748" cy="2215991"/>
          </a:xfrm>
          <a:prstGeom prst="rect">
            <a:avLst/>
          </a:prstGeom>
          <a:noFill/>
        </p:spPr>
        <p:txBody>
          <a:bodyPr wrap="square" rtlCol="0">
            <a:spAutoFit/>
          </a:bodyPr>
          <a:lstStyle/>
          <a:p>
            <a:r>
              <a:rPr lang="en-US" sz="13800" dirty="0">
                <a:solidFill>
                  <a:srgbClr val="FF0066"/>
                </a:solidFill>
                <a:latin typeface="Sprite Graffiti" panose="00000500000000000000" pitchFamily="2" charset="0"/>
              </a:rPr>
              <a:t>Agenda</a:t>
            </a:r>
            <a:endParaRPr lang="en-US" sz="13800" dirty="0">
              <a:solidFill>
                <a:srgbClr val="FF0066"/>
              </a:solidFill>
              <a:latin typeface="Rushink DEMO" panose="02000506000000020004" pitchFamily="50" charset="0"/>
            </a:endParaRPr>
          </a:p>
        </p:txBody>
      </p:sp>
    </p:spTree>
    <p:extLst>
      <p:ext uri="{BB962C8B-B14F-4D97-AF65-F5344CB8AC3E}">
        <p14:creationId xmlns:p14="http://schemas.microsoft.com/office/powerpoint/2010/main" val="320050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0" y="-29847"/>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3897B25-9FFE-49E5-B2B9-278AB970929E}"/>
              </a:ext>
            </a:extLst>
          </p:cNvPr>
          <p:cNvSpPr/>
          <p:nvPr/>
        </p:nvSpPr>
        <p:spPr>
          <a:xfrm>
            <a:off x="1712031" y="-1409700"/>
            <a:ext cx="9216262" cy="8982075"/>
          </a:xfrm>
          <a:prstGeom prst="ellipse">
            <a:avLst/>
          </a:prstGeom>
          <a:solidFill>
            <a:schemeClr val="bg1">
              <a:alpha val="78000"/>
            </a:schemeClr>
          </a:solidFill>
          <a:ln>
            <a:noFill/>
          </a:ln>
          <a:effectLst>
            <a:softEdge rad="558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064993-2FE8-4A77-A463-A9AC265158CA}"/>
              </a:ext>
            </a:extLst>
          </p:cNvPr>
          <p:cNvSpPr txBox="1"/>
          <p:nvPr/>
        </p:nvSpPr>
        <p:spPr>
          <a:xfrm>
            <a:off x="1481390" y="647943"/>
            <a:ext cx="9677544" cy="1569660"/>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This presentation is </a:t>
            </a:r>
            <a:r>
              <a:rPr lang="en-US" sz="4800" dirty="0">
                <a:solidFill>
                  <a:srgbClr val="FF0066"/>
                </a:solidFill>
                <a:latin typeface="Timothy" panose="02000503000000000000" pitchFamily="2" charset="0"/>
                <a:cs typeface="Segoe UI Light" panose="020B0502040204020203" pitchFamily="34" charset="0"/>
              </a:rPr>
              <a:t>not</a:t>
            </a:r>
            <a:r>
              <a:rPr lang="en-US" sz="4800" dirty="0">
                <a:latin typeface="Timothy" panose="02000503000000000000" pitchFamily="2" charset="0"/>
                <a:cs typeface="Segoe UI Light" panose="020B0502040204020203" pitchFamily="34" charset="0"/>
              </a:rPr>
              <a:t> Here to help you become the most best, most organized Engineer ever.</a:t>
            </a:r>
          </a:p>
        </p:txBody>
      </p:sp>
      <p:sp>
        <p:nvSpPr>
          <p:cNvPr id="2" name="TextBox 1">
            <a:extLst>
              <a:ext uri="{FF2B5EF4-FFF2-40B4-BE49-F238E27FC236}">
                <a16:creationId xmlns:a16="http://schemas.microsoft.com/office/drawing/2014/main" id="{36F13999-159D-4427-93F1-D2C35DA238B6}"/>
              </a:ext>
            </a:extLst>
          </p:cNvPr>
          <p:cNvSpPr txBox="1"/>
          <p:nvPr/>
        </p:nvSpPr>
        <p:spPr>
          <a:xfrm>
            <a:off x="1481390" y="3767625"/>
            <a:ext cx="9677544" cy="2308324"/>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If you feel like you are drowning in cases,</a:t>
            </a:r>
          </a:p>
          <a:p>
            <a:pPr algn="ctr"/>
            <a:r>
              <a:rPr lang="en-US" sz="4800" dirty="0">
                <a:latin typeface="Timothy" panose="02000503000000000000" pitchFamily="2" charset="0"/>
                <a:cs typeface="Segoe UI Light" panose="020B0502040204020203" pitchFamily="34" charset="0"/>
              </a:rPr>
              <a:t>Try these Steps.</a:t>
            </a:r>
          </a:p>
          <a:p>
            <a:pPr algn="ctr"/>
            <a:r>
              <a:rPr lang="en-US" sz="4800" dirty="0">
                <a:latin typeface="Timothy" panose="02000503000000000000" pitchFamily="2" charset="0"/>
                <a:cs typeface="Segoe UI Light" panose="020B0502040204020203" pitchFamily="34" charset="0"/>
              </a:rPr>
              <a:t>Find out what works for you.</a:t>
            </a:r>
          </a:p>
        </p:txBody>
      </p:sp>
      <p:sp>
        <p:nvSpPr>
          <p:cNvPr id="5" name="TextBox 4">
            <a:extLst>
              <a:ext uri="{FF2B5EF4-FFF2-40B4-BE49-F238E27FC236}">
                <a16:creationId xmlns:a16="http://schemas.microsoft.com/office/drawing/2014/main" id="{6ACA2371-E113-4280-9E9B-2FEB3DB91E97}"/>
              </a:ext>
            </a:extLst>
          </p:cNvPr>
          <p:cNvSpPr txBox="1"/>
          <p:nvPr/>
        </p:nvSpPr>
        <p:spPr>
          <a:xfrm>
            <a:off x="1549457" y="2598002"/>
            <a:ext cx="9677544" cy="830997"/>
          </a:xfrm>
          <a:prstGeom prst="rect">
            <a:avLst/>
          </a:prstGeom>
          <a:noFill/>
        </p:spPr>
        <p:txBody>
          <a:bodyPr wrap="square" rtlCol="0">
            <a:spAutoFit/>
          </a:bodyPr>
          <a:lstStyle/>
          <a:p>
            <a:pPr algn="ctr"/>
            <a:r>
              <a:rPr lang="en-US" sz="4800" dirty="0">
                <a:latin typeface="Timothy" panose="02000503000000000000" pitchFamily="2" charset="0"/>
                <a:cs typeface="Segoe UI Light" panose="020B0502040204020203" pitchFamily="34" charset="0"/>
              </a:rPr>
              <a:t>Instead</a:t>
            </a:r>
          </a:p>
        </p:txBody>
      </p:sp>
      <p:sp>
        <p:nvSpPr>
          <p:cNvPr id="7" name="TextBox 6">
            <a:extLst>
              <a:ext uri="{FF2B5EF4-FFF2-40B4-BE49-F238E27FC236}">
                <a16:creationId xmlns:a16="http://schemas.microsoft.com/office/drawing/2014/main" id="{383312A5-FCEB-4180-8D83-BF5F0B4BD803}"/>
              </a:ext>
            </a:extLst>
          </p:cNvPr>
          <p:cNvSpPr txBox="1"/>
          <p:nvPr/>
        </p:nvSpPr>
        <p:spPr>
          <a:xfrm rot="2464791">
            <a:off x="4031397" y="2305545"/>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
        <p:nvSpPr>
          <p:cNvPr id="9" name="TextBox 8">
            <a:extLst>
              <a:ext uri="{FF2B5EF4-FFF2-40B4-BE49-F238E27FC236}">
                <a16:creationId xmlns:a16="http://schemas.microsoft.com/office/drawing/2014/main" id="{5E279477-AEEC-4F1B-B84C-EEE3E7C78DA5}"/>
              </a:ext>
            </a:extLst>
          </p:cNvPr>
          <p:cNvSpPr txBox="1"/>
          <p:nvPr/>
        </p:nvSpPr>
        <p:spPr>
          <a:xfrm>
            <a:off x="6674094" y="2292869"/>
            <a:ext cx="1894058" cy="1569660"/>
          </a:xfrm>
          <a:prstGeom prst="rect">
            <a:avLst/>
          </a:prstGeom>
          <a:noFill/>
        </p:spPr>
        <p:txBody>
          <a:bodyPr wrap="square" rtlCol="0">
            <a:spAutoFit/>
          </a:bodyPr>
          <a:lstStyle/>
          <a:p>
            <a:pPr algn="ctr"/>
            <a:r>
              <a:rPr lang="en-US" sz="96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5610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05CFB3-B36F-4C0C-A979-466727D9D323}"/>
              </a:ext>
            </a:extLst>
          </p:cNvPr>
          <p:cNvSpPr txBox="1"/>
          <p:nvPr/>
        </p:nvSpPr>
        <p:spPr>
          <a:xfrm>
            <a:off x="2651860" y="5130119"/>
            <a:ext cx="6888280" cy="954107"/>
          </a:xfrm>
          <a:prstGeom prst="rect">
            <a:avLst/>
          </a:prstGeom>
          <a:noFill/>
        </p:spPr>
        <p:txBody>
          <a:bodyPr wrap="square" rtlCol="0">
            <a:spAutoFit/>
          </a:bodyPr>
          <a:lstStyle/>
          <a:p>
            <a:pPr algn="ctr"/>
            <a:r>
              <a:rPr lang="en-US" sz="2800" dirty="0">
                <a:solidFill>
                  <a:srgbClr val="FF0066"/>
                </a:solidFill>
                <a:latin typeface="Timothy" panose="02000503000000000000" pitchFamily="2" charset="0"/>
              </a:rPr>
              <a:t>Lessons that I have personally cried over more than once before I started putting them into practice</a:t>
            </a:r>
          </a:p>
        </p:txBody>
      </p:sp>
      <p:sp>
        <p:nvSpPr>
          <p:cNvPr id="3" name="TextBox 2">
            <a:extLst>
              <a:ext uri="{FF2B5EF4-FFF2-40B4-BE49-F238E27FC236}">
                <a16:creationId xmlns:a16="http://schemas.microsoft.com/office/drawing/2014/main" id="{3BBE1021-0337-4FA8-90A1-2001E2DD8835}"/>
              </a:ext>
            </a:extLst>
          </p:cNvPr>
          <p:cNvSpPr txBox="1"/>
          <p:nvPr/>
        </p:nvSpPr>
        <p:spPr>
          <a:xfrm>
            <a:off x="1440597" y="2208104"/>
            <a:ext cx="9457150" cy="2862322"/>
          </a:xfrm>
          <a:prstGeom prst="rect">
            <a:avLst/>
          </a:prstGeom>
          <a:noFill/>
        </p:spPr>
        <p:txBody>
          <a:bodyPr wrap="square" rtlCol="0">
            <a:spAutoFit/>
          </a:bodyPr>
          <a:lstStyle/>
          <a:p>
            <a:pPr algn="ctr"/>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Things you can start doing right now to make your life better.</a:t>
            </a:r>
          </a:p>
        </p:txBody>
      </p:sp>
      <p:sp>
        <p:nvSpPr>
          <p:cNvPr id="8" name="TextBox 7">
            <a:extLst>
              <a:ext uri="{FF2B5EF4-FFF2-40B4-BE49-F238E27FC236}">
                <a16:creationId xmlns:a16="http://schemas.microsoft.com/office/drawing/2014/main" id="{C8688F2C-B27B-4D82-BD64-7814EB1577CF}"/>
              </a:ext>
            </a:extLst>
          </p:cNvPr>
          <p:cNvSpPr txBox="1"/>
          <p:nvPr/>
        </p:nvSpPr>
        <p:spPr>
          <a:xfrm>
            <a:off x="1431259" y="475849"/>
            <a:ext cx="11132865"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Good Behaviors</a:t>
            </a:r>
            <a:endParaRPr lang="en-US" sz="11500" dirty="0">
              <a:solidFill>
                <a:srgbClr val="FF0066"/>
              </a:solidFill>
              <a:latin typeface="Rushink DEMO" panose="02000506000000020004" pitchFamily="50" charset="0"/>
            </a:endParaRPr>
          </a:p>
        </p:txBody>
      </p:sp>
      <p:sp>
        <p:nvSpPr>
          <p:cNvPr id="11" name="TextBox 10">
            <a:extLst>
              <a:ext uri="{FF2B5EF4-FFF2-40B4-BE49-F238E27FC236}">
                <a16:creationId xmlns:a16="http://schemas.microsoft.com/office/drawing/2014/main" id="{91AD9850-831E-4FC2-9E6D-829B7DB4D317}"/>
              </a:ext>
            </a:extLst>
          </p:cNvPr>
          <p:cNvSpPr txBox="1"/>
          <p:nvPr/>
        </p:nvSpPr>
        <p:spPr>
          <a:xfrm>
            <a:off x="529567" y="-59693"/>
            <a:ext cx="11132865" cy="1862048"/>
          </a:xfrm>
          <a:prstGeom prst="rect">
            <a:avLst/>
          </a:prstGeom>
          <a:noFill/>
        </p:spPr>
        <p:txBody>
          <a:bodyPr wrap="square" rtlCol="0">
            <a:spAutoFit/>
          </a:bodyPr>
          <a:lstStyle/>
          <a:p>
            <a:r>
              <a:rPr lang="en-US" sz="11500" dirty="0">
                <a:solidFill>
                  <a:srgbClr val="FF0066"/>
                </a:solidFill>
                <a:latin typeface="Sprite Graffiti Extras" panose="00000500000000000000" pitchFamily="50" charset="0"/>
              </a:rPr>
              <a:t>a</a:t>
            </a:r>
          </a:p>
        </p:txBody>
      </p:sp>
    </p:spTree>
    <p:extLst>
      <p:ext uri="{BB962C8B-B14F-4D97-AF65-F5344CB8AC3E}">
        <p14:creationId xmlns:p14="http://schemas.microsoft.com/office/powerpoint/2010/main" val="6300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Empty room with plant">
            <a:extLst>
              <a:ext uri="{FF2B5EF4-FFF2-40B4-BE49-F238E27FC236}">
                <a16:creationId xmlns:a16="http://schemas.microsoft.com/office/drawing/2014/main" id="{2AB7BEBE-4404-4BF6-8D22-10069DB4D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EE4DD425-8B23-427D-A8F9-0D8F653E2D95}"/>
              </a:ext>
            </a:extLst>
          </p:cNvPr>
          <p:cNvSpPr/>
          <p:nvPr/>
        </p:nvSpPr>
        <p:spPr>
          <a:xfrm>
            <a:off x="1" y="0"/>
            <a:ext cx="12192000" cy="6917693"/>
          </a:xfrm>
          <a:prstGeom prst="rect">
            <a:avLst/>
          </a:prstGeom>
          <a:gradFill flip="none" rotWithShape="1">
            <a:gsLst>
              <a:gs pos="0">
                <a:srgbClr val="F8F9F4"/>
              </a:gs>
              <a:gs pos="42000">
                <a:srgbClr val="BEDADD"/>
              </a:gs>
              <a:gs pos="100000">
                <a:srgbClr val="C6DFE3"/>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A0240E-6B27-4296-A65B-560FEB68604C}"/>
              </a:ext>
            </a:extLst>
          </p:cNvPr>
          <p:cNvSpPr txBox="1"/>
          <p:nvPr/>
        </p:nvSpPr>
        <p:spPr>
          <a:xfrm>
            <a:off x="527742" y="527553"/>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1. </a:t>
            </a:r>
          </a:p>
        </p:txBody>
      </p:sp>
      <p:sp>
        <p:nvSpPr>
          <p:cNvPr id="6" name="TextBox 5">
            <a:extLst>
              <a:ext uri="{FF2B5EF4-FFF2-40B4-BE49-F238E27FC236}">
                <a16:creationId xmlns:a16="http://schemas.microsoft.com/office/drawing/2014/main" id="{8973D02F-F453-4D05-B9EB-1FC557352ACD}"/>
              </a:ext>
            </a:extLst>
          </p:cNvPr>
          <p:cNvSpPr txBox="1"/>
          <p:nvPr/>
        </p:nvSpPr>
        <p:spPr>
          <a:xfrm>
            <a:off x="1243666" y="1473543"/>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when your shift ends.</a:t>
            </a:r>
          </a:p>
        </p:txBody>
      </p:sp>
      <p:sp>
        <p:nvSpPr>
          <p:cNvPr id="7" name="TextBox 6">
            <a:extLst>
              <a:ext uri="{FF2B5EF4-FFF2-40B4-BE49-F238E27FC236}">
                <a16:creationId xmlns:a16="http://schemas.microsoft.com/office/drawing/2014/main" id="{74D99911-FC5B-4291-89C2-BD5B35CEF03F}"/>
              </a:ext>
            </a:extLst>
          </p:cNvPr>
          <p:cNvSpPr txBox="1"/>
          <p:nvPr/>
        </p:nvSpPr>
        <p:spPr>
          <a:xfrm>
            <a:off x="1227803" y="99605"/>
            <a:ext cx="5412694"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Sign Off</a:t>
            </a:r>
            <a:endParaRPr lang="en-US" sz="11500" dirty="0">
              <a:solidFill>
                <a:srgbClr val="FF0066"/>
              </a:solidFill>
              <a:latin typeface="Rushink DEMO" panose="02000506000000020004" pitchFamily="50" charset="0"/>
            </a:endParaRPr>
          </a:p>
        </p:txBody>
      </p:sp>
      <p:sp>
        <p:nvSpPr>
          <p:cNvPr id="5" name="TextBox 4">
            <a:extLst>
              <a:ext uri="{FF2B5EF4-FFF2-40B4-BE49-F238E27FC236}">
                <a16:creationId xmlns:a16="http://schemas.microsoft.com/office/drawing/2014/main" id="{5A05CFB3-B36F-4C0C-A979-466727D9D323}"/>
              </a:ext>
            </a:extLst>
          </p:cNvPr>
          <p:cNvSpPr txBox="1"/>
          <p:nvPr/>
        </p:nvSpPr>
        <p:spPr>
          <a:xfrm>
            <a:off x="258245" y="2445978"/>
            <a:ext cx="6888280" cy="923330"/>
          </a:xfrm>
          <a:prstGeom prst="rect">
            <a:avLst/>
          </a:prstGeom>
          <a:noFill/>
        </p:spPr>
        <p:txBody>
          <a:bodyPr wrap="square" rtlCol="0">
            <a:spAutoFit/>
          </a:bodyPr>
          <a:lstStyle/>
          <a:p>
            <a:r>
              <a:rPr lang="en-US" dirty="0">
                <a:solidFill>
                  <a:srgbClr val="FF0066"/>
                </a:solidFill>
                <a:latin typeface="Timothy" panose="02000503000000000000" pitchFamily="2" charset="0"/>
              </a:rPr>
              <a:t>We’re a global company. </a:t>
            </a:r>
            <a:r>
              <a:rPr lang="en-US" dirty="0">
                <a:latin typeface="Timothy" panose="02000503000000000000" pitchFamily="2" charset="0"/>
              </a:rPr>
              <a:t>that means people are working in other time zones! If your customer really needs something, those other engineers can and should help them. Just leave that contact information in your signature or out of office and </a:t>
            </a:r>
            <a:r>
              <a:rPr lang="en-US" dirty="0">
                <a:solidFill>
                  <a:srgbClr val="FF0066"/>
                </a:solidFill>
                <a:latin typeface="Timothy" panose="02000503000000000000" pitchFamily="2" charset="0"/>
              </a:rPr>
              <a:t>leave your email until tomorrow.</a:t>
            </a:r>
          </a:p>
        </p:txBody>
      </p:sp>
      <p:sp>
        <p:nvSpPr>
          <p:cNvPr id="10" name="TextBox 9">
            <a:extLst>
              <a:ext uri="{FF2B5EF4-FFF2-40B4-BE49-F238E27FC236}">
                <a16:creationId xmlns:a16="http://schemas.microsoft.com/office/drawing/2014/main" id="{D4EAA98F-7A76-454D-B6A1-96BC9BB93FA8}"/>
              </a:ext>
            </a:extLst>
          </p:cNvPr>
          <p:cNvSpPr txBox="1"/>
          <p:nvPr/>
        </p:nvSpPr>
        <p:spPr>
          <a:xfrm>
            <a:off x="2857855" y="3670784"/>
            <a:ext cx="6212910" cy="1200329"/>
          </a:xfrm>
          <a:prstGeom prst="rect">
            <a:avLst/>
          </a:prstGeom>
          <a:noFill/>
        </p:spPr>
        <p:txBody>
          <a:bodyPr wrap="square" rtlCol="0">
            <a:spAutoFit/>
          </a:bodyPr>
          <a:lstStyle/>
          <a:p>
            <a:r>
              <a:rPr lang="en-US" sz="7200" dirty="0">
                <a:latin typeface="Segoe UI Light" panose="020B0502040204020203" pitchFamily="34" charset="0"/>
                <a:cs typeface="Segoe UI Light" panose="020B0502040204020203" pitchFamily="34" charset="0"/>
              </a:rPr>
              <a:t>2. </a:t>
            </a:r>
          </a:p>
        </p:txBody>
      </p:sp>
      <p:sp>
        <p:nvSpPr>
          <p:cNvPr id="12" name="TextBox 11">
            <a:extLst>
              <a:ext uri="{FF2B5EF4-FFF2-40B4-BE49-F238E27FC236}">
                <a16:creationId xmlns:a16="http://schemas.microsoft.com/office/drawing/2014/main" id="{85EAFC76-81B8-466B-B865-19B231287AF2}"/>
              </a:ext>
            </a:extLst>
          </p:cNvPr>
          <p:cNvSpPr txBox="1"/>
          <p:nvPr/>
        </p:nvSpPr>
        <p:spPr>
          <a:xfrm>
            <a:off x="3573779" y="4616774"/>
            <a:ext cx="9457150" cy="1015663"/>
          </a:xfrm>
          <a:prstGeom prst="rect">
            <a:avLst/>
          </a:prstGeom>
          <a:noFill/>
        </p:spPr>
        <p:txBody>
          <a:bodyPr wrap="square" rtlCol="0">
            <a:spAutoFit/>
          </a:bodyPr>
          <a:lstStyle/>
          <a:p>
            <a:r>
              <a:rPr lang="en-US" sz="6000" dirty="0">
                <a:latin typeface="Segoe UI Light" panose="020B0502040204020203" pitchFamily="34" charset="0"/>
                <a:ea typeface="Malgun Gothic Semilight" panose="020B0502040204020203" pitchFamily="34" charset="-128"/>
                <a:cs typeface="Segoe UI Light" panose="020B0502040204020203" pitchFamily="34" charset="0"/>
              </a:rPr>
              <a:t>when you get stuck.</a:t>
            </a:r>
          </a:p>
        </p:txBody>
      </p:sp>
      <p:sp>
        <p:nvSpPr>
          <p:cNvPr id="14" name="TextBox 13">
            <a:extLst>
              <a:ext uri="{FF2B5EF4-FFF2-40B4-BE49-F238E27FC236}">
                <a16:creationId xmlns:a16="http://schemas.microsoft.com/office/drawing/2014/main" id="{268A427B-6896-4470-87F0-2D47C707883B}"/>
              </a:ext>
            </a:extLst>
          </p:cNvPr>
          <p:cNvSpPr txBox="1"/>
          <p:nvPr/>
        </p:nvSpPr>
        <p:spPr>
          <a:xfrm>
            <a:off x="3814904" y="3262557"/>
            <a:ext cx="8634084" cy="1862048"/>
          </a:xfrm>
          <a:prstGeom prst="rect">
            <a:avLst/>
          </a:prstGeom>
          <a:noFill/>
        </p:spPr>
        <p:txBody>
          <a:bodyPr wrap="square" rtlCol="0">
            <a:spAutoFit/>
          </a:bodyPr>
          <a:lstStyle/>
          <a:p>
            <a:r>
              <a:rPr lang="en-US" sz="11500" dirty="0">
                <a:solidFill>
                  <a:srgbClr val="FF0066"/>
                </a:solidFill>
                <a:latin typeface="Sprite Graffiti" panose="00000500000000000000" pitchFamily="2" charset="0"/>
              </a:rPr>
              <a:t>Ask For Help</a:t>
            </a:r>
            <a:endParaRPr lang="en-US" sz="11500" dirty="0">
              <a:solidFill>
                <a:srgbClr val="FF0066"/>
              </a:solidFill>
              <a:latin typeface="Rushink DEMO" panose="02000506000000020004" pitchFamily="50" charset="0"/>
            </a:endParaRPr>
          </a:p>
        </p:txBody>
      </p:sp>
      <p:sp>
        <p:nvSpPr>
          <p:cNvPr id="16" name="TextBox 15">
            <a:extLst>
              <a:ext uri="{FF2B5EF4-FFF2-40B4-BE49-F238E27FC236}">
                <a16:creationId xmlns:a16="http://schemas.microsoft.com/office/drawing/2014/main" id="{12A91B3C-5365-461A-BADA-B9AD2B5C4B1B}"/>
              </a:ext>
            </a:extLst>
          </p:cNvPr>
          <p:cNvSpPr txBox="1"/>
          <p:nvPr/>
        </p:nvSpPr>
        <p:spPr>
          <a:xfrm>
            <a:off x="3573778" y="5589209"/>
            <a:ext cx="5902860" cy="923330"/>
          </a:xfrm>
          <a:prstGeom prst="rect">
            <a:avLst/>
          </a:prstGeom>
          <a:noFill/>
        </p:spPr>
        <p:txBody>
          <a:bodyPr wrap="square" rtlCol="0">
            <a:spAutoFit/>
          </a:bodyPr>
          <a:lstStyle/>
          <a:p>
            <a:r>
              <a:rPr lang="en-US" dirty="0">
                <a:solidFill>
                  <a:srgbClr val="FF0066"/>
                </a:solidFill>
                <a:latin typeface="Timothy" panose="02000503000000000000" pitchFamily="2" charset="0"/>
              </a:rPr>
              <a:t>We’re all working together! </a:t>
            </a:r>
            <a:r>
              <a:rPr lang="en-US" dirty="0">
                <a:latin typeface="Timothy" panose="02000503000000000000" pitchFamily="2" charset="0"/>
              </a:rPr>
              <a:t>Don’t wait until you’ve hit a wall of frustration. Reach out to your teammates! They might have helpful Ideas, and at very least they know what it’s like to be stuck and will gladly let you Vent.</a:t>
            </a:r>
          </a:p>
        </p:txBody>
      </p:sp>
    </p:spTree>
    <p:extLst>
      <p:ext uri="{BB962C8B-B14F-4D97-AF65-F5344CB8AC3E}">
        <p14:creationId xmlns:p14="http://schemas.microsoft.com/office/powerpoint/2010/main" val="315201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7549</TotalTime>
  <Words>1057</Words>
  <Application>Microsoft Office PowerPoint</Application>
  <PresentationFormat>Widescreen</PresentationFormat>
  <Paragraphs>163</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STXingkai</vt:lpstr>
      <vt:lpstr>Arial</vt:lpstr>
      <vt:lpstr>Calibri</vt:lpstr>
      <vt:lpstr>Calibri Light</vt:lpstr>
      <vt:lpstr>Rushink DEMO</vt:lpstr>
      <vt:lpstr>Segoe UI Light</vt:lpstr>
      <vt:lpstr>Sprite Graffiti</vt:lpstr>
      <vt:lpstr>Sprite Graffiti Extras</vt:lpstr>
      <vt:lpstr>Timothy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Henderson</dc:creator>
  <cp:lastModifiedBy>Whitney Henderson</cp:lastModifiedBy>
  <cp:revision>57</cp:revision>
  <dcterms:created xsi:type="dcterms:W3CDTF">2020-06-09T15:31:50Z</dcterms:created>
  <dcterms:modified xsi:type="dcterms:W3CDTF">2020-07-08T20:00:08Z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2020-06-09T15:32:41Z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1909dbad-a827-4cfa-a327-75a0a942387f</vt:lpwstr>
  </property>
  <property fmtid="{D5CDD505-2E9C-101B-9397-08002B2CF9AE}" pid="8" name="MSIP_Label_f42aa342-8706-4288-bd11-ebb85995028c_ContentBits">
    <vt:lpwstr>0</vt:lpwstr>
  </property>
</Properties>
</file>