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  <p:sldId id="286" r:id="rId6"/>
    <p:sldId id="302" r:id="rId7"/>
    <p:sldId id="292" r:id="rId8"/>
    <p:sldId id="291" r:id="rId9"/>
    <p:sldId id="290" r:id="rId10"/>
    <p:sldId id="293" r:id="rId11"/>
    <p:sldId id="294" r:id="rId12"/>
    <p:sldId id="295" r:id="rId13"/>
    <p:sldId id="322" r:id="rId14"/>
    <p:sldId id="321" r:id="rId15"/>
    <p:sldId id="296" r:id="rId16"/>
    <p:sldId id="323" r:id="rId17"/>
    <p:sldId id="324" r:id="rId18"/>
    <p:sldId id="298" r:id="rId19"/>
    <p:sldId id="299" r:id="rId20"/>
    <p:sldId id="257" r:id="rId21"/>
    <p:sldId id="320" r:id="rId22"/>
    <p:sldId id="259" r:id="rId23"/>
    <p:sldId id="303" r:id="rId24"/>
    <p:sldId id="342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43" r:id="rId36"/>
    <p:sldId id="344" r:id="rId37"/>
    <p:sldId id="316" r:id="rId38"/>
    <p:sldId id="317" r:id="rId39"/>
    <p:sldId id="277" r:id="rId40"/>
    <p:sldId id="325" r:id="rId41"/>
    <p:sldId id="318" r:id="rId42"/>
    <p:sldId id="326" r:id="rId43"/>
    <p:sldId id="327" r:id="rId44"/>
    <p:sldId id="331" r:id="rId45"/>
    <p:sldId id="329" r:id="rId46"/>
    <p:sldId id="314" r:id="rId47"/>
    <p:sldId id="276" r:id="rId48"/>
    <p:sldId id="300" r:id="rId49"/>
    <p:sldId id="332" r:id="rId50"/>
    <p:sldId id="333" r:id="rId51"/>
    <p:sldId id="336" r:id="rId52"/>
    <p:sldId id="335" r:id="rId53"/>
    <p:sldId id="280" r:id="rId54"/>
    <p:sldId id="337" r:id="rId55"/>
    <p:sldId id="338" r:id="rId56"/>
    <p:sldId id="340" r:id="rId57"/>
    <p:sldId id="341" r:id="rId58"/>
    <p:sldId id="33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0"/>
    <a:srgbClr val="FFFFFF"/>
    <a:srgbClr val="DA3636"/>
    <a:srgbClr val="6D9B37"/>
    <a:srgbClr val="FFF8DC"/>
    <a:srgbClr val="FFE699"/>
    <a:srgbClr val="FFBC01"/>
    <a:srgbClr val="FFF2CC"/>
    <a:srgbClr val="FEF9E6"/>
    <a:srgbClr val="FD7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2A29-48A4-4587-A17D-ACD2B3DC5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FC0C-7280-46BE-A12E-C5014A20A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A09F-581F-4093-A24A-D097DE9A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828D-08A9-414B-9D1F-6E08814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64AD-6263-4ED6-A10D-B7B69399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C256-DB0C-4345-AE26-7E4701DD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0605F-A886-4B72-88C4-F7541E07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BC68-0AA2-4BD1-ACDD-D125E2E9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22C0-CF84-4370-967E-DC8FDCD2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9AB3-752F-4A45-8F06-0B725DC7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D7490-6041-49C6-B3BC-638102AD6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01BDF-8554-4EC1-AB58-141DFFC66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5E77-DC53-4BE7-B854-C628449F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0B8EB-B464-4009-BCC0-C3DDBC97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ACE24-FCFC-4DBE-8F43-08CDD26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8628-88E0-4FEE-9D50-EA0BA3B3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CA91-EF5E-4B97-9F7A-B6D61391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55A-988D-4707-B1DA-7746A541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867F-405D-4858-A1B3-2D061334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16B5-478C-40EE-ADBA-A75C765B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79B2-A1D7-43E9-8BE9-C1E7387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A6CC-0A5D-43F8-8950-05296B61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6477-0756-4FA4-895F-A8F737F8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1E60-A743-41D7-BA11-6AC3D3F7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E799-FE28-4AF5-AEDD-3DDED828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BCE6-256D-4078-BC4F-40723CA3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E7C-741A-40B1-896E-EAFB21D84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94DC8-AE5D-4073-8BF1-E05A1191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F9BD-60CD-4BED-976F-0FBDA3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FE37B-B38E-47C1-98F3-396ED27B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7E3CC-8568-4F8E-B4CA-29BAA27B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30B-7D3B-434D-94BC-679B1858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EB37-88E8-4BE8-9350-A6013381A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1D4E3-9054-4141-8690-945F3608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BCFFE-ADC1-4807-A029-92F69E122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D2F4D-DF79-4EAD-978A-514CC19D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CF4E1-CB10-487B-B331-FB90A0B4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0790-5890-4AE5-8B19-820C088F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7EB4F-2D14-4308-B2A4-F5E46A75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CE67-C065-414A-A610-8BF421A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11522-32F0-4D89-AB8B-40B31C38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389A7-3583-4338-869B-26EA3BEC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5B47-924F-4B6B-AE8E-981F8257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AD276-56B8-43B6-A759-17206A6D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DDE92-073F-413D-8B54-92F9ACC0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7A839-88E0-4CC4-B1F0-1B6A6FA8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9F95-6A19-411B-A0A6-7AFCE494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B158-71BC-432E-9F41-83888575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C22F9-AD44-4B18-B454-3382CEE0A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A9307-B97E-4B6E-99FD-5CB14407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DA37-7647-4026-85C0-8FA1ED81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1E67-76FB-4154-B8F6-F16C485B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B822-07A3-49D0-83A6-EC76E1D3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3B404-9A17-4B10-BFC7-07F2C5E87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C05CD-BCE6-4278-BE01-89CD15692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EAA6A-C48B-41C7-A7D2-BB6FF9B1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86503-E6E3-4410-AFB9-413CAE48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1DDC-EA50-4909-99F2-69AC26F5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70439-10C2-4205-ADBD-CC7757F2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A846-0F38-4731-8A59-8E06D7B7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AA5F-9988-4454-A675-8A4C7CE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ED5F-3225-45B3-8EC7-3B3B81905B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9880-0906-4C1B-A2D2-2CDE74DA0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A7A9-6F33-46BD-A598-EC61A0AD0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421D-8721-449D-BD86-B016D255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0773/retro-element-abstract-0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ava.microsoft.com/#documentation-conte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70773/retro-element-abstract-004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clipart.org/detail/170773/retro-element-abstract-004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70773/retro-element-abstract-004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70773/retro-element-abstract-004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0773/retro-element-abstract-0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.microsoft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0773/retro-element-abstract-0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0773/retro-element-abstract-0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0DA6484-3AD9-4025-9725-6AC463994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419" y="0"/>
            <a:ext cx="12184812" cy="68580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64D37C-FE41-4353-B2F8-A3A997B6C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444">
            <a:off x="6946422" y="3688008"/>
            <a:ext cx="5364067" cy="4694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952CC-A8FE-4022-8782-EA36A713815A}"/>
              </a:ext>
            </a:extLst>
          </p:cNvPr>
          <p:cNvSpPr txBox="1"/>
          <p:nvPr/>
        </p:nvSpPr>
        <p:spPr>
          <a:xfrm>
            <a:off x="484698" y="2162608"/>
            <a:ext cx="1017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Yesteryear" panose="03020802040607070802" pitchFamily="66" charset="0"/>
              </a:rPr>
              <a:t>Troubleshooting Basics!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C52FD-9F0A-4F2E-B9D5-0C1DE32E4D6C}"/>
              </a:ext>
            </a:extLst>
          </p:cNvPr>
          <p:cNvSpPr txBox="1"/>
          <p:nvPr/>
        </p:nvSpPr>
        <p:spPr>
          <a:xfrm>
            <a:off x="804963" y="3352382"/>
            <a:ext cx="1017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Solutions for a modern era…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0B9FF-B44E-4F85-8490-2E409FFB84CF}"/>
              </a:ext>
            </a:extLst>
          </p:cNvPr>
          <p:cNvSpPr txBox="1"/>
          <p:nvPr/>
        </p:nvSpPr>
        <p:spPr>
          <a:xfrm>
            <a:off x="9060517" y="5619895"/>
            <a:ext cx="2943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Whirly Birdie" panose="00000500000000000000" pitchFamily="50" charset="0"/>
                <a:ea typeface="Cherry Cream Soda" panose="02000000000000000000" pitchFamily="2" charset="0"/>
              </a:rPr>
              <a:t>whhender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Whirly Birdie" panose="00000500000000000000" pitchFamily="50" charset="0"/>
              <a:ea typeface="Cherry Cream Soda" panose="02000000000000000000" pitchFamily="2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Whirly Birdie" panose="00000500000000000000" pitchFamily="50" charset="0"/>
                <a:ea typeface="Cherry Cream Soda" panose="02000000000000000000" pitchFamily="2" charset="0"/>
              </a:rPr>
              <a:t>June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8B639-E5F3-4F2E-B035-2C2289F882AB}"/>
              </a:ext>
            </a:extLst>
          </p:cNvPr>
          <p:cNvSpPr txBox="1"/>
          <p:nvPr/>
        </p:nvSpPr>
        <p:spPr>
          <a:xfrm>
            <a:off x="8554572" y="5110046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47FD9-51FC-4B16-A9B1-A949A83EA15B}"/>
              </a:ext>
            </a:extLst>
          </p:cNvPr>
          <p:cNvSpPr txBox="1"/>
          <p:nvPr/>
        </p:nvSpPr>
        <p:spPr>
          <a:xfrm>
            <a:off x="475173" y="41217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887E3-6671-4270-92FE-C7EA85DAD13A}"/>
              </a:ext>
            </a:extLst>
          </p:cNvPr>
          <p:cNvSpPr txBox="1"/>
          <p:nvPr/>
        </p:nvSpPr>
        <p:spPr>
          <a:xfrm>
            <a:off x="524122" y="658297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5FE66-4F7B-4E71-AAA6-0BF6E1F70593}"/>
              </a:ext>
            </a:extLst>
          </p:cNvPr>
          <p:cNvSpPr txBox="1"/>
          <p:nvPr/>
        </p:nvSpPr>
        <p:spPr>
          <a:xfrm>
            <a:off x="1231300" y="77218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877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61714" y="-1848861"/>
            <a:ext cx="12697690" cy="11019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BDFEC-577D-4C45-B6D1-B551FDF51DE7}"/>
              </a:ext>
            </a:extLst>
          </p:cNvPr>
          <p:cNvSpPr txBox="1"/>
          <p:nvPr/>
        </p:nvSpPr>
        <p:spPr>
          <a:xfrm>
            <a:off x="1050664" y="-128091"/>
            <a:ext cx="11141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2400" dirty="0">
                <a:latin typeface="Oregano" panose="03060702040602030A04" pitchFamily="66" charset="0"/>
              </a:rPr>
              <a:t>Description: </a:t>
            </a:r>
          </a:p>
          <a:p>
            <a:pPr algn="l" fontAlgn="base"/>
            <a:r>
              <a:rPr lang="en-US" sz="2400" dirty="0">
                <a:latin typeface="Abadi" panose="020B0604020104020204" pitchFamily="34" charset="0"/>
              </a:rPr>
              <a:t>“I am getting an access error trying to access my data through the portal…”</a:t>
            </a:r>
            <a:endParaRPr lang="en-US" sz="24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485F55-D2AC-4EE1-B2BA-5C95AC274E2A}"/>
              </a:ext>
            </a:extLst>
          </p:cNvPr>
          <p:cNvSpPr txBox="1">
            <a:spLocks/>
          </p:cNvSpPr>
          <p:nvPr/>
        </p:nvSpPr>
        <p:spPr>
          <a:xfrm>
            <a:off x="1161500" y="1062776"/>
            <a:ext cx="10515600" cy="514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Who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0BDA5-197F-464E-8878-C304399DBC6B}"/>
              </a:ext>
            </a:extLst>
          </p:cNvPr>
          <p:cNvSpPr txBox="1"/>
          <p:nvPr/>
        </p:nvSpPr>
        <p:spPr>
          <a:xfrm>
            <a:off x="1170056" y="1648164"/>
            <a:ext cx="1103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What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3BDD1-971B-4BA9-87B5-39FE66AEF708}"/>
              </a:ext>
            </a:extLst>
          </p:cNvPr>
          <p:cNvSpPr txBox="1"/>
          <p:nvPr/>
        </p:nvSpPr>
        <p:spPr>
          <a:xfrm>
            <a:off x="1161500" y="2858958"/>
            <a:ext cx="10430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When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C8710-5DFC-4AAC-8A7D-B9EEE0205B33}"/>
              </a:ext>
            </a:extLst>
          </p:cNvPr>
          <p:cNvSpPr txBox="1"/>
          <p:nvPr/>
        </p:nvSpPr>
        <p:spPr>
          <a:xfrm>
            <a:off x="1170056" y="3969358"/>
            <a:ext cx="1103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Where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FB5BB-41A7-40D9-8AFE-47AD704D650A}"/>
              </a:ext>
            </a:extLst>
          </p:cNvPr>
          <p:cNvSpPr txBox="1"/>
          <p:nvPr/>
        </p:nvSpPr>
        <p:spPr>
          <a:xfrm>
            <a:off x="1476460" y="5195018"/>
            <a:ext cx="6643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Why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8CEF31-F77F-4996-8F02-9554041859B6}"/>
              </a:ext>
            </a:extLst>
          </p:cNvPr>
          <p:cNvSpPr txBox="1"/>
          <p:nvPr/>
        </p:nvSpPr>
        <p:spPr>
          <a:xfrm>
            <a:off x="2339293" y="1167545"/>
            <a:ext cx="8137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badi" panose="020B0604020104020204" pitchFamily="34" charset="0"/>
              </a:rPr>
              <a:t>- Only one user is seeing this error.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11ED1-9936-4D0F-845E-718006615DF2}"/>
              </a:ext>
            </a:extLst>
          </p:cNvPr>
          <p:cNvSpPr txBox="1"/>
          <p:nvPr/>
        </p:nvSpPr>
        <p:spPr>
          <a:xfrm>
            <a:off x="2389412" y="1794466"/>
            <a:ext cx="9725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badi" panose="020B0604020104020204" pitchFamily="34" charset="0"/>
              </a:rPr>
              <a:t>- “</a:t>
            </a:r>
            <a:r>
              <a:rPr lang="en-US" sz="2400" dirty="0">
                <a:latin typeface="Abadi" panose="020B0604020104020204" pitchFamily="34" charset="0"/>
              </a:rPr>
              <a:t>You do not have access. An authorization failure occurred.  This request is not authorized to perform this operation. RequestId:43cca8bf-f01e-0027-7315-431f99000000”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E666C-1269-4EB3-89C8-9C60584A366A}"/>
              </a:ext>
            </a:extLst>
          </p:cNvPr>
          <p:cNvSpPr txBox="1"/>
          <p:nvPr/>
        </p:nvSpPr>
        <p:spPr>
          <a:xfrm>
            <a:off x="2518076" y="3010352"/>
            <a:ext cx="9369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Yes, I see this error every time I attempt to access the data through the portal. Last time: </a:t>
            </a:r>
            <a:r>
              <a:rPr lang="en-US" sz="2400" dirty="0">
                <a:latin typeface="Abadi" panose="020B0604020104020204" pitchFamily="34" charset="0"/>
              </a:rPr>
              <a:t>Time:2020-06-15T13:04:15.8727806Z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badi" panose="020B0604020104020204" pitchFamily="34" charset="0"/>
              </a:rPr>
              <a:t>This used to work. Error started in Mid-March.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A8FE2-3803-4406-AF6E-14E6FC85EF74}"/>
              </a:ext>
            </a:extLst>
          </p:cNvPr>
          <p:cNvSpPr txBox="1"/>
          <p:nvPr/>
        </p:nvSpPr>
        <p:spPr>
          <a:xfrm>
            <a:off x="2651350" y="4131158"/>
            <a:ext cx="886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Only see error through the portal. ADF and Databricks work fine.</a:t>
            </a: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badi" panose="020B0604020104020204" pitchFamily="34" charset="0"/>
              </a:rPr>
              <a:t>I see the same error using InPrivate Browsing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2C4B2-451A-454E-A73B-0E7AEB17E289}"/>
              </a:ext>
            </a:extLst>
          </p:cNvPr>
          <p:cNvSpPr txBox="1"/>
          <p:nvPr/>
        </p:nvSpPr>
        <p:spPr>
          <a:xfrm>
            <a:off x="2654253" y="5386987"/>
            <a:ext cx="4965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- I manage the data through the portal. It is easier to click through than list the data using a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AA08F700-2FE3-4504-BEF8-1F74887C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80186" y="-1810491"/>
            <a:ext cx="12697690" cy="11019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0E3B4-7207-413B-973E-41F5F8A692B9}"/>
              </a:ext>
            </a:extLst>
          </p:cNvPr>
          <p:cNvSpPr txBox="1"/>
          <p:nvPr/>
        </p:nvSpPr>
        <p:spPr>
          <a:xfrm>
            <a:off x="4998089" y="999756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5F28-34D6-4800-9E56-561DAEF7C88C}"/>
              </a:ext>
            </a:extLst>
          </p:cNvPr>
          <p:cNvSpPr txBox="1"/>
          <p:nvPr/>
        </p:nvSpPr>
        <p:spPr>
          <a:xfrm>
            <a:off x="1442870" y="-479762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0FD3F-8C6C-4A3C-ADEB-E0D302F54BE6}"/>
              </a:ext>
            </a:extLst>
          </p:cNvPr>
          <p:cNvSpPr txBox="1"/>
          <p:nvPr/>
        </p:nvSpPr>
        <p:spPr>
          <a:xfrm>
            <a:off x="2765582" y="-27926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8B10738-1154-4C48-BBA3-2B7F9CCF9CE1}"/>
              </a:ext>
            </a:extLst>
          </p:cNvPr>
          <p:cNvSpPr txBox="1">
            <a:spLocks/>
          </p:cNvSpPr>
          <p:nvPr/>
        </p:nvSpPr>
        <p:spPr>
          <a:xfrm>
            <a:off x="669696" y="999756"/>
            <a:ext cx="5654924" cy="112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5800" i="0" dirty="0">
                <a:solidFill>
                  <a:srgbClr val="DA3636"/>
                </a:solidFill>
                <a:effectLst/>
                <a:latin typeface="Yesteryear" panose="03020802040607070802" pitchFamily="66" charset="0"/>
              </a:rPr>
              <a:t>Write a Statement…</a:t>
            </a:r>
            <a:endParaRPr lang="en-US" sz="5800" i="0" dirty="0">
              <a:effectLst/>
              <a:latin typeface="Yesteryear" panose="03020802040607070802" pitchFamily="66" charset="0"/>
            </a:endParaRP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A89A9-ACDD-4B76-A08E-A2F1DA6EA405}"/>
              </a:ext>
            </a:extLst>
          </p:cNvPr>
          <p:cNvSpPr txBox="1"/>
          <p:nvPr/>
        </p:nvSpPr>
        <p:spPr>
          <a:xfrm>
            <a:off x="784247" y="2167116"/>
            <a:ext cx="103727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Using your problem definition questions, write out a brief statement that covers what the issue </a:t>
            </a:r>
            <a:r>
              <a:rPr lang="en-US" sz="4800" dirty="0">
                <a:solidFill>
                  <a:srgbClr val="6D9B37"/>
                </a:solidFill>
                <a:latin typeface="Oregano" panose="03060702040602030A04" pitchFamily="66" charset="0"/>
              </a:rPr>
              <a:t>IS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and what it </a:t>
            </a:r>
            <a:r>
              <a:rPr lang="en-US" sz="48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CBEAD-DE23-4CD5-B3FF-33C32E0323E6}"/>
              </a:ext>
            </a:extLst>
          </p:cNvPr>
          <p:cNvSpPr txBox="1"/>
          <p:nvPr/>
        </p:nvSpPr>
        <p:spPr>
          <a:xfrm>
            <a:off x="1149579" y="3834604"/>
            <a:ext cx="1037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“Since mid-March, </a:t>
            </a:r>
            <a:r>
              <a:rPr lang="en-US" sz="2800" b="1" dirty="0">
                <a:solidFill>
                  <a:srgbClr val="6D9B37"/>
                </a:solidFill>
                <a:latin typeface="Abadi" panose="020B0604020104020204" pitchFamily="34" charset="0"/>
              </a:rPr>
              <a:t>one user </a:t>
            </a:r>
            <a:r>
              <a:rPr lang="en-US" sz="2800" dirty="0">
                <a:latin typeface="Abadi" panose="020B0604020104020204" pitchFamily="34" charset="0"/>
              </a:rPr>
              <a:t>is having </a:t>
            </a:r>
            <a:r>
              <a:rPr lang="en-US" sz="2800" b="1" dirty="0">
                <a:solidFill>
                  <a:srgbClr val="6D9B37"/>
                </a:solidFill>
                <a:latin typeface="Abadi" panose="020B0604020104020204" pitchFamily="34" charset="0"/>
              </a:rPr>
              <a:t>consistent</a:t>
            </a:r>
            <a:r>
              <a:rPr lang="en-US" sz="2800" dirty="0">
                <a:latin typeface="Abadi" panose="020B0604020104020204" pitchFamily="34" charset="0"/>
              </a:rPr>
              <a:t> trouble attempting to access the data </a:t>
            </a:r>
            <a:r>
              <a:rPr lang="en-US" sz="2800" b="1" dirty="0">
                <a:solidFill>
                  <a:srgbClr val="6D9B37"/>
                </a:solidFill>
                <a:latin typeface="Abadi" panose="020B0604020104020204" pitchFamily="34" charset="0"/>
              </a:rPr>
              <a:t>through the portal</a:t>
            </a:r>
            <a:r>
              <a:rPr lang="en-US" sz="2800" dirty="0">
                <a:latin typeface="Abadi" panose="020B0604020104020204" pitchFamily="34" charset="0"/>
              </a:rPr>
              <a:t>. Accessing the data through </a:t>
            </a:r>
            <a:r>
              <a:rPr lang="en-US" sz="2800" b="1" dirty="0">
                <a:solidFill>
                  <a:srgbClr val="DA3636"/>
                </a:solidFill>
                <a:latin typeface="Abadi" panose="020B0604020104020204" pitchFamily="34" charset="0"/>
              </a:rPr>
              <a:t>a script </a:t>
            </a:r>
            <a:r>
              <a:rPr lang="en-US" sz="2800" dirty="0">
                <a:latin typeface="Abadi" panose="020B0604020104020204" pitchFamily="34" charset="0"/>
              </a:rPr>
              <a:t>works just fine, and </a:t>
            </a:r>
            <a:r>
              <a:rPr lang="en-US" sz="2800" b="1" dirty="0">
                <a:solidFill>
                  <a:srgbClr val="DA3636"/>
                </a:solidFill>
                <a:latin typeface="Abadi" panose="020B0604020104020204" pitchFamily="34" charset="0"/>
              </a:rPr>
              <a:t>other users </a:t>
            </a:r>
            <a:r>
              <a:rPr lang="en-US" sz="2800" dirty="0">
                <a:latin typeface="Abadi" panose="020B0604020104020204" pitchFamily="34" charset="0"/>
              </a:rPr>
              <a:t>are also able to access the data as expected.”</a:t>
            </a:r>
            <a:endParaRPr lang="en-US" sz="48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637337" y="-1867808"/>
            <a:ext cx="12697690" cy="1101933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C895E33-0FAB-40CA-B3B8-B2274D02EC34}"/>
              </a:ext>
            </a:extLst>
          </p:cNvPr>
          <p:cNvSpPr/>
          <p:nvPr/>
        </p:nvSpPr>
        <p:spPr>
          <a:xfrm>
            <a:off x="6029298" y="2701203"/>
            <a:ext cx="2508277" cy="2468685"/>
          </a:xfrm>
          <a:prstGeom prst="ellipse">
            <a:avLst/>
          </a:prstGeom>
          <a:noFill/>
          <a:ln w="95250">
            <a:solidFill>
              <a:srgbClr val="DA363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08277"/>
                      <a:gd name="connsiteY0" fmla="*/ 1234343 h 2468685"/>
                      <a:gd name="connsiteX1" fmla="*/ 1254139 w 2508277"/>
                      <a:gd name="connsiteY1" fmla="*/ 0 h 2468685"/>
                      <a:gd name="connsiteX2" fmla="*/ 2508278 w 2508277"/>
                      <a:gd name="connsiteY2" fmla="*/ 1234343 h 2468685"/>
                      <a:gd name="connsiteX3" fmla="*/ 1254139 w 2508277"/>
                      <a:gd name="connsiteY3" fmla="*/ 2468686 h 2468685"/>
                      <a:gd name="connsiteX4" fmla="*/ 0 w 2508277"/>
                      <a:gd name="connsiteY4" fmla="*/ 1234343 h 2468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8277" h="2468685" extrusionOk="0">
                        <a:moveTo>
                          <a:pt x="0" y="1234343"/>
                        </a:moveTo>
                        <a:cubicBezTo>
                          <a:pt x="-49697" y="521980"/>
                          <a:pt x="421372" y="52591"/>
                          <a:pt x="1254139" y="0"/>
                        </a:cubicBezTo>
                        <a:cubicBezTo>
                          <a:pt x="2069390" y="25812"/>
                          <a:pt x="2468223" y="553908"/>
                          <a:pt x="2508278" y="1234343"/>
                        </a:cubicBezTo>
                        <a:cubicBezTo>
                          <a:pt x="2369000" y="2052064"/>
                          <a:pt x="1913577" y="2652214"/>
                          <a:pt x="1254139" y="2468686"/>
                        </a:cubicBezTo>
                        <a:cubicBezTo>
                          <a:pt x="487132" y="2427999"/>
                          <a:pt x="137185" y="1981600"/>
                          <a:pt x="0" y="123434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61E680-FA25-4A98-A9D7-5E7861FAD771}"/>
              </a:ext>
            </a:extLst>
          </p:cNvPr>
          <p:cNvSpPr/>
          <p:nvPr/>
        </p:nvSpPr>
        <p:spPr>
          <a:xfrm>
            <a:off x="5774242" y="3685184"/>
            <a:ext cx="477038" cy="709554"/>
          </a:xfrm>
          <a:prstGeom prst="ellipse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03EF2CC-D6D0-4137-A92F-04DB6102708F}"/>
              </a:ext>
            </a:extLst>
          </p:cNvPr>
          <p:cNvCxnSpPr>
            <a:cxnSpLocks/>
          </p:cNvCxnSpPr>
          <p:nvPr/>
        </p:nvCxnSpPr>
        <p:spPr>
          <a:xfrm>
            <a:off x="2699694" y="2954186"/>
            <a:ext cx="3256164" cy="1160358"/>
          </a:xfrm>
          <a:prstGeom prst="curvedConnector3">
            <a:avLst>
              <a:gd name="adj1" fmla="val 50000"/>
            </a:avLst>
          </a:prstGeom>
          <a:ln w="101600">
            <a:solidFill>
              <a:srgbClr val="DA36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CABA2-520F-410F-ABD4-F538E86FD90E}"/>
              </a:ext>
            </a:extLst>
          </p:cNvPr>
          <p:cNvSpPr/>
          <p:nvPr/>
        </p:nvSpPr>
        <p:spPr>
          <a:xfrm>
            <a:off x="4020337" y="3343977"/>
            <a:ext cx="748251" cy="401235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0E3B4-7207-413B-973E-41F5F8A692B9}"/>
              </a:ext>
            </a:extLst>
          </p:cNvPr>
          <p:cNvSpPr txBox="1"/>
          <p:nvPr/>
        </p:nvSpPr>
        <p:spPr>
          <a:xfrm>
            <a:off x="1245254" y="89764"/>
            <a:ext cx="1259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0FD3F-8C6C-4A3C-ADEB-E0D302F54BE6}"/>
              </a:ext>
            </a:extLst>
          </p:cNvPr>
          <p:cNvSpPr txBox="1"/>
          <p:nvPr/>
        </p:nvSpPr>
        <p:spPr>
          <a:xfrm>
            <a:off x="3906164" y="238861"/>
            <a:ext cx="1259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7C18ED-71EC-4FB0-88AB-AE97222A0552}"/>
              </a:ext>
            </a:extLst>
          </p:cNvPr>
          <p:cNvSpPr/>
          <p:nvPr/>
        </p:nvSpPr>
        <p:spPr>
          <a:xfrm>
            <a:off x="484526" y="2360995"/>
            <a:ext cx="2143125" cy="2047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A95EB9-FEF8-4C89-91A3-7D77F2A1D8EB}"/>
              </a:ext>
            </a:extLst>
          </p:cNvPr>
          <p:cNvSpPr/>
          <p:nvPr/>
        </p:nvSpPr>
        <p:spPr>
          <a:xfrm>
            <a:off x="6199804" y="2890794"/>
            <a:ext cx="2143125" cy="2047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A9FD-C3A1-4941-933B-76733F11C8F3}"/>
              </a:ext>
            </a:extLst>
          </p:cNvPr>
          <p:cNvSpPr txBox="1"/>
          <p:nvPr/>
        </p:nvSpPr>
        <p:spPr>
          <a:xfrm>
            <a:off x="541770" y="2932172"/>
            <a:ext cx="2028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Where is the data coming from?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0AACA-65A0-4244-B010-0BBFCD918A7C}"/>
              </a:ext>
            </a:extLst>
          </p:cNvPr>
          <p:cNvSpPr txBox="1"/>
          <p:nvPr/>
        </p:nvSpPr>
        <p:spPr>
          <a:xfrm>
            <a:off x="6302755" y="3571139"/>
            <a:ext cx="1979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Where is the data going to?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ED0C1-33AD-4DF5-BAF5-BCFF423EC296}"/>
              </a:ext>
            </a:extLst>
          </p:cNvPr>
          <p:cNvSpPr txBox="1"/>
          <p:nvPr/>
        </p:nvSpPr>
        <p:spPr>
          <a:xfrm>
            <a:off x="2964688" y="3345102"/>
            <a:ext cx="293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What is between them?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6120B-2B87-4146-B1B5-0CE47A61D294}"/>
              </a:ext>
            </a:extLst>
          </p:cNvPr>
          <p:cNvSpPr txBox="1"/>
          <p:nvPr/>
        </p:nvSpPr>
        <p:spPr>
          <a:xfrm>
            <a:off x="3570892" y="2160858"/>
            <a:ext cx="965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1BDCD-C0DD-44FA-AC4D-B28276A9E6FD}"/>
              </a:ext>
            </a:extLst>
          </p:cNvPr>
          <p:cNvSpPr txBox="1"/>
          <p:nvPr/>
        </p:nvSpPr>
        <p:spPr>
          <a:xfrm>
            <a:off x="4768588" y="4058037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1154E6-14FA-4016-8C8A-A45325BA48A8}"/>
              </a:ext>
            </a:extLst>
          </p:cNvPr>
          <p:cNvSpPr/>
          <p:nvPr/>
        </p:nvSpPr>
        <p:spPr>
          <a:xfrm>
            <a:off x="9279776" y="1066143"/>
            <a:ext cx="2143125" cy="204787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BA9CC-37E1-4E03-91A7-187588D4BBB8}"/>
              </a:ext>
            </a:extLst>
          </p:cNvPr>
          <p:cNvSpPr txBox="1"/>
          <p:nvPr/>
        </p:nvSpPr>
        <p:spPr>
          <a:xfrm>
            <a:off x="8760834" y="1736137"/>
            <a:ext cx="324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What Should Be 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Happening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924D3-6191-4D97-9751-BA8ED58843EE}"/>
              </a:ext>
            </a:extLst>
          </p:cNvPr>
          <p:cNvCxnSpPr/>
          <p:nvPr/>
        </p:nvCxnSpPr>
        <p:spPr>
          <a:xfrm flipV="1">
            <a:off x="8560915" y="2738498"/>
            <a:ext cx="1317899" cy="414381"/>
          </a:xfrm>
          <a:prstGeom prst="straightConnector1">
            <a:avLst/>
          </a:prstGeom>
          <a:ln w="95250">
            <a:solidFill>
              <a:srgbClr val="6D9B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F5255C-185E-4C40-A278-076C2F7A3A8B}"/>
              </a:ext>
            </a:extLst>
          </p:cNvPr>
          <p:cNvSpPr txBox="1"/>
          <p:nvPr/>
        </p:nvSpPr>
        <p:spPr>
          <a:xfrm>
            <a:off x="5288157" y="2285318"/>
            <a:ext cx="32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Anything in the Way?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2BB347-6C14-40E2-9C1C-5F50FEC34911}"/>
              </a:ext>
            </a:extLst>
          </p:cNvPr>
          <p:cNvCxnSpPr>
            <a:cxnSpLocks/>
          </p:cNvCxnSpPr>
          <p:nvPr/>
        </p:nvCxnSpPr>
        <p:spPr>
          <a:xfrm>
            <a:off x="8683058" y="3641862"/>
            <a:ext cx="1136692" cy="796199"/>
          </a:xfrm>
          <a:prstGeom prst="straightConnector1">
            <a:avLst/>
          </a:prstGeom>
          <a:ln w="95250">
            <a:solidFill>
              <a:srgbClr val="DA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BAE463D-1D2F-4CF0-A516-46AF16111060}"/>
              </a:ext>
            </a:extLst>
          </p:cNvPr>
          <p:cNvSpPr/>
          <p:nvPr/>
        </p:nvSpPr>
        <p:spPr>
          <a:xfrm>
            <a:off x="8826854" y="4505325"/>
            <a:ext cx="3088921" cy="664563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3C375-4959-4529-BC57-CDF399953E6A}"/>
              </a:ext>
            </a:extLst>
          </p:cNvPr>
          <p:cNvSpPr txBox="1"/>
          <p:nvPr/>
        </p:nvSpPr>
        <p:spPr>
          <a:xfrm>
            <a:off x="8826854" y="4610964"/>
            <a:ext cx="324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What’s Actually Happening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0468BA-45AB-4A9A-A520-F5A2BD485000}"/>
              </a:ext>
            </a:extLst>
          </p:cNvPr>
          <p:cNvSpPr txBox="1">
            <a:spLocks/>
          </p:cNvSpPr>
          <p:nvPr/>
        </p:nvSpPr>
        <p:spPr>
          <a:xfrm>
            <a:off x="582865" y="737925"/>
            <a:ext cx="5654924" cy="112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3900" i="0" dirty="0">
                <a:solidFill>
                  <a:srgbClr val="DA3636"/>
                </a:solidFill>
                <a:effectLst/>
                <a:latin typeface="Yesteryear" panose="03020802040607070802" pitchFamily="66" charset="0"/>
              </a:rPr>
              <a:t>Draw it out…</a:t>
            </a: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AE8B4F-F3E9-445F-A9ED-569F72439238}"/>
              </a:ext>
            </a:extLst>
          </p:cNvPr>
          <p:cNvSpPr/>
          <p:nvPr/>
        </p:nvSpPr>
        <p:spPr>
          <a:xfrm>
            <a:off x="5064898" y="2248343"/>
            <a:ext cx="2808723" cy="456757"/>
          </a:xfrm>
          <a:custGeom>
            <a:avLst/>
            <a:gdLst>
              <a:gd name="connsiteX0" fmla="*/ 2212202 w 2808723"/>
              <a:gd name="connsiteY0" fmla="*/ 456757 h 456757"/>
              <a:gd name="connsiteX1" fmla="*/ 2802752 w 2808723"/>
              <a:gd name="connsiteY1" fmla="*/ 285307 h 456757"/>
              <a:gd name="connsiteX2" fmla="*/ 2364602 w 2808723"/>
              <a:gd name="connsiteY2" fmla="*/ 28132 h 456757"/>
              <a:gd name="connsiteX3" fmla="*/ 259577 w 2808723"/>
              <a:gd name="connsiteY3" fmla="*/ 28132 h 456757"/>
              <a:gd name="connsiteX4" fmla="*/ 107177 w 2808723"/>
              <a:gd name="connsiteY4" fmla="*/ 218632 h 45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723" h="456757">
                <a:moveTo>
                  <a:pt x="2212202" y="456757"/>
                </a:moveTo>
                <a:cubicBezTo>
                  <a:pt x="2494777" y="406750"/>
                  <a:pt x="2777352" y="356744"/>
                  <a:pt x="2802752" y="285307"/>
                </a:cubicBezTo>
                <a:cubicBezTo>
                  <a:pt x="2828152" y="213870"/>
                  <a:pt x="2788464" y="70994"/>
                  <a:pt x="2364602" y="28132"/>
                </a:cubicBezTo>
                <a:cubicBezTo>
                  <a:pt x="1940740" y="-14730"/>
                  <a:pt x="635814" y="-3618"/>
                  <a:pt x="259577" y="28132"/>
                </a:cubicBezTo>
                <a:cubicBezTo>
                  <a:pt x="-116660" y="59882"/>
                  <a:pt x="-4742" y="139257"/>
                  <a:pt x="107177" y="218632"/>
                </a:cubicBezTo>
              </a:path>
            </a:pathLst>
          </a:custGeom>
          <a:noFill/>
          <a:ln w="95250">
            <a:solidFill>
              <a:srgbClr val="DA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D647862-1245-4FA9-B14D-27D0A528C1AB}"/>
              </a:ext>
            </a:extLst>
          </p:cNvPr>
          <p:cNvSpPr/>
          <p:nvPr/>
        </p:nvSpPr>
        <p:spPr>
          <a:xfrm rot="7656090">
            <a:off x="5144427" y="2406524"/>
            <a:ext cx="280911" cy="274127"/>
          </a:xfrm>
          <a:prstGeom prst="triangle">
            <a:avLst/>
          </a:prstGeom>
          <a:solidFill>
            <a:srgbClr val="D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DF36-DBCF-4B02-8A97-0EADF8B25026}"/>
              </a:ext>
            </a:extLst>
          </p:cNvPr>
          <p:cNvSpPr txBox="1"/>
          <p:nvPr/>
        </p:nvSpPr>
        <p:spPr>
          <a:xfrm>
            <a:off x="2760797" y="1242468"/>
            <a:ext cx="12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8428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637337" y="-1867808"/>
            <a:ext cx="12697690" cy="1101933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C895E33-0FAB-40CA-B3B8-B2274D02EC34}"/>
              </a:ext>
            </a:extLst>
          </p:cNvPr>
          <p:cNvSpPr/>
          <p:nvPr/>
        </p:nvSpPr>
        <p:spPr>
          <a:xfrm>
            <a:off x="6029298" y="2701203"/>
            <a:ext cx="2508277" cy="2468685"/>
          </a:xfrm>
          <a:prstGeom prst="ellipse">
            <a:avLst/>
          </a:prstGeom>
          <a:noFill/>
          <a:ln w="95250">
            <a:solidFill>
              <a:srgbClr val="DA363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08277"/>
                      <a:gd name="connsiteY0" fmla="*/ 1234343 h 2468685"/>
                      <a:gd name="connsiteX1" fmla="*/ 1254139 w 2508277"/>
                      <a:gd name="connsiteY1" fmla="*/ 0 h 2468685"/>
                      <a:gd name="connsiteX2" fmla="*/ 2508278 w 2508277"/>
                      <a:gd name="connsiteY2" fmla="*/ 1234343 h 2468685"/>
                      <a:gd name="connsiteX3" fmla="*/ 1254139 w 2508277"/>
                      <a:gd name="connsiteY3" fmla="*/ 2468686 h 2468685"/>
                      <a:gd name="connsiteX4" fmla="*/ 0 w 2508277"/>
                      <a:gd name="connsiteY4" fmla="*/ 1234343 h 2468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8277" h="2468685" extrusionOk="0">
                        <a:moveTo>
                          <a:pt x="0" y="1234343"/>
                        </a:moveTo>
                        <a:cubicBezTo>
                          <a:pt x="-49697" y="521980"/>
                          <a:pt x="421372" y="52591"/>
                          <a:pt x="1254139" y="0"/>
                        </a:cubicBezTo>
                        <a:cubicBezTo>
                          <a:pt x="2069390" y="25812"/>
                          <a:pt x="2468223" y="553908"/>
                          <a:pt x="2508278" y="1234343"/>
                        </a:cubicBezTo>
                        <a:cubicBezTo>
                          <a:pt x="2369000" y="2052064"/>
                          <a:pt x="1913577" y="2652214"/>
                          <a:pt x="1254139" y="2468686"/>
                        </a:cubicBezTo>
                        <a:cubicBezTo>
                          <a:pt x="487132" y="2427999"/>
                          <a:pt x="137185" y="1981600"/>
                          <a:pt x="0" y="123434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61E680-FA25-4A98-A9D7-5E7861FAD771}"/>
              </a:ext>
            </a:extLst>
          </p:cNvPr>
          <p:cNvSpPr/>
          <p:nvPr/>
        </p:nvSpPr>
        <p:spPr>
          <a:xfrm>
            <a:off x="5774242" y="3685184"/>
            <a:ext cx="477038" cy="709554"/>
          </a:xfrm>
          <a:prstGeom prst="ellipse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03EF2CC-D6D0-4137-A92F-04DB6102708F}"/>
              </a:ext>
            </a:extLst>
          </p:cNvPr>
          <p:cNvCxnSpPr>
            <a:cxnSpLocks/>
          </p:cNvCxnSpPr>
          <p:nvPr/>
        </p:nvCxnSpPr>
        <p:spPr>
          <a:xfrm>
            <a:off x="2699694" y="2954186"/>
            <a:ext cx="3256164" cy="1160358"/>
          </a:xfrm>
          <a:prstGeom prst="curvedConnector3">
            <a:avLst>
              <a:gd name="adj1" fmla="val 50000"/>
            </a:avLst>
          </a:prstGeom>
          <a:ln w="101600">
            <a:solidFill>
              <a:srgbClr val="DA36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CABA2-520F-410F-ABD4-F538E86FD90E}"/>
              </a:ext>
            </a:extLst>
          </p:cNvPr>
          <p:cNvSpPr/>
          <p:nvPr/>
        </p:nvSpPr>
        <p:spPr>
          <a:xfrm>
            <a:off x="4020337" y="3343977"/>
            <a:ext cx="748251" cy="401235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0E3B4-7207-413B-973E-41F5F8A692B9}"/>
              </a:ext>
            </a:extLst>
          </p:cNvPr>
          <p:cNvSpPr txBox="1"/>
          <p:nvPr/>
        </p:nvSpPr>
        <p:spPr>
          <a:xfrm>
            <a:off x="1245254" y="89764"/>
            <a:ext cx="1259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0FD3F-8C6C-4A3C-ADEB-E0D302F54BE6}"/>
              </a:ext>
            </a:extLst>
          </p:cNvPr>
          <p:cNvSpPr txBox="1"/>
          <p:nvPr/>
        </p:nvSpPr>
        <p:spPr>
          <a:xfrm>
            <a:off x="3906164" y="238861"/>
            <a:ext cx="1259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7C18ED-71EC-4FB0-88AB-AE97222A0552}"/>
              </a:ext>
            </a:extLst>
          </p:cNvPr>
          <p:cNvSpPr/>
          <p:nvPr/>
        </p:nvSpPr>
        <p:spPr>
          <a:xfrm>
            <a:off x="484526" y="2360995"/>
            <a:ext cx="2143125" cy="2047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A95EB9-FEF8-4C89-91A3-7D77F2A1D8EB}"/>
              </a:ext>
            </a:extLst>
          </p:cNvPr>
          <p:cNvSpPr/>
          <p:nvPr/>
        </p:nvSpPr>
        <p:spPr>
          <a:xfrm>
            <a:off x="6199804" y="2890794"/>
            <a:ext cx="2143125" cy="2047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A9FD-C3A1-4941-933B-76733F11C8F3}"/>
              </a:ext>
            </a:extLst>
          </p:cNvPr>
          <p:cNvSpPr txBox="1"/>
          <p:nvPr/>
        </p:nvSpPr>
        <p:spPr>
          <a:xfrm>
            <a:off x="541770" y="2932172"/>
            <a:ext cx="202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User on their laptop at home.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0AACA-65A0-4244-B010-0BBFCD918A7C}"/>
              </a:ext>
            </a:extLst>
          </p:cNvPr>
          <p:cNvSpPr txBox="1"/>
          <p:nvPr/>
        </p:nvSpPr>
        <p:spPr>
          <a:xfrm>
            <a:off x="6302755" y="3571139"/>
            <a:ext cx="1979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Data stored on Azure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ED0C1-33AD-4DF5-BAF5-BCFF423EC296}"/>
              </a:ext>
            </a:extLst>
          </p:cNvPr>
          <p:cNvSpPr txBox="1"/>
          <p:nvPr/>
        </p:nvSpPr>
        <p:spPr>
          <a:xfrm>
            <a:off x="2635367" y="3315870"/>
            <a:ext cx="33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User Network, Company VPN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6120B-2B87-4146-B1B5-0CE47A61D294}"/>
              </a:ext>
            </a:extLst>
          </p:cNvPr>
          <p:cNvSpPr txBox="1"/>
          <p:nvPr/>
        </p:nvSpPr>
        <p:spPr>
          <a:xfrm>
            <a:off x="3570892" y="2160858"/>
            <a:ext cx="965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1BDCD-C0DD-44FA-AC4D-B28276A9E6FD}"/>
              </a:ext>
            </a:extLst>
          </p:cNvPr>
          <p:cNvSpPr txBox="1"/>
          <p:nvPr/>
        </p:nvSpPr>
        <p:spPr>
          <a:xfrm>
            <a:off x="4768588" y="4058037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1154E6-14FA-4016-8C8A-A45325BA48A8}"/>
              </a:ext>
            </a:extLst>
          </p:cNvPr>
          <p:cNvSpPr/>
          <p:nvPr/>
        </p:nvSpPr>
        <p:spPr>
          <a:xfrm>
            <a:off x="9279776" y="1066143"/>
            <a:ext cx="2143125" cy="204787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BA9CC-37E1-4E03-91A7-187588D4BBB8}"/>
              </a:ext>
            </a:extLst>
          </p:cNvPr>
          <p:cNvSpPr txBox="1"/>
          <p:nvPr/>
        </p:nvSpPr>
        <p:spPr>
          <a:xfrm>
            <a:off x="9354103" y="1786121"/>
            <a:ext cx="2143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User able to see data in portal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924D3-6191-4D97-9751-BA8ED58843EE}"/>
              </a:ext>
            </a:extLst>
          </p:cNvPr>
          <p:cNvCxnSpPr/>
          <p:nvPr/>
        </p:nvCxnSpPr>
        <p:spPr>
          <a:xfrm flipV="1">
            <a:off x="8560915" y="2738498"/>
            <a:ext cx="1317899" cy="414381"/>
          </a:xfrm>
          <a:prstGeom prst="straightConnector1">
            <a:avLst/>
          </a:prstGeom>
          <a:ln w="95250">
            <a:solidFill>
              <a:srgbClr val="6D9B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F5255C-185E-4C40-A278-076C2F7A3A8B}"/>
              </a:ext>
            </a:extLst>
          </p:cNvPr>
          <p:cNvSpPr txBox="1"/>
          <p:nvPr/>
        </p:nvSpPr>
        <p:spPr>
          <a:xfrm>
            <a:off x="5288157" y="2284859"/>
            <a:ext cx="22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 on Azure 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2BB347-6C14-40E2-9C1C-5F50FEC34911}"/>
              </a:ext>
            </a:extLst>
          </p:cNvPr>
          <p:cNvCxnSpPr>
            <a:cxnSpLocks/>
          </p:cNvCxnSpPr>
          <p:nvPr/>
        </p:nvCxnSpPr>
        <p:spPr>
          <a:xfrm>
            <a:off x="8683058" y="3641862"/>
            <a:ext cx="1136692" cy="796199"/>
          </a:xfrm>
          <a:prstGeom prst="straightConnector1">
            <a:avLst/>
          </a:prstGeom>
          <a:ln w="95250">
            <a:solidFill>
              <a:srgbClr val="DA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BAE463D-1D2F-4CF0-A516-46AF16111060}"/>
              </a:ext>
            </a:extLst>
          </p:cNvPr>
          <p:cNvSpPr/>
          <p:nvPr/>
        </p:nvSpPr>
        <p:spPr>
          <a:xfrm>
            <a:off x="8826854" y="4505325"/>
            <a:ext cx="3088921" cy="664563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3C375-4959-4529-BC57-CDF399953E6A}"/>
              </a:ext>
            </a:extLst>
          </p:cNvPr>
          <p:cNvSpPr txBox="1"/>
          <p:nvPr/>
        </p:nvSpPr>
        <p:spPr>
          <a:xfrm>
            <a:off x="9050985" y="4625179"/>
            <a:ext cx="301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Access Error Message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0468BA-45AB-4A9A-A520-F5A2BD485000}"/>
              </a:ext>
            </a:extLst>
          </p:cNvPr>
          <p:cNvSpPr txBox="1">
            <a:spLocks/>
          </p:cNvSpPr>
          <p:nvPr/>
        </p:nvSpPr>
        <p:spPr>
          <a:xfrm>
            <a:off x="582865" y="737925"/>
            <a:ext cx="5654924" cy="112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3900" i="0" dirty="0">
                <a:solidFill>
                  <a:srgbClr val="DA3636"/>
                </a:solidFill>
                <a:effectLst/>
                <a:latin typeface="Yesteryear" panose="03020802040607070802" pitchFamily="66" charset="0"/>
              </a:rPr>
              <a:t>Draw it out…</a:t>
            </a: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7AE8B4F-F3E9-445F-A9ED-569F72439238}"/>
              </a:ext>
            </a:extLst>
          </p:cNvPr>
          <p:cNvSpPr/>
          <p:nvPr/>
        </p:nvSpPr>
        <p:spPr>
          <a:xfrm>
            <a:off x="5064898" y="2248343"/>
            <a:ext cx="2808723" cy="456757"/>
          </a:xfrm>
          <a:custGeom>
            <a:avLst/>
            <a:gdLst>
              <a:gd name="connsiteX0" fmla="*/ 2212202 w 2808723"/>
              <a:gd name="connsiteY0" fmla="*/ 456757 h 456757"/>
              <a:gd name="connsiteX1" fmla="*/ 2802752 w 2808723"/>
              <a:gd name="connsiteY1" fmla="*/ 285307 h 456757"/>
              <a:gd name="connsiteX2" fmla="*/ 2364602 w 2808723"/>
              <a:gd name="connsiteY2" fmla="*/ 28132 h 456757"/>
              <a:gd name="connsiteX3" fmla="*/ 259577 w 2808723"/>
              <a:gd name="connsiteY3" fmla="*/ 28132 h 456757"/>
              <a:gd name="connsiteX4" fmla="*/ 107177 w 2808723"/>
              <a:gd name="connsiteY4" fmla="*/ 218632 h 45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723" h="456757">
                <a:moveTo>
                  <a:pt x="2212202" y="456757"/>
                </a:moveTo>
                <a:cubicBezTo>
                  <a:pt x="2494777" y="406750"/>
                  <a:pt x="2777352" y="356744"/>
                  <a:pt x="2802752" y="285307"/>
                </a:cubicBezTo>
                <a:cubicBezTo>
                  <a:pt x="2828152" y="213870"/>
                  <a:pt x="2788464" y="70994"/>
                  <a:pt x="2364602" y="28132"/>
                </a:cubicBezTo>
                <a:cubicBezTo>
                  <a:pt x="1940740" y="-14730"/>
                  <a:pt x="635814" y="-3618"/>
                  <a:pt x="259577" y="28132"/>
                </a:cubicBezTo>
                <a:cubicBezTo>
                  <a:pt x="-116660" y="59882"/>
                  <a:pt x="-4742" y="139257"/>
                  <a:pt x="107177" y="218632"/>
                </a:cubicBezTo>
              </a:path>
            </a:pathLst>
          </a:custGeom>
          <a:noFill/>
          <a:ln w="95250">
            <a:solidFill>
              <a:srgbClr val="DA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D647862-1245-4FA9-B14D-27D0A528C1AB}"/>
              </a:ext>
            </a:extLst>
          </p:cNvPr>
          <p:cNvSpPr/>
          <p:nvPr/>
        </p:nvSpPr>
        <p:spPr>
          <a:xfrm rot="7656090">
            <a:off x="5144427" y="2406524"/>
            <a:ext cx="280911" cy="274127"/>
          </a:xfrm>
          <a:prstGeom prst="triangle">
            <a:avLst/>
          </a:prstGeom>
          <a:solidFill>
            <a:srgbClr val="DA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DF36-DBCF-4B02-8A97-0EADF8B25026}"/>
              </a:ext>
            </a:extLst>
          </p:cNvPr>
          <p:cNvSpPr txBox="1"/>
          <p:nvPr/>
        </p:nvSpPr>
        <p:spPr>
          <a:xfrm>
            <a:off x="2760797" y="1242468"/>
            <a:ext cx="12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BD09E-CAD5-4C7E-910C-940559E1BE23}"/>
              </a:ext>
            </a:extLst>
          </p:cNvPr>
          <p:cNvSpPr txBox="1"/>
          <p:nvPr/>
        </p:nvSpPr>
        <p:spPr>
          <a:xfrm>
            <a:off x="4759193" y="2617897"/>
            <a:ext cx="18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Permissions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DD4BE5-6321-4492-B05B-73D77C7FE2A8}"/>
              </a:ext>
            </a:extLst>
          </p:cNvPr>
          <p:cNvSpPr/>
          <p:nvPr/>
        </p:nvSpPr>
        <p:spPr>
          <a:xfrm>
            <a:off x="3464371" y="5096137"/>
            <a:ext cx="2143125" cy="20478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F4D540-51D6-4891-9E4A-00AB43849A72}"/>
              </a:ext>
            </a:extLst>
          </p:cNvPr>
          <p:cNvSpPr txBox="1"/>
          <p:nvPr/>
        </p:nvSpPr>
        <p:spPr>
          <a:xfrm>
            <a:off x="3521615" y="5780251"/>
            <a:ext cx="202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Script running from Databricks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FADFCD3-5309-4FEB-B519-E4AF23737202}"/>
              </a:ext>
            </a:extLst>
          </p:cNvPr>
          <p:cNvCxnSpPr>
            <a:cxnSpLocks/>
          </p:cNvCxnSpPr>
          <p:nvPr/>
        </p:nvCxnSpPr>
        <p:spPr>
          <a:xfrm flipV="1">
            <a:off x="5664740" y="5329585"/>
            <a:ext cx="1396460" cy="921687"/>
          </a:xfrm>
          <a:prstGeom prst="curvedConnector3">
            <a:avLst>
              <a:gd name="adj1" fmla="val 50000"/>
            </a:avLst>
          </a:prstGeom>
          <a:ln w="101600">
            <a:solidFill>
              <a:srgbClr val="6D9B3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96BBB9-25C5-4BE4-BBEB-D1C8566ADE47}"/>
              </a:ext>
            </a:extLst>
          </p:cNvPr>
          <p:cNvSpPr/>
          <p:nvPr/>
        </p:nvSpPr>
        <p:spPr>
          <a:xfrm>
            <a:off x="6028128" y="5579633"/>
            <a:ext cx="748251" cy="401235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54F83C-1A07-45CE-83A7-043A1F06EF30}"/>
              </a:ext>
            </a:extLst>
          </p:cNvPr>
          <p:cNvSpPr txBox="1"/>
          <p:nvPr/>
        </p:nvSpPr>
        <p:spPr>
          <a:xfrm>
            <a:off x="5732424" y="5583784"/>
            <a:ext cx="147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Azure </a:t>
            </a:r>
            <a:r>
              <a:rPr lang="en-US" sz="2000" dirty="0" err="1">
                <a:latin typeface="Abadi" panose="020B0604020104020204" pitchFamily="34" charset="0"/>
              </a:rPr>
              <a:t>VNet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  <p:bldP spid="28" grpId="0"/>
      <p:bldP spid="33" grpId="0"/>
      <p:bldP spid="38" grpId="0"/>
      <p:bldP spid="5" grpId="0"/>
      <p:bldP spid="11" grpId="0" animBg="1"/>
      <p:bldP spid="36" grpId="0"/>
      <p:bldP spid="40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61714" y="-1848861"/>
            <a:ext cx="12697690" cy="11019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A0973-1436-40DB-AF12-4993DB1262A3}"/>
              </a:ext>
            </a:extLst>
          </p:cNvPr>
          <p:cNvSpPr txBox="1"/>
          <p:nvPr/>
        </p:nvSpPr>
        <p:spPr>
          <a:xfrm>
            <a:off x="234993" y="683875"/>
            <a:ext cx="10372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3. Hypothesize</a:t>
            </a:r>
            <a:endParaRPr lang="en-US" sz="66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0E3B4-7207-413B-973E-41F5F8A692B9}"/>
              </a:ext>
            </a:extLst>
          </p:cNvPr>
          <p:cNvSpPr txBox="1"/>
          <p:nvPr/>
        </p:nvSpPr>
        <p:spPr>
          <a:xfrm>
            <a:off x="9506637" y="13075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5F28-34D6-4800-9E56-561DAEF7C88C}"/>
              </a:ext>
            </a:extLst>
          </p:cNvPr>
          <p:cNvSpPr txBox="1"/>
          <p:nvPr/>
        </p:nvSpPr>
        <p:spPr>
          <a:xfrm>
            <a:off x="9555586" y="376877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0FD3F-8C6C-4A3C-ADEB-E0D302F54BE6}"/>
              </a:ext>
            </a:extLst>
          </p:cNvPr>
          <p:cNvSpPr txBox="1"/>
          <p:nvPr/>
        </p:nvSpPr>
        <p:spPr>
          <a:xfrm>
            <a:off x="10262764" y="49076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C6D1D-D62C-478F-96BE-A9B41B51A95A}"/>
              </a:ext>
            </a:extLst>
          </p:cNvPr>
          <p:cNvSpPr txBox="1"/>
          <p:nvPr/>
        </p:nvSpPr>
        <p:spPr>
          <a:xfrm>
            <a:off x="558800" y="1814304"/>
            <a:ext cx="104851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To start hypothesizing about the root cause, think about </a:t>
            </a:r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COULD BE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2400" dirty="0">
                <a:latin typeface="Abadi" panose="020B0604020104020204" pitchFamily="34" charset="0"/>
              </a:rPr>
              <a:t>affected, but 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  <a:p>
            <a:pPr algn="l" fontAlgn="base"/>
            <a:endParaRPr lang="en-US" dirty="0"/>
          </a:p>
          <a:p>
            <a:pPr algn="l" fontAlgn="base"/>
            <a:r>
              <a:rPr lang="en-US" sz="2400" dirty="0">
                <a:latin typeface="Abadi" panose="020B0604020104020204" pitchFamily="34" charset="0"/>
              </a:rPr>
              <a:t>Then compare the </a:t>
            </a:r>
            <a:r>
              <a:rPr lang="en-US" sz="2400" b="1" dirty="0">
                <a:solidFill>
                  <a:srgbClr val="6D9B37"/>
                </a:solidFill>
                <a:latin typeface="Abadi" panose="020B0604020104020204" pitchFamily="34" charset="0"/>
              </a:rPr>
              <a:t>COULD BE </a:t>
            </a:r>
            <a:r>
              <a:rPr lang="en-US" sz="2400" dirty="0">
                <a:latin typeface="Abadi" panose="020B0604020104020204" pitchFamily="34" charset="0"/>
              </a:rPr>
              <a:t>but </a:t>
            </a:r>
            <a:r>
              <a:rPr lang="en-US" sz="2400" b="1" dirty="0">
                <a:solidFill>
                  <a:srgbClr val="DA3636"/>
                </a:solidFill>
                <a:latin typeface="Abadi" panose="020B0604020104020204" pitchFamily="34" charset="0"/>
              </a:rPr>
              <a:t>IS NOT </a:t>
            </a:r>
            <a:r>
              <a:rPr lang="en-US" sz="2400" dirty="0">
                <a:latin typeface="Abadi" panose="020B0604020104020204" pitchFamily="34" charset="0"/>
              </a:rPr>
              <a:t>scenario with the </a:t>
            </a:r>
            <a:r>
              <a:rPr lang="en-US" sz="2400" b="1" dirty="0">
                <a:solidFill>
                  <a:srgbClr val="6D9B37"/>
                </a:solidFill>
                <a:latin typeface="Abadi" panose="020B0604020104020204" pitchFamily="34" charset="0"/>
              </a:rPr>
              <a:t>COULD BE and IS</a:t>
            </a:r>
            <a:r>
              <a:rPr lang="en-US" sz="2400" b="1" dirty="0">
                <a:latin typeface="Abadi" panose="020B0604020104020204" pitchFamily="34" charset="0"/>
              </a:rPr>
              <a:t>.</a:t>
            </a:r>
            <a:br>
              <a:rPr lang="en-US" b="1" dirty="0">
                <a:latin typeface="Abadi" panose="020B0604020104020204" pitchFamily="34" charset="0"/>
              </a:rPr>
            </a:br>
            <a:br>
              <a:rPr lang="en-US" b="1" dirty="0">
                <a:latin typeface="Abadi" panose="020B0604020104020204" pitchFamily="34" charset="0"/>
              </a:rPr>
            </a:br>
            <a:br>
              <a:rPr lang="en-US" dirty="0">
                <a:latin typeface="Abadi" panose="020B0604020104020204" pitchFamily="34" charset="0"/>
              </a:rPr>
            </a:br>
            <a:br>
              <a:rPr lang="en-US" dirty="0">
                <a:latin typeface="Abadi" panose="020B0604020104020204" pitchFamily="34" charset="0"/>
              </a:rPr>
            </a:br>
            <a:endParaRPr lang="en-US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65F7E-3BCC-432C-A567-7CE6AABB2351}"/>
              </a:ext>
            </a:extLst>
          </p:cNvPr>
          <p:cNvSpPr txBox="1"/>
          <p:nvPr/>
        </p:nvSpPr>
        <p:spPr>
          <a:xfrm>
            <a:off x="4465320" y="3650648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3CD33-5243-4E8D-8DAB-BE2F5E586EA0}"/>
              </a:ext>
            </a:extLst>
          </p:cNvPr>
          <p:cNvSpPr txBox="1"/>
          <p:nvPr/>
        </p:nvSpPr>
        <p:spPr>
          <a:xfrm>
            <a:off x="1193801" y="4232351"/>
            <a:ext cx="84754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Also think about </a:t>
            </a:r>
            <a:r>
              <a:rPr lang="en-US" sz="2400" b="1" dirty="0">
                <a:solidFill>
                  <a:srgbClr val="DA3636"/>
                </a:solidFill>
                <a:latin typeface="Abadi" panose="020B0604020104020204" pitchFamily="34" charset="0"/>
              </a:rPr>
              <a:t>WHEN</a:t>
            </a:r>
            <a:r>
              <a:rPr lang="en-US" sz="2400" dirty="0">
                <a:latin typeface="Abadi" panose="020B0604020104020204" pitchFamily="34" charset="0"/>
              </a:rPr>
              <a:t> the issue occurred. 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Were any changes made between when it was working and when it began failing?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61714" y="-1788454"/>
            <a:ext cx="12697690" cy="11019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1C6D1D-D62C-478F-96BE-A9B41B51A95A}"/>
              </a:ext>
            </a:extLst>
          </p:cNvPr>
          <p:cNvSpPr txBox="1"/>
          <p:nvPr/>
        </p:nvSpPr>
        <p:spPr>
          <a:xfrm>
            <a:off x="839280" y="1956544"/>
            <a:ext cx="1004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COULD BE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2400" dirty="0">
                <a:latin typeface="Abadi" panose="020B0604020104020204" pitchFamily="34" charset="0"/>
              </a:rPr>
              <a:t>but 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  <a:p>
            <a:pPr algn="l" fontAlgn="base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E4BF-57CC-4099-AD29-A26C81BF7728}"/>
              </a:ext>
            </a:extLst>
          </p:cNvPr>
          <p:cNvSpPr txBox="1"/>
          <p:nvPr/>
        </p:nvSpPr>
        <p:spPr>
          <a:xfrm>
            <a:off x="1050664" y="-146423"/>
            <a:ext cx="11141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2400" dirty="0">
                <a:latin typeface="Oregano" panose="03060702040602030A04" pitchFamily="66" charset="0"/>
              </a:rPr>
              <a:t>Description: </a:t>
            </a:r>
          </a:p>
          <a:p>
            <a:pPr algn="l" fontAlgn="base"/>
            <a:r>
              <a:rPr lang="en-US" sz="2400" dirty="0">
                <a:latin typeface="Abadi" panose="020B0604020104020204" pitchFamily="34" charset="0"/>
              </a:rPr>
              <a:t>“I am getting an access error trying to access my data through the portal…”</a:t>
            </a:r>
            <a:endParaRPr lang="en-US" sz="24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1101A-35D0-4F84-ADD9-BEFCBA256762}"/>
              </a:ext>
            </a:extLst>
          </p:cNvPr>
          <p:cNvSpPr txBox="1"/>
          <p:nvPr/>
        </p:nvSpPr>
        <p:spPr>
          <a:xfrm>
            <a:off x="839280" y="1238572"/>
            <a:ext cx="4869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COULD BE</a:t>
            </a:r>
            <a:r>
              <a:rPr lang="en-US" sz="3600" dirty="0">
                <a:latin typeface="Oregano" panose="03060702040602030A04" pitchFamily="66" charset="0"/>
              </a:rPr>
              <a:t> </a:t>
            </a:r>
            <a:r>
              <a:rPr lang="en-US" sz="2400" dirty="0">
                <a:latin typeface="Abadi" panose="020B0604020104020204" pitchFamily="34" charset="0"/>
              </a:rPr>
              <a:t>and</a:t>
            </a:r>
            <a:r>
              <a:rPr lang="en-US" dirty="0">
                <a:latin typeface="Oregano" panose="03060702040602030A04" pitchFamily="66" charset="0"/>
              </a:rPr>
              <a:t> </a:t>
            </a:r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IS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D4C8A-FAF0-4ACA-AF75-C1E58CED0E67}"/>
              </a:ext>
            </a:extLst>
          </p:cNvPr>
          <p:cNvSpPr txBox="1"/>
          <p:nvPr/>
        </p:nvSpPr>
        <p:spPr>
          <a:xfrm flipH="1">
            <a:off x="4351635" y="1366725"/>
            <a:ext cx="597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Single User Accessing Data Through Portal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A0A2A-C3A1-46B8-9704-220BB1AB0EF3}"/>
              </a:ext>
            </a:extLst>
          </p:cNvPr>
          <p:cNvSpPr txBox="1"/>
          <p:nvPr/>
        </p:nvSpPr>
        <p:spPr>
          <a:xfrm flipH="1">
            <a:off x="5189538" y="2627014"/>
            <a:ext cx="597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Databricks Script Accessing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AA7C8-F27B-4BD5-8B17-8E395F072CD8}"/>
              </a:ext>
            </a:extLst>
          </p:cNvPr>
          <p:cNvSpPr txBox="1"/>
          <p:nvPr/>
        </p:nvSpPr>
        <p:spPr>
          <a:xfrm>
            <a:off x="839280" y="2546362"/>
            <a:ext cx="100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COULD BE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2400" dirty="0">
                <a:latin typeface="Abadi" panose="020B0604020104020204" pitchFamily="34" charset="0"/>
              </a:rPr>
              <a:t>but 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2E607-082A-4695-BE5B-F613935ACDF2}"/>
              </a:ext>
            </a:extLst>
          </p:cNvPr>
          <p:cNvSpPr txBox="1"/>
          <p:nvPr/>
        </p:nvSpPr>
        <p:spPr>
          <a:xfrm flipH="1">
            <a:off x="5189538" y="2059222"/>
            <a:ext cx="597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Other Users Accessing Data Through Portal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A4B63-FE5D-4393-B7EF-4A3B838904CE}"/>
              </a:ext>
            </a:extLst>
          </p:cNvPr>
          <p:cNvSpPr txBox="1"/>
          <p:nvPr/>
        </p:nvSpPr>
        <p:spPr>
          <a:xfrm>
            <a:off x="811374" y="3341537"/>
            <a:ext cx="100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Differences Between </a:t>
            </a:r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IS </a:t>
            </a:r>
            <a:r>
              <a:rPr lang="en-US" sz="2400" dirty="0">
                <a:latin typeface="Abadi" panose="020B0604020104020204" pitchFamily="34" charset="0"/>
              </a:rPr>
              <a:t>and 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40FA2-3438-41C9-8F11-ED8F6A735EE6}"/>
              </a:ext>
            </a:extLst>
          </p:cNvPr>
          <p:cNvSpPr txBox="1"/>
          <p:nvPr/>
        </p:nvSpPr>
        <p:spPr>
          <a:xfrm>
            <a:off x="839280" y="3664702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A2BA4-65DB-46D6-8B80-3233663C052B}"/>
              </a:ext>
            </a:extLst>
          </p:cNvPr>
          <p:cNvSpPr txBox="1"/>
          <p:nvPr/>
        </p:nvSpPr>
        <p:spPr>
          <a:xfrm>
            <a:off x="1438720" y="4265728"/>
            <a:ext cx="326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Location of Access (Different Machines)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AB87E-FF65-4749-9EF0-D82E3A5DC4F7}"/>
              </a:ext>
            </a:extLst>
          </p:cNvPr>
          <p:cNvSpPr txBox="1"/>
          <p:nvPr/>
        </p:nvSpPr>
        <p:spPr>
          <a:xfrm>
            <a:off x="4728338" y="4313145"/>
            <a:ext cx="326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User Authenticating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9F9E2-AC53-4C7A-9AD9-449828C53597}"/>
              </a:ext>
            </a:extLst>
          </p:cNvPr>
          <p:cNvSpPr txBox="1"/>
          <p:nvPr/>
        </p:nvSpPr>
        <p:spPr>
          <a:xfrm>
            <a:off x="1466978" y="5194544"/>
            <a:ext cx="326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Different Networks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97866D-DF80-4C48-A782-5FEB8A943A08}"/>
              </a:ext>
            </a:extLst>
          </p:cNvPr>
          <p:cNvSpPr txBox="1"/>
          <p:nvPr/>
        </p:nvSpPr>
        <p:spPr>
          <a:xfrm>
            <a:off x="4728338" y="4933279"/>
            <a:ext cx="326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Different Command Used to Access Data</a:t>
            </a:r>
          </a:p>
        </p:txBody>
      </p:sp>
    </p:spTree>
    <p:extLst>
      <p:ext uri="{BB962C8B-B14F-4D97-AF65-F5344CB8AC3E}">
        <p14:creationId xmlns:p14="http://schemas.microsoft.com/office/powerpoint/2010/main" val="24229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21B0B5B-B794-4B01-9115-28FC06DD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7736">
            <a:off x="-1988768" y="-1483373"/>
            <a:ext cx="15599988" cy="9196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A0973-1436-40DB-AF12-4993DB1262A3}"/>
              </a:ext>
            </a:extLst>
          </p:cNvPr>
          <p:cNvSpPr txBox="1"/>
          <p:nvPr/>
        </p:nvSpPr>
        <p:spPr>
          <a:xfrm>
            <a:off x="3618357" y="610784"/>
            <a:ext cx="10372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Running out of ideas?</a:t>
            </a:r>
            <a:endParaRPr lang="en-US" sz="66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C6D1D-D62C-478F-96BE-A9B41B51A95A}"/>
              </a:ext>
            </a:extLst>
          </p:cNvPr>
          <p:cNvSpPr txBox="1"/>
          <p:nvPr/>
        </p:nvSpPr>
        <p:spPr>
          <a:xfrm>
            <a:off x="1519915" y="2457518"/>
            <a:ext cx="81827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0" i="0" dirty="0">
                <a:effectLst/>
                <a:latin typeface="Abadi" panose="020B0604020104020204" pitchFamily="34" charset="0"/>
              </a:rPr>
              <a:t>that in this role, success is knowing where to find the answer, and not necessarily always having the answer right off the top of your head.</a:t>
            </a:r>
            <a:endParaRPr lang="en-US" sz="2000" dirty="0">
              <a:latin typeface="Abadi" panose="020B0604020104020204" pitchFamily="34" charset="0"/>
            </a:endParaRPr>
          </a:p>
          <a:p>
            <a:pPr algn="l" fontAlgn="base"/>
            <a:endParaRPr lang="en-US" sz="2000" b="0" i="0" dirty="0">
              <a:effectLst/>
              <a:latin typeface="Abadi" panose="020B0604020104020204" pitchFamily="34" charset="0"/>
            </a:endParaRPr>
          </a:p>
          <a:p>
            <a:pPr algn="l" fontAlgn="base"/>
            <a:r>
              <a:rPr lang="en-US" sz="2000" dirty="0">
                <a:latin typeface="Abadi" panose="020B0604020104020204" pitchFamily="34" charset="0"/>
              </a:rPr>
              <a:t>Don’t be nervous! This is part of our strength! Our cloud products change every day, so we </a:t>
            </a:r>
            <a:r>
              <a:rPr lang="en-US" sz="2000" b="1" u="sng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rely on teamwork</a:t>
            </a:r>
            <a:r>
              <a:rPr lang="en-US" sz="2000" u="sng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 </a:t>
            </a:r>
            <a:r>
              <a:rPr lang="en-US" sz="2000" dirty="0">
                <a:latin typeface="Abadi" panose="020B0604020104020204" pitchFamily="34" charset="0"/>
              </a:rPr>
              <a:t>and </a:t>
            </a:r>
            <a:r>
              <a:rPr lang="en-US" sz="2000" b="1" u="sng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documentation</a:t>
            </a:r>
            <a:r>
              <a:rPr lang="en-US" sz="2000" dirty="0">
                <a:latin typeface="Abadi" panose="020B0604020104020204" pitchFamily="34" charset="0"/>
              </a:rPr>
              <a:t> to get the solve our cases.</a:t>
            </a:r>
          </a:p>
          <a:p>
            <a:pPr algn="l" fontAlgn="base"/>
            <a:endParaRPr lang="en-US" sz="2000" b="0" i="0" dirty="0">
              <a:effectLst/>
              <a:latin typeface="Abadi" panose="020B0604020104020204" pitchFamily="34" charset="0"/>
            </a:endParaRPr>
          </a:p>
          <a:p>
            <a:pPr algn="l" fontAlgn="base"/>
            <a:r>
              <a:rPr lang="en-US" sz="2000" dirty="0">
                <a:latin typeface="Abadi" panose="020B0604020104020204" pitchFamily="34" charset="0"/>
              </a:rPr>
              <a:t>Gone are the days of a handbook of known errors. Welcome to the new era of troubleshooting on the fly!</a:t>
            </a:r>
          </a:p>
          <a:p>
            <a:pPr algn="l" fontAlgn="base"/>
            <a:endParaRPr lang="en-US" sz="2000" dirty="0">
              <a:latin typeface="Abadi" panose="020B0604020104020204" pitchFamily="34" charset="0"/>
            </a:endParaRPr>
          </a:p>
          <a:p>
            <a:pPr algn="l" fontAlgn="base"/>
            <a:r>
              <a:rPr lang="en-US" sz="2000" b="0" i="0" dirty="0">
                <a:effectLst/>
                <a:latin typeface="Abadi" panose="020B0604020104020204" pitchFamily="34" charset="0"/>
              </a:rPr>
              <a:t>So, let’s find…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992B0-63FA-45B4-9121-8A33E2A83E2D}"/>
              </a:ext>
            </a:extLst>
          </p:cNvPr>
          <p:cNvSpPr txBox="1"/>
          <p:nvPr/>
        </p:nvSpPr>
        <p:spPr>
          <a:xfrm>
            <a:off x="2945447" y="139355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0059E-634B-4932-8E68-0C89727A9F10}"/>
              </a:ext>
            </a:extLst>
          </p:cNvPr>
          <p:cNvSpPr txBox="1"/>
          <p:nvPr/>
        </p:nvSpPr>
        <p:spPr>
          <a:xfrm>
            <a:off x="2095500" y="5692150"/>
            <a:ext cx="91576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6000" b="0" i="0" dirty="0">
                <a:solidFill>
                  <a:srgbClr val="DA3636"/>
                </a:solidFill>
                <a:effectLst/>
                <a:latin typeface="Yesteryear" panose="03020802040607070802" pitchFamily="66" charset="0"/>
              </a:rPr>
              <a:t>…where to go when you don’t know!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3418B-8A1D-4861-A3B0-BDDDD5D4BE28}"/>
              </a:ext>
            </a:extLst>
          </p:cNvPr>
          <p:cNvSpPr txBox="1"/>
          <p:nvPr/>
        </p:nvSpPr>
        <p:spPr>
          <a:xfrm>
            <a:off x="733425" y="1545287"/>
            <a:ext cx="78720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6000" b="0" i="0" dirty="0">
                <a:solidFill>
                  <a:srgbClr val="DA3636"/>
                </a:solidFill>
                <a:effectLst/>
                <a:latin typeface="Yesteryear" panose="03020802040607070802" pitchFamily="66" charset="0"/>
              </a:rPr>
              <a:t>Just remember…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25347E1-5632-4865-B798-82C4D24A79F4}"/>
              </a:ext>
            </a:extLst>
          </p:cNvPr>
          <p:cNvSpPr/>
          <p:nvPr/>
        </p:nvSpPr>
        <p:spPr>
          <a:xfrm rot="5226721">
            <a:off x="10166499" y="5013605"/>
            <a:ext cx="1736581" cy="1534610"/>
          </a:xfrm>
          <a:prstGeom prst="triangle">
            <a:avLst/>
          </a:prstGeom>
          <a:solidFill>
            <a:srgbClr val="FD7263"/>
          </a:solidFill>
          <a:ln>
            <a:solidFill>
              <a:srgbClr val="FD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CF340FF-5570-44DC-BD0C-F4A7823FEF6A}"/>
              </a:ext>
            </a:extLst>
          </p:cNvPr>
          <p:cNvSpPr/>
          <p:nvPr/>
        </p:nvSpPr>
        <p:spPr>
          <a:xfrm>
            <a:off x="719476" y="1149598"/>
            <a:ext cx="10195229" cy="4814388"/>
          </a:xfrm>
          <a:custGeom>
            <a:avLst/>
            <a:gdLst>
              <a:gd name="connsiteX0" fmla="*/ 938995 w 10195229"/>
              <a:gd name="connsiteY0" fmla="*/ 204073 h 4814388"/>
              <a:gd name="connsiteX1" fmla="*/ 9760265 w 10195229"/>
              <a:gd name="connsiteY1" fmla="*/ 248896 h 4814388"/>
              <a:gd name="connsiteX2" fmla="*/ 8092830 w 10195229"/>
              <a:gd name="connsiteY2" fmla="*/ 2678331 h 4814388"/>
              <a:gd name="connsiteX3" fmla="*/ 1557559 w 10195229"/>
              <a:gd name="connsiteY3" fmla="*/ 2454214 h 4814388"/>
              <a:gd name="connsiteX4" fmla="*/ 643159 w 10195229"/>
              <a:gd name="connsiteY4" fmla="*/ 4605743 h 4814388"/>
              <a:gd name="connsiteX5" fmla="*/ 9715442 w 10195229"/>
              <a:gd name="connsiteY5" fmla="*/ 4740214 h 481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95229" h="4814388">
                <a:moveTo>
                  <a:pt x="938995" y="204073"/>
                </a:moveTo>
                <a:cubicBezTo>
                  <a:pt x="4753477" y="20296"/>
                  <a:pt x="8567959" y="-163480"/>
                  <a:pt x="9760265" y="248896"/>
                </a:cubicBezTo>
                <a:cubicBezTo>
                  <a:pt x="10952571" y="661272"/>
                  <a:pt x="9459948" y="2310778"/>
                  <a:pt x="8092830" y="2678331"/>
                </a:cubicBezTo>
                <a:cubicBezTo>
                  <a:pt x="6725712" y="3045884"/>
                  <a:pt x="2799171" y="2132979"/>
                  <a:pt x="1557559" y="2454214"/>
                </a:cubicBezTo>
                <a:cubicBezTo>
                  <a:pt x="315947" y="2775449"/>
                  <a:pt x="-716488" y="4224743"/>
                  <a:pt x="643159" y="4605743"/>
                </a:cubicBezTo>
                <a:cubicBezTo>
                  <a:pt x="2002806" y="4986743"/>
                  <a:pt x="7934454" y="4726767"/>
                  <a:pt x="9715442" y="4740214"/>
                </a:cubicBezTo>
              </a:path>
            </a:pathLst>
          </a:custGeom>
          <a:noFill/>
          <a:ln w="635000">
            <a:solidFill>
              <a:srgbClr val="FD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0C59F323-9296-40A5-87E3-053B754F6371}"/>
              </a:ext>
            </a:extLst>
          </p:cNvPr>
          <p:cNvSpPr/>
          <p:nvPr/>
        </p:nvSpPr>
        <p:spPr>
          <a:xfrm rot="11914830">
            <a:off x="-30451" y="-130866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CE06E9-C127-4C35-884E-331629889258}"/>
              </a:ext>
            </a:extLst>
          </p:cNvPr>
          <p:cNvSpPr/>
          <p:nvPr/>
        </p:nvSpPr>
        <p:spPr>
          <a:xfrm>
            <a:off x="856058" y="37384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952D-91DC-4126-95D7-0323E5324ADC}"/>
              </a:ext>
            </a:extLst>
          </p:cNvPr>
          <p:cNvSpPr txBox="1"/>
          <p:nvPr/>
        </p:nvSpPr>
        <p:spPr>
          <a:xfrm>
            <a:off x="73123" y="596191"/>
            <a:ext cx="3443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Read Case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Description/Error Message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E353DA-B7B6-4919-90BF-6F0278BB7A58}"/>
              </a:ext>
            </a:extLst>
          </p:cNvPr>
          <p:cNvSpPr/>
          <p:nvPr/>
        </p:nvSpPr>
        <p:spPr>
          <a:xfrm>
            <a:off x="3653861" y="404387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78208-77D0-455A-98F2-CEE547741F0B}"/>
              </a:ext>
            </a:extLst>
          </p:cNvPr>
          <p:cNvSpPr txBox="1"/>
          <p:nvPr/>
        </p:nvSpPr>
        <p:spPr>
          <a:xfrm>
            <a:off x="3183110" y="1012126"/>
            <a:ext cx="276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ASC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ACE5F7-360B-456D-A27A-59511141E129}"/>
              </a:ext>
            </a:extLst>
          </p:cNvPr>
          <p:cNvSpPr/>
          <p:nvPr/>
        </p:nvSpPr>
        <p:spPr>
          <a:xfrm>
            <a:off x="6261403" y="334501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2A4634-BA31-4231-902D-0AB407B39E61}"/>
              </a:ext>
            </a:extLst>
          </p:cNvPr>
          <p:cNvSpPr/>
          <p:nvPr/>
        </p:nvSpPr>
        <p:spPr>
          <a:xfrm>
            <a:off x="9049091" y="488199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38006-4B23-4ED2-B4EE-B195BD177CFF}"/>
              </a:ext>
            </a:extLst>
          </p:cNvPr>
          <p:cNvSpPr txBox="1"/>
          <p:nvPr/>
        </p:nvSpPr>
        <p:spPr>
          <a:xfrm>
            <a:off x="8449969" y="84074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Documentation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A8B908-2C3F-4CC2-9C5A-A03F588D0A0E}"/>
              </a:ext>
            </a:extLst>
          </p:cNvPr>
          <p:cNvSpPr/>
          <p:nvPr/>
        </p:nvSpPr>
        <p:spPr>
          <a:xfrm>
            <a:off x="6234315" y="286404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C650B-937C-4FDC-A2BA-08E4D92FED65}"/>
              </a:ext>
            </a:extLst>
          </p:cNvPr>
          <p:cNvSpPr txBox="1"/>
          <p:nvPr/>
        </p:nvSpPr>
        <p:spPr>
          <a:xfrm>
            <a:off x="5662281" y="915533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TSGS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B7F091-45CC-4D5B-B86C-A02F3FC7D0CA}"/>
              </a:ext>
            </a:extLst>
          </p:cNvPr>
          <p:cNvSpPr/>
          <p:nvPr/>
        </p:nvSpPr>
        <p:spPr>
          <a:xfrm>
            <a:off x="2940493" y="496610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E62AF-90E6-4CB2-84E7-E13E80016447}"/>
              </a:ext>
            </a:extLst>
          </p:cNvPr>
          <p:cNvSpPr txBox="1"/>
          <p:nvPr/>
        </p:nvSpPr>
        <p:spPr>
          <a:xfrm>
            <a:off x="2341371" y="5564872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Use AVA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96CF49-B09C-45CC-9DA4-DEF759478C48}"/>
              </a:ext>
            </a:extLst>
          </p:cNvPr>
          <p:cNvSpPr/>
          <p:nvPr/>
        </p:nvSpPr>
        <p:spPr>
          <a:xfrm>
            <a:off x="5430524" y="5031863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6C31D-F38E-4AAA-866F-059C9142F3BC}"/>
              </a:ext>
            </a:extLst>
          </p:cNvPr>
          <p:cNvSpPr txBox="1"/>
          <p:nvPr/>
        </p:nvSpPr>
        <p:spPr>
          <a:xfrm>
            <a:off x="4803042" y="517301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SME or TA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Review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AA579-9C80-4AAB-A488-F6965366C93B}"/>
              </a:ext>
            </a:extLst>
          </p:cNvPr>
          <p:cNvSpPr/>
          <p:nvPr/>
        </p:nvSpPr>
        <p:spPr>
          <a:xfrm>
            <a:off x="7880894" y="4981748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3A33B4-8D33-43AD-9BD6-C0C40CEA2310}"/>
              </a:ext>
            </a:extLst>
          </p:cNvPr>
          <p:cNvSpPr txBox="1"/>
          <p:nvPr/>
        </p:nvSpPr>
        <p:spPr>
          <a:xfrm>
            <a:off x="7284163" y="5580518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207FC4-5482-4257-8D13-9B087B6634B0}"/>
              </a:ext>
            </a:extLst>
          </p:cNvPr>
          <p:cNvSpPr/>
          <p:nvPr/>
        </p:nvSpPr>
        <p:spPr>
          <a:xfrm>
            <a:off x="8904527" y="2481292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5B80EF-918C-48D9-9CAB-5B02E2F3EAE0}"/>
              </a:ext>
            </a:extLst>
          </p:cNvPr>
          <p:cNvSpPr/>
          <p:nvPr/>
        </p:nvSpPr>
        <p:spPr>
          <a:xfrm>
            <a:off x="3576885" y="269547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3D99C-2E6C-42C0-BCF3-EBBD2DC07A62}"/>
              </a:ext>
            </a:extLst>
          </p:cNvPr>
          <p:cNvSpPr txBox="1"/>
          <p:nvPr/>
        </p:nvSpPr>
        <p:spPr>
          <a:xfrm>
            <a:off x="5624849" y="3241113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the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Internet</a:t>
            </a:r>
          </a:p>
        </p:txBody>
      </p:sp>
      <p:sp>
        <p:nvSpPr>
          <p:cNvPr id="54" name="Flowchart: Stored Data 53">
            <a:extLst>
              <a:ext uri="{FF2B5EF4-FFF2-40B4-BE49-F238E27FC236}">
                <a16:creationId xmlns:a16="http://schemas.microsoft.com/office/drawing/2014/main" id="{4044A624-153D-413E-968B-E56FCDEEF7A6}"/>
              </a:ext>
            </a:extLst>
          </p:cNvPr>
          <p:cNvSpPr/>
          <p:nvPr/>
        </p:nvSpPr>
        <p:spPr>
          <a:xfrm rot="16200000">
            <a:off x="3627667" y="5288477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26B496-9B4E-4956-9876-82C0E0469106}"/>
              </a:ext>
            </a:extLst>
          </p:cNvPr>
          <p:cNvSpPr txBox="1"/>
          <p:nvPr/>
        </p:nvSpPr>
        <p:spPr>
          <a:xfrm>
            <a:off x="2341371" y="6170118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Ask Specific Questions!</a:t>
            </a:r>
          </a:p>
        </p:txBody>
      </p:sp>
      <p:sp>
        <p:nvSpPr>
          <p:cNvPr id="58" name="Flowchart: Stored Data 57">
            <a:extLst>
              <a:ext uri="{FF2B5EF4-FFF2-40B4-BE49-F238E27FC236}">
                <a16:creationId xmlns:a16="http://schemas.microsoft.com/office/drawing/2014/main" id="{6D18C242-7291-4DD3-97D2-84991F01F1BD}"/>
              </a:ext>
            </a:extLst>
          </p:cNvPr>
          <p:cNvSpPr/>
          <p:nvPr/>
        </p:nvSpPr>
        <p:spPr>
          <a:xfrm rot="16200000">
            <a:off x="8514793" y="5339014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4BC92A-B173-4171-BCE3-4CE0E5C3216F}"/>
              </a:ext>
            </a:extLst>
          </p:cNvPr>
          <p:cNvSpPr txBox="1"/>
          <p:nvPr/>
        </p:nvSpPr>
        <p:spPr>
          <a:xfrm>
            <a:off x="7245520" y="6209450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One issue per ICM.</a:t>
            </a:r>
          </a:p>
        </p:txBody>
      </p: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C927E048-63F8-4559-AD71-90925726EFDA}"/>
              </a:ext>
            </a:extLst>
          </p:cNvPr>
          <p:cNvSpPr/>
          <p:nvPr/>
        </p:nvSpPr>
        <p:spPr>
          <a:xfrm rot="5400000">
            <a:off x="8563281" y="4456711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EA36A6-4A20-4552-B8B4-EA317AA13194}"/>
              </a:ext>
            </a:extLst>
          </p:cNvPr>
          <p:cNvSpPr txBox="1"/>
          <p:nvPr/>
        </p:nvSpPr>
        <p:spPr>
          <a:xfrm>
            <a:off x="7298147" y="5261307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Relevant, specific logs.</a:t>
            </a:r>
          </a:p>
        </p:txBody>
      </p:sp>
      <p:sp>
        <p:nvSpPr>
          <p:cNvPr id="66" name="Flowchart: Stored Data 65">
            <a:extLst>
              <a:ext uri="{FF2B5EF4-FFF2-40B4-BE49-F238E27FC236}">
                <a16:creationId xmlns:a16="http://schemas.microsoft.com/office/drawing/2014/main" id="{5E9B07CA-642A-41B1-9CA4-98D11BF15182}"/>
              </a:ext>
            </a:extLst>
          </p:cNvPr>
          <p:cNvSpPr/>
          <p:nvPr/>
        </p:nvSpPr>
        <p:spPr>
          <a:xfrm rot="16200000">
            <a:off x="6098356" y="5381440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3CB5E0-91EA-4AF3-8BC9-1EC71A00405B}"/>
              </a:ext>
            </a:extLst>
          </p:cNvPr>
          <p:cNvSpPr txBox="1"/>
          <p:nvPr/>
        </p:nvSpPr>
        <p:spPr>
          <a:xfrm>
            <a:off x="4812060" y="6263081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Thorough Case Notes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7462DE-2846-419A-A8BE-0DECEB1D1CCF}"/>
              </a:ext>
            </a:extLst>
          </p:cNvPr>
          <p:cNvSpPr/>
          <p:nvPr/>
        </p:nvSpPr>
        <p:spPr>
          <a:xfrm>
            <a:off x="922576" y="2745873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C9F552-72CA-4791-9E2D-D333E91DE2FC}"/>
              </a:ext>
            </a:extLst>
          </p:cNvPr>
          <p:cNvSpPr txBox="1"/>
          <p:nvPr/>
        </p:nvSpPr>
        <p:spPr>
          <a:xfrm>
            <a:off x="329890" y="2851590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Draw/Write 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It Out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A9DF904C-1562-4E52-AEA1-140485D6B3FC}"/>
              </a:ext>
            </a:extLst>
          </p:cNvPr>
          <p:cNvSpPr/>
          <p:nvPr/>
        </p:nvSpPr>
        <p:spPr>
          <a:xfrm rot="16200000">
            <a:off x="1606364" y="2977900"/>
            <a:ext cx="479289" cy="2152608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868DF-36DA-41EF-834C-39B3436F3B4D}"/>
              </a:ext>
            </a:extLst>
          </p:cNvPr>
          <p:cNvSpPr txBox="1"/>
          <p:nvPr/>
        </p:nvSpPr>
        <p:spPr>
          <a:xfrm>
            <a:off x="320067" y="3915890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DA3636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List Everything You Know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9D8904-1925-4321-A8E8-7AB2274504BA}"/>
              </a:ext>
            </a:extLst>
          </p:cNvPr>
          <p:cNvSpPr/>
          <p:nvPr/>
        </p:nvSpPr>
        <p:spPr>
          <a:xfrm>
            <a:off x="445095" y="4728042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2E823-254A-495E-B4F4-6FE53F62B4A9}"/>
              </a:ext>
            </a:extLst>
          </p:cNvPr>
          <p:cNvSpPr txBox="1"/>
          <p:nvPr/>
        </p:nvSpPr>
        <p:spPr>
          <a:xfrm>
            <a:off x="-154025" y="4807125"/>
            <a:ext cx="305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Reproduce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 Your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4C5F3-5BA6-4EDE-A40D-96492B4EAED8}"/>
              </a:ext>
            </a:extLst>
          </p:cNvPr>
          <p:cNvSpPr txBox="1"/>
          <p:nvPr/>
        </p:nvSpPr>
        <p:spPr>
          <a:xfrm>
            <a:off x="8466988" y="2789582"/>
            <a:ext cx="276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Internal Logs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91453F-8435-4BE6-9505-8E15B49E6B2E}"/>
              </a:ext>
            </a:extLst>
          </p:cNvPr>
          <p:cNvSpPr txBox="1"/>
          <p:nvPr/>
        </p:nvSpPr>
        <p:spPr>
          <a:xfrm>
            <a:off x="2988174" y="3119148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Triage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Call/Email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5C5E-B140-444D-99F2-149A86C75769}"/>
              </a:ext>
            </a:extLst>
          </p:cNvPr>
          <p:cNvSpPr txBox="1"/>
          <p:nvPr/>
        </p:nvSpPr>
        <p:spPr>
          <a:xfrm>
            <a:off x="4594033" y="427725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F1B38-7E28-4B14-958B-1C0930629E30}"/>
              </a:ext>
            </a:extLst>
          </p:cNvPr>
          <p:cNvSpPr txBox="1"/>
          <p:nvPr/>
        </p:nvSpPr>
        <p:spPr>
          <a:xfrm>
            <a:off x="10708945" y="130703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B3DDE-812F-4791-8FEE-57FB6FDC6F39}"/>
              </a:ext>
            </a:extLst>
          </p:cNvPr>
          <p:cNvSpPr txBox="1"/>
          <p:nvPr/>
        </p:nvSpPr>
        <p:spPr>
          <a:xfrm>
            <a:off x="2972916" y="214091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CEFE-7DB7-4769-BA32-00462BF968DE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5925C-EFF1-4868-A48B-0A0943644295}"/>
              </a:ext>
            </a:extLst>
          </p:cNvPr>
          <p:cNvSpPr txBox="1"/>
          <p:nvPr/>
        </p:nvSpPr>
        <p:spPr>
          <a:xfrm>
            <a:off x="0" y="336844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C3EDC-C2B5-447E-BFF7-D878CAE21FF3}"/>
              </a:ext>
            </a:extLst>
          </p:cNvPr>
          <p:cNvSpPr txBox="1"/>
          <p:nvPr/>
        </p:nvSpPr>
        <p:spPr>
          <a:xfrm>
            <a:off x="11404883" y="579333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888A9-0C8A-46FD-98AB-DA671540FBFA}"/>
              </a:ext>
            </a:extLst>
          </p:cNvPr>
          <p:cNvSpPr txBox="1"/>
          <p:nvPr/>
        </p:nvSpPr>
        <p:spPr>
          <a:xfrm>
            <a:off x="5608042" y="133701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D60E8-8E89-43CC-B8DE-AC2AD251DB4D}"/>
              </a:ext>
            </a:extLst>
          </p:cNvPr>
          <p:cNvSpPr txBox="1"/>
          <p:nvPr/>
        </p:nvSpPr>
        <p:spPr>
          <a:xfrm>
            <a:off x="7904157" y="2422911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2BB83-8025-42B3-BD49-A96E29202492}"/>
              </a:ext>
            </a:extLst>
          </p:cNvPr>
          <p:cNvSpPr txBox="1"/>
          <p:nvPr/>
        </p:nvSpPr>
        <p:spPr>
          <a:xfrm>
            <a:off x="10771246" y="356647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4A0B7-E82E-4E86-8975-52A117D1AA07}"/>
              </a:ext>
            </a:extLst>
          </p:cNvPr>
          <p:cNvSpPr txBox="1"/>
          <p:nvPr/>
        </p:nvSpPr>
        <p:spPr>
          <a:xfrm>
            <a:off x="5327916" y="404055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7CBC6-059A-4238-B096-7A69336F30C6}"/>
              </a:ext>
            </a:extLst>
          </p:cNvPr>
          <p:cNvSpPr txBox="1"/>
          <p:nvPr/>
        </p:nvSpPr>
        <p:spPr>
          <a:xfrm>
            <a:off x="4982004" y="6320771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E3EEB-32F4-46C1-9AF4-76AD298F9B51}"/>
              </a:ext>
            </a:extLst>
          </p:cNvPr>
          <p:cNvSpPr txBox="1"/>
          <p:nvPr/>
        </p:nvSpPr>
        <p:spPr>
          <a:xfrm>
            <a:off x="8304853" y="40271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6B203-3BC4-408C-AA07-9488086C3DDD}"/>
              </a:ext>
            </a:extLst>
          </p:cNvPr>
          <p:cNvSpPr txBox="1"/>
          <p:nvPr/>
        </p:nvSpPr>
        <p:spPr>
          <a:xfrm>
            <a:off x="329890" y="178256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89B5C-C984-4D3E-8800-1442B58649CC}"/>
              </a:ext>
            </a:extLst>
          </p:cNvPr>
          <p:cNvSpPr txBox="1"/>
          <p:nvPr/>
        </p:nvSpPr>
        <p:spPr>
          <a:xfrm>
            <a:off x="2390768" y="506633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D5290-8068-4868-9383-ED0893F6EDEE}"/>
              </a:ext>
            </a:extLst>
          </p:cNvPr>
          <p:cNvSpPr txBox="1"/>
          <p:nvPr/>
        </p:nvSpPr>
        <p:spPr>
          <a:xfrm>
            <a:off x="549195" y="6302037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88644-B779-47A5-AC00-2FE9D282EF3A}"/>
              </a:ext>
            </a:extLst>
          </p:cNvPr>
          <p:cNvSpPr txBox="1"/>
          <p:nvPr/>
        </p:nvSpPr>
        <p:spPr>
          <a:xfrm>
            <a:off x="8927797" y="4199708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96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1445C5E-B140-444D-99F2-149A86C75769}"/>
              </a:ext>
            </a:extLst>
          </p:cNvPr>
          <p:cNvSpPr txBox="1"/>
          <p:nvPr/>
        </p:nvSpPr>
        <p:spPr>
          <a:xfrm>
            <a:off x="4594033" y="427725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F1B38-7E28-4B14-958B-1C0930629E30}"/>
              </a:ext>
            </a:extLst>
          </p:cNvPr>
          <p:cNvSpPr txBox="1"/>
          <p:nvPr/>
        </p:nvSpPr>
        <p:spPr>
          <a:xfrm>
            <a:off x="10708945" y="130703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B3DDE-812F-4791-8FEE-57FB6FDC6F39}"/>
              </a:ext>
            </a:extLst>
          </p:cNvPr>
          <p:cNvSpPr txBox="1"/>
          <p:nvPr/>
        </p:nvSpPr>
        <p:spPr>
          <a:xfrm>
            <a:off x="1413740" y="204957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CEFE-7DB7-4769-BA32-00462BF968DE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5925C-EFF1-4868-A48B-0A0943644295}"/>
              </a:ext>
            </a:extLst>
          </p:cNvPr>
          <p:cNvSpPr txBox="1"/>
          <p:nvPr/>
        </p:nvSpPr>
        <p:spPr>
          <a:xfrm>
            <a:off x="0" y="336844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C3EDC-C2B5-447E-BFF7-D878CAE21FF3}"/>
              </a:ext>
            </a:extLst>
          </p:cNvPr>
          <p:cNvSpPr txBox="1"/>
          <p:nvPr/>
        </p:nvSpPr>
        <p:spPr>
          <a:xfrm>
            <a:off x="11404883" y="579333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888A9-0C8A-46FD-98AB-DA671540FBFA}"/>
              </a:ext>
            </a:extLst>
          </p:cNvPr>
          <p:cNvSpPr txBox="1"/>
          <p:nvPr/>
        </p:nvSpPr>
        <p:spPr>
          <a:xfrm>
            <a:off x="6296608" y="577402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D60E8-8E89-43CC-B8DE-AC2AD251DB4D}"/>
              </a:ext>
            </a:extLst>
          </p:cNvPr>
          <p:cNvSpPr txBox="1"/>
          <p:nvPr/>
        </p:nvSpPr>
        <p:spPr>
          <a:xfrm>
            <a:off x="7904157" y="2422911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2BB83-8025-42B3-BD49-A96E29202492}"/>
              </a:ext>
            </a:extLst>
          </p:cNvPr>
          <p:cNvSpPr txBox="1"/>
          <p:nvPr/>
        </p:nvSpPr>
        <p:spPr>
          <a:xfrm>
            <a:off x="10771246" y="356647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4A0B7-E82E-4E86-8975-52A117D1AA07}"/>
              </a:ext>
            </a:extLst>
          </p:cNvPr>
          <p:cNvSpPr txBox="1"/>
          <p:nvPr/>
        </p:nvSpPr>
        <p:spPr>
          <a:xfrm>
            <a:off x="5327916" y="404055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7CBC6-059A-4238-B096-7A69336F30C6}"/>
              </a:ext>
            </a:extLst>
          </p:cNvPr>
          <p:cNvSpPr txBox="1"/>
          <p:nvPr/>
        </p:nvSpPr>
        <p:spPr>
          <a:xfrm>
            <a:off x="4982004" y="6320771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E3EEB-32F4-46C1-9AF4-76AD298F9B51}"/>
              </a:ext>
            </a:extLst>
          </p:cNvPr>
          <p:cNvSpPr txBox="1"/>
          <p:nvPr/>
        </p:nvSpPr>
        <p:spPr>
          <a:xfrm>
            <a:off x="8304853" y="40271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6B203-3BC4-408C-AA07-9488086C3DDD}"/>
              </a:ext>
            </a:extLst>
          </p:cNvPr>
          <p:cNvSpPr txBox="1"/>
          <p:nvPr/>
        </p:nvSpPr>
        <p:spPr>
          <a:xfrm>
            <a:off x="329890" y="178256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89B5C-C984-4D3E-8800-1442B58649CC}"/>
              </a:ext>
            </a:extLst>
          </p:cNvPr>
          <p:cNvSpPr txBox="1"/>
          <p:nvPr/>
        </p:nvSpPr>
        <p:spPr>
          <a:xfrm>
            <a:off x="2390768" y="506633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D5290-8068-4868-9383-ED0893F6EDEE}"/>
              </a:ext>
            </a:extLst>
          </p:cNvPr>
          <p:cNvSpPr txBox="1"/>
          <p:nvPr/>
        </p:nvSpPr>
        <p:spPr>
          <a:xfrm>
            <a:off x="549195" y="6302037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88644-B779-47A5-AC00-2FE9D282EF3A}"/>
              </a:ext>
            </a:extLst>
          </p:cNvPr>
          <p:cNvSpPr txBox="1"/>
          <p:nvPr/>
        </p:nvSpPr>
        <p:spPr>
          <a:xfrm>
            <a:off x="9534246" y="138245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A7C4C-01E4-438F-A5B2-670D3CF27C7C}"/>
              </a:ext>
            </a:extLst>
          </p:cNvPr>
          <p:cNvSpPr txBox="1"/>
          <p:nvPr/>
        </p:nvSpPr>
        <p:spPr>
          <a:xfrm>
            <a:off x="7360045" y="4809995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B26A-3197-43DD-8068-0687AE79CF58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7FCCB-13B1-4C48-8969-A70DE0B27DF9}"/>
              </a:ext>
            </a:extLst>
          </p:cNvPr>
          <p:cNvSpPr txBox="1"/>
          <p:nvPr/>
        </p:nvSpPr>
        <p:spPr>
          <a:xfrm>
            <a:off x="1131228" y="3870019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421E-3C14-45EE-B32F-2C2E00CE6C3A}"/>
              </a:ext>
            </a:extLst>
          </p:cNvPr>
          <p:cNvSpPr txBox="1"/>
          <p:nvPr/>
        </p:nvSpPr>
        <p:spPr>
          <a:xfrm>
            <a:off x="3322188" y="576936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EE1E-8EFD-4B97-BCF0-0DC25F42270B}"/>
              </a:ext>
            </a:extLst>
          </p:cNvPr>
          <p:cNvSpPr txBox="1"/>
          <p:nvPr/>
        </p:nvSpPr>
        <p:spPr>
          <a:xfrm>
            <a:off x="5737642" y="179878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8FC55-51D5-4A7B-8980-12481F9E90A0}"/>
              </a:ext>
            </a:extLst>
          </p:cNvPr>
          <p:cNvSpPr txBox="1"/>
          <p:nvPr/>
        </p:nvSpPr>
        <p:spPr>
          <a:xfrm>
            <a:off x="6342304" y="333601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A27-5B89-48D9-B2DA-52EE4FF5BBE4}"/>
              </a:ext>
            </a:extLst>
          </p:cNvPr>
          <p:cNvSpPr txBox="1"/>
          <p:nvPr/>
        </p:nvSpPr>
        <p:spPr>
          <a:xfrm>
            <a:off x="2104212" y="134248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09109-88E5-4CA6-931D-FDE29ED970A2}"/>
              </a:ext>
            </a:extLst>
          </p:cNvPr>
          <p:cNvSpPr txBox="1"/>
          <p:nvPr/>
        </p:nvSpPr>
        <p:spPr>
          <a:xfrm>
            <a:off x="5986682" y="477670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E5221-4BF2-4EC8-B0AF-7F4ABB9B75FC}"/>
              </a:ext>
            </a:extLst>
          </p:cNvPr>
          <p:cNvSpPr txBox="1"/>
          <p:nvPr/>
        </p:nvSpPr>
        <p:spPr>
          <a:xfrm>
            <a:off x="3904691" y="1699510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1CF19-5F45-495A-B6EB-5668206037A3}"/>
              </a:ext>
            </a:extLst>
          </p:cNvPr>
          <p:cNvSpPr txBox="1"/>
          <p:nvPr/>
        </p:nvSpPr>
        <p:spPr>
          <a:xfrm>
            <a:off x="10187337" y="2137379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E3D91-9EA4-4AEC-BF1B-13E0A12E85C6}"/>
              </a:ext>
            </a:extLst>
          </p:cNvPr>
          <p:cNvSpPr txBox="1"/>
          <p:nvPr/>
        </p:nvSpPr>
        <p:spPr>
          <a:xfrm>
            <a:off x="2883874" y="3100578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4023-531B-4895-A397-4DD6E09422E5}"/>
              </a:ext>
            </a:extLst>
          </p:cNvPr>
          <p:cNvSpPr txBox="1"/>
          <p:nvPr/>
        </p:nvSpPr>
        <p:spPr>
          <a:xfrm>
            <a:off x="5628506" y="677982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F2029-51E9-4849-83FF-4402D11F83CC}"/>
              </a:ext>
            </a:extLst>
          </p:cNvPr>
          <p:cNvSpPr txBox="1"/>
          <p:nvPr/>
        </p:nvSpPr>
        <p:spPr>
          <a:xfrm>
            <a:off x="4674699" y="2015323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387F4-4130-4D6D-9A2B-78A0E5CA97D6}"/>
              </a:ext>
            </a:extLst>
          </p:cNvPr>
          <p:cNvSpPr txBox="1"/>
          <p:nvPr/>
        </p:nvSpPr>
        <p:spPr>
          <a:xfrm>
            <a:off x="11648128" y="1274913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50945-B406-4FA7-9F78-0C00590096B0}"/>
              </a:ext>
            </a:extLst>
          </p:cNvPr>
          <p:cNvSpPr txBox="1"/>
          <p:nvPr/>
        </p:nvSpPr>
        <p:spPr>
          <a:xfrm>
            <a:off x="9080197" y="4352108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9" name="Explosion: 8 Points 18">
            <a:extLst>
              <a:ext uri="{FF2B5EF4-FFF2-40B4-BE49-F238E27FC236}">
                <a16:creationId xmlns:a16="http://schemas.microsoft.com/office/drawing/2014/main" id="{9AED7DA4-5BB2-4844-B659-25E25B911E2D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96194A-77CD-4418-8EBF-2B5CFB83ABE9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9D150-E011-4D1C-943D-5BA74FB9815E}"/>
              </a:ext>
            </a:extLst>
          </p:cNvPr>
          <p:cNvSpPr txBox="1"/>
          <p:nvPr/>
        </p:nvSpPr>
        <p:spPr>
          <a:xfrm>
            <a:off x="102083" y="672390"/>
            <a:ext cx="3443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Read Case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Description/Error 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60021-8E3A-4E64-8DEE-BA239E2ADB90}"/>
              </a:ext>
            </a:extLst>
          </p:cNvPr>
          <p:cNvSpPr txBox="1"/>
          <p:nvPr/>
        </p:nvSpPr>
        <p:spPr>
          <a:xfrm>
            <a:off x="3951958" y="1725025"/>
            <a:ext cx="8527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1. Read the </a:t>
            </a:r>
            <a:r>
              <a:rPr lang="en-US" sz="3200" dirty="0">
                <a:solidFill>
                  <a:srgbClr val="DA3636"/>
                </a:solidFill>
                <a:latin typeface="Cherry Cream Soda" panose="02000000000000000000" pitchFamily="2" charset="0"/>
                <a:ea typeface="Cherry Cream Soda" panose="02000000000000000000" pitchFamily="2" charset="0"/>
                <a:cs typeface="Lucida Sans Unicode" panose="020B0602030504020204" pitchFamily="34" charset="0"/>
              </a:rPr>
              <a:t>FULL</a:t>
            </a:r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 description and error message.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94376-0A88-4A04-B03F-221752F7F0D2}"/>
              </a:ext>
            </a:extLst>
          </p:cNvPr>
          <p:cNvSpPr txBox="1"/>
          <p:nvPr/>
        </p:nvSpPr>
        <p:spPr>
          <a:xfrm>
            <a:off x="3273133" y="3025031"/>
            <a:ext cx="85278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2. Validate against current information.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208-E2CE-4F27-9862-6D6135AD5395}"/>
              </a:ext>
            </a:extLst>
          </p:cNvPr>
          <p:cNvSpPr txBox="1"/>
          <p:nvPr/>
        </p:nvSpPr>
        <p:spPr>
          <a:xfrm>
            <a:off x="2252101" y="3937736"/>
            <a:ext cx="61516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3. Verify against environment.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54B3E2-E381-427C-A6C2-72AB75E4E87E}"/>
              </a:ext>
            </a:extLst>
          </p:cNvPr>
          <p:cNvSpPr txBox="1"/>
          <p:nvPr/>
        </p:nvSpPr>
        <p:spPr>
          <a:xfrm>
            <a:off x="1644397" y="4892164"/>
            <a:ext cx="73201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4. Verify against documentation.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220F56E-28CA-497C-8B42-231462E5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8120">
            <a:off x="4647610" y="1247307"/>
            <a:ext cx="7292085" cy="1867454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71E6-AA80-4364-94AD-B7A9D469BF5B}"/>
              </a:ext>
            </a:extLst>
          </p:cNvPr>
          <p:cNvSpPr txBox="1"/>
          <p:nvPr/>
        </p:nvSpPr>
        <p:spPr>
          <a:xfrm>
            <a:off x="102083" y="672390"/>
            <a:ext cx="3443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Read Case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Description/Error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3B922-71E6-4AE8-8C57-2FCC28B791C5}"/>
              </a:ext>
            </a:extLst>
          </p:cNvPr>
          <p:cNvSpPr txBox="1"/>
          <p:nvPr/>
        </p:nvSpPr>
        <p:spPr>
          <a:xfrm>
            <a:off x="4849116" y="1821966"/>
            <a:ext cx="688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…their job is failing with the ‘same’ error.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1A4B11-19D8-4707-AF1B-9F1955E55761}"/>
              </a:ext>
            </a:extLst>
          </p:cNvPr>
          <p:cNvSpPr txBox="1"/>
          <p:nvPr/>
        </p:nvSpPr>
        <p:spPr>
          <a:xfrm>
            <a:off x="3400148" y="233204"/>
            <a:ext cx="7023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  <a:cs typeface="Segoe UI Semibold" panose="020B0702040204020203" pitchFamily="34" charset="0"/>
              </a:rPr>
              <a:t>If your customer says…</a:t>
            </a: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1AC698-F200-408D-8ED0-C2310ABF1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34448">
            <a:off x="6596717" y="1099285"/>
            <a:ext cx="1663087" cy="51219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CAABB2-C854-4AD6-95C1-BE43138A91F1}"/>
              </a:ext>
            </a:extLst>
          </p:cNvPr>
          <p:cNvSpPr txBox="1"/>
          <p:nvPr/>
        </p:nvSpPr>
        <p:spPr>
          <a:xfrm>
            <a:off x="5262109" y="3313302"/>
            <a:ext cx="468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…their job is failing with a ‘different’ error.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8E03A5-B55C-472A-882E-6FA305516598}"/>
              </a:ext>
            </a:extLst>
          </p:cNvPr>
          <p:cNvSpPr txBox="1"/>
          <p:nvPr/>
        </p:nvSpPr>
        <p:spPr>
          <a:xfrm>
            <a:off x="6681538" y="5602269"/>
            <a:ext cx="5329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  <a:cs typeface="Segoe UI Semibold" panose="020B0702040204020203" pitchFamily="34" charset="0"/>
              </a:rPr>
              <a:t>Trust, but verify!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E4CDD2F4-5B71-4FE7-A800-75644CE6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1644">
            <a:off x="608278" y="2600545"/>
            <a:ext cx="3905186" cy="21996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8F3550-B5CA-45A4-964B-DDC9F5B2A7BE}"/>
              </a:ext>
            </a:extLst>
          </p:cNvPr>
          <p:cNvSpPr txBox="1"/>
          <p:nvPr/>
        </p:nvSpPr>
        <p:spPr>
          <a:xfrm>
            <a:off x="1013583" y="3341574"/>
            <a:ext cx="3450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…that they ‘didn’t change anything.’</a:t>
            </a:r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E8E4C6-8C1C-4041-84ED-3BAFCF830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516">
            <a:off x="340243" y="4732732"/>
            <a:ext cx="3484261" cy="207371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9A4D76-63A5-4BA3-AA4E-B57DC5698368}"/>
              </a:ext>
            </a:extLst>
          </p:cNvPr>
          <p:cNvSpPr txBox="1"/>
          <p:nvPr/>
        </p:nvSpPr>
        <p:spPr>
          <a:xfrm>
            <a:off x="1132139" y="5158736"/>
            <a:ext cx="2777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…the data is in the correct format.</a:t>
            </a: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EB65EFA4-8712-4BBF-A41F-E8F59252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4259" flipV="1">
            <a:off x="4595895" y="4201268"/>
            <a:ext cx="1883614" cy="31991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1B6CBE1-80C9-4C4A-B6E7-0461A24E3693}"/>
              </a:ext>
            </a:extLst>
          </p:cNvPr>
          <p:cNvSpPr txBox="1"/>
          <p:nvPr/>
        </p:nvSpPr>
        <p:spPr>
          <a:xfrm>
            <a:off x="4186993" y="4979889"/>
            <a:ext cx="277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…they have permissions.</a:t>
            </a: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C4F0F-C360-45AD-8562-C116191FC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44966" y="4406801"/>
            <a:ext cx="4472894" cy="10917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D54BE7-FC12-45F7-A2AA-6FB617BC4395}"/>
              </a:ext>
            </a:extLst>
          </p:cNvPr>
          <p:cNvSpPr txBox="1"/>
          <p:nvPr/>
        </p:nvSpPr>
        <p:spPr>
          <a:xfrm>
            <a:off x="8165829" y="4811495"/>
            <a:ext cx="4387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…the file exists.</a:t>
            </a:r>
          </a:p>
        </p:txBody>
      </p:sp>
    </p:spTree>
    <p:extLst>
      <p:ext uri="{BB962C8B-B14F-4D97-AF65-F5344CB8AC3E}">
        <p14:creationId xmlns:p14="http://schemas.microsoft.com/office/powerpoint/2010/main" val="199909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894056-E876-4227-A372-64C3E77814D6}"/>
              </a:ext>
            </a:extLst>
          </p:cNvPr>
          <p:cNvSpPr/>
          <p:nvPr/>
        </p:nvSpPr>
        <p:spPr>
          <a:xfrm>
            <a:off x="930361" y="-26062"/>
            <a:ext cx="11815483" cy="66579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 cap="flat">
            <a:solidFill>
              <a:srgbClr val="FBB04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A3636"/>
              </a:solidFill>
              <a:highlight>
                <a:srgbClr val="FFFFFF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FBAD03-C60E-407B-A206-0BC7D2A78240}"/>
              </a:ext>
            </a:extLst>
          </p:cNvPr>
          <p:cNvSpPr txBox="1">
            <a:spLocks/>
          </p:cNvSpPr>
          <p:nvPr/>
        </p:nvSpPr>
        <p:spPr>
          <a:xfrm>
            <a:off x="1580303" y="1699550"/>
            <a:ext cx="10515600" cy="5178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Kinds of Issues 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l"/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Break/Fix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How to Start Thinking About An Issue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Where to Go When You Don’t Know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Testing a Solution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Troubleshooting with your Customer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When to Involve the Product Teams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To Whom You Can Reach Out</a:t>
            </a:r>
            <a:b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endParaRPr lang="en-US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l"/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Advisory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How to Work an Advisory Case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Where We can Get Help</a:t>
            </a:r>
          </a:p>
          <a:p>
            <a:pPr lvl="1" algn="l"/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How to Involve Others</a:t>
            </a: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F48E8-7587-4A17-880B-C53432928B05}"/>
              </a:ext>
            </a:extLst>
          </p:cNvPr>
          <p:cNvSpPr/>
          <p:nvPr/>
        </p:nvSpPr>
        <p:spPr>
          <a:xfrm>
            <a:off x="1" y="0"/>
            <a:ext cx="12192000" cy="1244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C4F1F-A7FC-4E22-8E5F-64622437A0BC}"/>
              </a:ext>
            </a:extLst>
          </p:cNvPr>
          <p:cNvSpPr txBox="1"/>
          <p:nvPr/>
        </p:nvSpPr>
        <p:spPr>
          <a:xfrm>
            <a:off x="1580303" y="496225"/>
            <a:ext cx="2343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Agenda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ECFB8-C2E5-49DD-9F1D-DE7E967768D9}"/>
              </a:ext>
            </a:extLst>
          </p:cNvPr>
          <p:cNvSpPr/>
          <p:nvPr/>
        </p:nvSpPr>
        <p:spPr>
          <a:xfrm>
            <a:off x="10048028" y="6088378"/>
            <a:ext cx="8429625" cy="1244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36F0A-809A-405E-A260-848176634B5C}"/>
              </a:ext>
            </a:extLst>
          </p:cNvPr>
          <p:cNvSpPr/>
          <p:nvPr/>
        </p:nvSpPr>
        <p:spPr>
          <a:xfrm rot="5400000">
            <a:off x="8222671" y="2921575"/>
            <a:ext cx="8429625" cy="2427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2120D9-33E9-4E73-B73E-4D583E701762}"/>
              </a:ext>
            </a:extLst>
          </p:cNvPr>
          <p:cNvSpPr/>
          <p:nvPr/>
        </p:nvSpPr>
        <p:spPr>
          <a:xfrm>
            <a:off x="782955" y="985124"/>
            <a:ext cx="266700" cy="266700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DF2DA0-6EC2-486B-9B5E-5B1E43122D1D}"/>
              </a:ext>
            </a:extLst>
          </p:cNvPr>
          <p:cNvSpPr/>
          <p:nvPr/>
        </p:nvSpPr>
        <p:spPr>
          <a:xfrm>
            <a:off x="9895628" y="6460541"/>
            <a:ext cx="266700" cy="266700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240C96-14D4-49B2-83C6-788A76923E3C}"/>
              </a:ext>
            </a:extLst>
          </p:cNvPr>
          <p:cNvSpPr txBox="1"/>
          <p:nvPr/>
        </p:nvSpPr>
        <p:spPr>
          <a:xfrm>
            <a:off x="9506637" y="13075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7D5BF-C3EF-41D7-93F5-37C126220BFC}"/>
              </a:ext>
            </a:extLst>
          </p:cNvPr>
          <p:cNvSpPr txBox="1"/>
          <p:nvPr/>
        </p:nvSpPr>
        <p:spPr>
          <a:xfrm>
            <a:off x="9555586" y="376877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F296C-E30F-4E02-9FE1-0F4739737109}"/>
              </a:ext>
            </a:extLst>
          </p:cNvPr>
          <p:cNvSpPr txBox="1"/>
          <p:nvPr/>
        </p:nvSpPr>
        <p:spPr>
          <a:xfrm>
            <a:off x="10262764" y="49076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9051A-C37F-4CCA-9B4D-E9998B949D14}"/>
              </a:ext>
            </a:extLst>
          </p:cNvPr>
          <p:cNvSpPr txBox="1"/>
          <p:nvPr/>
        </p:nvSpPr>
        <p:spPr>
          <a:xfrm>
            <a:off x="1096769" y="1525747"/>
            <a:ext cx="113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003943-5ACC-4ED0-95AF-E095ADFEB265}"/>
              </a:ext>
            </a:extLst>
          </p:cNvPr>
          <p:cNvSpPr txBox="1"/>
          <p:nvPr/>
        </p:nvSpPr>
        <p:spPr>
          <a:xfrm>
            <a:off x="1106294" y="2202022"/>
            <a:ext cx="113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39692-6AB5-41F5-9C2D-360196A6D1D7}"/>
              </a:ext>
            </a:extLst>
          </p:cNvPr>
          <p:cNvSpPr txBox="1"/>
          <p:nvPr/>
        </p:nvSpPr>
        <p:spPr>
          <a:xfrm>
            <a:off x="1179405" y="4602322"/>
            <a:ext cx="113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2999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ar in the background&#10;&#10;Description automatically generated">
            <a:extLst>
              <a:ext uri="{FF2B5EF4-FFF2-40B4-BE49-F238E27FC236}">
                <a16:creationId xmlns:a16="http://schemas.microsoft.com/office/drawing/2014/main" id="{3A9E1E81-4FE8-4E3D-8959-C0F0D0A0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8898F-7710-46DD-BF45-623F0887AA83}"/>
              </a:ext>
            </a:extLst>
          </p:cNvPr>
          <p:cNvSpPr txBox="1"/>
          <p:nvPr/>
        </p:nvSpPr>
        <p:spPr>
          <a:xfrm>
            <a:off x="431272" y="1099287"/>
            <a:ext cx="276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ASC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6014-93B0-4D6B-910B-0ECEE7533714}"/>
              </a:ext>
            </a:extLst>
          </p:cNvPr>
          <p:cNvSpPr txBox="1"/>
          <p:nvPr/>
        </p:nvSpPr>
        <p:spPr>
          <a:xfrm>
            <a:off x="4591150" y="191346"/>
            <a:ext cx="6305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Azure Support Center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7B3F8-CFA4-4ECB-A5D1-04612FDF3E33}"/>
              </a:ext>
            </a:extLst>
          </p:cNvPr>
          <p:cNvSpPr txBox="1"/>
          <p:nvPr/>
        </p:nvSpPr>
        <p:spPr>
          <a:xfrm>
            <a:off x="431272" y="3088583"/>
            <a:ext cx="10710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1. Use </a:t>
            </a:r>
            <a:r>
              <a:rPr lang="en-US" sz="4800" b="1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ASC</a:t>
            </a:r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 to search documentation and old cases.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2B5CC5-1D4C-498D-BFE3-0C51DB41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559" y="2402542"/>
            <a:ext cx="6139348" cy="460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DE4122-CEE3-48A3-8492-95809BC7DF85}"/>
              </a:ext>
            </a:extLst>
          </p:cNvPr>
          <p:cNvSpPr txBox="1"/>
          <p:nvPr/>
        </p:nvSpPr>
        <p:spPr>
          <a:xfrm>
            <a:off x="10497357" y="2300296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8A317-A6EF-44D0-8C59-D88385A79928}"/>
              </a:ext>
            </a:extLst>
          </p:cNvPr>
          <p:cNvSpPr txBox="1"/>
          <p:nvPr/>
        </p:nvSpPr>
        <p:spPr>
          <a:xfrm>
            <a:off x="4283689" y="1854247"/>
            <a:ext cx="809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3D384D-0747-43CE-80B3-FAAEF4B86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18" y="3889869"/>
            <a:ext cx="9312447" cy="6858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6327DD-B76E-461F-85DC-F67360908720}"/>
              </a:ext>
            </a:extLst>
          </p:cNvPr>
          <p:cNvSpPr txBox="1"/>
          <p:nvPr/>
        </p:nvSpPr>
        <p:spPr>
          <a:xfrm>
            <a:off x="1638591" y="4943105"/>
            <a:ext cx="5052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2. Use </a:t>
            </a:r>
            <a:r>
              <a:rPr lang="en-US" sz="4800" b="1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ASC</a:t>
            </a:r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 to check current health alerts.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9C5CC3-226F-45C5-B00D-4D12AAC3D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040" y="4800178"/>
            <a:ext cx="6149873" cy="19280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30D500-EE39-415F-B335-4B02950362B0}"/>
              </a:ext>
            </a:extLst>
          </p:cNvPr>
          <p:cNvSpPr txBox="1"/>
          <p:nvPr/>
        </p:nvSpPr>
        <p:spPr>
          <a:xfrm>
            <a:off x="5460959" y="1972657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//azuresupportcenter.msftcloudes.com</a:t>
            </a:r>
          </a:p>
        </p:txBody>
      </p:sp>
    </p:spTree>
    <p:extLst>
      <p:ext uri="{BB962C8B-B14F-4D97-AF65-F5344CB8AC3E}">
        <p14:creationId xmlns:p14="http://schemas.microsoft.com/office/powerpoint/2010/main" val="189361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ar in the background&#10;&#10;Description automatically generated">
            <a:extLst>
              <a:ext uri="{FF2B5EF4-FFF2-40B4-BE49-F238E27FC236}">
                <a16:creationId xmlns:a16="http://schemas.microsoft.com/office/drawing/2014/main" id="{3A9E1E81-4FE8-4E3D-8959-C0F0D0A0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0A355F-9709-41C4-BB84-A0845D62CA19}"/>
              </a:ext>
            </a:extLst>
          </p:cNvPr>
          <p:cNvSpPr/>
          <p:nvPr/>
        </p:nvSpPr>
        <p:spPr>
          <a:xfrm>
            <a:off x="2854794" y="435420"/>
            <a:ext cx="6482412" cy="603216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F0C79-9EDA-474A-A997-668F4F0BC742}"/>
              </a:ext>
            </a:extLst>
          </p:cNvPr>
          <p:cNvSpPr txBox="1"/>
          <p:nvPr/>
        </p:nvSpPr>
        <p:spPr>
          <a:xfrm>
            <a:off x="2115554" y="84134"/>
            <a:ext cx="796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3. Use </a:t>
            </a:r>
            <a:r>
              <a:rPr lang="en-US" sz="4800" b="1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ASC</a:t>
            </a:r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 to troubleshoot your cases.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952FD-C933-4DB6-84F7-316CAC04C46F}"/>
              </a:ext>
            </a:extLst>
          </p:cNvPr>
          <p:cNvSpPr txBox="1"/>
          <p:nvPr/>
        </p:nvSpPr>
        <p:spPr>
          <a:xfrm>
            <a:off x="2004613" y="925571"/>
            <a:ext cx="81827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Most products have tools in ASC to help you find logs, diagnose issues, and take next steps.</a:t>
            </a:r>
            <a:endParaRPr lang="en-US" sz="2400" dirty="0">
              <a:latin typeface="Abadi" panose="020B0604020104020204" pitchFamily="34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</a:rPr>
              <a:t>Check ASC </a:t>
            </a:r>
            <a:r>
              <a:rPr lang="en-US" sz="2400" dirty="0">
                <a:solidFill>
                  <a:srgbClr val="C00000"/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even for products you don’t support </a:t>
            </a:r>
            <a:r>
              <a:rPr lang="en-US" sz="2400" dirty="0">
                <a:latin typeface="Abadi" panose="020B0604020104020204" pitchFamily="34" charset="0"/>
              </a:rPr>
              <a:t>to see what kind of tools are at your disposal.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B0170F-7BBE-438F-A977-DBA562A3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1" y="2432104"/>
            <a:ext cx="7529212" cy="496105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4DCE810-E605-42F6-93E1-01F8077302D2}"/>
              </a:ext>
            </a:extLst>
          </p:cNvPr>
          <p:cNvSpPr/>
          <p:nvPr/>
        </p:nvSpPr>
        <p:spPr>
          <a:xfrm rot="1671805">
            <a:off x="8013503" y="4080245"/>
            <a:ext cx="4811152" cy="4196233"/>
          </a:xfrm>
          <a:custGeom>
            <a:avLst/>
            <a:gdLst>
              <a:gd name="connsiteX0" fmla="*/ 0 w 4811152"/>
              <a:gd name="connsiteY0" fmla="*/ 2098117 h 4196233"/>
              <a:gd name="connsiteX1" fmla="*/ 2405576 w 4811152"/>
              <a:gd name="connsiteY1" fmla="*/ 0 h 4196233"/>
              <a:gd name="connsiteX2" fmla="*/ 4811152 w 4811152"/>
              <a:gd name="connsiteY2" fmla="*/ 2098117 h 4196233"/>
              <a:gd name="connsiteX3" fmla="*/ 2405576 w 4811152"/>
              <a:gd name="connsiteY3" fmla="*/ 4196234 h 4196233"/>
              <a:gd name="connsiteX4" fmla="*/ 0 w 4811152"/>
              <a:gd name="connsiteY4" fmla="*/ 2098117 h 419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152" h="4196233" fill="none" extrusionOk="0">
                <a:moveTo>
                  <a:pt x="0" y="2098117"/>
                </a:moveTo>
                <a:cubicBezTo>
                  <a:pt x="322750" y="977647"/>
                  <a:pt x="1096018" y="-39112"/>
                  <a:pt x="2405576" y="0"/>
                </a:cubicBezTo>
                <a:cubicBezTo>
                  <a:pt x="3667244" y="-10244"/>
                  <a:pt x="4704109" y="1040139"/>
                  <a:pt x="4811152" y="2098117"/>
                </a:cubicBezTo>
                <a:cubicBezTo>
                  <a:pt x="4783975" y="2997701"/>
                  <a:pt x="3575495" y="4416704"/>
                  <a:pt x="2405576" y="4196234"/>
                </a:cubicBezTo>
                <a:cubicBezTo>
                  <a:pt x="1282043" y="4311018"/>
                  <a:pt x="185764" y="3301540"/>
                  <a:pt x="0" y="2098117"/>
                </a:cubicBezTo>
                <a:close/>
              </a:path>
              <a:path w="4811152" h="4196233" stroke="0" extrusionOk="0">
                <a:moveTo>
                  <a:pt x="0" y="2098117"/>
                </a:moveTo>
                <a:cubicBezTo>
                  <a:pt x="-96932" y="879569"/>
                  <a:pt x="801359" y="103457"/>
                  <a:pt x="2405576" y="0"/>
                </a:cubicBezTo>
                <a:cubicBezTo>
                  <a:pt x="3775469" y="8701"/>
                  <a:pt x="4538092" y="948042"/>
                  <a:pt x="4811152" y="2098117"/>
                </a:cubicBezTo>
                <a:cubicBezTo>
                  <a:pt x="4714632" y="3351132"/>
                  <a:pt x="3664281" y="4582362"/>
                  <a:pt x="2405576" y="4196234"/>
                </a:cubicBezTo>
                <a:cubicBezTo>
                  <a:pt x="831247" y="4061770"/>
                  <a:pt x="31923" y="3272128"/>
                  <a:pt x="0" y="209811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18DFD7-6461-4807-9D51-802959BCB798}"/>
              </a:ext>
            </a:extLst>
          </p:cNvPr>
          <p:cNvSpPr txBox="1"/>
          <p:nvPr/>
        </p:nvSpPr>
        <p:spPr>
          <a:xfrm>
            <a:off x="11115340" y="3531482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F92EC-5807-422A-AF56-3BE19DDAB3DB}"/>
              </a:ext>
            </a:extLst>
          </p:cNvPr>
          <p:cNvSpPr txBox="1"/>
          <p:nvPr/>
        </p:nvSpPr>
        <p:spPr>
          <a:xfrm>
            <a:off x="10685039" y="4141656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7B4382-7FFC-4D21-9939-8CAEFA2DD9DA}"/>
              </a:ext>
            </a:extLst>
          </p:cNvPr>
          <p:cNvSpPr txBox="1"/>
          <p:nvPr/>
        </p:nvSpPr>
        <p:spPr>
          <a:xfrm>
            <a:off x="7872047" y="5815332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68EA9C-0CAD-4CA3-8E8C-0B13A1F98819}"/>
              </a:ext>
            </a:extLst>
          </p:cNvPr>
          <p:cNvSpPr txBox="1"/>
          <p:nvPr/>
        </p:nvSpPr>
        <p:spPr>
          <a:xfrm>
            <a:off x="8397072" y="4661170"/>
            <a:ext cx="3806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Oregano" panose="03060702040602030A04" pitchFamily="66" charset="0"/>
                <a:ea typeface="Cherry Cream Soda" panose="02000000000000000000" pitchFamily="2" charset="0"/>
              </a:rPr>
              <a:t>Check product wikis for any available guides on how to use their ASC tools!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427B3D-6678-41D8-B8D7-DBBF551EA02D}"/>
              </a:ext>
            </a:extLst>
          </p:cNvPr>
          <p:cNvSpPr/>
          <p:nvPr/>
        </p:nvSpPr>
        <p:spPr>
          <a:xfrm>
            <a:off x="7977441" y="2711422"/>
            <a:ext cx="1259540" cy="65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2F60AB0-245E-4975-8F7E-2381EE71378D}"/>
              </a:ext>
            </a:extLst>
          </p:cNvPr>
          <p:cNvSpPr/>
          <p:nvPr/>
        </p:nvSpPr>
        <p:spPr>
          <a:xfrm>
            <a:off x="4135120" y="3388505"/>
            <a:ext cx="1555486" cy="65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DD7718-1850-4D6B-A919-24347408991C}"/>
              </a:ext>
            </a:extLst>
          </p:cNvPr>
          <p:cNvSpPr/>
          <p:nvPr/>
        </p:nvSpPr>
        <p:spPr>
          <a:xfrm>
            <a:off x="5763044" y="3578252"/>
            <a:ext cx="4313398" cy="65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8AE93E-29EA-4995-A6E9-3A47A82DEA50}"/>
              </a:ext>
            </a:extLst>
          </p:cNvPr>
          <p:cNvSpPr/>
          <p:nvPr/>
        </p:nvSpPr>
        <p:spPr>
          <a:xfrm>
            <a:off x="2148234" y="4456731"/>
            <a:ext cx="3380121" cy="332684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1" grpId="0"/>
      <p:bldP spid="43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ar in the background&#10;&#10;Description automatically generated">
            <a:extLst>
              <a:ext uri="{FF2B5EF4-FFF2-40B4-BE49-F238E27FC236}">
                <a16:creationId xmlns:a16="http://schemas.microsoft.com/office/drawing/2014/main" id="{343130AB-516F-4507-A66A-37118D179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ED6328-BC21-426F-B8C0-21268A1CCD21}"/>
              </a:ext>
            </a:extLst>
          </p:cNvPr>
          <p:cNvSpPr/>
          <p:nvPr/>
        </p:nvSpPr>
        <p:spPr>
          <a:xfrm>
            <a:off x="3881120" y="1584960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375479E7-77D0-4BEC-80D6-3522843DCDFF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BA13E8-A835-4ABF-8FC4-8ABDF0C95596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91BDF-B0A5-409D-8DD4-137F7E62D0C6}"/>
              </a:ext>
            </a:extLst>
          </p:cNvPr>
          <p:cNvSpPr txBox="1"/>
          <p:nvPr/>
        </p:nvSpPr>
        <p:spPr>
          <a:xfrm>
            <a:off x="285896" y="1099287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TSGs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F3872-BC63-4DBD-93C4-08FDA4B3737E}"/>
              </a:ext>
            </a:extLst>
          </p:cNvPr>
          <p:cNvSpPr txBox="1"/>
          <p:nvPr/>
        </p:nvSpPr>
        <p:spPr>
          <a:xfrm>
            <a:off x="4277360" y="191346"/>
            <a:ext cx="7131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Troubleshoot</a:t>
            </a:r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ng Gu</a:t>
            </a:r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des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597A2-7A43-4CAD-9284-F3B913E10A4D}"/>
              </a:ext>
            </a:extLst>
          </p:cNvPr>
          <p:cNvSpPr txBox="1"/>
          <p:nvPr/>
        </p:nvSpPr>
        <p:spPr>
          <a:xfrm>
            <a:off x="4277360" y="2007228"/>
            <a:ext cx="713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Most products have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Troubleshooting Guides </a:t>
            </a:r>
            <a:r>
              <a:rPr lang="en-US" sz="2400" b="0" i="0" dirty="0">
                <a:effectLst/>
                <a:latin typeface="Abadi" panose="020B0604020104020204" pitchFamily="34" charset="0"/>
              </a:rPr>
              <a:t>available to provide steps to tackle known/reoccurring problems.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E44FD-56A5-40BB-B5CB-3A17005A6AF7}"/>
              </a:ext>
            </a:extLst>
          </p:cNvPr>
          <p:cNvSpPr txBox="1"/>
          <p:nvPr/>
        </p:nvSpPr>
        <p:spPr>
          <a:xfrm>
            <a:off x="4267749" y="3465188"/>
            <a:ext cx="713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Find these guides by searching 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Cherry Cream Soda" panose="02000000000000000000" pitchFamily="2" charset="0"/>
                <a:ea typeface="Cherry Cream Soda" panose="02000000000000000000" pitchFamily="2" charset="0"/>
              </a:rPr>
              <a:t>TSG</a:t>
            </a:r>
            <a:r>
              <a:rPr lang="en-US" sz="2400" b="0" i="0" dirty="0">
                <a:effectLst/>
                <a:latin typeface="Abadi" panose="020B0604020104020204" pitchFamily="34" charset="0"/>
              </a:rPr>
              <a:t> or 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Cherry Cream Soda" panose="02000000000000000000" pitchFamily="2" charset="0"/>
                <a:ea typeface="Cherry Cream Soda" panose="02000000000000000000" pitchFamily="2" charset="0"/>
              </a:rPr>
              <a:t>Troubleshooting</a:t>
            </a:r>
            <a:r>
              <a:rPr lang="en-US" sz="2400" b="0" i="0" dirty="0">
                <a:effectLst/>
                <a:latin typeface="Abadi" panose="020B0604020104020204" pitchFamily="34" charset="0"/>
              </a:rPr>
              <a:t> on the wiki.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77471-714F-4CB4-A400-D262B4AEE1F4}"/>
              </a:ext>
            </a:extLst>
          </p:cNvPr>
          <p:cNvSpPr txBox="1"/>
          <p:nvPr/>
        </p:nvSpPr>
        <p:spPr>
          <a:xfrm>
            <a:off x="4288344" y="4942516"/>
            <a:ext cx="713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If you can’t find them, reach out to a peer, SME, TA, or to a product team member to ask if they are available and where.</a:t>
            </a:r>
          </a:p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4077AF-408C-44BA-A8AE-27BEF91A51E4}"/>
              </a:ext>
            </a:extLst>
          </p:cNvPr>
          <p:cNvSpPr/>
          <p:nvPr/>
        </p:nvSpPr>
        <p:spPr>
          <a:xfrm>
            <a:off x="177883" y="300489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BB6D87-BA1E-4A0F-A637-6B7D1DB6A42E}"/>
              </a:ext>
            </a:extLst>
          </p:cNvPr>
          <p:cNvSpPr txBox="1"/>
          <p:nvPr/>
        </p:nvSpPr>
        <p:spPr>
          <a:xfrm>
            <a:off x="285896" y="3149094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B69CB3-630E-40E9-AFA5-AD9C3F1D284B}"/>
              </a:ext>
            </a:extLst>
          </p:cNvPr>
          <p:cNvSpPr txBox="1"/>
          <p:nvPr/>
        </p:nvSpPr>
        <p:spPr>
          <a:xfrm>
            <a:off x="343993" y="4169211"/>
            <a:ext cx="315049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0" i="0" dirty="0">
                <a:effectLst/>
                <a:latin typeface="Abadi" panose="020B0604020104020204" pitchFamily="34" charset="0"/>
              </a:rPr>
              <a:t>TSGs are usually written for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YOU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, not your customer. </a:t>
            </a:r>
            <a:r>
              <a:rPr lang="en-US" sz="2000" dirty="0">
                <a:latin typeface="Abadi" panose="020B0604020104020204" pitchFamily="34" charset="0"/>
              </a:rPr>
              <a:t>So if you need to provide your customer steps, modify/rewrite the steps to make sure they are relevant and customer focused.</a:t>
            </a:r>
            <a:endParaRPr lang="en-US" sz="2000" b="0" i="0" dirty="0"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tar in the background&#10;&#10;Description automatically generated">
            <a:extLst>
              <a:ext uri="{FF2B5EF4-FFF2-40B4-BE49-F238E27FC236}">
                <a16:creationId xmlns:a16="http://schemas.microsoft.com/office/drawing/2014/main" id="{EB42887B-1F33-49E1-86E4-123A3B1B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EDFE4-5A4D-4121-A8BF-F1E7F9FFE2B0}"/>
              </a:ext>
            </a:extLst>
          </p:cNvPr>
          <p:cNvSpPr txBox="1"/>
          <p:nvPr/>
        </p:nvSpPr>
        <p:spPr>
          <a:xfrm>
            <a:off x="285896" y="85306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Documentation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65DA3B-2313-4663-8653-E89331C065A5}"/>
              </a:ext>
            </a:extLst>
          </p:cNvPr>
          <p:cNvSpPr/>
          <p:nvPr/>
        </p:nvSpPr>
        <p:spPr>
          <a:xfrm>
            <a:off x="3881120" y="1584960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41B8D-BAFF-4E3C-952E-FD8A26122587}"/>
              </a:ext>
            </a:extLst>
          </p:cNvPr>
          <p:cNvSpPr txBox="1"/>
          <p:nvPr/>
        </p:nvSpPr>
        <p:spPr>
          <a:xfrm>
            <a:off x="4480240" y="199812"/>
            <a:ext cx="7131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Azure Documentat</a:t>
            </a:r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on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E9168-D205-45C5-9A9D-6B61F7FEFD93}"/>
              </a:ext>
            </a:extLst>
          </p:cNvPr>
          <p:cNvSpPr txBox="1"/>
          <p:nvPr/>
        </p:nvSpPr>
        <p:spPr>
          <a:xfrm>
            <a:off x="4277360" y="2007228"/>
            <a:ext cx="71312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Always </a:t>
            </a:r>
            <a:r>
              <a:rPr lang="en-US" sz="2400" dirty="0">
                <a:latin typeface="Abadi" panose="020B0604020104020204" pitchFamily="34" charset="0"/>
              </a:rPr>
              <a:t>c</a:t>
            </a:r>
            <a:r>
              <a:rPr lang="en-US" sz="2400" b="0" i="0" dirty="0">
                <a:effectLst/>
                <a:latin typeface="Abadi" panose="020B0604020104020204" pitchFamily="34" charset="0"/>
              </a:rPr>
              <a:t>heck our Azure Public Documentation!</a:t>
            </a:r>
          </a:p>
          <a:p>
            <a:pPr algn="ctr" fontAlgn="base"/>
            <a:endParaRPr lang="en-US" sz="2400" dirty="0">
              <a:latin typeface="Abadi" panose="020B0604020104020204" pitchFamily="34" charset="0"/>
            </a:endParaRPr>
          </a:p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This documentation covers all the basics of how to use our tools and is completely available to the customer.</a:t>
            </a:r>
          </a:p>
          <a:p>
            <a:pPr algn="ctr" fontAlgn="base"/>
            <a:endParaRPr lang="en-US" sz="2400" dirty="0">
              <a:latin typeface="Abadi" panose="020B0604020104020204" pitchFamily="34" charset="0"/>
            </a:endParaRPr>
          </a:p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To find Azure Documentation go to:</a:t>
            </a:r>
          </a:p>
          <a:p>
            <a:pPr algn="ctr" fontAlgn="base"/>
            <a:r>
              <a:rPr lang="en-US" sz="2400" b="0" i="0" dirty="0">
                <a:solidFill>
                  <a:srgbClr val="C00000"/>
                </a:solidFill>
                <a:effectLst/>
                <a:latin typeface="Cherry Cream Soda" panose="02000000000000000000" pitchFamily="2" charset="0"/>
                <a:ea typeface="Cherry Cream Soda" panose="02000000000000000000" pitchFamily="2" charset="0"/>
              </a:rPr>
              <a:t>docs.microsoft.com</a:t>
            </a:r>
            <a:endParaRPr lang="en-US" sz="2400" dirty="0">
              <a:solidFill>
                <a:srgbClr val="C00000"/>
              </a:solidFill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</a:rPr>
              <a:t>a</a:t>
            </a:r>
            <a:r>
              <a:rPr lang="en-US" sz="2400" b="0" i="0" dirty="0">
                <a:effectLst/>
                <a:latin typeface="Abadi" panose="020B0604020104020204" pitchFamily="34" charset="0"/>
              </a:rPr>
              <a:t>nd select ‘Azure’</a:t>
            </a:r>
          </a:p>
          <a:p>
            <a:pPr algn="ctr" fontAlgn="base"/>
            <a:endParaRPr lang="en-US" sz="24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/>
            <a:r>
              <a:rPr lang="en-US" sz="2400" b="0" i="0" dirty="0">
                <a:effectLst/>
                <a:latin typeface="Abadi" panose="020B0604020104020204" pitchFamily="34" charset="0"/>
              </a:rPr>
              <a:t>Link any of these documentation pages to your customer as well!</a:t>
            </a:r>
          </a:p>
          <a:p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5E20B8-CD20-46A4-B440-524780561996}"/>
              </a:ext>
            </a:extLst>
          </p:cNvPr>
          <p:cNvSpPr/>
          <p:nvPr/>
        </p:nvSpPr>
        <p:spPr>
          <a:xfrm>
            <a:off x="177883" y="300489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F2487-E83D-4D80-88BE-BAF230B7A104}"/>
              </a:ext>
            </a:extLst>
          </p:cNvPr>
          <p:cNvSpPr txBox="1"/>
          <p:nvPr/>
        </p:nvSpPr>
        <p:spPr>
          <a:xfrm>
            <a:off x="285896" y="3149094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293AE-8ACD-457D-AEE6-440083163061}"/>
              </a:ext>
            </a:extLst>
          </p:cNvPr>
          <p:cNvSpPr txBox="1"/>
          <p:nvPr/>
        </p:nvSpPr>
        <p:spPr>
          <a:xfrm>
            <a:off x="353604" y="3994437"/>
            <a:ext cx="3150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0" i="0" dirty="0">
                <a:effectLst/>
                <a:latin typeface="Abadi" panose="020B0604020104020204" pitchFamily="34" charset="0"/>
              </a:rPr>
              <a:t>For solutions involving multiple products, remember to check documentation for all products to make sure you understand all settings and cover any potential issues.</a:t>
            </a:r>
          </a:p>
          <a:p>
            <a:pPr algn="ctr" fontAlgn="base"/>
            <a:endParaRPr lang="en-US" sz="2000" dirty="0">
              <a:latin typeface="Abadi" panose="020B0604020104020204" pitchFamily="34" charset="0"/>
            </a:endParaRPr>
          </a:p>
          <a:p>
            <a:pPr algn="ctr" fontAlgn="base"/>
            <a:r>
              <a:rPr lang="en-US" sz="2000" b="0" i="0" dirty="0">
                <a:solidFill>
                  <a:srgbClr val="C00000"/>
                </a:solidFill>
                <a:effectLst/>
                <a:latin typeface="Cherry Cream Soda" panose="02000000000000000000" pitchFamily="2" charset="0"/>
                <a:ea typeface="Cherry Cream Soda" panose="02000000000000000000" pitchFamily="2" charset="0"/>
              </a:rPr>
              <a:t>And always recheck!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tar in the background&#10;&#10;Description automatically generated">
            <a:extLst>
              <a:ext uri="{FF2B5EF4-FFF2-40B4-BE49-F238E27FC236}">
                <a16:creationId xmlns:a16="http://schemas.microsoft.com/office/drawing/2014/main" id="{5847C608-2ACC-499C-A621-F230B307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407B3-A8CF-483C-BF65-D69AF2AFE04F}"/>
              </a:ext>
            </a:extLst>
          </p:cNvPr>
          <p:cNvSpPr txBox="1"/>
          <p:nvPr/>
        </p:nvSpPr>
        <p:spPr>
          <a:xfrm>
            <a:off x="431272" y="802591"/>
            <a:ext cx="276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Internal Logs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F5456-0894-4A29-B397-E682F2A5D424}"/>
              </a:ext>
            </a:extLst>
          </p:cNvPr>
          <p:cNvSpPr/>
          <p:nvPr/>
        </p:nvSpPr>
        <p:spPr>
          <a:xfrm>
            <a:off x="3881120" y="1584960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D8562-8A61-4BE2-8B76-0525811F511A}"/>
              </a:ext>
            </a:extLst>
          </p:cNvPr>
          <p:cNvSpPr txBox="1"/>
          <p:nvPr/>
        </p:nvSpPr>
        <p:spPr>
          <a:xfrm>
            <a:off x="5732993" y="191346"/>
            <a:ext cx="7131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Internal Logs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7C886-4BE9-4E9C-8097-9BF95895FF6F}"/>
              </a:ext>
            </a:extLst>
          </p:cNvPr>
          <p:cNvSpPr txBox="1"/>
          <p:nvPr/>
        </p:nvSpPr>
        <p:spPr>
          <a:xfrm>
            <a:off x="4014325" y="2002776"/>
            <a:ext cx="76380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Internal logs are product-specific, as is level of access and what kinds of information you can find in these logs.</a:t>
            </a:r>
          </a:p>
          <a:p>
            <a:pPr algn="ctr" fontAlgn="base"/>
            <a:endParaRPr lang="en-US" sz="2400" dirty="0">
              <a:latin typeface="Abadi" panose="020B0604020104020204" pitchFamily="34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</a:rPr>
              <a:t>Check your product training/wiki to find out how what kinds of logs you can access for your product and how to use them.</a:t>
            </a:r>
          </a:p>
          <a:p>
            <a:pPr algn="ctr" fontAlgn="base"/>
            <a:endParaRPr lang="en-US" sz="2400" dirty="0">
              <a:latin typeface="Abadi" panose="020B0604020104020204" pitchFamily="34" charset="0"/>
            </a:endParaRPr>
          </a:p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If you have questions reach out to peers, SMEs, and </a:t>
            </a:r>
            <a:r>
              <a:rPr lang="en-US" sz="2400" b="0" i="0" dirty="0" err="1">
                <a:effectLst/>
                <a:latin typeface="Abadi" panose="020B0604020104020204" pitchFamily="34" charset="0"/>
              </a:rPr>
              <a:t>TAs.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pPr algn="ctr" fontAlgn="base"/>
            <a:endParaRPr lang="en-US" sz="24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/>
            <a:r>
              <a:rPr lang="en-US" sz="2400" b="0" i="0" dirty="0">
                <a:effectLst/>
                <a:latin typeface="Abadi" panose="020B0604020104020204" pitchFamily="34" charset="0"/>
              </a:rPr>
              <a:t>And if the product team uses logs that you didn’t know about,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Cherry Cream Soda" panose="02000000000000000000" pitchFamily="2" charset="0"/>
                <a:ea typeface="Cherry Cream Soda" panose="02000000000000000000" pitchFamily="2" charset="0"/>
              </a:rPr>
              <a:t>ask them if you have access and how to use them!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83229E-8720-4C58-8C25-BAAF6B72668F}"/>
              </a:ext>
            </a:extLst>
          </p:cNvPr>
          <p:cNvSpPr/>
          <p:nvPr/>
        </p:nvSpPr>
        <p:spPr>
          <a:xfrm>
            <a:off x="177883" y="300489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8302E-2593-404A-844D-CF2E55499BC5}"/>
              </a:ext>
            </a:extLst>
          </p:cNvPr>
          <p:cNvSpPr txBox="1"/>
          <p:nvPr/>
        </p:nvSpPr>
        <p:spPr>
          <a:xfrm>
            <a:off x="285896" y="3149094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644C-E8E5-4394-9125-E0710C03E3A3}"/>
              </a:ext>
            </a:extLst>
          </p:cNvPr>
          <p:cNvSpPr txBox="1"/>
          <p:nvPr/>
        </p:nvSpPr>
        <p:spPr>
          <a:xfrm>
            <a:off x="353604" y="3994437"/>
            <a:ext cx="315049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0" i="0" dirty="0">
                <a:effectLst/>
                <a:latin typeface="Abadi" panose="020B0604020104020204" pitchFamily="34" charset="0"/>
              </a:rPr>
              <a:t>Internal logs are for internal use and shouldn’t be shared directly with your customer unless specifically mandated.</a:t>
            </a:r>
          </a:p>
          <a:p>
            <a:pPr algn="ctr" fontAlgn="base"/>
            <a:endParaRPr lang="en-US" sz="2000" dirty="0">
              <a:solidFill>
                <a:srgbClr val="C00000"/>
              </a:solidFill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000" b="0" i="0" dirty="0">
                <a:solidFill>
                  <a:srgbClr val="C00000"/>
                </a:solidFill>
                <a:effectLst/>
                <a:latin typeface="Abadi" panose="020B0604020104020204" pitchFamily="34" charset="0"/>
                <a:ea typeface="Cherry Cream Soda" panose="02000000000000000000" pitchFamily="2" charset="0"/>
              </a:rPr>
              <a:t>Share what the logs mean, not the logs themselves!</a:t>
            </a:r>
            <a:endParaRPr lang="en-US" sz="20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F6D4F-449F-472D-BCFE-396A00447C92}"/>
              </a:ext>
            </a:extLst>
          </p:cNvPr>
          <p:cNvSpPr txBox="1"/>
          <p:nvPr/>
        </p:nvSpPr>
        <p:spPr>
          <a:xfrm>
            <a:off x="9745652" y="410176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B638F-42F8-4B02-BA7D-7816C9D2AFDB}"/>
              </a:ext>
            </a:extLst>
          </p:cNvPr>
          <p:cNvSpPr txBox="1"/>
          <p:nvPr/>
        </p:nvSpPr>
        <p:spPr>
          <a:xfrm>
            <a:off x="4923368" y="197202"/>
            <a:ext cx="809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194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tar in the background&#10;&#10;Description automatically generated">
            <a:extLst>
              <a:ext uri="{FF2B5EF4-FFF2-40B4-BE49-F238E27FC236}">
                <a16:creationId xmlns:a16="http://schemas.microsoft.com/office/drawing/2014/main" id="{7AA0197A-A92A-4EF7-979F-165D1F79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DDD26-AA57-4A4A-AA3C-C316BF7E46B8}"/>
              </a:ext>
            </a:extLst>
          </p:cNvPr>
          <p:cNvSpPr txBox="1"/>
          <p:nvPr/>
        </p:nvSpPr>
        <p:spPr>
          <a:xfrm>
            <a:off x="285896" y="802591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the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Internet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B8E9-EBBD-4F5A-9819-8810FEB37B49}"/>
              </a:ext>
            </a:extLst>
          </p:cNvPr>
          <p:cNvSpPr/>
          <p:nvPr/>
        </p:nvSpPr>
        <p:spPr>
          <a:xfrm>
            <a:off x="3881120" y="1584960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952F9-EF15-43DE-942F-49C81EA5D3F0}"/>
              </a:ext>
            </a:extLst>
          </p:cNvPr>
          <p:cNvSpPr txBox="1"/>
          <p:nvPr/>
        </p:nvSpPr>
        <p:spPr>
          <a:xfrm>
            <a:off x="5732993" y="191346"/>
            <a:ext cx="7131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The Internet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CFCD25-6712-47C6-9A47-A8BF07993A04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3276A-F7C4-44A9-8605-6735E492E001}"/>
              </a:ext>
            </a:extLst>
          </p:cNvPr>
          <p:cNvSpPr txBox="1"/>
          <p:nvPr/>
        </p:nvSpPr>
        <p:spPr>
          <a:xfrm>
            <a:off x="5943600" y="2068810"/>
            <a:ext cx="8358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6A59B-20E6-49B1-BE3B-DC862A6FD862}"/>
              </a:ext>
            </a:extLst>
          </p:cNvPr>
          <p:cNvSpPr txBox="1"/>
          <p:nvPr/>
        </p:nvSpPr>
        <p:spPr>
          <a:xfrm>
            <a:off x="285896" y="3230374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78BF2-4102-4EF5-ACC7-801CA3712733}"/>
              </a:ext>
            </a:extLst>
          </p:cNvPr>
          <p:cNvSpPr txBox="1"/>
          <p:nvPr/>
        </p:nvSpPr>
        <p:spPr>
          <a:xfrm>
            <a:off x="91440" y="4075717"/>
            <a:ext cx="3515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0" i="0" dirty="0">
                <a:effectLst/>
                <a:latin typeface="Abadi" panose="020B0604020104020204" pitchFamily="34" charset="0"/>
              </a:rPr>
              <a:t>You can provide your customer information you find on the internet but use discretion. </a:t>
            </a:r>
            <a:r>
              <a:rPr lang="en-US" sz="2000" dirty="0">
                <a:latin typeface="Abadi" panose="020B0604020104020204" pitchFamily="34" charset="0"/>
              </a:rPr>
              <a:t>We want our customers to be confident in Microsoft Support, so test solutions first and use Microsoft official links where possible.</a:t>
            </a:r>
            <a:endParaRPr lang="en-US" sz="20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7C353-2BBC-4C4F-BFCB-579DDBF5B920}"/>
              </a:ext>
            </a:extLst>
          </p:cNvPr>
          <p:cNvSpPr txBox="1"/>
          <p:nvPr/>
        </p:nvSpPr>
        <p:spPr>
          <a:xfrm>
            <a:off x="4846393" y="108900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FCFD7-7FDF-48AE-88E6-0BF39C3DF011}"/>
              </a:ext>
            </a:extLst>
          </p:cNvPr>
          <p:cNvSpPr txBox="1"/>
          <p:nvPr/>
        </p:nvSpPr>
        <p:spPr>
          <a:xfrm>
            <a:off x="9647768" y="668400"/>
            <a:ext cx="809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885B67-7EAB-429A-8941-378E778AE7CB}"/>
              </a:ext>
            </a:extLst>
          </p:cNvPr>
          <p:cNvCxnSpPr/>
          <p:nvPr/>
        </p:nvCxnSpPr>
        <p:spPr>
          <a:xfrm>
            <a:off x="4409440" y="3637280"/>
            <a:ext cx="682752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E6F239-EBAA-4CC8-9BBD-2E839280ECBD}"/>
              </a:ext>
            </a:extLst>
          </p:cNvPr>
          <p:cNvSpPr txBox="1"/>
          <p:nvPr/>
        </p:nvSpPr>
        <p:spPr>
          <a:xfrm>
            <a:off x="3954125" y="2029785"/>
            <a:ext cx="763806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Search any error messages or customer issues using your favorite internet search engine.</a:t>
            </a:r>
          </a:p>
          <a:p>
            <a:pPr algn="ctr" fontAlgn="base"/>
            <a:endParaRPr lang="en-US" sz="24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Tips to Find Azure Information on The Internet:</a:t>
            </a:r>
            <a:br>
              <a:rPr lang="en-US" sz="2400" b="0" i="0" dirty="0">
                <a:effectLst/>
                <a:latin typeface="Abadi" panose="020B0604020104020204" pitchFamily="34" charset="0"/>
              </a:rPr>
            </a:b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pPr marL="457200" indent="-457200" algn="ctr" fontAlgn="base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Avoid Acronyms and Abbreviations like ADF or ADLS. Instead use full names.</a:t>
            </a:r>
          </a:p>
          <a:p>
            <a:pPr marL="457200" indent="-457200" algn="ctr" fontAlgn="base">
              <a:buAutoNum type="arabicPeriod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Put </a:t>
            </a:r>
            <a:r>
              <a:rPr lang="en-US" sz="2400" dirty="0">
                <a:latin typeface="Abadi" panose="020B0604020104020204" pitchFamily="34" charset="0"/>
              </a:rPr>
              <a:t>double quotes around full error messages to search for that text specifically.</a:t>
            </a:r>
          </a:p>
          <a:p>
            <a:pPr marL="457200" indent="-457200" algn="ctr" fontAlgn="base">
              <a:buAutoNum type="arabicPeriod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Check the date o</a:t>
            </a:r>
            <a:r>
              <a:rPr lang="en-US" sz="2400" dirty="0">
                <a:latin typeface="Abadi" panose="020B0604020104020204" pitchFamily="34" charset="0"/>
              </a:rPr>
              <a:t>n solutions! Azure changes quickly, so old problems might have already been resolved.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pPr algn="ctr" fontAlgn="base"/>
            <a:endParaRPr lang="en-US" sz="20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ADD1F793-0091-4F22-83F1-5D5CA40C3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FAAE23D6-C937-4257-9CF2-D0431BFD050E}"/>
              </a:ext>
            </a:extLst>
          </p:cNvPr>
          <p:cNvSpPr/>
          <p:nvPr/>
        </p:nvSpPr>
        <p:spPr>
          <a:xfrm rot="11914830">
            <a:off x="-1491" y="-176588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E6AEF7-D9E2-47B5-BFCE-9A28C662F123}"/>
              </a:ext>
            </a:extLst>
          </p:cNvPr>
          <p:cNvSpPr/>
          <p:nvPr/>
        </p:nvSpPr>
        <p:spPr>
          <a:xfrm>
            <a:off x="885018" y="328123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03F8-5C27-404C-ADD6-170A592908FF}"/>
              </a:ext>
            </a:extLst>
          </p:cNvPr>
          <p:cNvSpPr txBox="1"/>
          <p:nvPr/>
        </p:nvSpPr>
        <p:spPr>
          <a:xfrm>
            <a:off x="285896" y="731145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Triage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Call/Email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E4FDB7-D55D-4D25-8400-DF1D5DA6E428}"/>
              </a:ext>
            </a:extLst>
          </p:cNvPr>
          <p:cNvSpPr/>
          <p:nvPr/>
        </p:nvSpPr>
        <p:spPr>
          <a:xfrm>
            <a:off x="3881120" y="1515352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DED68-3675-44AA-BA2B-801517458D62}"/>
              </a:ext>
            </a:extLst>
          </p:cNvPr>
          <p:cNvSpPr txBox="1"/>
          <p:nvPr/>
        </p:nvSpPr>
        <p:spPr>
          <a:xfrm>
            <a:off x="4175670" y="146072"/>
            <a:ext cx="83839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Tr</a:t>
            </a:r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age Calls and Ema</a:t>
            </a:r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ls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B05EC-42AF-460C-BCDE-2C56B237713D}"/>
              </a:ext>
            </a:extLst>
          </p:cNvPr>
          <p:cNvSpPr txBox="1"/>
          <p:nvPr/>
        </p:nvSpPr>
        <p:spPr>
          <a:xfrm>
            <a:off x="4014325" y="1933168"/>
            <a:ext cx="7578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Many teams and products have weekly or even daily triage calls, chats or email threads to review current cases! </a:t>
            </a:r>
          </a:p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Check for a review of your case or bring your case to a call to have it reviewed for next steps.</a:t>
            </a:r>
          </a:p>
          <a:p>
            <a:pPr algn="ctr" fontAlgn="base"/>
            <a:endParaRPr lang="en-US" sz="2400" dirty="0">
              <a:solidFill>
                <a:srgbClr val="C00000"/>
              </a:solidFill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These are usually run by SMEs, Escalation Engineers, or the Product Team.</a:t>
            </a:r>
          </a:p>
          <a:p>
            <a:pPr algn="ctr" fontAlgn="base"/>
            <a:endParaRPr lang="en-US" sz="2400" dirty="0">
              <a:solidFill>
                <a:srgbClr val="C00000"/>
              </a:solidFill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  <a:ea typeface="Cherry Cream Soda" panose="02000000000000000000" pitchFamily="2" charset="0"/>
              </a:rPr>
              <a:t>Check with your TA, SME, or your product’s training documentation to see when your triage call is!</a:t>
            </a:r>
            <a:endParaRPr lang="en-US" sz="2000" dirty="0">
              <a:solidFill>
                <a:srgbClr val="C00000"/>
              </a:solidFill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 fontAlgn="base"/>
            <a:endParaRPr lang="en-US" sz="24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01886B-0530-417A-841E-D8804C8F5C47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0463E-933D-42EE-A3DE-5B1EBB030B10}"/>
              </a:ext>
            </a:extLst>
          </p:cNvPr>
          <p:cNvSpPr txBox="1"/>
          <p:nvPr/>
        </p:nvSpPr>
        <p:spPr>
          <a:xfrm>
            <a:off x="285896" y="3160766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5B7EB-6AC8-4307-BD0E-E28CF082BC12}"/>
              </a:ext>
            </a:extLst>
          </p:cNvPr>
          <p:cNvSpPr txBox="1"/>
          <p:nvPr/>
        </p:nvSpPr>
        <p:spPr>
          <a:xfrm>
            <a:off x="91440" y="4006109"/>
            <a:ext cx="35153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Abadi" panose="020B0604020104020204" pitchFamily="34" charset="0"/>
              </a:rPr>
              <a:t>Some issues look similar, and Azure changes quickly. Before providing a solution to your customer, make sure the solution and steps are relevant to your customer’s situation.</a:t>
            </a:r>
            <a:endParaRPr lang="en-US" sz="20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23C072-AD35-49E8-880E-9BB1CC30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930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6ABD6E-D414-4402-B90F-0E5B26FE916A}"/>
              </a:ext>
            </a:extLst>
          </p:cNvPr>
          <p:cNvSpPr/>
          <p:nvPr/>
        </p:nvSpPr>
        <p:spPr>
          <a:xfrm>
            <a:off x="752475" y="542925"/>
            <a:ext cx="4829175" cy="1200150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85D3-84A6-4F06-A48A-FA715B9EF954}"/>
              </a:ext>
            </a:extLst>
          </p:cNvPr>
          <p:cNvSpPr/>
          <p:nvPr/>
        </p:nvSpPr>
        <p:spPr>
          <a:xfrm>
            <a:off x="419100" y="761640"/>
            <a:ext cx="4829175" cy="1200150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688840-2E57-4784-BE2E-F9BEC9294C87}"/>
              </a:ext>
            </a:extLst>
          </p:cNvPr>
          <p:cNvSpPr/>
          <p:nvPr/>
        </p:nvSpPr>
        <p:spPr>
          <a:xfrm>
            <a:off x="1236306" y="204068"/>
            <a:ext cx="4829175" cy="1200150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11859" y="-422990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04722" y="27859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EF10-B53C-4456-B783-BFF15DCFCDB0}"/>
              </a:ext>
            </a:extLst>
          </p:cNvPr>
          <p:cNvSpPr txBox="1"/>
          <p:nvPr/>
        </p:nvSpPr>
        <p:spPr>
          <a:xfrm>
            <a:off x="268644" y="452128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Draw/Write 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It Out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CAF749EC-AA01-4A63-AD38-B86C5762EBE4}"/>
              </a:ext>
            </a:extLst>
          </p:cNvPr>
          <p:cNvSpPr/>
          <p:nvPr/>
        </p:nvSpPr>
        <p:spPr>
          <a:xfrm rot="16200000">
            <a:off x="1545118" y="578438"/>
            <a:ext cx="479289" cy="2152608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D705B-7AA2-443F-9344-17B8F0177D0C}"/>
              </a:ext>
            </a:extLst>
          </p:cNvPr>
          <p:cNvSpPr txBox="1"/>
          <p:nvPr/>
        </p:nvSpPr>
        <p:spPr>
          <a:xfrm>
            <a:off x="258821" y="1516428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DA3636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List Everything You Know</a:t>
            </a:r>
          </a:p>
        </p:txBody>
      </p:sp>
    </p:spTree>
    <p:extLst>
      <p:ext uri="{BB962C8B-B14F-4D97-AF65-F5344CB8AC3E}">
        <p14:creationId xmlns:p14="http://schemas.microsoft.com/office/powerpoint/2010/main" val="9953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tar in the background&#10;&#10;Description automatically generated">
            <a:extLst>
              <a:ext uri="{FF2B5EF4-FFF2-40B4-BE49-F238E27FC236}">
                <a16:creationId xmlns:a16="http://schemas.microsoft.com/office/drawing/2014/main" id="{68173755-3229-41C6-BDFF-956872259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452EC-A887-4C52-B4D2-08BBA4C127D6}"/>
              </a:ext>
            </a:extLst>
          </p:cNvPr>
          <p:cNvSpPr txBox="1"/>
          <p:nvPr/>
        </p:nvSpPr>
        <p:spPr>
          <a:xfrm>
            <a:off x="3998543" y="2602910"/>
            <a:ext cx="6305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repro?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When is a good time to repro?</a:t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about example data?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587B5-FD5D-4F6D-B5D8-15BC25775F57}"/>
              </a:ext>
            </a:extLst>
          </p:cNvPr>
          <p:cNvSpPr txBox="1"/>
          <p:nvPr/>
        </p:nvSpPr>
        <p:spPr>
          <a:xfrm>
            <a:off x="285896" y="556370"/>
            <a:ext cx="305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Reproduce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 Your Environment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948AC5-7DFB-4DB3-8B61-7B1E52F30B75}"/>
              </a:ext>
            </a:extLst>
          </p:cNvPr>
          <p:cNvSpPr/>
          <p:nvPr/>
        </p:nvSpPr>
        <p:spPr>
          <a:xfrm>
            <a:off x="3881120" y="1515352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B01B5-13F3-4478-8EEC-502AC60FBF87}"/>
              </a:ext>
            </a:extLst>
          </p:cNvPr>
          <p:cNvSpPr txBox="1"/>
          <p:nvPr/>
        </p:nvSpPr>
        <p:spPr>
          <a:xfrm>
            <a:off x="4326415" y="117286"/>
            <a:ext cx="7131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Reproduc</a:t>
            </a:r>
            <a:r>
              <a:rPr lang="en-US" sz="88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8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ng the Error</a:t>
            </a:r>
          </a:p>
          <a:p>
            <a:pPr marL="342900" indent="-342900">
              <a:buAutoNum type="arabicPeriod"/>
            </a:pP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40534-2BEA-46A6-B5C9-6AE8804AE836}"/>
              </a:ext>
            </a:extLst>
          </p:cNvPr>
          <p:cNvSpPr txBox="1"/>
          <p:nvPr/>
        </p:nvSpPr>
        <p:spPr>
          <a:xfrm>
            <a:off x="4014325" y="1933168"/>
            <a:ext cx="7578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sz="2000" dirty="0">
              <a:solidFill>
                <a:srgbClr val="C00000"/>
              </a:solidFill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 fontAlgn="base"/>
            <a:endParaRPr lang="en-US" sz="24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89146C-B82F-45D0-9A62-414E4E28A77B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E4268-6093-4102-A8F2-B90FC23FF5A0}"/>
              </a:ext>
            </a:extLst>
          </p:cNvPr>
          <p:cNvSpPr txBox="1"/>
          <p:nvPr/>
        </p:nvSpPr>
        <p:spPr>
          <a:xfrm>
            <a:off x="285896" y="3232062"/>
            <a:ext cx="544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3636"/>
                </a:solidFill>
                <a:latin typeface="Yesteryear" panose="03020802040607070802" pitchFamily="66" charset="0"/>
              </a:rPr>
              <a:t>Why Repro?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22546-BB57-4E09-A36E-6F81052FE772}"/>
              </a:ext>
            </a:extLst>
          </p:cNvPr>
          <p:cNvSpPr txBox="1"/>
          <p:nvPr/>
        </p:nvSpPr>
        <p:spPr>
          <a:xfrm>
            <a:off x="91440" y="4006109"/>
            <a:ext cx="35153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Respect Customer’s Time</a:t>
            </a:r>
          </a:p>
          <a:p>
            <a:pPr marL="457200" indent="-457200" fontAlgn="base">
              <a:buAutoNum type="arabicPeriod"/>
            </a:pPr>
            <a:r>
              <a:rPr lang="en-US" sz="2000" dirty="0">
                <a:latin typeface="Abadi" panose="020B0604020104020204" pitchFamily="34" charset="0"/>
                <a:ea typeface="Cherry Cream Soda" panose="02000000000000000000" pitchFamily="2" charset="0"/>
              </a:rPr>
              <a:t>Better Issue/Mitigation Understanding</a:t>
            </a:r>
          </a:p>
          <a:p>
            <a:pPr marL="457200" indent="-457200" fontAlgn="base">
              <a:buAutoNum type="arabicPeriod"/>
            </a:pPr>
            <a:r>
              <a:rPr lang="en-US" sz="2000" dirty="0">
                <a:latin typeface="Abadi" panose="020B0604020104020204" pitchFamily="34" charset="0"/>
                <a:ea typeface="Cherry Cream Soda" panose="02000000000000000000" pitchFamily="2" charset="0"/>
              </a:rPr>
              <a:t>You can gather your own logs rather than relying on the customer’s logs.</a:t>
            </a:r>
          </a:p>
          <a:p>
            <a:pPr marL="457200" indent="-457200" fontAlgn="base">
              <a:buAutoNum type="arabicPeriod"/>
            </a:pPr>
            <a:r>
              <a:rPr lang="en-US" sz="2000" dirty="0">
                <a:latin typeface="Abadi" panose="020B0604020104020204" pitchFamily="34" charset="0"/>
                <a:ea typeface="Cherry Cream Soda" panose="02000000000000000000" pitchFamily="2" charset="0"/>
              </a:rPr>
              <a:t>Issue may only occur in customer environment.</a:t>
            </a:r>
            <a:endParaRPr lang="en-US" sz="2000" b="0" i="0" dirty="0"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2B606-1F61-48FD-81FE-DFAEAB00ABDD}"/>
              </a:ext>
            </a:extLst>
          </p:cNvPr>
          <p:cNvSpPr txBox="1"/>
          <p:nvPr/>
        </p:nvSpPr>
        <p:spPr>
          <a:xfrm>
            <a:off x="4102952" y="1609435"/>
            <a:ext cx="757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You should have an azure environment you can use as a sandbox to reproduce customer errors!</a:t>
            </a:r>
            <a:endParaRPr lang="en-US" sz="2000" dirty="0">
              <a:solidFill>
                <a:srgbClr val="C00000"/>
              </a:solidFill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 fontAlgn="base"/>
            <a:endParaRPr lang="en-US" sz="24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DF0C3-A7AF-427A-8D19-E60E24463BE0}"/>
              </a:ext>
            </a:extLst>
          </p:cNvPr>
          <p:cNvSpPr txBox="1"/>
          <p:nvPr/>
        </p:nvSpPr>
        <p:spPr>
          <a:xfrm>
            <a:off x="4115966" y="2240839"/>
            <a:ext cx="544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3636"/>
                </a:solidFill>
                <a:latin typeface="Yesteryear" panose="03020802040607070802" pitchFamily="66" charset="0"/>
              </a:rPr>
              <a:t>How to Repro…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AC254-8812-4E97-931B-82FABB60B67F}"/>
              </a:ext>
            </a:extLst>
          </p:cNvPr>
          <p:cNvSpPr txBox="1"/>
          <p:nvPr/>
        </p:nvSpPr>
        <p:spPr>
          <a:xfrm>
            <a:off x="4102952" y="2903847"/>
            <a:ext cx="75782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Break issue/scenario down into only the pieces that are failing or causing a failure and recreate that part.</a:t>
            </a:r>
          </a:p>
          <a:p>
            <a:pPr marL="457200" indent="-457200" fontAlgn="base">
              <a:buAutoNum type="arabicPeriod"/>
            </a:pPr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If data error, approximate the kind of data that would cause the failure, or obtain sample data from customer.</a:t>
            </a:r>
            <a:b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b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marL="457200" indent="-457200" fontAlgn="base">
              <a:buAutoNum type="arabicPeriod"/>
            </a:pPr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If you cannot repro, consider the differences between your environment and the customer environment. That may be where the issue is!</a:t>
            </a:r>
            <a:endParaRPr lang="en-US" sz="2000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endParaRPr lang="en-US" sz="24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6888D5-D890-4C3A-8B20-124DD6ED80B8}"/>
              </a:ext>
            </a:extLst>
          </p:cNvPr>
          <p:cNvSpPr txBox="1"/>
          <p:nvPr/>
        </p:nvSpPr>
        <p:spPr>
          <a:xfrm>
            <a:off x="4115966" y="4800123"/>
            <a:ext cx="758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Make sure the sample data contains no passwords or identifiable information to protect customer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ar in the background&#10;&#10;Description automatically generated">
            <a:extLst>
              <a:ext uri="{FF2B5EF4-FFF2-40B4-BE49-F238E27FC236}">
                <a16:creationId xmlns:a16="http://schemas.microsoft.com/office/drawing/2014/main" id="{5D53E79D-72D2-4966-A729-7F62DB5DC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9D648D-848B-4E4B-B39F-989427C4F7F6}"/>
              </a:ext>
            </a:extLst>
          </p:cNvPr>
          <p:cNvSpPr/>
          <p:nvPr/>
        </p:nvSpPr>
        <p:spPr>
          <a:xfrm>
            <a:off x="3881120" y="1515352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AD496-2A45-4F03-BC76-BA63D9CDAC76}"/>
              </a:ext>
            </a:extLst>
          </p:cNvPr>
          <p:cNvSpPr txBox="1"/>
          <p:nvPr/>
        </p:nvSpPr>
        <p:spPr>
          <a:xfrm>
            <a:off x="303021" y="916672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Use AVA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D56E4370-4DF9-43C3-8895-5C3A706A38A0}"/>
              </a:ext>
            </a:extLst>
          </p:cNvPr>
          <p:cNvSpPr/>
          <p:nvPr/>
        </p:nvSpPr>
        <p:spPr>
          <a:xfrm rot="16200000">
            <a:off x="1589317" y="640277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7E517-8937-4DEB-8A1A-316F4B877A6C}"/>
              </a:ext>
            </a:extLst>
          </p:cNvPr>
          <p:cNvSpPr txBox="1"/>
          <p:nvPr/>
        </p:nvSpPr>
        <p:spPr>
          <a:xfrm>
            <a:off x="303021" y="1521918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Ask Specific Questions!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3F684-A5B2-441D-8CF3-A4CC9E593878}"/>
              </a:ext>
            </a:extLst>
          </p:cNvPr>
          <p:cNvSpPr txBox="1"/>
          <p:nvPr/>
        </p:nvSpPr>
        <p:spPr>
          <a:xfrm>
            <a:off x="6096000" y="205433"/>
            <a:ext cx="5447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Who is AVA?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03653-B04B-4968-B80F-91A1CEF7BA8C}"/>
              </a:ext>
            </a:extLst>
          </p:cNvPr>
          <p:cNvSpPr txBox="1"/>
          <p:nvPr/>
        </p:nvSpPr>
        <p:spPr>
          <a:xfrm>
            <a:off x="4014325" y="1933168"/>
            <a:ext cx="7578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Ava is a support chat bot used by most product groups on product team channels to help you find help!</a:t>
            </a:r>
          </a:p>
          <a:p>
            <a:pPr algn="ctr" fontAlgn="base"/>
            <a:endParaRPr lang="en-US" sz="2400" dirty="0">
              <a:solidFill>
                <a:srgbClr val="C00000"/>
              </a:solidFill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Use Ava on enabled Teams channels by typing:</a:t>
            </a:r>
            <a:b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  <a:ea typeface="Cherry Cream Soda" panose="02000000000000000000" pitchFamily="2" charset="0"/>
              </a:rPr>
            </a:br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  <a:ea typeface="Cherry Cream Soda" panose="02000000000000000000" pitchFamily="2" charset="0"/>
              </a:rPr>
              <a:t>@Ava</a:t>
            </a:r>
            <a:endParaRPr lang="en-US" sz="2000" dirty="0">
              <a:solidFill>
                <a:srgbClr val="C00000"/>
              </a:solidFill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 fontAlgn="base"/>
            <a:endParaRPr lang="en-US" sz="2400" b="0" i="0" dirty="0"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You can also use Ava to ask for help on a case. Type:</a:t>
            </a:r>
            <a:endParaRPr lang="en-US" sz="2400" b="0" i="0" dirty="0"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  <a:ea typeface="Cherry Cream Soda" panose="02000000000000000000" pitchFamily="2" charset="0"/>
              </a:rPr>
              <a:t>@Ava </a:t>
            </a:r>
            <a:r>
              <a:rPr lang="en-US" sz="240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120050521002456 - &lt;your question&gt;</a:t>
            </a:r>
          </a:p>
          <a:p>
            <a:pPr algn="ctr" fontAlgn="base"/>
            <a:endParaRPr lang="en-US" sz="2400" dirty="0">
              <a:solidFill>
                <a:srgbClr val="C00000"/>
              </a:solidFill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i="0" dirty="0">
                <a:effectLst/>
                <a:latin typeface="Abadi" panose="020B0604020104020204" pitchFamily="34" charset="0"/>
                <a:ea typeface="Cherry Cream Soda" panose="02000000000000000000" pitchFamily="2" charset="0"/>
              </a:rPr>
              <a:t>Different Channels have different Ava commands enabled use </a:t>
            </a:r>
            <a:r>
              <a:rPr lang="en-US" sz="2400" i="0" dirty="0">
                <a:solidFill>
                  <a:srgbClr val="C00000"/>
                </a:solidFill>
                <a:effectLst/>
                <a:latin typeface="Abadi" panose="020B0604020104020204" pitchFamily="34" charset="0"/>
                <a:ea typeface="Cherry Cream Soda" panose="02000000000000000000" pitchFamily="2" charset="0"/>
              </a:rPr>
              <a:t>@Ava help </a:t>
            </a:r>
            <a:r>
              <a:rPr lang="en-US" sz="2400" i="0" dirty="0">
                <a:effectLst/>
                <a:latin typeface="Abadi" panose="020B0604020104020204" pitchFamily="34" charset="0"/>
                <a:ea typeface="Cherry Cream Soda" panose="02000000000000000000" pitchFamily="2" charset="0"/>
              </a:rPr>
              <a:t>to learn more!</a:t>
            </a:r>
          </a:p>
          <a:p>
            <a:pPr algn="ctr" fontAlgn="base"/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Documentation: </a:t>
            </a:r>
            <a:r>
              <a:rPr lang="en-US" sz="2400" dirty="0"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https://azureava.microsoft.com</a:t>
            </a: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</p:txBody>
      </p:sp>
      <p:pic>
        <p:nvPicPr>
          <p:cNvPr id="17" name="Graphic 16" descr="Robot">
            <a:extLst>
              <a:ext uri="{FF2B5EF4-FFF2-40B4-BE49-F238E27FC236}">
                <a16:creationId xmlns:a16="http://schemas.microsoft.com/office/drawing/2014/main" id="{C5EF188A-E33C-4C67-9711-2DD24CAF6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325" y="130985"/>
            <a:ext cx="1529482" cy="15294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634102-DD73-4A86-B2C6-12E42A281FA6}"/>
              </a:ext>
            </a:extLst>
          </p:cNvPr>
          <p:cNvSpPr txBox="1"/>
          <p:nvPr/>
        </p:nvSpPr>
        <p:spPr>
          <a:xfrm>
            <a:off x="9845113" y="-14352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54477-9D40-4E63-8122-6699E45D08CA}"/>
              </a:ext>
            </a:extLst>
          </p:cNvPr>
          <p:cNvSpPr txBox="1"/>
          <p:nvPr/>
        </p:nvSpPr>
        <p:spPr>
          <a:xfrm>
            <a:off x="9440300" y="688772"/>
            <a:ext cx="809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C9785C-52F8-4795-A7EE-0B43ED7F062E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86B40-7250-41AC-B345-85B3252FB2D0}"/>
              </a:ext>
            </a:extLst>
          </p:cNvPr>
          <p:cNvSpPr txBox="1"/>
          <p:nvPr/>
        </p:nvSpPr>
        <p:spPr>
          <a:xfrm>
            <a:off x="285896" y="3160766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9859B-1CCD-467D-B580-E33C2804F1AD}"/>
              </a:ext>
            </a:extLst>
          </p:cNvPr>
          <p:cNvSpPr txBox="1"/>
          <p:nvPr/>
        </p:nvSpPr>
        <p:spPr>
          <a:xfrm>
            <a:off x="303020" y="4006109"/>
            <a:ext cx="3303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Abadi" panose="020B0604020104020204" pitchFamily="34" charset="0"/>
              </a:rPr>
              <a:t>Ava is pinging relevant team members like SMEs, and product team members to help with your case.</a:t>
            </a:r>
            <a:endParaRPr lang="en-US" sz="2000" b="0" i="0" dirty="0">
              <a:solidFill>
                <a:srgbClr val="C00000"/>
              </a:solidFill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000" dirty="0">
                <a:solidFill>
                  <a:srgbClr val="C00000"/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Don’t just add your case number!</a:t>
            </a:r>
          </a:p>
          <a:p>
            <a:pPr algn="ctr" fontAlgn="base"/>
            <a:r>
              <a:rPr lang="en-US" sz="2000" b="0" i="0" dirty="0">
                <a:solidFill>
                  <a:srgbClr val="C00000"/>
                </a:solidFill>
                <a:effectLst/>
                <a:latin typeface="Cherry Cream Soda" panose="02000000000000000000" pitchFamily="2" charset="0"/>
                <a:ea typeface="Cherry Cream Soda" panose="02000000000000000000" pitchFamily="2" charset="0"/>
              </a:rPr>
              <a:t>For better, faster help, ask a specific question!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1445C5E-B140-444D-99F2-149A86C75769}"/>
              </a:ext>
            </a:extLst>
          </p:cNvPr>
          <p:cNvSpPr txBox="1"/>
          <p:nvPr/>
        </p:nvSpPr>
        <p:spPr>
          <a:xfrm>
            <a:off x="4594033" y="427725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F1B38-7E28-4B14-958B-1C0930629E30}"/>
              </a:ext>
            </a:extLst>
          </p:cNvPr>
          <p:cNvSpPr txBox="1"/>
          <p:nvPr/>
        </p:nvSpPr>
        <p:spPr>
          <a:xfrm>
            <a:off x="10708945" y="130703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B3DDE-812F-4791-8FEE-57FB6FDC6F39}"/>
              </a:ext>
            </a:extLst>
          </p:cNvPr>
          <p:cNvSpPr txBox="1"/>
          <p:nvPr/>
        </p:nvSpPr>
        <p:spPr>
          <a:xfrm>
            <a:off x="1413740" y="204957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CEFE-7DB7-4769-BA32-00462BF968DE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5925C-EFF1-4868-A48B-0A0943644295}"/>
              </a:ext>
            </a:extLst>
          </p:cNvPr>
          <p:cNvSpPr txBox="1"/>
          <p:nvPr/>
        </p:nvSpPr>
        <p:spPr>
          <a:xfrm>
            <a:off x="0" y="336844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C3EDC-C2B5-447E-BFF7-D878CAE21FF3}"/>
              </a:ext>
            </a:extLst>
          </p:cNvPr>
          <p:cNvSpPr txBox="1"/>
          <p:nvPr/>
        </p:nvSpPr>
        <p:spPr>
          <a:xfrm>
            <a:off x="11404883" y="579333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888A9-0C8A-46FD-98AB-DA671540FBFA}"/>
              </a:ext>
            </a:extLst>
          </p:cNvPr>
          <p:cNvSpPr txBox="1"/>
          <p:nvPr/>
        </p:nvSpPr>
        <p:spPr>
          <a:xfrm>
            <a:off x="6296608" y="577402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D60E8-8E89-43CC-B8DE-AC2AD251DB4D}"/>
              </a:ext>
            </a:extLst>
          </p:cNvPr>
          <p:cNvSpPr txBox="1"/>
          <p:nvPr/>
        </p:nvSpPr>
        <p:spPr>
          <a:xfrm>
            <a:off x="7904157" y="2422911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2BB83-8025-42B3-BD49-A96E29202492}"/>
              </a:ext>
            </a:extLst>
          </p:cNvPr>
          <p:cNvSpPr txBox="1"/>
          <p:nvPr/>
        </p:nvSpPr>
        <p:spPr>
          <a:xfrm>
            <a:off x="10771246" y="356647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4A0B7-E82E-4E86-8975-52A117D1AA07}"/>
              </a:ext>
            </a:extLst>
          </p:cNvPr>
          <p:cNvSpPr txBox="1"/>
          <p:nvPr/>
        </p:nvSpPr>
        <p:spPr>
          <a:xfrm>
            <a:off x="5327916" y="404055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7CBC6-059A-4238-B096-7A69336F30C6}"/>
              </a:ext>
            </a:extLst>
          </p:cNvPr>
          <p:cNvSpPr txBox="1"/>
          <p:nvPr/>
        </p:nvSpPr>
        <p:spPr>
          <a:xfrm>
            <a:off x="4982004" y="6320771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E3EEB-32F4-46C1-9AF4-76AD298F9B51}"/>
              </a:ext>
            </a:extLst>
          </p:cNvPr>
          <p:cNvSpPr txBox="1"/>
          <p:nvPr/>
        </p:nvSpPr>
        <p:spPr>
          <a:xfrm>
            <a:off x="8304853" y="40271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6B203-3BC4-408C-AA07-9488086C3DDD}"/>
              </a:ext>
            </a:extLst>
          </p:cNvPr>
          <p:cNvSpPr txBox="1"/>
          <p:nvPr/>
        </p:nvSpPr>
        <p:spPr>
          <a:xfrm>
            <a:off x="329890" y="178256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89B5C-C984-4D3E-8800-1442B58649CC}"/>
              </a:ext>
            </a:extLst>
          </p:cNvPr>
          <p:cNvSpPr txBox="1"/>
          <p:nvPr/>
        </p:nvSpPr>
        <p:spPr>
          <a:xfrm>
            <a:off x="2390768" y="506633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D5290-8068-4868-9383-ED0893F6EDEE}"/>
              </a:ext>
            </a:extLst>
          </p:cNvPr>
          <p:cNvSpPr txBox="1"/>
          <p:nvPr/>
        </p:nvSpPr>
        <p:spPr>
          <a:xfrm>
            <a:off x="549195" y="6302037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88644-B779-47A5-AC00-2FE9D282EF3A}"/>
              </a:ext>
            </a:extLst>
          </p:cNvPr>
          <p:cNvSpPr txBox="1"/>
          <p:nvPr/>
        </p:nvSpPr>
        <p:spPr>
          <a:xfrm>
            <a:off x="9534246" y="138245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A7C4C-01E4-438F-A5B2-670D3CF27C7C}"/>
              </a:ext>
            </a:extLst>
          </p:cNvPr>
          <p:cNvSpPr txBox="1"/>
          <p:nvPr/>
        </p:nvSpPr>
        <p:spPr>
          <a:xfrm>
            <a:off x="7360045" y="4809995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B26A-3197-43DD-8068-0687AE79CF58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7FCCB-13B1-4C48-8969-A70DE0B27DF9}"/>
              </a:ext>
            </a:extLst>
          </p:cNvPr>
          <p:cNvSpPr txBox="1"/>
          <p:nvPr/>
        </p:nvSpPr>
        <p:spPr>
          <a:xfrm>
            <a:off x="1131228" y="3870019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421E-3C14-45EE-B32F-2C2E00CE6C3A}"/>
              </a:ext>
            </a:extLst>
          </p:cNvPr>
          <p:cNvSpPr txBox="1"/>
          <p:nvPr/>
        </p:nvSpPr>
        <p:spPr>
          <a:xfrm>
            <a:off x="3322188" y="576936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EE1E-8EFD-4B97-BCF0-0DC25F42270B}"/>
              </a:ext>
            </a:extLst>
          </p:cNvPr>
          <p:cNvSpPr txBox="1"/>
          <p:nvPr/>
        </p:nvSpPr>
        <p:spPr>
          <a:xfrm>
            <a:off x="5737642" y="179878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8FC55-51D5-4A7B-8980-12481F9E90A0}"/>
              </a:ext>
            </a:extLst>
          </p:cNvPr>
          <p:cNvSpPr txBox="1"/>
          <p:nvPr/>
        </p:nvSpPr>
        <p:spPr>
          <a:xfrm>
            <a:off x="6342304" y="333601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A27-5B89-48D9-B2DA-52EE4FF5BBE4}"/>
              </a:ext>
            </a:extLst>
          </p:cNvPr>
          <p:cNvSpPr txBox="1"/>
          <p:nvPr/>
        </p:nvSpPr>
        <p:spPr>
          <a:xfrm>
            <a:off x="2104212" y="134248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09109-88E5-4CA6-931D-FDE29ED970A2}"/>
              </a:ext>
            </a:extLst>
          </p:cNvPr>
          <p:cNvSpPr txBox="1"/>
          <p:nvPr/>
        </p:nvSpPr>
        <p:spPr>
          <a:xfrm>
            <a:off x="5986682" y="477670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E5221-4BF2-4EC8-B0AF-7F4ABB9B75FC}"/>
              </a:ext>
            </a:extLst>
          </p:cNvPr>
          <p:cNvSpPr txBox="1"/>
          <p:nvPr/>
        </p:nvSpPr>
        <p:spPr>
          <a:xfrm>
            <a:off x="3904691" y="1699510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1CF19-5F45-495A-B6EB-5668206037A3}"/>
              </a:ext>
            </a:extLst>
          </p:cNvPr>
          <p:cNvSpPr txBox="1"/>
          <p:nvPr/>
        </p:nvSpPr>
        <p:spPr>
          <a:xfrm>
            <a:off x="10187337" y="2137379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E3D91-9EA4-4AEC-BF1B-13E0A12E85C6}"/>
              </a:ext>
            </a:extLst>
          </p:cNvPr>
          <p:cNvSpPr txBox="1"/>
          <p:nvPr/>
        </p:nvSpPr>
        <p:spPr>
          <a:xfrm>
            <a:off x="2883874" y="3100578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4023-531B-4895-A397-4DD6E09422E5}"/>
              </a:ext>
            </a:extLst>
          </p:cNvPr>
          <p:cNvSpPr txBox="1"/>
          <p:nvPr/>
        </p:nvSpPr>
        <p:spPr>
          <a:xfrm>
            <a:off x="5628506" y="677982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F2029-51E9-4849-83FF-4402D11F83CC}"/>
              </a:ext>
            </a:extLst>
          </p:cNvPr>
          <p:cNvSpPr txBox="1"/>
          <p:nvPr/>
        </p:nvSpPr>
        <p:spPr>
          <a:xfrm>
            <a:off x="4674699" y="2015323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387F4-4130-4D6D-9A2B-78A0E5CA97D6}"/>
              </a:ext>
            </a:extLst>
          </p:cNvPr>
          <p:cNvSpPr txBox="1"/>
          <p:nvPr/>
        </p:nvSpPr>
        <p:spPr>
          <a:xfrm>
            <a:off x="11648128" y="1274913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CCE4EC5-A965-4197-B88F-498B44F92FB4}"/>
              </a:ext>
            </a:extLst>
          </p:cNvPr>
          <p:cNvSpPr/>
          <p:nvPr/>
        </p:nvSpPr>
        <p:spPr>
          <a:xfrm rot="1671805">
            <a:off x="3360254" y="875443"/>
            <a:ext cx="5509449" cy="5264498"/>
          </a:xfrm>
          <a:custGeom>
            <a:avLst/>
            <a:gdLst>
              <a:gd name="connsiteX0" fmla="*/ 0 w 5509449"/>
              <a:gd name="connsiteY0" fmla="*/ 2632249 h 5264498"/>
              <a:gd name="connsiteX1" fmla="*/ 2754725 w 5509449"/>
              <a:gd name="connsiteY1" fmla="*/ 0 h 5264498"/>
              <a:gd name="connsiteX2" fmla="*/ 5509450 w 5509449"/>
              <a:gd name="connsiteY2" fmla="*/ 2632249 h 5264498"/>
              <a:gd name="connsiteX3" fmla="*/ 2754725 w 5509449"/>
              <a:gd name="connsiteY3" fmla="*/ 5264498 h 5264498"/>
              <a:gd name="connsiteX4" fmla="*/ 0 w 5509449"/>
              <a:gd name="connsiteY4" fmla="*/ 2632249 h 526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9449" h="5264498" fill="none" extrusionOk="0">
                <a:moveTo>
                  <a:pt x="0" y="2632249"/>
                </a:moveTo>
                <a:cubicBezTo>
                  <a:pt x="283386" y="1212116"/>
                  <a:pt x="1422926" y="-390182"/>
                  <a:pt x="2754725" y="0"/>
                </a:cubicBezTo>
                <a:cubicBezTo>
                  <a:pt x="3888159" y="-59410"/>
                  <a:pt x="5260732" y="1412664"/>
                  <a:pt x="5509450" y="2632249"/>
                </a:cubicBezTo>
                <a:cubicBezTo>
                  <a:pt x="5486073" y="3863070"/>
                  <a:pt x="4055973" y="5570437"/>
                  <a:pt x="2754725" y="5264498"/>
                </a:cubicBezTo>
                <a:cubicBezTo>
                  <a:pt x="1574939" y="5455744"/>
                  <a:pt x="103580" y="4110905"/>
                  <a:pt x="0" y="2632249"/>
                </a:cubicBezTo>
                <a:close/>
              </a:path>
              <a:path w="5509449" h="5264498" stroke="0" extrusionOk="0">
                <a:moveTo>
                  <a:pt x="0" y="2632249"/>
                </a:moveTo>
                <a:cubicBezTo>
                  <a:pt x="-321189" y="980381"/>
                  <a:pt x="1187335" y="17263"/>
                  <a:pt x="2754725" y="0"/>
                </a:cubicBezTo>
                <a:cubicBezTo>
                  <a:pt x="4374700" y="20754"/>
                  <a:pt x="5185091" y="1188812"/>
                  <a:pt x="5509450" y="2632249"/>
                </a:cubicBezTo>
                <a:cubicBezTo>
                  <a:pt x="5323873" y="4267226"/>
                  <a:pt x="4261040" y="5347839"/>
                  <a:pt x="2754725" y="5264498"/>
                </a:cubicBezTo>
                <a:cubicBezTo>
                  <a:pt x="966532" y="5118525"/>
                  <a:pt x="160608" y="4162740"/>
                  <a:pt x="0" y="263224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6E793E-69C5-4913-822C-D7BADC230A2D}"/>
              </a:ext>
            </a:extLst>
          </p:cNvPr>
          <p:cNvSpPr txBox="1"/>
          <p:nvPr/>
        </p:nvSpPr>
        <p:spPr>
          <a:xfrm>
            <a:off x="3227680" y="1770176"/>
            <a:ext cx="57465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Oregano" panose="03060702040602030A04" pitchFamily="66" charset="0"/>
                <a:ea typeface="Cherry Cream Soda" panose="02000000000000000000" pitchFamily="2" charset="0"/>
              </a:rPr>
              <a:t>All of this is on the wiki!</a:t>
            </a:r>
          </a:p>
          <a:p>
            <a:pPr algn="ctr"/>
            <a:endParaRPr lang="en-US" sz="28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/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aka.ms/bigdata</a:t>
            </a:r>
          </a:p>
          <a:p>
            <a:pPr algn="ctr"/>
            <a:endParaRPr lang="en-US" sz="28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ctr"/>
            <a:r>
              <a:rPr lang="en-US" sz="4400" dirty="0">
                <a:latin typeface="Oregano" panose="03060702040602030A04" pitchFamily="66" charset="0"/>
                <a:ea typeface="Cherry Cream Soda" panose="02000000000000000000" pitchFamily="2" charset="0"/>
              </a:rPr>
              <a:t>Search: </a:t>
            </a:r>
          </a:p>
          <a:p>
            <a:pPr algn="ctr"/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Technical Troubleshooting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50945-B406-4FA7-9F78-0C00590096B0}"/>
              </a:ext>
            </a:extLst>
          </p:cNvPr>
          <p:cNvSpPr txBox="1"/>
          <p:nvPr/>
        </p:nvSpPr>
        <p:spPr>
          <a:xfrm>
            <a:off x="9080197" y="4352108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27662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tar in the background&#10;&#10;Description automatically generated">
            <a:extLst>
              <a:ext uri="{FF2B5EF4-FFF2-40B4-BE49-F238E27FC236}">
                <a16:creationId xmlns:a16="http://schemas.microsoft.com/office/drawing/2014/main" id="{75FFB145-6289-4AD8-B791-7D5A205C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24B0F-2402-43EF-B24C-2454697B6FCB}"/>
              </a:ext>
            </a:extLst>
          </p:cNvPr>
          <p:cNvSpPr txBox="1"/>
          <p:nvPr/>
        </p:nvSpPr>
        <p:spPr>
          <a:xfrm>
            <a:off x="307242" y="615597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SME or TA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Review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EEC14BE5-3B50-4849-934A-E2EC08AFD367}"/>
              </a:ext>
            </a:extLst>
          </p:cNvPr>
          <p:cNvSpPr/>
          <p:nvPr/>
        </p:nvSpPr>
        <p:spPr>
          <a:xfrm rot="16200000">
            <a:off x="1602556" y="824021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FD217-90E7-4220-AA4D-996C3F55BBA1}"/>
              </a:ext>
            </a:extLst>
          </p:cNvPr>
          <p:cNvSpPr txBox="1"/>
          <p:nvPr/>
        </p:nvSpPr>
        <p:spPr>
          <a:xfrm>
            <a:off x="316260" y="1705662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Thorough Case Notes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7D26D9-FD74-4C56-920E-AB9662F00B83}"/>
              </a:ext>
            </a:extLst>
          </p:cNvPr>
          <p:cNvSpPr/>
          <p:nvPr/>
        </p:nvSpPr>
        <p:spPr>
          <a:xfrm>
            <a:off x="3881120" y="1515352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380D2-E1CD-4746-8DD9-C7A38C2B3C85}"/>
              </a:ext>
            </a:extLst>
          </p:cNvPr>
          <p:cNvSpPr txBox="1"/>
          <p:nvPr/>
        </p:nvSpPr>
        <p:spPr>
          <a:xfrm>
            <a:off x="3741637" y="259827"/>
            <a:ext cx="8123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When do you need a rev</a:t>
            </a:r>
            <a:r>
              <a:rPr lang="en-US" sz="80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ew?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9494B-06C0-42DE-88F9-0A7D2E12799F}"/>
              </a:ext>
            </a:extLst>
          </p:cNvPr>
          <p:cNvSpPr txBox="1"/>
          <p:nvPr/>
        </p:nvSpPr>
        <p:spPr>
          <a:xfrm>
            <a:off x="3991320" y="1631457"/>
            <a:ext cx="757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Feeling stuck on a case?</a:t>
            </a:r>
          </a:p>
          <a:p>
            <a:pPr algn="ctr" fontAlgn="base"/>
            <a:r>
              <a:rPr lang="en-US" sz="2400" dirty="0">
                <a:latin typeface="Abadi" panose="020B0604020104020204" pitchFamily="34" charset="0"/>
              </a:rPr>
              <a:t>Is a customer getting out of hand?</a:t>
            </a:r>
          </a:p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Has communication with the product grou</a:t>
            </a:r>
            <a:r>
              <a:rPr lang="en-US" sz="2400" dirty="0">
                <a:latin typeface="Abadi" panose="020B0604020104020204" pitchFamily="34" charset="0"/>
              </a:rPr>
              <a:t>p gone awry?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2C69F8-74FE-4DDC-AA00-479BCCEE7B6D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36538-1010-490D-9947-5B62CC8CA19D}"/>
              </a:ext>
            </a:extLst>
          </p:cNvPr>
          <p:cNvSpPr txBox="1"/>
          <p:nvPr/>
        </p:nvSpPr>
        <p:spPr>
          <a:xfrm>
            <a:off x="285896" y="3160766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2B569A-EEE4-4C1F-AB04-DC6D84714F7D}"/>
              </a:ext>
            </a:extLst>
          </p:cNvPr>
          <p:cNvSpPr txBox="1"/>
          <p:nvPr/>
        </p:nvSpPr>
        <p:spPr>
          <a:xfrm>
            <a:off x="303020" y="4006109"/>
            <a:ext cx="330377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Abadi" panose="020B0604020104020204" pitchFamily="34" charset="0"/>
              </a:rPr>
              <a:t>Your TA or Escalation Engineer is following all these same troubleshooting steps! If you’ve done them, add it to your case notes or we’re going to ask about it.</a:t>
            </a:r>
            <a:br>
              <a:rPr lang="en-US" sz="2000" dirty="0">
                <a:latin typeface="Abadi" panose="020B0604020104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badi" panose="020B0604020104020204" pitchFamily="34" charset="0"/>
              </a:rPr>
              <a:t>The only difference between our processes is experience.</a:t>
            </a:r>
            <a:endParaRPr lang="en-US" sz="2000" b="0" i="0" dirty="0">
              <a:solidFill>
                <a:srgbClr val="C00000"/>
              </a:solidFill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C0B6A-E14B-481D-9705-5B89162D0A4D}"/>
              </a:ext>
            </a:extLst>
          </p:cNvPr>
          <p:cNvSpPr txBox="1"/>
          <p:nvPr/>
        </p:nvSpPr>
        <p:spPr>
          <a:xfrm>
            <a:off x="4613482" y="2868102"/>
            <a:ext cx="6602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Request a case review!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A44D9-D809-4120-ACDB-FCECE3B9A98B}"/>
              </a:ext>
            </a:extLst>
          </p:cNvPr>
          <p:cNvSpPr txBox="1"/>
          <p:nvPr/>
        </p:nvSpPr>
        <p:spPr>
          <a:xfrm>
            <a:off x="4044242" y="3896735"/>
            <a:ext cx="7741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Your TAs and Escalation Engineers are here to help you with tough cases when you don’t know where to go next.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C1A51-FF5D-4FCB-A055-FB2B66DE38AB}"/>
              </a:ext>
            </a:extLst>
          </p:cNvPr>
          <p:cNvSpPr txBox="1"/>
          <p:nvPr/>
        </p:nvSpPr>
        <p:spPr>
          <a:xfrm>
            <a:off x="4071329" y="4719907"/>
            <a:ext cx="7741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solidFill>
                  <a:srgbClr val="C00000"/>
                </a:solidFill>
                <a:effectLst/>
                <a:latin typeface="Cherry Cream Soda" panose="02000000000000000000" pitchFamily="2" charset="0"/>
                <a:ea typeface="Cherry Cream Soda" panose="02000000000000000000" pitchFamily="2" charset="0"/>
              </a:rPr>
              <a:t>However</a:t>
            </a:r>
            <a:r>
              <a:rPr lang="en-US" sz="2400" dirty="0">
                <a:solidFill>
                  <a:srgbClr val="C00000"/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:</a:t>
            </a:r>
          </a:p>
          <a:p>
            <a:pPr algn="ctr" fontAlgn="base"/>
            <a:r>
              <a:rPr lang="en-US" sz="2400" b="0" i="0" dirty="0">
                <a:solidFill>
                  <a:srgbClr val="C00000"/>
                </a:solidFill>
                <a:effectLst/>
                <a:latin typeface="Abadi" panose="020B0604020104020204" pitchFamily="34" charset="0"/>
              </a:rPr>
              <a:t>Please first add </a:t>
            </a:r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thorough case notes that detail the situation as you understand it and ask specific questions if you have them. Our review will be better this way.</a:t>
            </a:r>
            <a:endParaRPr lang="en-US" sz="2400" b="0" i="0" dirty="0">
              <a:solidFill>
                <a:srgbClr val="C00000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229C3-9FE8-4BB5-B0AD-4055C08A0658}"/>
              </a:ext>
            </a:extLst>
          </p:cNvPr>
          <p:cNvSpPr txBox="1"/>
          <p:nvPr/>
        </p:nvSpPr>
        <p:spPr>
          <a:xfrm>
            <a:off x="311863" y="1018043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ICM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67072212-0A8F-4EA4-B157-43AB8129FE55}"/>
              </a:ext>
            </a:extLst>
          </p:cNvPr>
          <p:cNvSpPr/>
          <p:nvPr/>
        </p:nvSpPr>
        <p:spPr>
          <a:xfrm rot="16200000">
            <a:off x="1542493" y="776539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325E-DB76-4086-B135-75267B6C7CAE}"/>
              </a:ext>
            </a:extLst>
          </p:cNvPr>
          <p:cNvSpPr txBox="1"/>
          <p:nvPr/>
        </p:nvSpPr>
        <p:spPr>
          <a:xfrm>
            <a:off x="273220" y="1646975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One issue per ICM.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19920939-162D-4281-B586-C1513827140D}"/>
              </a:ext>
            </a:extLst>
          </p:cNvPr>
          <p:cNvSpPr/>
          <p:nvPr/>
        </p:nvSpPr>
        <p:spPr>
          <a:xfrm rot="5400000">
            <a:off x="1576997" y="-165859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9DBB8-B44B-4F11-B452-921D9B780BB1}"/>
              </a:ext>
            </a:extLst>
          </p:cNvPr>
          <p:cNvSpPr txBox="1"/>
          <p:nvPr/>
        </p:nvSpPr>
        <p:spPr>
          <a:xfrm>
            <a:off x="311863" y="638737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Relevant, specific logs.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5520E8-7370-437E-8FAA-25268C161401}"/>
              </a:ext>
            </a:extLst>
          </p:cNvPr>
          <p:cNvSpPr/>
          <p:nvPr/>
        </p:nvSpPr>
        <p:spPr>
          <a:xfrm>
            <a:off x="3881120" y="1515352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F0B6A-2257-41F4-ADA7-B15371615F88}"/>
              </a:ext>
            </a:extLst>
          </p:cNvPr>
          <p:cNvSpPr txBox="1"/>
          <p:nvPr/>
        </p:nvSpPr>
        <p:spPr>
          <a:xfrm>
            <a:off x="4043252" y="130905"/>
            <a:ext cx="7578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Involv</a:t>
            </a:r>
            <a:r>
              <a:rPr lang="en-US" sz="80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ng the Product 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928312-F7E1-4835-960D-71CF03E37778}"/>
              </a:ext>
            </a:extLst>
          </p:cNvPr>
          <p:cNvSpPr txBox="1"/>
          <p:nvPr/>
        </p:nvSpPr>
        <p:spPr>
          <a:xfrm>
            <a:off x="3931920" y="1699560"/>
            <a:ext cx="787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When there is an issue occurring with the product, you can create an ICM – essentially a case with the product team.</a:t>
            </a: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You can do this through ASC by clicking ‘Escalate Ticket’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C89F5F-E771-4A10-AF6F-13A5C023D702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DBBBA-6AEC-4775-BDEF-FDC3DD6ECD35}"/>
              </a:ext>
            </a:extLst>
          </p:cNvPr>
          <p:cNvSpPr txBox="1"/>
          <p:nvPr/>
        </p:nvSpPr>
        <p:spPr>
          <a:xfrm>
            <a:off x="285896" y="3160766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FA77D1-7A95-496B-AF6E-523CCB88FCB7}"/>
              </a:ext>
            </a:extLst>
          </p:cNvPr>
          <p:cNvSpPr txBox="1"/>
          <p:nvPr/>
        </p:nvSpPr>
        <p:spPr>
          <a:xfrm>
            <a:off x="303020" y="4006109"/>
            <a:ext cx="33037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Abadi" panose="020B0604020104020204" pitchFamily="34" charset="0"/>
              </a:rPr>
              <a:t>We’re here so that the product team can focus on the product! Customer support is our role.</a:t>
            </a:r>
          </a:p>
          <a:p>
            <a:pPr algn="ctr" fontAlgn="base"/>
            <a:endParaRPr lang="en-US" sz="2000" b="0" i="0" dirty="0">
              <a:solidFill>
                <a:srgbClr val="C00000"/>
              </a:solidFill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000" dirty="0">
                <a:solidFill>
                  <a:srgbClr val="C00000"/>
                </a:solidFill>
                <a:latin typeface="Abadi" panose="020B0604020104020204" pitchFamily="34" charset="0"/>
                <a:ea typeface="Cherry Cream Soda" panose="02000000000000000000" pitchFamily="2" charset="0"/>
              </a:rPr>
              <a:t>There is a reason this is the last step in our flow.</a:t>
            </a:r>
            <a:endParaRPr lang="en-US" sz="20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2CC03-2FC9-46DB-9EBC-EBAA7E54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40" y="2864329"/>
            <a:ext cx="3779848" cy="30101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2A96ADF-A69B-44BB-9471-9DB6AB2485AD}"/>
              </a:ext>
            </a:extLst>
          </p:cNvPr>
          <p:cNvSpPr/>
          <p:nvPr/>
        </p:nvSpPr>
        <p:spPr>
          <a:xfrm>
            <a:off x="7190140" y="5342648"/>
            <a:ext cx="1066800" cy="4385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65FE1-3078-40A6-ABF9-570E6B47A4CA}"/>
              </a:ext>
            </a:extLst>
          </p:cNvPr>
          <p:cNvSpPr txBox="1"/>
          <p:nvPr/>
        </p:nvSpPr>
        <p:spPr>
          <a:xfrm>
            <a:off x="3931920" y="5880672"/>
            <a:ext cx="790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Provide all relevant, specific logs that point out the issue.</a:t>
            </a: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229C3-9FE8-4BB5-B0AD-4055C08A0658}"/>
              </a:ext>
            </a:extLst>
          </p:cNvPr>
          <p:cNvSpPr txBox="1"/>
          <p:nvPr/>
        </p:nvSpPr>
        <p:spPr>
          <a:xfrm>
            <a:off x="311863" y="1018043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ICM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67072212-0A8F-4EA4-B157-43AB8129FE55}"/>
              </a:ext>
            </a:extLst>
          </p:cNvPr>
          <p:cNvSpPr/>
          <p:nvPr/>
        </p:nvSpPr>
        <p:spPr>
          <a:xfrm rot="16200000">
            <a:off x="1542493" y="776539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325E-DB76-4086-B135-75267B6C7CAE}"/>
              </a:ext>
            </a:extLst>
          </p:cNvPr>
          <p:cNvSpPr txBox="1"/>
          <p:nvPr/>
        </p:nvSpPr>
        <p:spPr>
          <a:xfrm>
            <a:off x="273220" y="1646975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One issue per ICM.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19920939-162D-4281-B586-C1513827140D}"/>
              </a:ext>
            </a:extLst>
          </p:cNvPr>
          <p:cNvSpPr/>
          <p:nvPr/>
        </p:nvSpPr>
        <p:spPr>
          <a:xfrm rot="5400000">
            <a:off x="1576997" y="-165859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9DBB8-B44B-4F11-B452-921D9B780BB1}"/>
              </a:ext>
            </a:extLst>
          </p:cNvPr>
          <p:cNvSpPr txBox="1"/>
          <p:nvPr/>
        </p:nvSpPr>
        <p:spPr>
          <a:xfrm>
            <a:off x="311863" y="638737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Relevant, specific logs.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5520E8-7370-437E-8FAA-25268C161401}"/>
              </a:ext>
            </a:extLst>
          </p:cNvPr>
          <p:cNvSpPr/>
          <p:nvPr/>
        </p:nvSpPr>
        <p:spPr>
          <a:xfrm>
            <a:off x="3881120" y="1515352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F0B6A-2257-41F4-ADA7-B15371615F88}"/>
              </a:ext>
            </a:extLst>
          </p:cNvPr>
          <p:cNvSpPr txBox="1"/>
          <p:nvPr/>
        </p:nvSpPr>
        <p:spPr>
          <a:xfrm>
            <a:off x="4043252" y="130905"/>
            <a:ext cx="7578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Involv</a:t>
            </a:r>
            <a:r>
              <a:rPr lang="en-US" sz="80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ng the Product 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928312-F7E1-4835-960D-71CF03E37778}"/>
              </a:ext>
            </a:extLst>
          </p:cNvPr>
          <p:cNvSpPr txBox="1"/>
          <p:nvPr/>
        </p:nvSpPr>
        <p:spPr>
          <a:xfrm>
            <a:off x="3931920" y="1699560"/>
            <a:ext cx="787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When there is an issue occurring with the product, you can create an ICM – essentially a case with the product team.</a:t>
            </a: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You can do this through ASC by clicking ‘Escalate Ticket’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C89F5F-E771-4A10-AF6F-13A5C023D702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DBBBA-6AEC-4775-BDEF-FDC3DD6ECD35}"/>
              </a:ext>
            </a:extLst>
          </p:cNvPr>
          <p:cNvSpPr txBox="1"/>
          <p:nvPr/>
        </p:nvSpPr>
        <p:spPr>
          <a:xfrm>
            <a:off x="285896" y="3160766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FA77D1-7A95-496B-AF6E-523CCB88FCB7}"/>
              </a:ext>
            </a:extLst>
          </p:cNvPr>
          <p:cNvSpPr txBox="1"/>
          <p:nvPr/>
        </p:nvSpPr>
        <p:spPr>
          <a:xfrm>
            <a:off x="303020" y="4006109"/>
            <a:ext cx="33037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Abadi" panose="020B0604020104020204" pitchFamily="34" charset="0"/>
              </a:rPr>
              <a:t>We’re here so that the product team can focus on the product! Customer support is our role.</a:t>
            </a:r>
          </a:p>
          <a:p>
            <a:pPr algn="ctr" fontAlgn="base"/>
            <a:endParaRPr lang="en-US" sz="2000" b="0" i="0" dirty="0">
              <a:solidFill>
                <a:srgbClr val="C00000"/>
              </a:solidFill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000" dirty="0">
                <a:solidFill>
                  <a:srgbClr val="C00000"/>
                </a:solidFill>
                <a:latin typeface="Abadi" panose="020B0604020104020204" pitchFamily="34" charset="0"/>
                <a:ea typeface="Cherry Cream Soda" panose="02000000000000000000" pitchFamily="2" charset="0"/>
              </a:rPr>
              <a:t>There is a reason this is the last step in our flow.</a:t>
            </a:r>
            <a:endParaRPr lang="en-US" sz="20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2CC03-2FC9-46DB-9EBC-EBAA7E54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40" y="2864329"/>
            <a:ext cx="3779848" cy="30101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2A96ADF-A69B-44BB-9471-9DB6AB2485AD}"/>
              </a:ext>
            </a:extLst>
          </p:cNvPr>
          <p:cNvSpPr/>
          <p:nvPr/>
        </p:nvSpPr>
        <p:spPr>
          <a:xfrm>
            <a:off x="7190140" y="5342648"/>
            <a:ext cx="1066800" cy="4385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65FE1-3078-40A6-ABF9-570E6B47A4CA}"/>
              </a:ext>
            </a:extLst>
          </p:cNvPr>
          <p:cNvSpPr txBox="1"/>
          <p:nvPr/>
        </p:nvSpPr>
        <p:spPr>
          <a:xfrm>
            <a:off x="3931920" y="5880672"/>
            <a:ext cx="790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Provide all relevant, specific logs that point out the issue.</a:t>
            </a: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0CE77-3110-467C-A483-3F78C4D9E831}"/>
              </a:ext>
            </a:extLst>
          </p:cNvPr>
          <p:cNvSpPr/>
          <p:nvPr/>
        </p:nvSpPr>
        <p:spPr>
          <a:xfrm>
            <a:off x="-76200" y="-106848"/>
            <a:ext cx="12372975" cy="7050573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30706-6996-4B09-844D-9849BF609DEE}"/>
              </a:ext>
            </a:extLst>
          </p:cNvPr>
          <p:cNvSpPr/>
          <p:nvPr/>
        </p:nvSpPr>
        <p:spPr>
          <a:xfrm rot="351496">
            <a:off x="-1345729" y="2314168"/>
            <a:ext cx="13941155" cy="1455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3CE6C-2865-49D1-B8C8-F6C3271C09CB}"/>
              </a:ext>
            </a:extLst>
          </p:cNvPr>
          <p:cNvSpPr txBox="1"/>
          <p:nvPr/>
        </p:nvSpPr>
        <p:spPr>
          <a:xfrm rot="341051">
            <a:off x="1089200" y="2382596"/>
            <a:ext cx="9780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The product team isn’t troubleshooting for you! </a:t>
            </a:r>
          </a:p>
          <a:p>
            <a:pPr algn="ctr"/>
            <a:r>
              <a:rPr lang="en-US" sz="2800" dirty="0">
                <a:latin typeface="Abadi" panose="020B0604020104020204" pitchFamily="34" charset="0"/>
              </a:rPr>
              <a:t>Provide them as much, specific information as possible to outline the </a:t>
            </a:r>
            <a:r>
              <a:rPr lang="en-US" sz="2800" dirty="0">
                <a:solidFill>
                  <a:srgbClr val="C00000"/>
                </a:solidFill>
                <a:latin typeface="Abadi" panose="020B0604020104020204" pitchFamily="34" charset="0"/>
              </a:rPr>
              <a:t>product</a:t>
            </a:r>
            <a:r>
              <a:rPr lang="en-US" sz="2800" dirty="0">
                <a:latin typeface="Abadi" panose="020B0604020104020204" pitchFamily="34" charset="0"/>
              </a:rPr>
              <a:t> issue you are seeing.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6F17F-B1E2-4A47-AD35-F4780A8E7BE8}"/>
              </a:ext>
            </a:extLst>
          </p:cNvPr>
          <p:cNvSpPr txBox="1"/>
          <p:nvPr/>
        </p:nvSpPr>
        <p:spPr>
          <a:xfrm rot="411593">
            <a:off x="10565176" y="2722314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80092-8628-40C8-ADAC-51CCADF1BA52}"/>
              </a:ext>
            </a:extLst>
          </p:cNvPr>
          <p:cNvSpPr txBox="1"/>
          <p:nvPr/>
        </p:nvSpPr>
        <p:spPr>
          <a:xfrm rot="411593">
            <a:off x="11272354" y="283619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B2F18-E1CB-481A-BABC-5B6FE2FB9F79}"/>
              </a:ext>
            </a:extLst>
          </p:cNvPr>
          <p:cNvSpPr txBox="1"/>
          <p:nvPr/>
        </p:nvSpPr>
        <p:spPr>
          <a:xfrm rot="399665">
            <a:off x="-205809" y="1629679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47AC8-340A-468C-A890-74782EBB6FBA}"/>
              </a:ext>
            </a:extLst>
          </p:cNvPr>
          <p:cNvSpPr txBox="1"/>
          <p:nvPr/>
        </p:nvSpPr>
        <p:spPr>
          <a:xfrm rot="399665">
            <a:off x="501369" y="174356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038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5DACEA4-7A78-4477-9AE6-B761FB186135}"/>
              </a:ext>
            </a:extLst>
          </p:cNvPr>
          <p:cNvSpPr/>
          <p:nvPr/>
        </p:nvSpPr>
        <p:spPr>
          <a:xfrm rot="11914830">
            <a:off x="-1491" y="-54667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EF0DA2-686C-4FF8-A2AC-AC58720C2F35}"/>
              </a:ext>
            </a:extLst>
          </p:cNvPr>
          <p:cNvSpPr/>
          <p:nvPr/>
        </p:nvSpPr>
        <p:spPr>
          <a:xfrm>
            <a:off x="885018" y="45004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229C3-9FE8-4BB5-B0AD-4055C08A0658}"/>
              </a:ext>
            </a:extLst>
          </p:cNvPr>
          <p:cNvSpPr txBox="1"/>
          <p:nvPr/>
        </p:nvSpPr>
        <p:spPr>
          <a:xfrm>
            <a:off x="311863" y="1018043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ICM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67072212-0A8F-4EA4-B157-43AB8129FE55}"/>
              </a:ext>
            </a:extLst>
          </p:cNvPr>
          <p:cNvSpPr/>
          <p:nvPr/>
        </p:nvSpPr>
        <p:spPr>
          <a:xfrm rot="16200000">
            <a:off x="1542493" y="776539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325E-DB76-4086-B135-75267B6C7CAE}"/>
              </a:ext>
            </a:extLst>
          </p:cNvPr>
          <p:cNvSpPr txBox="1"/>
          <p:nvPr/>
        </p:nvSpPr>
        <p:spPr>
          <a:xfrm>
            <a:off x="273220" y="1646975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One issue per ICM.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19920939-162D-4281-B586-C1513827140D}"/>
              </a:ext>
            </a:extLst>
          </p:cNvPr>
          <p:cNvSpPr/>
          <p:nvPr/>
        </p:nvSpPr>
        <p:spPr>
          <a:xfrm rot="5400000">
            <a:off x="1576997" y="-165859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9DBB8-B44B-4F11-B452-921D9B780BB1}"/>
              </a:ext>
            </a:extLst>
          </p:cNvPr>
          <p:cNvSpPr txBox="1"/>
          <p:nvPr/>
        </p:nvSpPr>
        <p:spPr>
          <a:xfrm>
            <a:off x="311863" y="638737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Relevant, specific logs.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5520E8-7370-437E-8FAA-25268C161401}"/>
              </a:ext>
            </a:extLst>
          </p:cNvPr>
          <p:cNvSpPr/>
          <p:nvPr/>
        </p:nvSpPr>
        <p:spPr>
          <a:xfrm>
            <a:off x="3881120" y="1515352"/>
            <a:ext cx="790448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F0B6A-2257-41F4-ADA7-B15371615F88}"/>
              </a:ext>
            </a:extLst>
          </p:cNvPr>
          <p:cNvSpPr txBox="1"/>
          <p:nvPr/>
        </p:nvSpPr>
        <p:spPr>
          <a:xfrm>
            <a:off x="4043252" y="130905"/>
            <a:ext cx="7578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Involv</a:t>
            </a:r>
            <a:r>
              <a:rPr lang="en-US" sz="8000" dirty="0">
                <a:solidFill>
                  <a:srgbClr val="DA3636"/>
                </a:solidFill>
                <a:latin typeface="Fontdinerdotcom Sparkly" panose="02000606060000020004" pitchFamily="2" charset="0"/>
                <a:ea typeface="Cherry Cream Soda" panose="02000000000000000000" pitchFamily="2" charset="0"/>
              </a:rPr>
              <a:t>i</a:t>
            </a:r>
            <a:r>
              <a:rPr lang="en-US" sz="8000" dirty="0">
                <a:solidFill>
                  <a:srgbClr val="DA3636"/>
                </a:solidFill>
                <a:latin typeface="Fontdinerdotcom" panose="02000506060000020004" pitchFamily="2" charset="0"/>
                <a:ea typeface="Cherry Cream Soda" panose="02000000000000000000" pitchFamily="2" charset="0"/>
              </a:rPr>
              <a:t>ng the Product 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928312-F7E1-4835-960D-71CF03E37778}"/>
              </a:ext>
            </a:extLst>
          </p:cNvPr>
          <p:cNvSpPr txBox="1"/>
          <p:nvPr/>
        </p:nvSpPr>
        <p:spPr>
          <a:xfrm>
            <a:off x="3931920" y="1699560"/>
            <a:ext cx="787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When there is an issue occurring with the product, you can create an ICM – essentially a case with the product team.</a:t>
            </a: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400" dirty="0">
                <a:latin typeface="Abadi" panose="020B0604020104020204" pitchFamily="34" charset="0"/>
                <a:ea typeface="Cherry Cream Soda" panose="02000000000000000000" pitchFamily="2" charset="0"/>
              </a:rPr>
              <a:t>You can do this through ASC by clicking ‘Escalate Ticket’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C89F5F-E771-4A10-AF6F-13A5C023D702}"/>
              </a:ext>
            </a:extLst>
          </p:cNvPr>
          <p:cNvSpPr/>
          <p:nvPr/>
        </p:nvSpPr>
        <p:spPr>
          <a:xfrm>
            <a:off x="177883" y="3086171"/>
            <a:ext cx="3515360" cy="508169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DBBBA-6AEC-4775-BDEF-FDC3DD6ECD35}"/>
              </a:ext>
            </a:extLst>
          </p:cNvPr>
          <p:cNvSpPr txBox="1"/>
          <p:nvPr/>
        </p:nvSpPr>
        <p:spPr>
          <a:xfrm>
            <a:off x="285896" y="3160766"/>
            <a:ext cx="5447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FA77D1-7A95-496B-AF6E-523CCB88FCB7}"/>
              </a:ext>
            </a:extLst>
          </p:cNvPr>
          <p:cNvSpPr txBox="1"/>
          <p:nvPr/>
        </p:nvSpPr>
        <p:spPr>
          <a:xfrm>
            <a:off x="303020" y="4006109"/>
            <a:ext cx="33037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Abadi" panose="020B0604020104020204" pitchFamily="34" charset="0"/>
              </a:rPr>
              <a:t>We’re here so that the product team can focus on the product! Customer support is our role.</a:t>
            </a:r>
          </a:p>
          <a:p>
            <a:pPr algn="ctr" fontAlgn="base"/>
            <a:endParaRPr lang="en-US" sz="2000" b="0" i="0" dirty="0">
              <a:solidFill>
                <a:srgbClr val="C00000"/>
              </a:solidFill>
              <a:effectLst/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algn="ctr" fontAlgn="base"/>
            <a:r>
              <a:rPr lang="en-US" sz="2000" dirty="0">
                <a:solidFill>
                  <a:srgbClr val="C00000"/>
                </a:solidFill>
                <a:latin typeface="Abadi" panose="020B0604020104020204" pitchFamily="34" charset="0"/>
                <a:ea typeface="Cherry Cream Soda" panose="02000000000000000000" pitchFamily="2" charset="0"/>
              </a:rPr>
              <a:t>There is a reason this is the last step in our flow.</a:t>
            </a:r>
            <a:endParaRPr lang="en-US" sz="2000" b="0" i="0" dirty="0">
              <a:solidFill>
                <a:srgbClr val="C00000"/>
              </a:solidFill>
              <a:effectLst/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2CC03-2FC9-46DB-9EBC-EBAA7E54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40" y="2864329"/>
            <a:ext cx="3779848" cy="30101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2A96ADF-A69B-44BB-9471-9DB6AB2485AD}"/>
              </a:ext>
            </a:extLst>
          </p:cNvPr>
          <p:cNvSpPr/>
          <p:nvPr/>
        </p:nvSpPr>
        <p:spPr>
          <a:xfrm>
            <a:off x="7190140" y="5342648"/>
            <a:ext cx="1066800" cy="4385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65FE1-3078-40A6-ABF9-570E6B47A4CA}"/>
              </a:ext>
            </a:extLst>
          </p:cNvPr>
          <p:cNvSpPr txBox="1"/>
          <p:nvPr/>
        </p:nvSpPr>
        <p:spPr>
          <a:xfrm>
            <a:off x="3931920" y="5880672"/>
            <a:ext cx="790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Provide all relevant, specific logs that point out the issue.</a:t>
            </a:r>
            <a:endParaRPr lang="en-US" sz="2400" dirty="0">
              <a:latin typeface="Abadi" panose="020B0604020104020204" pitchFamily="34" charset="0"/>
              <a:ea typeface="Cherry Cream Soda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0CE77-3110-467C-A483-3F78C4D9E831}"/>
              </a:ext>
            </a:extLst>
          </p:cNvPr>
          <p:cNvSpPr/>
          <p:nvPr/>
        </p:nvSpPr>
        <p:spPr>
          <a:xfrm>
            <a:off x="-76200" y="-106848"/>
            <a:ext cx="12372975" cy="7050573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30706-6996-4B09-844D-9849BF609DEE}"/>
              </a:ext>
            </a:extLst>
          </p:cNvPr>
          <p:cNvSpPr/>
          <p:nvPr/>
        </p:nvSpPr>
        <p:spPr>
          <a:xfrm rot="351496">
            <a:off x="-1345729" y="2314168"/>
            <a:ext cx="13941155" cy="1455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3CE6C-2865-49D1-B8C8-F6C3271C09CB}"/>
              </a:ext>
            </a:extLst>
          </p:cNvPr>
          <p:cNvSpPr txBox="1"/>
          <p:nvPr/>
        </p:nvSpPr>
        <p:spPr>
          <a:xfrm rot="341051">
            <a:off x="1089200" y="2382595"/>
            <a:ext cx="9780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For questions about a product, reach out to SME or Product Teams Channel.</a:t>
            </a:r>
          </a:p>
          <a:p>
            <a:pPr algn="ctr"/>
            <a:r>
              <a:rPr lang="en-US" sz="2800" dirty="0">
                <a:latin typeface="Abadi" panose="020B0604020104020204" pitchFamily="34" charset="0"/>
              </a:rPr>
              <a:t>ICMs are not for questions.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6F17F-B1E2-4A47-AD35-F4780A8E7BE8}"/>
              </a:ext>
            </a:extLst>
          </p:cNvPr>
          <p:cNvSpPr txBox="1"/>
          <p:nvPr/>
        </p:nvSpPr>
        <p:spPr>
          <a:xfrm rot="411593">
            <a:off x="10565176" y="2722314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80092-8628-40C8-ADAC-51CCADF1BA52}"/>
              </a:ext>
            </a:extLst>
          </p:cNvPr>
          <p:cNvSpPr txBox="1"/>
          <p:nvPr/>
        </p:nvSpPr>
        <p:spPr>
          <a:xfrm rot="411593">
            <a:off x="11272354" y="283619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B2F18-E1CB-481A-BABC-5B6FE2FB9F79}"/>
              </a:ext>
            </a:extLst>
          </p:cNvPr>
          <p:cNvSpPr txBox="1"/>
          <p:nvPr/>
        </p:nvSpPr>
        <p:spPr>
          <a:xfrm rot="399665">
            <a:off x="-205809" y="1629679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47AC8-340A-468C-A890-74782EBB6FBA}"/>
              </a:ext>
            </a:extLst>
          </p:cNvPr>
          <p:cNvSpPr txBox="1"/>
          <p:nvPr/>
        </p:nvSpPr>
        <p:spPr>
          <a:xfrm rot="399665">
            <a:off x="501369" y="174356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407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25347E1-5632-4865-B798-82C4D24A79F4}"/>
              </a:ext>
            </a:extLst>
          </p:cNvPr>
          <p:cNvSpPr/>
          <p:nvPr/>
        </p:nvSpPr>
        <p:spPr>
          <a:xfrm rot="5226721">
            <a:off x="10166499" y="5013605"/>
            <a:ext cx="1736581" cy="1534610"/>
          </a:xfrm>
          <a:prstGeom prst="triangle">
            <a:avLst/>
          </a:prstGeom>
          <a:solidFill>
            <a:srgbClr val="FD7263"/>
          </a:solidFill>
          <a:ln>
            <a:solidFill>
              <a:srgbClr val="FD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CF340FF-5570-44DC-BD0C-F4A7823FEF6A}"/>
              </a:ext>
            </a:extLst>
          </p:cNvPr>
          <p:cNvSpPr/>
          <p:nvPr/>
        </p:nvSpPr>
        <p:spPr>
          <a:xfrm>
            <a:off x="719476" y="1149598"/>
            <a:ext cx="10195229" cy="4814388"/>
          </a:xfrm>
          <a:custGeom>
            <a:avLst/>
            <a:gdLst>
              <a:gd name="connsiteX0" fmla="*/ 938995 w 10195229"/>
              <a:gd name="connsiteY0" fmla="*/ 204073 h 4814388"/>
              <a:gd name="connsiteX1" fmla="*/ 9760265 w 10195229"/>
              <a:gd name="connsiteY1" fmla="*/ 248896 h 4814388"/>
              <a:gd name="connsiteX2" fmla="*/ 8092830 w 10195229"/>
              <a:gd name="connsiteY2" fmla="*/ 2678331 h 4814388"/>
              <a:gd name="connsiteX3" fmla="*/ 1557559 w 10195229"/>
              <a:gd name="connsiteY3" fmla="*/ 2454214 h 4814388"/>
              <a:gd name="connsiteX4" fmla="*/ 643159 w 10195229"/>
              <a:gd name="connsiteY4" fmla="*/ 4605743 h 4814388"/>
              <a:gd name="connsiteX5" fmla="*/ 9715442 w 10195229"/>
              <a:gd name="connsiteY5" fmla="*/ 4740214 h 481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95229" h="4814388">
                <a:moveTo>
                  <a:pt x="938995" y="204073"/>
                </a:moveTo>
                <a:cubicBezTo>
                  <a:pt x="4753477" y="20296"/>
                  <a:pt x="8567959" y="-163480"/>
                  <a:pt x="9760265" y="248896"/>
                </a:cubicBezTo>
                <a:cubicBezTo>
                  <a:pt x="10952571" y="661272"/>
                  <a:pt x="9459948" y="2310778"/>
                  <a:pt x="8092830" y="2678331"/>
                </a:cubicBezTo>
                <a:cubicBezTo>
                  <a:pt x="6725712" y="3045884"/>
                  <a:pt x="2799171" y="2132979"/>
                  <a:pt x="1557559" y="2454214"/>
                </a:cubicBezTo>
                <a:cubicBezTo>
                  <a:pt x="315947" y="2775449"/>
                  <a:pt x="-716488" y="4224743"/>
                  <a:pt x="643159" y="4605743"/>
                </a:cubicBezTo>
                <a:cubicBezTo>
                  <a:pt x="2002806" y="4986743"/>
                  <a:pt x="7934454" y="4726767"/>
                  <a:pt x="9715442" y="4740214"/>
                </a:cubicBezTo>
              </a:path>
            </a:pathLst>
          </a:custGeom>
          <a:noFill/>
          <a:ln w="635000">
            <a:solidFill>
              <a:srgbClr val="FD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0C59F323-9296-40A5-87E3-053B754F6371}"/>
              </a:ext>
            </a:extLst>
          </p:cNvPr>
          <p:cNvSpPr/>
          <p:nvPr/>
        </p:nvSpPr>
        <p:spPr>
          <a:xfrm rot="11914830">
            <a:off x="-30451" y="-130866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CE06E9-C127-4C35-884E-331629889258}"/>
              </a:ext>
            </a:extLst>
          </p:cNvPr>
          <p:cNvSpPr/>
          <p:nvPr/>
        </p:nvSpPr>
        <p:spPr>
          <a:xfrm>
            <a:off x="856058" y="37384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952D-91DC-4126-95D7-0323E5324ADC}"/>
              </a:ext>
            </a:extLst>
          </p:cNvPr>
          <p:cNvSpPr txBox="1"/>
          <p:nvPr/>
        </p:nvSpPr>
        <p:spPr>
          <a:xfrm>
            <a:off x="73123" y="596191"/>
            <a:ext cx="3443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Read Case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Description/Error Message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E353DA-B7B6-4919-90BF-6F0278BB7A58}"/>
              </a:ext>
            </a:extLst>
          </p:cNvPr>
          <p:cNvSpPr/>
          <p:nvPr/>
        </p:nvSpPr>
        <p:spPr>
          <a:xfrm>
            <a:off x="3653861" y="404387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78208-77D0-455A-98F2-CEE547741F0B}"/>
              </a:ext>
            </a:extLst>
          </p:cNvPr>
          <p:cNvSpPr txBox="1"/>
          <p:nvPr/>
        </p:nvSpPr>
        <p:spPr>
          <a:xfrm>
            <a:off x="3183110" y="1012126"/>
            <a:ext cx="276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ASC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ACE5F7-360B-456D-A27A-59511141E129}"/>
              </a:ext>
            </a:extLst>
          </p:cNvPr>
          <p:cNvSpPr/>
          <p:nvPr/>
        </p:nvSpPr>
        <p:spPr>
          <a:xfrm>
            <a:off x="6261403" y="334501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2A4634-BA31-4231-902D-0AB407B39E61}"/>
              </a:ext>
            </a:extLst>
          </p:cNvPr>
          <p:cNvSpPr/>
          <p:nvPr/>
        </p:nvSpPr>
        <p:spPr>
          <a:xfrm>
            <a:off x="9049091" y="488199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38006-4B23-4ED2-B4EE-B195BD177CFF}"/>
              </a:ext>
            </a:extLst>
          </p:cNvPr>
          <p:cNvSpPr txBox="1"/>
          <p:nvPr/>
        </p:nvSpPr>
        <p:spPr>
          <a:xfrm>
            <a:off x="8449969" y="84074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Documentation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A8B908-2C3F-4CC2-9C5A-A03F588D0A0E}"/>
              </a:ext>
            </a:extLst>
          </p:cNvPr>
          <p:cNvSpPr/>
          <p:nvPr/>
        </p:nvSpPr>
        <p:spPr>
          <a:xfrm>
            <a:off x="6234315" y="286404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C650B-937C-4FDC-A2BA-08E4D92FED65}"/>
              </a:ext>
            </a:extLst>
          </p:cNvPr>
          <p:cNvSpPr txBox="1"/>
          <p:nvPr/>
        </p:nvSpPr>
        <p:spPr>
          <a:xfrm>
            <a:off x="5662281" y="915533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TSGS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B7F091-45CC-4D5B-B86C-A02F3FC7D0CA}"/>
              </a:ext>
            </a:extLst>
          </p:cNvPr>
          <p:cNvSpPr/>
          <p:nvPr/>
        </p:nvSpPr>
        <p:spPr>
          <a:xfrm>
            <a:off x="2940493" y="496610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E62AF-90E6-4CB2-84E7-E13E80016447}"/>
              </a:ext>
            </a:extLst>
          </p:cNvPr>
          <p:cNvSpPr txBox="1"/>
          <p:nvPr/>
        </p:nvSpPr>
        <p:spPr>
          <a:xfrm>
            <a:off x="2341371" y="5564872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Use AVA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96CF49-B09C-45CC-9DA4-DEF759478C48}"/>
              </a:ext>
            </a:extLst>
          </p:cNvPr>
          <p:cNvSpPr/>
          <p:nvPr/>
        </p:nvSpPr>
        <p:spPr>
          <a:xfrm>
            <a:off x="5430524" y="5031863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6C31D-F38E-4AAA-866F-059C9142F3BC}"/>
              </a:ext>
            </a:extLst>
          </p:cNvPr>
          <p:cNvSpPr txBox="1"/>
          <p:nvPr/>
        </p:nvSpPr>
        <p:spPr>
          <a:xfrm>
            <a:off x="4803042" y="517301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SME or TA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Review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AA579-9C80-4AAB-A488-F6965366C93B}"/>
              </a:ext>
            </a:extLst>
          </p:cNvPr>
          <p:cNvSpPr/>
          <p:nvPr/>
        </p:nvSpPr>
        <p:spPr>
          <a:xfrm>
            <a:off x="7880894" y="4981748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3A33B4-8D33-43AD-9BD6-C0C40CEA2310}"/>
              </a:ext>
            </a:extLst>
          </p:cNvPr>
          <p:cNvSpPr txBox="1"/>
          <p:nvPr/>
        </p:nvSpPr>
        <p:spPr>
          <a:xfrm>
            <a:off x="7284163" y="5580518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207FC4-5482-4257-8D13-9B087B6634B0}"/>
              </a:ext>
            </a:extLst>
          </p:cNvPr>
          <p:cNvSpPr/>
          <p:nvPr/>
        </p:nvSpPr>
        <p:spPr>
          <a:xfrm>
            <a:off x="8904527" y="2481292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5B80EF-918C-48D9-9CAB-5B02E2F3EAE0}"/>
              </a:ext>
            </a:extLst>
          </p:cNvPr>
          <p:cNvSpPr/>
          <p:nvPr/>
        </p:nvSpPr>
        <p:spPr>
          <a:xfrm>
            <a:off x="3576885" y="269547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3D99C-2E6C-42C0-BCF3-EBBD2DC07A62}"/>
              </a:ext>
            </a:extLst>
          </p:cNvPr>
          <p:cNvSpPr txBox="1"/>
          <p:nvPr/>
        </p:nvSpPr>
        <p:spPr>
          <a:xfrm>
            <a:off x="5624849" y="3241113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the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Internet</a:t>
            </a:r>
          </a:p>
        </p:txBody>
      </p:sp>
      <p:sp>
        <p:nvSpPr>
          <p:cNvPr id="54" name="Flowchart: Stored Data 53">
            <a:extLst>
              <a:ext uri="{FF2B5EF4-FFF2-40B4-BE49-F238E27FC236}">
                <a16:creationId xmlns:a16="http://schemas.microsoft.com/office/drawing/2014/main" id="{4044A624-153D-413E-968B-E56FCDEEF7A6}"/>
              </a:ext>
            </a:extLst>
          </p:cNvPr>
          <p:cNvSpPr/>
          <p:nvPr/>
        </p:nvSpPr>
        <p:spPr>
          <a:xfrm rot="16200000">
            <a:off x="3627667" y="5288477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26B496-9B4E-4956-9876-82C0E0469106}"/>
              </a:ext>
            </a:extLst>
          </p:cNvPr>
          <p:cNvSpPr txBox="1"/>
          <p:nvPr/>
        </p:nvSpPr>
        <p:spPr>
          <a:xfrm>
            <a:off x="2341371" y="6170118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Ask Specific Questions!</a:t>
            </a:r>
          </a:p>
        </p:txBody>
      </p:sp>
      <p:sp>
        <p:nvSpPr>
          <p:cNvPr id="58" name="Flowchart: Stored Data 57">
            <a:extLst>
              <a:ext uri="{FF2B5EF4-FFF2-40B4-BE49-F238E27FC236}">
                <a16:creationId xmlns:a16="http://schemas.microsoft.com/office/drawing/2014/main" id="{6D18C242-7291-4DD3-97D2-84991F01F1BD}"/>
              </a:ext>
            </a:extLst>
          </p:cNvPr>
          <p:cNvSpPr/>
          <p:nvPr/>
        </p:nvSpPr>
        <p:spPr>
          <a:xfrm rot="16200000">
            <a:off x="8514793" y="5339014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4BC92A-B173-4171-BCE3-4CE0E5C3216F}"/>
              </a:ext>
            </a:extLst>
          </p:cNvPr>
          <p:cNvSpPr txBox="1"/>
          <p:nvPr/>
        </p:nvSpPr>
        <p:spPr>
          <a:xfrm>
            <a:off x="7245520" y="6209450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One issue per ICM.</a:t>
            </a:r>
          </a:p>
        </p:txBody>
      </p: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C927E048-63F8-4559-AD71-90925726EFDA}"/>
              </a:ext>
            </a:extLst>
          </p:cNvPr>
          <p:cNvSpPr/>
          <p:nvPr/>
        </p:nvSpPr>
        <p:spPr>
          <a:xfrm rot="5400000">
            <a:off x="8563281" y="4456711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EA36A6-4A20-4552-B8B4-EA317AA13194}"/>
              </a:ext>
            </a:extLst>
          </p:cNvPr>
          <p:cNvSpPr txBox="1"/>
          <p:nvPr/>
        </p:nvSpPr>
        <p:spPr>
          <a:xfrm>
            <a:off x="7298147" y="5261307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Relevant, specific logs.</a:t>
            </a:r>
          </a:p>
        </p:txBody>
      </p:sp>
      <p:sp>
        <p:nvSpPr>
          <p:cNvPr id="66" name="Flowchart: Stored Data 65">
            <a:extLst>
              <a:ext uri="{FF2B5EF4-FFF2-40B4-BE49-F238E27FC236}">
                <a16:creationId xmlns:a16="http://schemas.microsoft.com/office/drawing/2014/main" id="{5E9B07CA-642A-41B1-9CA4-98D11BF15182}"/>
              </a:ext>
            </a:extLst>
          </p:cNvPr>
          <p:cNvSpPr/>
          <p:nvPr/>
        </p:nvSpPr>
        <p:spPr>
          <a:xfrm rot="16200000">
            <a:off x="6098356" y="5381440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3CB5E0-91EA-4AF3-8BC9-1EC71A00405B}"/>
              </a:ext>
            </a:extLst>
          </p:cNvPr>
          <p:cNvSpPr txBox="1"/>
          <p:nvPr/>
        </p:nvSpPr>
        <p:spPr>
          <a:xfrm>
            <a:off x="4812060" y="6263081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Thorough Case Notes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7462DE-2846-419A-A8BE-0DECEB1D1CCF}"/>
              </a:ext>
            </a:extLst>
          </p:cNvPr>
          <p:cNvSpPr/>
          <p:nvPr/>
        </p:nvSpPr>
        <p:spPr>
          <a:xfrm>
            <a:off x="922576" y="2745873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C9F552-72CA-4791-9E2D-D333E91DE2FC}"/>
              </a:ext>
            </a:extLst>
          </p:cNvPr>
          <p:cNvSpPr txBox="1"/>
          <p:nvPr/>
        </p:nvSpPr>
        <p:spPr>
          <a:xfrm>
            <a:off x="329890" y="2851590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Draw/Write 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It Out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A9DF904C-1562-4E52-AEA1-140485D6B3FC}"/>
              </a:ext>
            </a:extLst>
          </p:cNvPr>
          <p:cNvSpPr/>
          <p:nvPr/>
        </p:nvSpPr>
        <p:spPr>
          <a:xfrm rot="16200000">
            <a:off x="1606364" y="2977900"/>
            <a:ext cx="479289" cy="2152608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868DF-36DA-41EF-834C-39B3436F3B4D}"/>
              </a:ext>
            </a:extLst>
          </p:cNvPr>
          <p:cNvSpPr txBox="1"/>
          <p:nvPr/>
        </p:nvSpPr>
        <p:spPr>
          <a:xfrm>
            <a:off x="320067" y="3915890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DA3636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List Everything You Know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9D8904-1925-4321-A8E8-7AB2274504BA}"/>
              </a:ext>
            </a:extLst>
          </p:cNvPr>
          <p:cNvSpPr/>
          <p:nvPr/>
        </p:nvSpPr>
        <p:spPr>
          <a:xfrm>
            <a:off x="445095" y="4728042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2E823-254A-495E-B4F4-6FE53F62B4A9}"/>
              </a:ext>
            </a:extLst>
          </p:cNvPr>
          <p:cNvSpPr txBox="1"/>
          <p:nvPr/>
        </p:nvSpPr>
        <p:spPr>
          <a:xfrm>
            <a:off x="-154025" y="4807125"/>
            <a:ext cx="305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Reproduce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 Your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4C5F3-5BA6-4EDE-A40D-96492B4EAED8}"/>
              </a:ext>
            </a:extLst>
          </p:cNvPr>
          <p:cNvSpPr txBox="1"/>
          <p:nvPr/>
        </p:nvSpPr>
        <p:spPr>
          <a:xfrm>
            <a:off x="8466988" y="2789582"/>
            <a:ext cx="276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Internal Logs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91453F-8435-4BE6-9505-8E15B49E6B2E}"/>
              </a:ext>
            </a:extLst>
          </p:cNvPr>
          <p:cNvSpPr txBox="1"/>
          <p:nvPr/>
        </p:nvSpPr>
        <p:spPr>
          <a:xfrm>
            <a:off x="2988174" y="3119148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Triage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Call/Email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5C5E-B140-444D-99F2-149A86C75769}"/>
              </a:ext>
            </a:extLst>
          </p:cNvPr>
          <p:cNvSpPr txBox="1"/>
          <p:nvPr/>
        </p:nvSpPr>
        <p:spPr>
          <a:xfrm>
            <a:off x="4594033" y="427725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F1B38-7E28-4B14-958B-1C0930629E30}"/>
              </a:ext>
            </a:extLst>
          </p:cNvPr>
          <p:cNvSpPr txBox="1"/>
          <p:nvPr/>
        </p:nvSpPr>
        <p:spPr>
          <a:xfrm>
            <a:off x="10708945" y="130703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B3DDE-812F-4791-8FEE-57FB6FDC6F39}"/>
              </a:ext>
            </a:extLst>
          </p:cNvPr>
          <p:cNvSpPr txBox="1"/>
          <p:nvPr/>
        </p:nvSpPr>
        <p:spPr>
          <a:xfrm>
            <a:off x="2972916" y="214091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CEFE-7DB7-4769-BA32-00462BF968DE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5925C-EFF1-4868-A48B-0A0943644295}"/>
              </a:ext>
            </a:extLst>
          </p:cNvPr>
          <p:cNvSpPr txBox="1"/>
          <p:nvPr/>
        </p:nvSpPr>
        <p:spPr>
          <a:xfrm>
            <a:off x="0" y="336844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C3EDC-C2B5-447E-BFF7-D878CAE21FF3}"/>
              </a:ext>
            </a:extLst>
          </p:cNvPr>
          <p:cNvSpPr txBox="1"/>
          <p:nvPr/>
        </p:nvSpPr>
        <p:spPr>
          <a:xfrm>
            <a:off x="11404883" y="579333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888A9-0C8A-46FD-98AB-DA671540FBFA}"/>
              </a:ext>
            </a:extLst>
          </p:cNvPr>
          <p:cNvSpPr txBox="1"/>
          <p:nvPr/>
        </p:nvSpPr>
        <p:spPr>
          <a:xfrm>
            <a:off x="5608042" y="133701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D60E8-8E89-43CC-B8DE-AC2AD251DB4D}"/>
              </a:ext>
            </a:extLst>
          </p:cNvPr>
          <p:cNvSpPr txBox="1"/>
          <p:nvPr/>
        </p:nvSpPr>
        <p:spPr>
          <a:xfrm>
            <a:off x="7904157" y="2422911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2BB83-8025-42B3-BD49-A96E29202492}"/>
              </a:ext>
            </a:extLst>
          </p:cNvPr>
          <p:cNvSpPr txBox="1"/>
          <p:nvPr/>
        </p:nvSpPr>
        <p:spPr>
          <a:xfrm>
            <a:off x="10771246" y="356647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4A0B7-E82E-4E86-8975-52A117D1AA07}"/>
              </a:ext>
            </a:extLst>
          </p:cNvPr>
          <p:cNvSpPr txBox="1"/>
          <p:nvPr/>
        </p:nvSpPr>
        <p:spPr>
          <a:xfrm>
            <a:off x="5327916" y="404055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7CBC6-059A-4238-B096-7A69336F30C6}"/>
              </a:ext>
            </a:extLst>
          </p:cNvPr>
          <p:cNvSpPr txBox="1"/>
          <p:nvPr/>
        </p:nvSpPr>
        <p:spPr>
          <a:xfrm>
            <a:off x="4982004" y="6320771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E3EEB-32F4-46C1-9AF4-76AD298F9B51}"/>
              </a:ext>
            </a:extLst>
          </p:cNvPr>
          <p:cNvSpPr txBox="1"/>
          <p:nvPr/>
        </p:nvSpPr>
        <p:spPr>
          <a:xfrm>
            <a:off x="8304853" y="40271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6B203-3BC4-408C-AA07-9488086C3DDD}"/>
              </a:ext>
            </a:extLst>
          </p:cNvPr>
          <p:cNvSpPr txBox="1"/>
          <p:nvPr/>
        </p:nvSpPr>
        <p:spPr>
          <a:xfrm>
            <a:off x="329890" y="178256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89B5C-C984-4D3E-8800-1442B58649CC}"/>
              </a:ext>
            </a:extLst>
          </p:cNvPr>
          <p:cNvSpPr txBox="1"/>
          <p:nvPr/>
        </p:nvSpPr>
        <p:spPr>
          <a:xfrm>
            <a:off x="2390768" y="506633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D5290-8068-4868-9383-ED0893F6EDEE}"/>
              </a:ext>
            </a:extLst>
          </p:cNvPr>
          <p:cNvSpPr txBox="1"/>
          <p:nvPr/>
        </p:nvSpPr>
        <p:spPr>
          <a:xfrm>
            <a:off x="549195" y="6302037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88644-B779-47A5-AC00-2FE9D282EF3A}"/>
              </a:ext>
            </a:extLst>
          </p:cNvPr>
          <p:cNvSpPr txBox="1"/>
          <p:nvPr/>
        </p:nvSpPr>
        <p:spPr>
          <a:xfrm>
            <a:off x="8927797" y="4199708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34726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25347E1-5632-4865-B798-82C4D24A79F4}"/>
              </a:ext>
            </a:extLst>
          </p:cNvPr>
          <p:cNvSpPr/>
          <p:nvPr/>
        </p:nvSpPr>
        <p:spPr>
          <a:xfrm rot="5226721">
            <a:off x="10166499" y="5013605"/>
            <a:ext cx="1736581" cy="1534610"/>
          </a:xfrm>
          <a:prstGeom prst="triangle">
            <a:avLst/>
          </a:prstGeom>
          <a:solidFill>
            <a:srgbClr val="FD7263"/>
          </a:solidFill>
          <a:ln>
            <a:solidFill>
              <a:srgbClr val="FD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CF340FF-5570-44DC-BD0C-F4A7823FEF6A}"/>
              </a:ext>
            </a:extLst>
          </p:cNvPr>
          <p:cNvSpPr/>
          <p:nvPr/>
        </p:nvSpPr>
        <p:spPr>
          <a:xfrm>
            <a:off x="719476" y="1149598"/>
            <a:ext cx="10195229" cy="4814388"/>
          </a:xfrm>
          <a:custGeom>
            <a:avLst/>
            <a:gdLst>
              <a:gd name="connsiteX0" fmla="*/ 938995 w 10195229"/>
              <a:gd name="connsiteY0" fmla="*/ 204073 h 4814388"/>
              <a:gd name="connsiteX1" fmla="*/ 9760265 w 10195229"/>
              <a:gd name="connsiteY1" fmla="*/ 248896 h 4814388"/>
              <a:gd name="connsiteX2" fmla="*/ 8092830 w 10195229"/>
              <a:gd name="connsiteY2" fmla="*/ 2678331 h 4814388"/>
              <a:gd name="connsiteX3" fmla="*/ 1557559 w 10195229"/>
              <a:gd name="connsiteY3" fmla="*/ 2454214 h 4814388"/>
              <a:gd name="connsiteX4" fmla="*/ 643159 w 10195229"/>
              <a:gd name="connsiteY4" fmla="*/ 4605743 h 4814388"/>
              <a:gd name="connsiteX5" fmla="*/ 9715442 w 10195229"/>
              <a:gd name="connsiteY5" fmla="*/ 4740214 h 481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95229" h="4814388">
                <a:moveTo>
                  <a:pt x="938995" y="204073"/>
                </a:moveTo>
                <a:cubicBezTo>
                  <a:pt x="4753477" y="20296"/>
                  <a:pt x="8567959" y="-163480"/>
                  <a:pt x="9760265" y="248896"/>
                </a:cubicBezTo>
                <a:cubicBezTo>
                  <a:pt x="10952571" y="661272"/>
                  <a:pt x="9459948" y="2310778"/>
                  <a:pt x="8092830" y="2678331"/>
                </a:cubicBezTo>
                <a:cubicBezTo>
                  <a:pt x="6725712" y="3045884"/>
                  <a:pt x="2799171" y="2132979"/>
                  <a:pt x="1557559" y="2454214"/>
                </a:cubicBezTo>
                <a:cubicBezTo>
                  <a:pt x="315947" y="2775449"/>
                  <a:pt x="-716488" y="4224743"/>
                  <a:pt x="643159" y="4605743"/>
                </a:cubicBezTo>
                <a:cubicBezTo>
                  <a:pt x="2002806" y="4986743"/>
                  <a:pt x="7934454" y="4726767"/>
                  <a:pt x="9715442" y="4740214"/>
                </a:cubicBezTo>
              </a:path>
            </a:pathLst>
          </a:custGeom>
          <a:noFill/>
          <a:ln w="635000">
            <a:solidFill>
              <a:srgbClr val="FD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0C59F323-9296-40A5-87E3-053B754F6371}"/>
              </a:ext>
            </a:extLst>
          </p:cNvPr>
          <p:cNvSpPr/>
          <p:nvPr/>
        </p:nvSpPr>
        <p:spPr>
          <a:xfrm rot="11914830">
            <a:off x="-30451" y="-130866"/>
            <a:ext cx="3633880" cy="2892685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CE06E9-C127-4C35-884E-331629889258}"/>
              </a:ext>
            </a:extLst>
          </p:cNvPr>
          <p:cNvSpPr/>
          <p:nvPr/>
        </p:nvSpPr>
        <p:spPr>
          <a:xfrm>
            <a:off x="856058" y="37384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952D-91DC-4126-95D7-0323E5324ADC}"/>
              </a:ext>
            </a:extLst>
          </p:cNvPr>
          <p:cNvSpPr txBox="1"/>
          <p:nvPr/>
        </p:nvSpPr>
        <p:spPr>
          <a:xfrm>
            <a:off x="73123" y="596191"/>
            <a:ext cx="3443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Read Case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Description/Error Message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E353DA-B7B6-4919-90BF-6F0278BB7A58}"/>
              </a:ext>
            </a:extLst>
          </p:cNvPr>
          <p:cNvSpPr/>
          <p:nvPr/>
        </p:nvSpPr>
        <p:spPr>
          <a:xfrm>
            <a:off x="3653861" y="404387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78208-77D0-455A-98F2-CEE547741F0B}"/>
              </a:ext>
            </a:extLst>
          </p:cNvPr>
          <p:cNvSpPr txBox="1"/>
          <p:nvPr/>
        </p:nvSpPr>
        <p:spPr>
          <a:xfrm>
            <a:off x="3183110" y="1012126"/>
            <a:ext cx="276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ASC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ACE5F7-360B-456D-A27A-59511141E129}"/>
              </a:ext>
            </a:extLst>
          </p:cNvPr>
          <p:cNvSpPr/>
          <p:nvPr/>
        </p:nvSpPr>
        <p:spPr>
          <a:xfrm>
            <a:off x="6261403" y="334501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2A4634-BA31-4231-902D-0AB407B39E61}"/>
              </a:ext>
            </a:extLst>
          </p:cNvPr>
          <p:cNvSpPr/>
          <p:nvPr/>
        </p:nvSpPr>
        <p:spPr>
          <a:xfrm>
            <a:off x="9049091" y="488199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38006-4B23-4ED2-B4EE-B195BD177CFF}"/>
              </a:ext>
            </a:extLst>
          </p:cNvPr>
          <p:cNvSpPr txBox="1"/>
          <p:nvPr/>
        </p:nvSpPr>
        <p:spPr>
          <a:xfrm>
            <a:off x="8449969" y="84074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Documentation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A8B908-2C3F-4CC2-9C5A-A03F588D0A0E}"/>
              </a:ext>
            </a:extLst>
          </p:cNvPr>
          <p:cNvSpPr/>
          <p:nvPr/>
        </p:nvSpPr>
        <p:spPr>
          <a:xfrm>
            <a:off x="6234315" y="286404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C650B-937C-4FDC-A2BA-08E4D92FED65}"/>
              </a:ext>
            </a:extLst>
          </p:cNvPr>
          <p:cNvSpPr txBox="1"/>
          <p:nvPr/>
        </p:nvSpPr>
        <p:spPr>
          <a:xfrm>
            <a:off x="5662281" y="915533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TSGS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B7F091-45CC-4D5B-B86C-A02F3FC7D0CA}"/>
              </a:ext>
            </a:extLst>
          </p:cNvPr>
          <p:cNvSpPr/>
          <p:nvPr/>
        </p:nvSpPr>
        <p:spPr>
          <a:xfrm>
            <a:off x="2940493" y="4966104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E62AF-90E6-4CB2-84E7-E13E80016447}"/>
              </a:ext>
            </a:extLst>
          </p:cNvPr>
          <p:cNvSpPr txBox="1"/>
          <p:nvPr/>
        </p:nvSpPr>
        <p:spPr>
          <a:xfrm>
            <a:off x="2341371" y="5564872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Use AVA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96CF49-B09C-45CC-9DA4-DEF759478C48}"/>
              </a:ext>
            </a:extLst>
          </p:cNvPr>
          <p:cNvSpPr/>
          <p:nvPr/>
        </p:nvSpPr>
        <p:spPr>
          <a:xfrm>
            <a:off x="5430524" y="5031863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6C31D-F38E-4AAA-866F-059C9142F3BC}"/>
              </a:ext>
            </a:extLst>
          </p:cNvPr>
          <p:cNvSpPr txBox="1"/>
          <p:nvPr/>
        </p:nvSpPr>
        <p:spPr>
          <a:xfrm>
            <a:off x="4803042" y="517301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SME or TA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Review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AA579-9C80-4AAB-A488-F6965366C93B}"/>
              </a:ext>
            </a:extLst>
          </p:cNvPr>
          <p:cNvSpPr/>
          <p:nvPr/>
        </p:nvSpPr>
        <p:spPr>
          <a:xfrm>
            <a:off x="7880894" y="4981748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3A33B4-8D33-43AD-9BD6-C0C40CEA2310}"/>
              </a:ext>
            </a:extLst>
          </p:cNvPr>
          <p:cNvSpPr txBox="1"/>
          <p:nvPr/>
        </p:nvSpPr>
        <p:spPr>
          <a:xfrm>
            <a:off x="7284163" y="5580518"/>
            <a:ext cx="305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ICM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207FC4-5482-4257-8D13-9B087B6634B0}"/>
              </a:ext>
            </a:extLst>
          </p:cNvPr>
          <p:cNvSpPr/>
          <p:nvPr/>
        </p:nvSpPr>
        <p:spPr>
          <a:xfrm>
            <a:off x="8904527" y="2481292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5B80EF-918C-48D9-9CAB-5B02E2F3EAE0}"/>
              </a:ext>
            </a:extLst>
          </p:cNvPr>
          <p:cNvSpPr/>
          <p:nvPr/>
        </p:nvSpPr>
        <p:spPr>
          <a:xfrm>
            <a:off x="3576885" y="2695475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3D99C-2E6C-42C0-BCF3-EBBD2DC07A62}"/>
              </a:ext>
            </a:extLst>
          </p:cNvPr>
          <p:cNvSpPr txBox="1"/>
          <p:nvPr/>
        </p:nvSpPr>
        <p:spPr>
          <a:xfrm>
            <a:off x="5624849" y="3241113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the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Internet</a:t>
            </a:r>
          </a:p>
        </p:txBody>
      </p:sp>
      <p:sp>
        <p:nvSpPr>
          <p:cNvPr id="54" name="Flowchart: Stored Data 53">
            <a:extLst>
              <a:ext uri="{FF2B5EF4-FFF2-40B4-BE49-F238E27FC236}">
                <a16:creationId xmlns:a16="http://schemas.microsoft.com/office/drawing/2014/main" id="{4044A624-153D-413E-968B-E56FCDEEF7A6}"/>
              </a:ext>
            </a:extLst>
          </p:cNvPr>
          <p:cNvSpPr/>
          <p:nvPr/>
        </p:nvSpPr>
        <p:spPr>
          <a:xfrm rot="16200000">
            <a:off x="3627667" y="5288477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26B496-9B4E-4956-9876-82C0E0469106}"/>
              </a:ext>
            </a:extLst>
          </p:cNvPr>
          <p:cNvSpPr txBox="1"/>
          <p:nvPr/>
        </p:nvSpPr>
        <p:spPr>
          <a:xfrm>
            <a:off x="2341371" y="6170118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Ask Specific Questions!</a:t>
            </a:r>
          </a:p>
        </p:txBody>
      </p:sp>
      <p:sp>
        <p:nvSpPr>
          <p:cNvPr id="58" name="Flowchart: Stored Data 57">
            <a:extLst>
              <a:ext uri="{FF2B5EF4-FFF2-40B4-BE49-F238E27FC236}">
                <a16:creationId xmlns:a16="http://schemas.microsoft.com/office/drawing/2014/main" id="{6D18C242-7291-4DD3-97D2-84991F01F1BD}"/>
              </a:ext>
            </a:extLst>
          </p:cNvPr>
          <p:cNvSpPr/>
          <p:nvPr/>
        </p:nvSpPr>
        <p:spPr>
          <a:xfrm rot="16200000">
            <a:off x="8514793" y="5339014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4BC92A-B173-4171-BCE3-4CE0E5C3216F}"/>
              </a:ext>
            </a:extLst>
          </p:cNvPr>
          <p:cNvSpPr txBox="1"/>
          <p:nvPr/>
        </p:nvSpPr>
        <p:spPr>
          <a:xfrm>
            <a:off x="7245520" y="6209450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One issue per ICM.</a:t>
            </a:r>
          </a:p>
        </p:txBody>
      </p:sp>
      <p:sp>
        <p:nvSpPr>
          <p:cNvPr id="62" name="Flowchart: Stored Data 61">
            <a:extLst>
              <a:ext uri="{FF2B5EF4-FFF2-40B4-BE49-F238E27FC236}">
                <a16:creationId xmlns:a16="http://schemas.microsoft.com/office/drawing/2014/main" id="{C927E048-63F8-4559-AD71-90925726EFDA}"/>
              </a:ext>
            </a:extLst>
          </p:cNvPr>
          <p:cNvSpPr/>
          <p:nvPr/>
        </p:nvSpPr>
        <p:spPr>
          <a:xfrm rot="5400000">
            <a:off x="8563281" y="4456711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EA36A6-4A20-4552-B8B4-EA317AA13194}"/>
              </a:ext>
            </a:extLst>
          </p:cNvPr>
          <p:cNvSpPr txBox="1"/>
          <p:nvPr/>
        </p:nvSpPr>
        <p:spPr>
          <a:xfrm>
            <a:off x="7298147" y="5261307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Relevant, specific logs.</a:t>
            </a:r>
          </a:p>
        </p:txBody>
      </p:sp>
      <p:sp>
        <p:nvSpPr>
          <p:cNvPr id="66" name="Flowchart: Stored Data 65">
            <a:extLst>
              <a:ext uri="{FF2B5EF4-FFF2-40B4-BE49-F238E27FC236}">
                <a16:creationId xmlns:a16="http://schemas.microsoft.com/office/drawing/2014/main" id="{5E9B07CA-642A-41B1-9CA4-98D11BF15182}"/>
              </a:ext>
            </a:extLst>
          </p:cNvPr>
          <p:cNvSpPr/>
          <p:nvPr/>
        </p:nvSpPr>
        <p:spPr>
          <a:xfrm rot="16200000">
            <a:off x="6098356" y="5381440"/>
            <a:ext cx="479289" cy="1999020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3CB5E0-91EA-4AF3-8BC9-1EC71A00405B}"/>
              </a:ext>
            </a:extLst>
          </p:cNvPr>
          <p:cNvSpPr txBox="1"/>
          <p:nvPr/>
        </p:nvSpPr>
        <p:spPr>
          <a:xfrm>
            <a:off x="4812060" y="6263081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0000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Thorough Case Notes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7462DE-2846-419A-A8BE-0DECEB1D1CCF}"/>
              </a:ext>
            </a:extLst>
          </p:cNvPr>
          <p:cNvSpPr/>
          <p:nvPr/>
        </p:nvSpPr>
        <p:spPr>
          <a:xfrm>
            <a:off x="922576" y="2745873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C9F552-72CA-4791-9E2D-D333E91DE2FC}"/>
              </a:ext>
            </a:extLst>
          </p:cNvPr>
          <p:cNvSpPr txBox="1"/>
          <p:nvPr/>
        </p:nvSpPr>
        <p:spPr>
          <a:xfrm>
            <a:off x="329890" y="2851590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Draw/Write 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It Out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A9DF904C-1562-4E52-AEA1-140485D6B3FC}"/>
              </a:ext>
            </a:extLst>
          </p:cNvPr>
          <p:cNvSpPr/>
          <p:nvPr/>
        </p:nvSpPr>
        <p:spPr>
          <a:xfrm rot="16200000">
            <a:off x="1606364" y="2977900"/>
            <a:ext cx="479289" cy="2152608"/>
          </a:xfrm>
          <a:prstGeom prst="flowChartOnlineStorage">
            <a:avLst/>
          </a:prstGeom>
          <a:solidFill>
            <a:srgbClr val="FFCC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868DF-36DA-41EF-834C-39B3436F3B4D}"/>
              </a:ext>
            </a:extLst>
          </p:cNvPr>
          <p:cNvSpPr txBox="1"/>
          <p:nvPr/>
        </p:nvSpPr>
        <p:spPr>
          <a:xfrm>
            <a:off x="320067" y="3915890"/>
            <a:ext cx="30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DA3636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List Everything You Know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9D8904-1925-4321-A8E8-7AB2274504BA}"/>
              </a:ext>
            </a:extLst>
          </p:cNvPr>
          <p:cNvSpPr/>
          <p:nvPr/>
        </p:nvSpPr>
        <p:spPr>
          <a:xfrm>
            <a:off x="445095" y="4728042"/>
            <a:ext cx="1853639" cy="17823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2E823-254A-495E-B4F4-6FE53F62B4A9}"/>
              </a:ext>
            </a:extLst>
          </p:cNvPr>
          <p:cNvSpPr txBox="1"/>
          <p:nvPr/>
        </p:nvSpPr>
        <p:spPr>
          <a:xfrm>
            <a:off x="-154025" y="4807125"/>
            <a:ext cx="305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Reproduce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In Your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4C5F3-5BA6-4EDE-A40D-96492B4EAED8}"/>
              </a:ext>
            </a:extLst>
          </p:cNvPr>
          <p:cNvSpPr txBox="1"/>
          <p:nvPr/>
        </p:nvSpPr>
        <p:spPr>
          <a:xfrm>
            <a:off x="8466988" y="2789582"/>
            <a:ext cx="276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Internal Logs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91453F-8435-4BE6-9505-8E15B49E6B2E}"/>
              </a:ext>
            </a:extLst>
          </p:cNvPr>
          <p:cNvSpPr txBox="1"/>
          <p:nvPr/>
        </p:nvSpPr>
        <p:spPr>
          <a:xfrm>
            <a:off x="2988174" y="3119148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Check Triage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Call/Email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5C5E-B140-444D-99F2-149A86C75769}"/>
              </a:ext>
            </a:extLst>
          </p:cNvPr>
          <p:cNvSpPr txBox="1"/>
          <p:nvPr/>
        </p:nvSpPr>
        <p:spPr>
          <a:xfrm>
            <a:off x="4594033" y="427725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F1B38-7E28-4B14-958B-1C0930629E30}"/>
              </a:ext>
            </a:extLst>
          </p:cNvPr>
          <p:cNvSpPr txBox="1"/>
          <p:nvPr/>
        </p:nvSpPr>
        <p:spPr>
          <a:xfrm>
            <a:off x="10708945" y="130703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B3DDE-812F-4791-8FEE-57FB6FDC6F39}"/>
              </a:ext>
            </a:extLst>
          </p:cNvPr>
          <p:cNvSpPr txBox="1"/>
          <p:nvPr/>
        </p:nvSpPr>
        <p:spPr>
          <a:xfrm>
            <a:off x="2972916" y="214091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CEFE-7DB7-4769-BA32-00462BF968DE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5925C-EFF1-4868-A48B-0A0943644295}"/>
              </a:ext>
            </a:extLst>
          </p:cNvPr>
          <p:cNvSpPr txBox="1"/>
          <p:nvPr/>
        </p:nvSpPr>
        <p:spPr>
          <a:xfrm>
            <a:off x="0" y="336844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C3EDC-C2B5-447E-BFF7-D878CAE21FF3}"/>
              </a:ext>
            </a:extLst>
          </p:cNvPr>
          <p:cNvSpPr txBox="1"/>
          <p:nvPr/>
        </p:nvSpPr>
        <p:spPr>
          <a:xfrm>
            <a:off x="11404883" y="579333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888A9-0C8A-46FD-98AB-DA671540FBFA}"/>
              </a:ext>
            </a:extLst>
          </p:cNvPr>
          <p:cNvSpPr txBox="1"/>
          <p:nvPr/>
        </p:nvSpPr>
        <p:spPr>
          <a:xfrm>
            <a:off x="5608042" y="133701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D60E8-8E89-43CC-B8DE-AC2AD251DB4D}"/>
              </a:ext>
            </a:extLst>
          </p:cNvPr>
          <p:cNvSpPr txBox="1"/>
          <p:nvPr/>
        </p:nvSpPr>
        <p:spPr>
          <a:xfrm>
            <a:off x="7904157" y="2422911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2BB83-8025-42B3-BD49-A96E29202492}"/>
              </a:ext>
            </a:extLst>
          </p:cNvPr>
          <p:cNvSpPr txBox="1"/>
          <p:nvPr/>
        </p:nvSpPr>
        <p:spPr>
          <a:xfrm>
            <a:off x="10771246" y="356647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4A0B7-E82E-4E86-8975-52A117D1AA07}"/>
              </a:ext>
            </a:extLst>
          </p:cNvPr>
          <p:cNvSpPr txBox="1"/>
          <p:nvPr/>
        </p:nvSpPr>
        <p:spPr>
          <a:xfrm>
            <a:off x="5327916" y="404055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7CBC6-059A-4238-B096-7A69336F30C6}"/>
              </a:ext>
            </a:extLst>
          </p:cNvPr>
          <p:cNvSpPr txBox="1"/>
          <p:nvPr/>
        </p:nvSpPr>
        <p:spPr>
          <a:xfrm>
            <a:off x="4982004" y="6320771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E3EEB-32F4-46C1-9AF4-76AD298F9B51}"/>
              </a:ext>
            </a:extLst>
          </p:cNvPr>
          <p:cNvSpPr txBox="1"/>
          <p:nvPr/>
        </p:nvSpPr>
        <p:spPr>
          <a:xfrm>
            <a:off x="8304853" y="40271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6B203-3BC4-408C-AA07-9488086C3DDD}"/>
              </a:ext>
            </a:extLst>
          </p:cNvPr>
          <p:cNvSpPr txBox="1"/>
          <p:nvPr/>
        </p:nvSpPr>
        <p:spPr>
          <a:xfrm>
            <a:off x="329890" y="178256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89B5C-C984-4D3E-8800-1442B58649CC}"/>
              </a:ext>
            </a:extLst>
          </p:cNvPr>
          <p:cNvSpPr txBox="1"/>
          <p:nvPr/>
        </p:nvSpPr>
        <p:spPr>
          <a:xfrm>
            <a:off x="2390768" y="506633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D5290-8068-4868-9383-ED0893F6EDEE}"/>
              </a:ext>
            </a:extLst>
          </p:cNvPr>
          <p:cNvSpPr txBox="1"/>
          <p:nvPr/>
        </p:nvSpPr>
        <p:spPr>
          <a:xfrm>
            <a:off x="549195" y="6302037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88644-B779-47A5-AC00-2FE9D282EF3A}"/>
              </a:ext>
            </a:extLst>
          </p:cNvPr>
          <p:cNvSpPr txBox="1"/>
          <p:nvPr/>
        </p:nvSpPr>
        <p:spPr>
          <a:xfrm>
            <a:off x="8927797" y="4199708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CBAA4A-F096-4A84-9AB1-93EF0044D6AF}"/>
              </a:ext>
            </a:extLst>
          </p:cNvPr>
          <p:cNvSpPr/>
          <p:nvPr/>
        </p:nvSpPr>
        <p:spPr>
          <a:xfrm>
            <a:off x="-76200" y="-106848"/>
            <a:ext cx="12372975" cy="7050573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66B5F2-58AC-4425-8D53-E77D29158823}"/>
              </a:ext>
            </a:extLst>
          </p:cNvPr>
          <p:cNvSpPr/>
          <p:nvPr/>
        </p:nvSpPr>
        <p:spPr>
          <a:xfrm rot="351496">
            <a:off x="-1345729" y="2314168"/>
            <a:ext cx="13941155" cy="1455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76E64-6467-4298-96B4-D47EDFBCB249}"/>
              </a:ext>
            </a:extLst>
          </p:cNvPr>
          <p:cNvSpPr txBox="1"/>
          <p:nvPr/>
        </p:nvSpPr>
        <p:spPr>
          <a:xfrm rot="341051">
            <a:off x="1317182" y="2601505"/>
            <a:ext cx="9394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Ask questions anytime! Ask for help anytime! </a:t>
            </a:r>
          </a:p>
          <a:p>
            <a:pPr algn="ctr"/>
            <a:r>
              <a:rPr lang="en-US" sz="2800" dirty="0">
                <a:latin typeface="Abadi" panose="020B0604020104020204" pitchFamily="34" charset="0"/>
              </a:rPr>
              <a:t>Peers, SMEs, TAs, Escalation Engineers!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464E88-DDB7-4368-AE1A-5E67DFD02BB0}"/>
              </a:ext>
            </a:extLst>
          </p:cNvPr>
          <p:cNvSpPr txBox="1"/>
          <p:nvPr/>
        </p:nvSpPr>
        <p:spPr>
          <a:xfrm rot="411593">
            <a:off x="10240991" y="2730944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B14087-CD5B-4E57-9FA7-423A13133D47}"/>
              </a:ext>
            </a:extLst>
          </p:cNvPr>
          <p:cNvSpPr txBox="1"/>
          <p:nvPr/>
        </p:nvSpPr>
        <p:spPr>
          <a:xfrm rot="411593">
            <a:off x="10948169" y="284482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A2A0C6-B5E3-458E-AA56-ADA0D802D275}"/>
              </a:ext>
            </a:extLst>
          </p:cNvPr>
          <p:cNvSpPr txBox="1"/>
          <p:nvPr/>
        </p:nvSpPr>
        <p:spPr>
          <a:xfrm rot="399665">
            <a:off x="68899" y="1661497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7BDC5-8998-47BB-B2FE-D10C0D6B6AA2}"/>
              </a:ext>
            </a:extLst>
          </p:cNvPr>
          <p:cNvSpPr txBox="1"/>
          <p:nvPr/>
        </p:nvSpPr>
        <p:spPr>
          <a:xfrm rot="399665">
            <a:off x="776077" y="177538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9647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r in the background&#10;&#10;Description automatically generated">
            <a:extLst>
              <a:ext uri="{FF2B5EF4-FFF2-40B4-BE49-F238E27FC236}">
                <a16:creationId xmlns:a16="http://schemas.microsoft.com/office/drawing/2014/main" id="{50A76D9E-D162-428E-82CF-5738C775F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B5ED6-85BB-4485-81DA-44B7EDDC8998}"/>
              </a:ext>
            </a:extLst>
          </p:cNvPr>
          <p:cNvSpPr txBox="1"/>
          <p:nvPr/>
        </p:nvSpPr>
        <p:spPr>
          <a:xfrm>
            <a:off x="3048000" y="37941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6600" dirty="0">
                <a:solidFill>
                  <a:srgbClr val="C00000"/>
                </a:solidFill>
                <a:latin typeface="Fontdinerdotcom" panose="02000506060000020004" pitchFamily="2" charset="0"/>
              </a:rPr>
              <a:t>What’s your quest</a:t>
            </a:r>
            <a:r>
              <a:rPr lang="en-US" sz="6600" dirty="0">
                <a:solidFill>
                  <a:srgbClr val="C00000"/>
                </a:solidFill>
                <a:latin typeface="Fontdinerdotcom Sparkly" panose="02000606060000020004" pitchFamily="2" charset="0"/>
              </a:rPr>
              <a:t>i</a:t>
            </a:r>
            <a:r>
              <a:rPr lang="en-US" sz="6600" dirty="0">
                <a:solidFill>
                  <a:srgbClr val="C00000"/>
                </a:solidFill>
                <a:latin typeface="Fontdinerdotcom" panose="02000506060000020004" pitchFamily="2" charset="0"/>
              </a:rPr>
              <a:t>on?</a:t>
            </a:r>
          </a:p>
          <a:p>
            <a:pPr lvl="1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5048D9-8E6C-4C34-8B0A-E2BCF3E2ECC9}"/>
              </a:ext>
            </a:extLst>
          </p:cNvPr>
          <p:cNvSpPr/>
          <p:nvPr/>
        </p:nvSpPr>
        <p:spPr>
          <a:xfrm rot="6396786">
            <a:off x="6972489" y="1621422"/>
            <a:ext cx="4811152" cy="4917158"/>
          </a:xfrm>
          <a:custGeom>
            <a:avLst/>
            <a:gdLst>
              <a:gd name="connsiteX0" fmla="*/ 0 w 4811152"/>
              <a:gd name="connsiteY0" fmla="*/ 2458579 h 4917158"/>
              <a:gd name="connsiteX1" fmla="*/ 2405576 w 4811152"/>
              <a:gd name="connsiteY1" fmla="*/ 0 h 4917158"/>
              <a:gd name="connsiteX2" fmla="*/ 4811152 w 4811152"/>
              <a:gd name="connsiteY2" fmla="*/ 2458579 h 4917158"/>
              <a:gd name="connsiteX3" fmla="*/ 2405576 w 4811152"/>
              <a:gd name="connsiteY3" fmla="*/ 4917158 h 4917158"/>
              <a:gd name="connsiteX4" fmla="*/ 0 w 4811152"/>
              <a:gd name="connsiteY4" fmla="*/ 2458579 h 491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152" h="4917158" fill="none" extrusionOk="0">
                <a:moveTo>
                  <a:pt x="0" y="2458579"/>
                </a:moveTo>
                <a:cubicBezTo>
                  <a:pt x="322750" y="1139031"/>
                  <a:pt x="1096018" y="-39112"/>
                  <a:pt x="2405576" y="0"/>
                </a:cubicBezTo>
                <a:cubicBezTo>
                  <a:pt x="3449371" y="-43608"/>
                  <a:pt x="4533422" y="1362223"/>
                  <a:pt x="4811152" y="2458579"/>
                </a:cubicBezTo>
                <a:cubicBezTo>
                  <a:pt x="4783975" y="3557241"/>
                  <a:pt x="3575495" y="5137628"/>
                  <a:pt x="2405576" y="4917158"/>
                </a:cubicBezTo>
                <a:cubicBezTo>
                  <a:pt x="1193543" y="4982396"/>
                  <a:pt x="301480" y="3888902"/>
                  <a:pt x="0" y="2458579"/>
                </a:cubicBezTo>
                <a:close/>
              </a:path>
              <a:path w="4811152" h="4917158" stroke="0" extrusionOk="0">
                <a:moveTo>
                  <a:pt x="0" y="2458579"/>
                </a:moveTo>
                <a:cubicBezTo>
                  <a:pt x="-96932" y="1040953"/>
                  <a:pt x="801359" y="103457"/>
                  <a:pt x="2405576" y="0"/>
                </a:cubicBezTo>
                <a:cubicBezTo>
                  <a:pt x="3995562" y="55036"/>
                  <a:pt x="4714426" y="1103819"/>
                  <a:pt x="4811152" y="2458579"/>
                </a:cubicBezTo>
                <a:cubicBezTo>
                  <a:pt x="4714632" y="3910672"/>
                  <a:pt x="3664281" y="5303286"/>
                  <a:pt x="2405576" y="4917158"/>
                </a:cubicBezTo>
                <a:cubicBezTo>
                  <a:pt x="816054" y="4774382"/>
                  <a:pt x="94479" y="3861558"/>
                  <a:pt x="0" y="245857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7501FD-CE40-4313-B067-7E2B6CE05149}"/>
              </a:ext>
            </a:extLst>
          </p:cNvPr>
          <p:cNvSpPr/>
          <p:nvPr/>
        </p:nvSpPr>
        <p:spPr>
          <a:xfrm rot="1359833">
            <a:off x="398274" y="1517937"/>
            <a:ext cx="4811152" cy="4917158"/>
          </a:xfrm>
          <a:custGeom>
            <a:avLst/>
            <a:gdLst>
              <a:gd name="connsiteX0" fmla="*/ 0 w 4811152"/>
              <a:gd name="connsiteY0" fmla="*/ 2458579 h 4917158"/>
              <a:gd name="connsiteX1" fmla="*/ 2405576 w 4811152"/>
              <a:gd name="connsiteY1" fmla="*/ 0 h 4917158"/>
              <a:gd name="connsiteX2" fmla="*/ 4811152 w 4811152"/>
              <a:gd name="connsiteY2" fmla="*/ 2458579 h 4917158"/>
              <a:gd name="connsiteX3" fmla="*/ 2405576 w 4811152"/>
              <a:gd name="connsiteY3" fmla="*/ 4917158 h 4917158"/>
              <a:gd name="connsiteX4" fmla="*/ 0 w 4811152"/>
              <a:gd name="connsiteY4" fmla="*/ 2458579 h 491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152" h="4917158" fill="none" extrusionOk="0">
                <a:moveTo>
                  <a:pt x="0" y="2458579"/>
                </a:moveTo>
                <a:cubicBezTo>
                  <a:pt x="322750" y="1139031"/>
                  <a:pt x="1096018" y="-39112"/>
                  <a:pt x="2405576" y="0"/>
                </a:cubicBezTo>
                <a:cubicBezTo>
                  <a:pt x="3449371" y="-43608"/>
                  <a:pt x="4533422" y="1362223"/>
                  <a:pt x="4811152" y="2458579"/>
                </a:cubicBezTo>
                <a:cubicBezTo>
                  <a:pt x="4783975" y="3557241"/>
                  <a:pt x="3575495" y="5137628"/>
                  <a:pt x="2405576" y="4917158"/>
                </a:cubicBezTo>
                <a:cubicBezTo>
                  <a:pt x="1193543" y="4982396"/>
                  <a:pt x="301480" y="3888902"/>
                  <a:pt x="0" y="2458579"/>
                </a:cubicBezTo>
                <a:close/>
              </a:path>
              <a:path w="4811152" h="4917158" stroke="0" extrusionOk="0">
                <a:moveTo>
                  <a:pt x="0" y="2458579"/>
                </a:moveTo>
                <a:cubicBezTo>
                  <a:pt x="-96932" y="1040953"/>
                  <a:pt x="801359" y="103457"/>
                  <a:pt x="2405576" y="0"/>
                </a:cubicBezTo>
                <a:cubicBezTo>
                  <a:pt x="3995562" y="55036"/>
                  <a:pt x="4714426" y="1103819"/>
                  <a:pt x="4811152" y="2458579"/>
                </a:cubicBezTo>
                <a:cubicBezTo>
                  <a:pt x="4714632" y="3910672"/>
                  <a:pt x="3664281" y="5303286"/>
                  <a:pt x="2405576" y="4917158"/>
                </a:cubicBezTo>
                <a:cubicBezTo>
                  <a:pt x="816054" y="4774382"/>
                  <a:pt x="94479" y="3861558"/>
                  <a:pt x="0" y="245857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F2B10-E613-4B31-ACD8-0AF903C24EA4}"/>
              </a:ext>
            </a:extLst>
          </p:cNvPr>
          <p:cNvSpPr txBox="1"/>
          <p:nvPr/>
        </p:nvSpPr>
        <p:spPr>
          <a:xfrm>
            <a:off x="6096000" y="16430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Case Management</a:t>
            </a:r>
          </a:p>
          <a:p>
            <a:pPr lvl="1" algn="ctr"/>
            <a: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 -or-</a:t>
            </a:r>
            <a:b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Customer Handling</a:t>
            </a:r>
          </a:p>
          <a:p>
            <a:pPr lvl="1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5F7D6-6EFD-433E-8272-9D27E2D0950B}"/>
              </a:ext>
            </a:extLst>
          </p:cNvPr>
          <p:cNvSpPr txBox="1"/>
          <p:nvPr/>
        </p:nvSpPr>
        <p:spPr>
          <a:xfrm>
            <a:off x="-593110" y="144147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Technical</a:t>
            </a:r>
          </a:p>
          <a:p>
            <a:pPr lvl="1" algn="ctr"/>
            <a: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 -or-</a:t>
            </a:r>
            <a:b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r>
              <a:rPr lang="en-US" sz="36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Troubleshooting</a:t>
            </a:r>
          </a:p>
          <a:p>
            <a:pPr lvl="1"/>
            <a:endParaRPr 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82FEE28-67C5-469B-8C3A-6030F6369579}"/>
              </a:ext>
            </a:extLst>
          </p:cNvPr>
          <p:cNvCxnSpPr>
            <a:cxnSpLocks/>
          </p:cNvCxnSpPr>
          <p:nvPr/>
        </p:nvCxnSpPr>
        <p:spPr>
          <a:xfrm rot="5400000">
            <a:off x="4863017" y="1553116"/>
            <a:ext cx="1035627" cy="652680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BEC2C1F-FE95-427E-9F44-A5280AE188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5166" y="1548867"/>
            <a:ext cx="956543" cy="706906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8E6740-2DDE-4421-8D7D-9E047D95284B}"/>
              </a:ext>
            </a:extLst>
          </p:cNvPr>
          <p:cNvSpPr txBox="1"/>
          <p:nvPr/>
        </p:nvSpPr>
        <p:spPr>
          <a:xfrm>
            <a:off x="826448" y="3358339"/>
            <a:ext cx="3954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Technical Advisor (TA)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Subject Matter Expert (SME)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Peer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Triage Meeting</a:t>
            </a:r>
            <a:br>
              <a:rPr lang="en-US" sz="2400" dirty="0">
                <a:latin typeface="Abadi" panose="020B0604020104020204" pitchFamily="34" charset="0"/>
              </a:rPr>
            </a:br>
            <a:r>
              <a:rPr lang="en-US" sz="2400" dirty="0">
                <a:latin typeface="Abadi" panose="020B0604020104020204" pitchFamily="34" charset="0"/>
              </a:rPr>
              <a:t>Ava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Product Group Teams Chat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3E1D04-DE0B-4F6A-821C-F4C225FC1DCB}"/>
              </a:ext>
            </a:extLst>
          </p:cNvPr>
          <p:cNvSpPr txBox="1"/>
          <p:nvPr/>
        </p:nvSpPr>
        <p:spPr>
          <a:xfrm>
            <a:off x="7026891" y="3727671"/>
            <a:ext cx="463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Technical Advisor (TA)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Technical Account Manager (TAM)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Escalation Engineer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235349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61714" y="-1788454"/>
            <a:ext cx="12697690" cy="11019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0E4BF-57CC-4099-AD29-A26C81BF7728}"/>
              </a:ext>
            </a:extLst>
          </p:cNvPr>
          <p:cNvSpPr txBox="1"/>
          <p:nvPr/>
        </p:nvSpPr>
        <p:spPr>
          <a:xfrm>
            <a:off x="1050664" y="399083"/>
            <a:ext cx="11141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2400" dirty="0">
                <a:latin typeface="Oregano" panose="03060702040602030A04" pitchFamily="66" charset="0"/>
              </a:rPr>
              <a:t>Description: </a:t>
            </a:r>
          </a:p>
          <a:p>
            <a:pPr algn="l" fontAlgn="base"/>
            <a:r>
              <a:rPr lang="en-US" sz="2400" dirty="0">
                <a:latin typeface="Abadi" panose="020B0604020104020204" pitchFamily="34" charset="0"/>
              </a:rPr>
              <a:t>“I am getting an access error trying to access my data through the portal…”</a:t>
            </a:r>
            <a:endParaRPr lang="en-US" sz="24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A4B63-FE5D-4393-B7EF-4A3B838904CE}"/>
              </a:ext>
            </a:extLst>
          </p:cNvPr>
          <p:cNvSpPr txBox="1"/>
          <p:nvPr/>
        </p:nvSpPr>
        <p:spPr>
          <a:xfrm>
            <a:off x="811374" y="1551767"/>
            <a:ext cx="100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Differences Between </a:t>
            </a:r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IS </a:t>
            </a:r>
            <a:r>
              <a:rPr lang="en-US" sz="2400" dirty="0">
                <a:latin typeface="Abadi" panose="020B0604020104020204" pitchFamily="34" charset="0"/>
              </a:rPr>
              <a:t>and 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40FA2-3438-41C9-8F11-ED8F6A735EE6}"/>
              </a:ext>
            </a:extLst>
          </p:cNvPr>
          <p:cNvSpPr txBox="1"/>
          <p:nvPr/>
        </p:nvSpPr>
        <p:spPr>
          <a:xfrm>
            <a:off x="839280" y="1874932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A2BA4-65DB-46D6-8B80-3233663C052B}"/>
              </a:ext>
            </a:extLst>
          </p:cNvPr>
          <p:cNvSpPr txBox="1"/>
          <p:nvPr/>
        </p:nvSpPr>
        <p:spPr>
          <a:xfrm>
            <a:off x="1466978" y="2523375"/>
            <a:ext cx="326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Location of Access (Different Machines)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AB87E-FF65-4749-9EF0-D82E3A5DC4F7}"/>
              </a:ext>
            </a:extLst>
          </p:cNvPr>
          <p:cNvSpPr txBox="1"/>
          <p:nvPr/>
        </p:nvSpPr>
        <p:spPr>
          <a:xfrm>
            <a:off x="4728338" y="2523375"/>
            <a:ext cx="326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User Authenticating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A9F9E2-AC53-4C7A-9AD9-449828C53597}"/>
              </a:ext>
            </a:extLst>
          </p:cNvPr>
          <p:cNvSpPr txBox="1"/>
          <p:nvPr/>
        </p:nvSpPr>
        <p:spPr>
          <a:xfrm>
            <a:off x="1466978" y="3401399"/>
            <a:ext cx="326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Different Networks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97866D-DF80-4C48-A782-5FEB8A943A08}"/>
              </a:ext>
            </a:extLst>
          </p:cNvPr>
          <p:cNvSpPr txBox="1"/>
          <p:nvPr/>
        </p:nvSpPr>
        <p:spPr>
          <a:xfrm>
            <a:off x="4728338" y="3143509"/>
            <a:ext cx="326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Different Command Used to Access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CE26F-53F8-4599-B53E-D631D482E199}"/>
              </a:ext>
            </a:extLst>
          </p:cNvPr>
          <p:cNvSpPr txBox="1"/>
          <p:nvPr/>
        </p:nvSpPr>
        <p:spPr>
          <a:xfrm>
            <a:off x="839280" y="4086011"/>
            <a:ext cx="1004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Possible Causes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1FA84-5953-4D41-851F-65A0DBE01B96}"/>
              </a:ext>
            </a:extLst>
          </p:cNvPr>
          <p:cNvSpPr txBox="1"/>
          <p:nvPr/>
        </p:nvSpPr>
        <p:spPr>
          <a:xfrm>
            <a:off x="867186" y="4194727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E9B80-0480-4BC4-AAC4-7CDA9600C0AB}"/>
              </a:ext>
            </a:extLst>
          </p:cNvPr>
          <p:cNvSpPr txBox="1"/>
          <p:nvPr/>
        </p:nvSpPr>
        <p:spPr>
          <a:xfrm>
            <a:off x="1774000" y="4757734"/>
            <a:ext cx="62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Firewall blocking other locations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5E355-0E5C-409C-B311-4AFF135DD249}"/>
              </a:ext>
            </a:extLst>
          </p:cNvPr>
          <p:cNvSpPr txBox="1"/>
          <p:nvPr/>
        </p:nvSpPr>
        <p:spPr>
          <a:xfrm>
            <a:off x="3617362" y="14362"/>
            <a:ext cx="449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Hypothesize</a:t>
            </a:r>
            <a:endParaRPr lang="en-US" sz="66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6BD0A-5DF6-4642-B0B6-910C415B9065}"/>
              </a:ext>
            </a:extLst>
          </p:cNvPr>
          <p:cNvSpPr txBox="1"/>
          <p:nvPr/>
        </p:nvSpPr>
        <p:spPr>
          <a:xfrm>
            <a:off x="1774000" y="5178725"/>
            <a:ext cx="53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Incorrect User Permissions Applied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E9FA5-5782-4450-A2E5-CC418AC42A37}"/>
              </a:ext>
            </a:extLst>
          </p:cNvPr>
          <p:cNvSpPr txBox="1"/>
          <p:nvPr/>
        </p:nvSpPr>
        <p:spPr>
          <a:xfrm>
            <a:off x="1774000" y="5620469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Network Latency/Timeout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8210F-EDAE-4B5D-9C83-CFDAC4863856}"/>
              </a:ext>
            </a:extLst>
          </p:cNvPr>
          <p:cNvSpPr txBox="1"/>
          <p:nvPr/>
        </p:nvSpPr>
        <p:spPr>
          <a:xfrm>
            <a:off x="2236280" y="5997526"/>
            <a:ext cx="492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Bug with command in Azure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21B0B5B-B794-4B01-9115-28FC06DD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915">
            <a:off x="-2391942" y="-1498615"/>
            <a:ext cx="15599988" cy="10246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FB150-9E4C-4EDA-9B17-DBECD3116523}"/>
              </a:ext>
            </a:extLst>
          </p:cNvPr>
          <p:cNvSpPr txBox="1"/>
          <p:nvPr/>
        </p:nvSpPr>
        <p:spPr>
          <a:xfrm>
            <a:off x="1188403" y="669414"/>
            <a:ext cx="103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How to Gather Data and Test Potential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4960-9E8D-495C-9FE8-9971442850ED}"/>
              </a:ext>
            </a:extLst>
          </p:cNvPr>
          <p:cNvSpPr txBox="1"/>
          <p:nvPr/>
        </p:nvSpPr>
        <p:spPr>
          <a:xfrm>
            <a:off x="630872" y="91730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A6D39A-4ED0-4C13-B216-5DE689BE4E45}"/>
              </a:ext>
            </a:extLst>
          </p:cNvPr>
          <p:cNvSpPr txBox="1">
            <a:spLocks/>
          </p:cNvSpPr>
          <p:nvPr/>
        </p:nvSpPr>
        <p:spPr>
          <a:xfrm>
            <a:off x="1188403" y="1451796"/>
            <a:ext cx="10515600" cy="434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How critical is the information?</a:t>
            </a:r>
            <a:b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(Do you need to know something to create a hypothesis?)</a:t>
            </a:r>
            <a:b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endParaRPr lang="en-US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How likely is it that the potential cause is the REAL cause?</a:t>
            </a:r>
            <a:b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endParaRPr lang="en-US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How easy are the steps to execute? </a:t>
            </a:r>
            <a:b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(Time and skill required.)</a:t>
            </a:r>
            <a:b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endParaRPr lang="en-US" dirty="0">
              <a:latin typeface="Abadi" panose="020B0604020104020204" pitchFamily="34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How dangerous is it? </a:t>
            </a:r>
            <a:b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</a:br>
            <a:r>
              <a:rPr lang="en-US" dirty="0">
                <a:latin typeface="Abadi" panose="020B0604020104020204" pitchFamily="34" charset="0"/>
                <a:ea typeface="Cherry Cream Soda" panose="02000000000000000000" pitchFamily="2" charset="0"/>
              </a:rPr>
              <a:t>(Do these steps put their system at any risk?)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113CF-5EEA-48D3-87A8-7278DDD80878}"/>
              </a:ext>
            </a:extLst>
          </p:cNvPr>
          <p:cNvSpPr txBox="1"/>
          <p:nvPr/>
        </p:nvSpPr>
        <p:spPr>
          <a:xfrm>
            <a:off x="-60484" y="5711532"/>
            <a:ext cx="123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Answer these questions for each piece of data or potential solution. Then rank them based on your answers!</a:t>
            </a:r>
          </a:p>
        </p:txBody>
      </p:sp>
    </p:spTree>
    <p:extLst>
      <p:ext uri="{BB962C8B-B14F-4D97-AF65-F5344CB8AC3E}">
        <p14:creationId xmlns:p14="http://schemas.microsoft.com/office/powerpoint/2010/main" val="1585372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21B0B5B-B794-4B01-9115-28FC06DD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915">
            <a:off x="-2419848" y="-1498615"/>
            <a:ext cx="15599988" cy="10246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FB150-9E4C-4EDA-9B17-DBECD3116523}"/>
              </a:ext>
            </a:extLst>
          </p:cNvPr>
          <p:cNvSpPr txBox="1"/>
          <p:nvPr/>
        </p:nvSpPr>
        <p:spPr>
          <a:xfrm>
            <a:off x="1188403" y="669414"/>
            <a:ext cx="103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How do you know which root cause is most likely?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4960-9E8D-495C-9FE8-9971442850ED}"/>
              </a:ext>
            </a:extLst>
          </p:cNvPr>
          <p:cNvSpPr txBox="1"/>
          <p:nvPr/>
        </p:nvSpPr>
        <p:spPr>
          <a:xfrm>
            <a:off x="630872" y="91730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4A8F9-C027-4C0D-8E6B-A101F5EE08E4}"/>
              </a:ext>
            </a:extLst>
          </p:cNvPr>
          <p:cNvSpPr txBox="1"/>
          <p:nvPr/>
        </p:nvSpPr>
        <p:spPr>
          <a:xfrm>
            <a:off x="1188403" y="1364853"/>
            <a:ext cx="1100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Compare your differences between </a:t>
            </a:r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IS </a:t>
            </a:r>
            <a:r>
              <a:rPr lang="en-US" sz="2400" dirty="0">
                <a:latin typeface="Abadi" panose="020B0604020104020204" pitchFamily="34" charset="0"/>
              </a:rPr>
              <a:t>and 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r>
              <a:rPr lang="en-US" sz="3600" dirty="0">
                <a:latin typeface="Abadi" panose="020B0604020104020204" pitchFamily="34" charset="0"/>
              </a:rPr>
              <a:t> </a:t>
            </a:r>
            <a:r>
              <a:rPr lang="en-US" sz="2400" dirty="0">
                <a:latin typeface="Abadi" panose="020B0604020104020204" pitchFamily="34" charset="0"/>
              </a:rPr>
              <a:t>for each potential solution.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 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50326-A4A3-4226-9743-7EF1BDF0C316}"/>
              </a:ext>
            </a:extLst>
          </p:cNvPr>
          <p:cNvSpPr txBox="1"/>
          <p:nvPr/>
        </p:nvSpPr>
        <p:spPr>
          <a:xfrm>
            <a:off x="1533843" y="1952570"/>
            <a:ext cx="1100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The solutions that best explains ALL </a:t>
            </a:r>
            <a:r>
              <a:rPr lang="en-US" sz="2400" dirty="0">
                <a:solidFill>
                  <a:srgbClr val="6D9B37"/>
                </a:solidFill>
                <a:latin typeface="Abadi" panose="020B0604020104020204" pitchFamily="34" charset="0"/>
              </a:rPr>
              <a:t>is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>
                <a:solidFill>
                  <a:srgbClr val="DA3636"/>
                </a:solidFill>
                <a:latin typeface="Abadi" panose="020B0604020104020204" pitchFamily="34" charset="0"/>
              </a:rPr>
              <a:t>is not </a:t>
            </a:r>
            <a:r>
              <a:rPr lang="en-US" sz="2400" dirty="0">
                <a:latin typeface="Abadi" panose="020B0604020104020204" pitchFamily="34" charset="0"/>
              </a:rPr>
              <a:t>scenarios is the most likely.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15675-7694-4321-8464-66C2B9F9F4FD}"/>
              </a:ext>
            </a:extLst>
          </p:cNvPr>
          <p:cNvSpPr txBox="1"/>
          <p:nvPr/>
        </p:nvSpPr>
        <p:spPr>
          <a:xfrm>
            <a:off x="1071244" y="2531462"/>
            <a:ext cx="1004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Possible Causes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4DDED-0FE1-46A9-853F-415CEF8ACB8A}"/>
              </a:ext>
            </a:extLst>
          </p:cNvPr>
          <p:cNvSpPr txBox="1"/>
          <p:nvPr/>
        </p:nvSpPr>
        <p:spPr>
          <a:xfrm>
            <a:off x="1071244" y="2640178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74388-592F-416D-BD80-0E8AEBB15A29}"/>
              </a:ext>
            </a:extLst>
          </p:cNvPr>
          <p:cNvSpPr txBox="1"/>
          <p:nvPr/>
        </p:nvSpPr>
        <p:spPr>
          <a:xfrm>
            <a:off x="1071244" y="3117231"/>
            <a:ext cx="62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Firewall blocking other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11A32-6B07-4816-BF81-6AE01D7B6383}"/>
              </a:ext>
            </a:extLst>
          </p:cNvPr>
          <p:cNvSpPr txBox="1"/>
          <p:nvPr/>
        </p:nvSpPr>
        <p:spPr>
          <a:xfrm>
            <a:off x="1071244" y="3472168"/>
            <a:ext cx="53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Incorrect User Permissions Applied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2C7CB-3FB7-40E4-90B7-3F7BE6725CDE}"/>
              </a:ext>
            </a:extLst>
          </p:cNvPr>
          <p:cNvSpPr txBox="1"/>
          <p:nvPr/>
        </p:nvSpPr>
        <p:spPr>
          <a:xfrm>
            <a:off x="1024888" y="3827104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Network Latency/Timeout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C00F1-DC6D-4A95-A466-34AC92D2FC7D}"/>
              </a:ext>
            </a:extLst>
          </p:cNvPr>
          <p:cNvSpPr txBox="1"/>
          <p:nvPr/>
        </p:nvSpPr>
        <p:spPr>
          <a:xfrm>
            <a:off x="1049652" y="4167645"/>
            <a:ext cx="492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Bug with command in Azure Portal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3EDE3-E0A0-43AD-AA4C-3D45ECC71294}"/>
              </a:ext>
            </a:extLst>
          </p:cNvPr>
          <p:cNvSpPr txBox="1"/>
          <p:nvPr/>
        </p:nvSpPr>
        <p:spPr>
          <a:xfrm>
            <a:off x="6857124" y="2640178"/>
            <a:ext cx="67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IS</a:t>
            </a:r>
            <a:endParaRPr lang="en-US" sz="60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BF1-2293-4C5A-8B18-A2489D739F89}"/>
              </a:ext>
            </a:extLst>
          </p:cNvPr>
          <p:cNvSpPr txBox="1"/>
          <p:nvPr/>
        </p:nvSpPr>
        <p:spPr>
          <a:xfrm>
            <a:off x="6690201" y="2869023"/>
            <a:ext cx="3074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9632EA-8BC5-4D76-BE5B-8899A0D02590}"/>
              </a:ext>
            </a:extLst>
          </p:cNvPr>
          <p:cNvSpPr txBox="1"/>
          <p:nvPr/>
        </p:nvSpPr>
        <p:spPr>
          <a:xfrm>
            <a:off x="9495588" y="2613194"/>
            <a:ext cx="17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endParaRPr lang="en-US" sz="60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0A2BB-676D-4618-93C9-0D3818F9625A}"/>
              </a:ext>
            </a:extLst>
          </p:cNvPr>
          <p:cNvSpPr txBox="1"/>
          <p:nvPr/>
        </p:nvSpPr>
        <p:spPr>
          <a:xfrm>
            <a:off x="9463404" y="2868029"/>
            <a:ext cx="3074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C8501-9C33-4BAE-BE08-BA9A315DFED1}"/>
              </a:ext>
            </a:extLst>
          </p:cNvPr>
          <p:cNvSpPr txBox="1"/>
          <p:nvPr/>
        </p:nvSpPr>
        <p:spPr>
          <a:xfrm>
            <a:off x="6569930" y="3429000"/>
            <a:ext cx="307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Single user unable to access data from personal machine.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Consistent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DEABB-CF00-4E33-ABBC-9FF90D4CE843}"/>
              </a:ext>
            </a:extLst>
          </p:cNvPr>
          <p:cNvSpPr txBox="1"/>
          <p:nvPr/>
        </p:nvSpPr>
        <p:spPr>
          <a:xfrm>
            <a:off x="9635544" y="3424264"/>
            <a:ext cx="2729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Script Accessing Data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All Users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Intermittent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B5715-BFB7-48A5-A32E-B73B39E8BEBF}"/>
              </a:ext>
            </a:extLst>
          </p:cNvPr>
          <p:cNvSpPr txBox="1"/>
          <p:nvPr/>
        </p:nvSpPr>
        <p:spPr>
          <a:xfrm>
            <a:off x="1038855" y="4907029"/>
            <a:ext cx="100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Differences Between </a:t>
            </a:r>
            <a:r>
              <a:rPr lang="en-US" sz="3600" dirty="0">
                <a:solidFill>
                  <a:srgbClr val="6D9B37"/>
                </a:solidFill>
                <a:latin typeface="Oregano" panose="03060702040602030A04" pitchFamily="66" charset="0"/>
              </a:rPr>
              <a:t>IS </a:t>
            </a:r>
            <a:r>
              <a:rPr lang="en-US" sz="2400" dirty="0">
                <a:latin typeface="Abadi" panose="020B0604020104020204" pitchFamily="34" charset="0"/>
              </a:rPr>
              <a:t>and </a:t>
            </a:r>
            <a:r>
              <a:rPr lang="en-US" sz="3600" dirty="0">
                <a:solidFill>
                  <a:srgbClr val="DA3636"/>
                </a:solidFill>
                <a:latin typeface="Oregano" panose="03060702040602030A04" pitchFamily="66" charset="0"/>
              </a:rPr>
              <a:t>IS NOT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865DD-3D14-4CC0-BA0D-DD897DD16656}"/>
              </a:ext>
            </a:extLst>
          </p:cNvPr>
          <p:cNvSpPr txBox="1"/>
          <p:nvPr/>
        </p:nvSpPr>
        <p:spPr>
          <a:xfrm>
            <a:off x="1024888" y="5172789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2B254-5A1E-4407-9A47-94C41C6945C0}"/>
              </a:ext>
            </a:extLst>
          </p:cNvPr>
          <p:cNvSpPr txBox="1"/>
          <p:nvPr/>
        </p:nvSpPr>
        <p:spPr>
          <a:xfrm>
            <a:off x="4025582" y="5696705"/>
            <a:ext cx="326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Location of Access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481284-633B-49DF-A3F9-D3838ACFA80B}"/>
              </a:ext>
            </a:extLst>
          </p:cNvPr>
          <p:cNvSpPr txBox="1"/>
          <p:nvPr/>
        </p:nvSpPr>
        <p:spPr>
          <a:xfrm>
            <a:off x="1071244" y="5684770"/>
            <a:ext cx="326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User Authenticating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48B5CC-344E-4A15-885C-F7A7E4E24C96}"/>
              </a:ext>
            </a:extLst>
          </p:cNvPr>
          <p:cNvSpPr txBox="1"/>
          <p:nvPr/>
        </p:nvSpPr>
        <p:spPr>
          <a:xfrm>
            <a:off x="2548413" y="6052102"/>
            <a:ext cx="326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Different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53CB1-E27B-4775-AB9E-11E4790BFF17}"/>
              </a:ext>
            </a:extLst>
          </p:cNvPr>
          <p:cNvSpPr txBox="1"/>
          <p:nvPr/>
        </p:nvSpPr>
        <p:spPr>
          <a:xfrm>
            <a:off x="6726159" y="5684770"/>
            <a:ext cx="326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Different Command Used to Access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626817-E790-45F2-B24A-D25F1C5A7C48}"/>
              </a:ext>
            </a:extLst>
          </p:cNvPr>
          <p:cNvSpPr/>
          <p:nvPr/>
        </p:nvSpPr>
        <p:spPr>
          <a:xfrm>
            <a:off x="1035684" y="3175758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D5414-E2C4-400F-B789-1C697B0230E4}"/>
              </a:ext>
            </a:extLst>
          </p:cNvPr>
          <p:cNvSpPr/>
          <p:nvPr/>
        </p:nvSpPr>
        <p:spPr>
          <a:xfrm>
            <a:off x="1010897" y="3552350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3C82B8-AC91-4886-A7D9-D288D955AD7F}"/>
              </a:ext>
            </a:extLst>
          </p:cNvPr>
          <p:cNvSpPr/>
          <p:nvPr/>
        </p:nvSpPr>
        <p:spPr>
          <a:xfrm>
            <a:off x="1010897" y="3949841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87FE68-CA0B-4343-8378-1F7709D25014}"/>
              </a:ext>
            </a:extLst>
          </p:cNvPr>
          <p:cNvSpPr/>
          <p:nvPr/>
        </p:nvSpPr>
        <p:spPr>
          <a:xfrm>
            <a:off x="998828" y="4323247"/>
            <a:ext cx="322585" cy="335315"/>
          </a:xfrm>
          <a:prstGeom prst="ellipse">
            <a:avLst/>
          </a:prstGeom>
          <a:solidFill>
            <a:srgbClr val="DA3636"/>
          </a:solidFill>
          <a:ln>
            <a:solidFill>
              <a:srgbClr val="DA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9AD1EF-852C-426D-859B-8BCC9ABE3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29041">
            <a:off x="286893" y="201575"/>
            <a:ext cx="5685377" cy="2720983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F667A4A-DE12-4B58-81DE-61E01A63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178915">
            <a:off x="-2983192" y="-995546"/>
            <a:ext cx="4834053" cy="1814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D3038-5706-427B-BC90-E6576A8C2837}"/>
              </a:ext>
            </a:extLst>
          </p:cNvPr>
          <p:cNvSpPr txBox="1"/>
          <p:nvPr/>
        </p:nvSpPr>
        <p:spPr>
          <a:xfrm>
            <a:off x="917761" y="902864"/>
            <a:ext cx="5483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Yesteryear" panose="03020802040607070802" pitchFamily="66" charset="0"/>
              </a:rPr>
              <a:t>Advisory Issue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1FEA-2DFC-45BE-B9AC-32313614BF97}"/>
              </a:ext>
            </a:extLst>
          </p:cNvPr>
          <p:cNvSpPr txBox="1"/>
          <p:nvPr/>
        </p:nvSpPr>
        <p:spPr>
          <a:xfrm>
            <a:off x="4893542" y="1738598"/>
            <a:ext cx="7067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3200" dirty="0">
                <a:latin typeface="Abadi" panose="020B0604020104020204" pitchFamily="34" charset="0"/>
              </a:rPr>
              <a:t>An advisory issue is an issue that covers architecture, best practices, usage, and development questions not related to any error or problem with the product.</a:t>
            </a:r>
            <a:endParaRPr lang="en-US" sz="32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734854-BC55-4D02-AC17-850779B3F9B0}"/>
              </a:ext>
            </a:extLst>
          </p:cNvPr>
          <p:cNvSpPr txBox="1">
            <a:spLocks/>
          </p:cNvSpPr>
          <p:nvPr/>
        </p:nvSpPr>
        <p:spPr>
          <a:xfrm>
            <a:off x="346875" y="4539218"/>
            <a:ext cx="6624809" cy="1260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For Example…</a:t>
            </a:r>
            <a:endParaRPr lang="en-US" sz="2800" b="0" i="0" dirty="0">
              <a:effectLst/>
              <a:latin typeface="Abadi" panose="020B0604020104020204" pitchFamily="34" charset="0"/>
            </a:endParaRP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809F4-51F1-4A3C-A15F-0B644C5352C0}"/>
              </a:ext>
            </a:extLst>
          </p:cNvPr>
          <p:cNvSpPr txBox="1"/>
          <p:nvPr/>
        </p:nvSpPr>
        <p:spPr>
          <a:xfrm>
            <a:off x="646545" y="4877918"/>
            <a:ext cx="11314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/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What’s the difference between Azure Data Lake Gen 1 and Gen 2?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I’m new to Azure and need help developing a pipeline that does X.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I’ve developed an architecture that does X and need MSFT to review.</a:t>
            </a:r>
          </a:p>
        </p:txBody>
      </p:sp>
    </p:spTree>
    <p:extLst>
      <p:ext uri="{BB962C8B-B14F-4D97-AF65-F5344CB8AC3E}">
        <p14:creationId xmlns:p14="http://schemas.microsoft.com/office/powerpoint/2010/main" val="1772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21B0B5B-B794-4B01-9115-28FC06DD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915">
            <a:off x="-2419848" y="-1498615"/>
            <a:ext cx="15599988" cy="10246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FB150-9E4C-4EDA-9B17-DBECD3116523}"/>
              </a:ext>
            </a:extLst>
          </p:cNvPr>
          <p:cNvSpPr txBox="1"/>
          <p:nvPr/>
        </p:nvSpPr>
        <p:spPr>
          <a:xfrm>
            <a:off x="1188403" y="669414"/>
            <a:ext cx="103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How easy are the steps?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4960-9E8D-495C-9FE8-9971442850ED}"/>
              </a:ext>
            </a:extLst>
          </p:cNvPr>
          <p:cNvSpPr txBox="1"/>
          <p:nvPr/>
        </p:nvSpPr>
        <p:spPr>
          <a:xfrm>
            <a:off x="630872" y="91730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15675-7694-4321-8464-66C2B9F9F4FD}"/>
              </a:ext>
            </a:extLst>
          </p:cNvPr>
          <p:cNvSpPr txBox="1"/>
          <p:nvPr/>
        </p:nvSpPr>
        <p:spPr>
          <a:xfrm>
            <a:off x="1188403" y="2128745"/>
            <a:ext cx="1004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Possible Causes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4DDED-0FE1-46A9-853F-415CEF8ACB8A}"/>
              </a:ext>
            </a:extLst>
          </p:cNvPr>
          <p:cNvSpPr txBox="1"/>
          <p:nvPr/>
        </p:nvSpPr>
        <p:spPr>
          <a:xfrm>
            <a:off x="1188403" y="2244851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74388-592F-416D-BD80-0E8AEBB15A29}"/>
              </a:ext>
            </a:extLst>
          </p:cNvPr>
          <p:cNvSpPr txBox="1"/>
          <p:nvPr/>
        </p:nvSpPr>
        <p:spPr>
          <a:xfrm>
            <a:off x="1188403" y="2708678"/>
            <a:ext cx="62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Firewall blocking other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11A32-6B07-4816-BF81-6AE01D7B6383}"/>
              </a:ext>
            </a:extLst>
          </p:cNvPr>
          <p:cNvSpPr txBox="1"/>
          <p:nvPr/>
        </p:nvSpPr>
        <p:spPr>
          <a:xfrm>
            <a:off x="1188403" y="3748420"/>
            <a:ext cx="53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Incorrect User Permissions Applied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2C7CB-3FB7-40E4-90B7-3F7BE6725CDE}"/>
              </a:ext>
            </a:extLst>
          </p:cNvPr>
          <p:cNvSpPr txBox="1"/>
          <p:nvPr/>
        </p:nvSpPr>
        <p:spPr>
          <a:xfrm>
            <a:off x="1188403" y="4777312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Network Latency/Timeout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C00F1-DC6D-4A95-A466-34AC92D2FC7D}"/>
              </a:ext>
            </a:extLst>
          </p:cNvPr>
          <p:cNvSpPr txBox="1"/>
          <p:nvPr/>
        </p:nvSpPr>
        <p:spPr>
          <a:xfrm>
            <a:off x="1188403" y="5513045"/>
            <a:ext cx="492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Bug with command in Azure Portal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3B330-0C63-4593-A453-0BEA8C7E5A59}"/>
              </a:ext>
            </a:extLst>
          </p:cNvPr>
          <p:cNvSpPr txBox="1"/>
          <p:nvPr/>
        </p:nvSpPr>
        <p:spPr>
          <a:xfrm>
            <a:off x="1194473" y="1292473"/>
            <a:ext cx="1065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What information do you need to gather or settings to change to test solution?</a:t>
            </a:r>
          </a:p>
          <a:p>
            <a:pPr fontAlgn="base"/>
            <a:r>
              <a:rPr lang="en-US" sz="2400" dirty="0">
                <a:latin typeface="Abadi" panose="020B0604020104020204" pitchFamily="34" charset="0"/>
              </a:rPr>
              <a:t>How hard is it to gather the information or perform the step?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2A6DD-6C50-4A4A-996D-19DF3E70D40E}"/>
              </a:ext>
            </a:extLst>
          </p:cNvPr>
          <p:cNvSpPr txBox="1"/>
          <p:nvPr/>
        </p:nvSpPr>
        <p:spPr>
          <a:xfrm>
            <a:off x="1612012" y="3036994"/>
            <a:ext cx="536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Check Firewall Settings In Portal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Add User IP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7C3A4-DFCB-4670-87D9-350D6374D43C}"/>
              </a:ext>
            </a:extLst>
          </p:cNvPr>
          <p:cNvSpPr txBox="1"/>
          <p:nvPr/>
        </p:nvSpPr>
        <p:spPr>
          <a:xfrm>
            <a:off x="1671782" y="4112106"/>
            <a:ext cx="912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Check User Permissions in portal. Compare with successful user.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Check what permissions script is using to authenticate.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DA2B7-CC0E-4D3D-BF68-BB552C4113D7}"/>
              </a:ext>
            </a:extLst>
          </p:cNvPr>
          <p:cNvSpPr txBox="1"/>
          <p:nvPr/>
        </p:nvSpPr>
        <p:spPr>
          <a:xfrm>
            <a:off x="1682894" y="5171779"/>
            <a:ext cx="492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Network Trace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565CBC-E74D-49A6-8DA8-7FB0430299B2}"/>
              </a:ext>
            </a:extLst>
          </p:cNvPr>
          <p:cNvSpPr txBox="1"/>
          <p:nvPr/>
        </p:nvSpPr>
        <p:spPr>
          <a:xfrm>
            <a:off x="1701799" y="5899323"/>
            <a:ext cx="5887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command is used in script vs portal?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Product Team Input Needed</a:t>
            </a:r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D5414-E2C4-400F-B789-1C697B0230E4}"/>
              </a:ext>
            </a:extLst>
          </p:cNvPr>
          <p:cNvSpPr/>
          <p:nvPr/>
        </p:nvSpPr>
        <p:spPr>
          <a:xfrm>
            <a:off x="1540507" y="3072085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87FE68-CA0B-4343-8378-1F7709D25014}"/>
              </a:ext>
            </a:extLst>
          </p:cNvPr>
          <p:cNvSpPr/>
          <p:nvPr/>
        </p:nvSpPr>
        <p:spPr>
          <a:xfrm>
            <a:off x="1682894" y="6358119"/>
            <a:ext cx="322585" cy="335315"/>
          </a:xfrm>
          <a:prstGeom prst="ellipse">
            <a:avLst/>
          </a:prstGeom>
          <a:solidFill>
            <a:srgbClr val="DA3636"/>
          </a:solidFill>
          <a:ln>
            <a:solidFill>
              <a:srgbClr val="DA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3C82B8-AC91-4886-A7D9-D288D955AD7F}"/>
              </a:ext>
            </a:extLst>
          </p:cNvPr>
          <p:cNvSpPr/>
          <p:nvPr/>
        </p:nvSpPr>
        <p:spPr>
          <a:xfrm>
            <a:off x="1597156" y="5248000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05FF9A-B785-45D0-B767-2BF1F050B715}"/>
              </a:ext>
            </a:extLst>
          </p:cNvPr>
          <p:cNvSpPr/>
          <p:nvPr/>
        </p:nvSpPr>
        <p:spPr>
          <a:xfrm>
            <a:off x="1540507" y="3468258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ED4CD7-2A0B-4B10-B964-AA0F5107D5C9}"/>
              </a:ext>
            </a:extLst>
          </p:cNvPr>
          <p:cNvSpPr/>
          <p:nvPr/>
        </p:nvSpPr>
        <p:spPr>
          <a:xfrm>
            <a:off x="1671782" y="4220402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76CB29-7F64-46E9-8795-969E647CBD64}"/>
              </a:ext>
            </a:extLst>
          </p:cNvPr>
          <p:cNvSpPr/>
          <p:nvPr/>
        </p:nvSpPr>
        <p:spPr>
          <a:xfrm>
            <a:off x="1701799" y="5985962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01C35B-0EFB-4D75-A690-ADA3C5C8B0F3}"/>
              </a:ext>
            </a:extLst>
          </p:cNvPr>
          <p:cNvSpPr/>
          <p:nvPr/>
        </p:nvSpPr>
        <p:spPr>
          <a:xfrm>
            <a:off x="1682893" y="4582988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6" grpId="0"/>
      <p:bldP spid="38" grpId="0"/>
      <p:bldP spid="28" grpId="0" animBg="1"/>
      <p:bldP spid="30" grpId="0" animBg="1"/>
      <p:bldP spid="29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21B0B5B-B794-4B01-9115-28FC06DD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915">
            <a:off x="-2419848" y="-1498615"/>
            <a:ext cx="15599988" cy="10246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8D4960-9E8D-495C-9FE8-9971442850ED}"/>
              </a:ext>
            </a:extLst>
          </p:cNvPr>
          <p:cNvSpPr txBox="1"/>
          <p:nvPr/>
        </p:nvSpPr>
        <p:spPr>
          <a:xfrm>
            <a:off x="630872" y="91730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15675-7694-4321-8464-66C2B9F9F4FD}"/>
              </a:ext>
            </a:extLst>
          </p:cNvPr>
          <p:cNvSpPr txBox="1"/>
          <p:nvPr/>
        </p:nvSpPr>
        <p:spPr>
          <a:xfrm>
            <a:off x="1188403" y="2128745"/>
            <a:ext cx="1004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Possible Causes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4DDED-0FE1-46A9-853F-415CEF8ACB8A}"/>
              </a:ext>
            </a:extLst>
          </p:cNvPr>
          <p:cNvSpPr txBox="1"/>
          <p:nvPr/>
        </p:nvSpPr>
        <p:spPr>
          <a:xfrm>
            <a:off x="1188403" y="2244851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74388-592F-416D-BD80-0E8AEBB15A29}"/>
              </a:ext>
            </a:extLst>
          </p:cNvPr>
          <p:cNvSpPr txBox="1"/>
          <p:nvPr/>
        </p:nvSpPr>
        <p:spPr>
          <a:xfrm>
            <a:off x="1188403" y="2708678"/>
            <a:ext cx="62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Firewall blocking other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11A32-6B07-4816-BF81-6AE01D7B6383}"/>
              </a:ext>
            </a:extLst>
          </p:cNvPr>
          <p:cNvSpPr txBox="1"/>
          <p:nvPr/>
        </p:nvSpPr>
        <p:spPr>
          <a:xfrm>
            <a:off x="1188403" y="3748420"/>
            <a:ext cx="53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Incorrect User Permissions Applied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2C7CB-3FB7-40E4-90B7-3F7BE6725CDE}"/>
              </a:ext>
            </a:extLst>
          </p:cNvPr>
          <p:cNvSpPr txBox="1"/>
          <p:nvPr/>
        </p:nvSpPr>
        <p:spPr>
          <a:xfrm>
            <a:off x="1188403" y="4777312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Network Latency/Timeout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C00F1-DC6D-4A95-A466-34AC92D2FC7D}"/>
              </a:ext>
            </a:extLst>
          </p:cNvPr>
          <p:cNvSpPr txBox="1"/>
          <p:nvPr/>
        </p:nvSpPr>
        <p:spPr>
          <a:xfrm>
            <a:off x="1188403" y="5513045"/>
            <a:ext cx="492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Bug with command in Azure Portal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2A6DD-6C50-4A4A-996D-19DF3E70D40E}"/>
              </a:ext>
            </a:extLst>
          </p:cNvPr>
          <p:cNvSpPr txBox="1"/>
          <p:nvPr/>
        </p:nvSpPr>
        <p:spPr>
          <a:xfrm>
            <a:off x="1612012" y="3036994"/>
            <a:ext cx="536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Check Firewall Settings In Portal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Add User IP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7C3A4-DFCB-4670-87D9-350D6374D43C}"/>
              </a:ext>
            </a:extLst>
          </p:cNvPr>
          <p:cNvSpPr txBox="1"/>
          <p:nvPr/>
        </p:nvSpPr>
        <p:spPr>
          <a:xfrm>
            <a:off x="1671782" y="4112106"/>
            <a:ext cx="912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Check User Permissions in portal. Compare with successful user.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Check what permissions script is using to authenticate.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DA2B7-CC0E-4D3D-BF68-BB552C4113D7}"/>
              </a:ext>
            </a:extLst>
          </p:cNvPr>
          <p:cNvSpPr txBox="1"/>
          <p:nvPr/>
        </p:nvSpPr>
        <p:spPr>
          <a:xfrm>
            <a:off x="1682894" y="5171779"/>
            <a:ext cx="492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Network Trace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565CBC-E74D-49A6-8DA8-7FB0430299B2}"/>
              </a:ext>
            </a:extLst>
          </p:cNvPr>
          <p:cNvSpPr txBox="1"/>
          <p:nvPr/>
        </p:nvSpPr>
        <p:spPr>
          <a:xfrm>
            <a:off x="1701799" y="5899323"/>
            <a:ext cx="5887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command is used in script vs portal?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Product Team Input Needed</a:t>
            </a:r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D5414-E2C4-400F-B789-1C697B0230E4}"/>
              </a:ext>
            </a:extLst>
          </p:cNvPr>
          <p:cNvSpPr/>
          <p:nvPr/>
        </p:nvSpPr>
        <p:spPr>
          <a:xfrm>
            <a:off x="1540507" y="3072085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87FE68-CA0B-4343-8378-1F7709D25014}"/>
              </a:ext>
            </a:extLst>
          </p:cNvPr>
          <p:cNvSpPr/>
          <p:nvPr/>
        </p:nvSpPr>
        <p:spPr>
          <a:xfrm>
            <a:off x="1682894" y="6358119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3C82B8-AC91-4886-A7D9-D288D955AD7F}"/>
              </a:ext>
            </a:extLst>
          </p:cNvPr>
          <p:cNvSpPr/>
          <p:nvPr/>
        </p:nvSpPr>
        <p:spPr>
          <a:xfrm>
            <a:off x="1597156" y="5248000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05FF9A-B785-45D0-B767-2BF1F050B715}"/>
              </a:ext>
            </a:extLst>
          </p:cNvPr>
          <p:cNvSpPr/>
          <p:nvPr/>
        </p:nvSpPr>
        <p:spPr>
          <a:xfrm>
            <a:off x="1540507" y="3468258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ED4CD7-2A0B-4B10-B964-AA0F5107D5C9}"/>
              </a:ext>
            </a:extLst>
          </p:cNvPr>
          <p:cNvSpPr/>
          <p:nvPr/>
        </p:nvSpPr>
        <p:spPr>
          <a:xfrm>
            <a:off x="1671782" y="4220402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76CB29-7F64-46E9-8795-969E647CBD64}"/>
              </a:ext>
            </a:extLst>
          </p:cNvPr>
          <p:cNvSpPr/>
          <p:nvPr/>
        </p:nvSpPr>
        <p:spPr>
          <a:xfrm>
            <a:off x="1701799" y="5985962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01C35B-0EFB-4D75-A690-ADA3C5C8B0F3}"/>
              </a:ext>
            </a:extLst>
          </p:cNvPr>
          <p:cNvSpPr/>
          <p:nvPr/>
        </p:nvSpPr>
        <p:spPr>
          <a:xfrm>
            <a:off x="1682893" y="4582988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547C5-A3D4-4E0F-949E-3A73396CE248}"/>
              </a:ext>
            </a:extLst>
          </p:cNvPr>
          <p:cNvSpPr txBox="1"/>
          <p:nvPr/>
        </p:nvSpPr>
        <p:spPr>
          <a:xfrm>
            <a:off x="1188403" y="669414"/>
            <a:ext cx="103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How DANGEROUS are the steps?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C2FA9-92BE-4E80-953B-979C9E746301}"/>
              </a:ext>
            </a:extLst>
          </p:cNvPr>
          <p:cNvSpPr txBox="1"/>
          <p:nvPr/>
        </p:nvSpPr>
        <p:spPr>
          <a:xfrm>
            <a:off x="1194473" y="1292473"/>
            <a:ext cx="1065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Will any of these tests or solutions put the customers environment at any risk?</a:t>
            </a:r>
          </a:p>
        </p:txBody>
      </p:sp>
    </p:spTree>
    <p:extLst>
      <p:ext uri="{BB962C8B-B14F-4D97-AF65-F5344CB8AC3E}">
        <p14:creationId xmlns:p14="http://schemas.microsoft.com/office/powerpoint/2010/main" val="24561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9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21B0B5B-B794-4B01-9115-28FC06DD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6915">
            <a:off x="-2419848" y="-1498615"/>
            <a:ext cx="15599988" cy="10246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FB150-9E4C-4EDA-9B17-DBECD3116523}"/>
              </a:ext>
            </a:extLst>
          </p:cNvPr>
          <p:cNvSpPr txBox="1"/>
          <p:nvPr/>
        </p:nvSpPr>
        <p:spPr>
          <a:xfrm>
            <a:off x="1188403" y="669414"/>
            <a:ext cx="103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Now that we’ve compared, we’ll rank each next step!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D4960-9E8D-495C-9FE8-9971442850ED}"/>
              </a:ext>
            </a:extLst>
          </p:cNvPr>
          <p:cNvSpPr txBox="1"/>
          <p:nvPr/>
        </p:nvSpPr>
        <p:spPr>
          <a:xfrm>
            <a:off x="630872" y="91730"/>
            <a:ext cx="8096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15675-7694-4321-8464-66C2B9F9F4FD}"/>
              </a:ext>
            </a:extLst>
          </p:cNvPr>
          <p:cNvSpPr txBox="1"/>
          <p:nvPr/>
        </p:nvSpPr>
        <p:spPr>
          <a:xfrm>
            <a:off x="1188403" y="2218989"/>
            <a:ext cx="1004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Possible Causes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4DDED-0FE1-46A9-853F-415CEF8ACB8A}"/>
              </a:ext>
            </a:extLst>
          </p:cNvPr>
          <p:cNvSpPr txBox="1"/>
          <p:nvPr/>
        </p:nvSpPr>
        <p:spPr>
          <a:xfrm>
            <a:off x="1188403" y="2335095"/>
            <a:ext cx="32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--------------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74388-592F-416D-BD80-0E8AEBB15A29}"/>
              </a:ext>
            </a:extLst>
          </p:cNvPr>
          <p:cNvSpPr txBox="1"/>
          <p:nvPr/>
        </p:nvSpPr>
        <p:spPr>
          <a:xfrm>
            <a:off x="1188403" y="2840232"/>
            <a:ext cx="62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Firewall blocking other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11A32-6B07-4816-BF81-6AE01D7B6383}"/>
              </a:ext>
            </a:extLst>
          </p:cNvPr>
          <p:cNvSpPr txBox="1"/>
          <p:nvPr/>
        </p:nvSpPr>
        <p:spPr>
          <a:xfrm>
            <a:off x="1188403" y="3612237"/>
            <a:ext cx="53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Incorrect User Permissions Applied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2C7CB-3FB7-40E4-90B7-3F7BE6725CDE}"/>
              </a:ext>
            </a:extLst>
          </p:cNvPr>
          <p:cNvSpPr txBox="1"/>
          <p:nvPr/>
        </p:nvSpPr>
        <p:spPr>
          <a:xfrm>
            <a:off x="1168400" y="4400253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Network Latency/Timeout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C00F1-DC6D-4A95-A466-34AC92D2FC7D}"/>
              </a:ext>
            </a:extLst>
          </p:cNvPr>
          <p:cNvSpPr txBox="1"/>
          <p:nvPr/>
        </p:nvSpPr>
        <p:spPr>
          <a:xfrm>
            <a:off x="1188403" y="5139590"/>
            <a:ext cx="492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Bug with command in Azure Portal</a:t>
            </a: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626817-E790-45F2-B24A-D25F1C5A7C48}"/>
              </a:ext>
            </a:extLst>
          </p:cNvPr>
          <p:cNvSpPr/>
          <p:nvPr/>
        </p:nvSpPr>
        <p:spPr>
          <a:xfrm>
            <a:off x="8075333" y="2979368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D5414-E2C4-400F-B789-1C697B0230E4}"/>
              </a:ext>
            </a:extLst>
          </p:cNvPr>
          <p:cNvSpPr/>
          <p:nvPr/>
        </p:nvSpPr>
        <p:spPr>
          <a:xfrm>
            <a:off x="9690219" y="3719896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3C82B8-AC91-4886-A7D9-D288D955AD7F}"/>
              </a:ext>
            </a:extLst>
          </p:cNvPr>
          <p:cNvSpPr/>
          <p:nvPr/>
        </p:nvSpPr>
        <p:spPr>
          <a:xfrm>
            <a:off x="8072197" y="4502272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87FE68-CA0B-4343-8378-1F7709D25014}"/>
              </a:ext>
            </a:extLst>
          </p:cNvPr>
          <p:cNvSpPr/>
          <p:nvPr/>
        </p:nvSpPr>
        <p:spPr>
          <a:xfrm>
            <a:off x="8072196" y="5242526"/>
            <a:ext cx="322585" cy="335315"/>
          </a:xfrm>
          <a:prstGeom prst="ellipse">
            <a:avLst/>
          </a:prstGeom>
          <a:solidFill>
            <a:srgbClr val="DA3636"/>
          </a:solidFill>
          <a:ln>
            <a:solidFill>
              <a:srgbClr val="DA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3B330-0C63-4593-A453-0BEA8C7E5A59}"/>
              </a:ext>
            </a:extLst>
          </p:cNvPr>
          <p:cNvSpPr txBox="1"/>
          <p:nvPr/>
        </p:nvSpPr>
        <p:spPr>
          <a:xfrm>
            <a:off x="1194473" y="1292473"/>
            <a:ext cx="1065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What information do you need to gather or settings to change to test solution?</a:t>
            </a:r>
          </a:p>
          <a:p>
            <a:pPr fontAlgn="base"/>
            <a:r>
              <a:rPr lang="en-US" sz="2400" dirty="0">
                <a:latin typeface="Abadi" panose="020B0604020104020204" pitchFamily="34" charset="0"/>
              </a:rPr>
              <a:t>How hard is it to gather the information or perform the step?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64C88C-6B3A-4420-9A47-5CF81A7C736D}"/>
              </a:ext>
            </a:extLst>
          </p:cNvPr>
          <p:cNvSpPr/>
          <p:nvPr/>
        </p:nvSpPr>
        <p:spPr>
          <a:xfrm>
            <a:off x="9690220" y="2954550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FEC0C2-FCBA-461B-AFC4-4EAB47A5FACA}"/>
              </a:ext>
            </a:extLst>
          </p:cNvPr>
          <p:cNvSpPr/>
          <p:nvPr/>
        </p:nvSpPr>
        <p:spPr>
          <a:xfrm>
            <a:off x="8072198" y="3731207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91932C-55D5-4BC6-B240-097CE06E7B07}"/>
              </a:ext>
            </a:extLst>
          </p:cNvPr>
          <p:cNvSpPr/>
          <p:nvPr/>
        </p:nvSpPr>
        <p:spPr>
          <a:xfrm>
            <a:off x="9690219" y="4483951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64BDE-2640-41A8-9289-9EABC2C0EE99}"/>
              </a:ext>
            </a:extLst>
          </p:cNvPr>
          <p:cNvSpPr txBox="1"/>
          <p:nvPr/>
        </p:nvSpPr>
        <p:spPr>
          <a:xfrm>
            <a:off x="7564513" y="2425582"/>
            <a:ext cx="159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Likelihood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6F3AE-DF96-4C6F-9863-4AD4ABB928B6}"/>
              </a:ext>
            </a:extLst>
          </p:cNvPr>
          <p:cNvSpPr txBox="1"/>
          <p:nvPr/>
        </p:nvSpPr>
        <p:spPr>
          <a:xfrm>
            <a:off x="9484840" y="2426843"/>
            <a:ext cx="84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Ease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49ED0-7EB6-4CA8-8108-14563F5DB929}"/>
              </a:ext>
            </a:extLst>
          </p:cNvPr>
          <p:cNvSpPr txBox="1"/>
          <p:nvPr/>
        </p:nvSpPr>
        <p:spPr>
          <a:xfrm>
            <a:off x="10780288" y="2425581"/>
            <a:ext cx="113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Danger</a:t>
            </a:r>
            <a:endParaRPr lang="en-US" sz="4400" dirty="0">
              <a:solidFill>
                <a:srgbClr val="DA3636"/>
              </a:solidFill>
              <a:latin typeface="Oregano" panose="03060702040602030A04" pitchFamily="66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BF4200-E214-4AF8-9424-BD6323F67B93}"/>
              </a:ext>
            </a:extLst>
          </p:cNvPr>
          <p:cNvCxnSpPr/>
          <p:nvPr/>
        </p:nvCxnSpPr>
        <p:spPr>
          <a:xfrm>
            <a:off x="7404101" y="2840232"/>
            <a:ext cx="4871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E00CA4-7E59-468A-BBE9-62146A32BC36}"/>
              </a:ext>
            </a:extLst>
          </p:cNvPr>
          <p:cNvCxnSpPr/>
          <p:nvPr/>
        </p:nvCxnSpPr>
        <p:spPr>
          <a:xfrm>
            <a:off x="9326880" y="2449821"/>
            <a:ext cx="0" cy="334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8A1327-9E19-499E-BB94-E2A294359C37}"/>
              </a:ext>
            </a:extLst>
          </p:cNvPr>
          <p:cNvCxnSpPr>
            <a:cxnSpLocks/>
          </p:cNvCxnSpPr>
          <p:nvPr/>
        </p:nvCxnSpPr>
        <p:spPr>
          <a:xfrm>
            <a:off x="10515600" y="2449820"/>
            <a:ext cx="0" cy="334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9F6994-96C9-493B-94D4-AEB9DADA3E47}"/>
              </a:ext>
            </a:extLst>
          </p:cNvPr>
          <p:cNvCxnSpPr/>
          <p:nvPr/>
        </p:nvCxnSpPr>
        <p:spPr>
          <a:xfrm>
            <a:off x="4795520" y="3429000"/>
            <a:ext cx="7589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B8A202-D532-4145-8935-E58D398296A6}"/>
              </a:ext>
            </a:extLst>
          </p:cNvPr>
          <p:cNvCxnSpPr>
            <a:cxnSpLocks/>
          </p:cNvCxnSpPr>
          <p:nvPr/>
        </p:nvCxnSpPr>
        <p:spPr>
          <a:xfrm>
            <a:off x="4795520" y="4221480"/>
            <a:ext cx="7589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6C47AD-02BE-49C1-A881-E4C8E1E61D27}"/>
              </a:ext>
            </a:extLst>
          </p:cNvPr>
          <p:cNvCxnSpPr>
            <a:cxnSpLocks/>
          </p:cNvCxnSpPr>
          <p:nvPr/>
        </p:nvCxnSpPr>
        <p:spPr>
          <a:xfrm>
            <a:off x="4867629" y="4973320"/>
            <a:ext cx="7589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871DFB-6E73-47D9-BC1E-45B8D5C257FF}"/>
              </a:ext>
            </a:extLst>
          </p:cNvPr>
          <p:cNvCxnSpPr>
            <a:cxnSpLocks/>
          </p:cNvCxnSpPr>
          <p:nvPr/>
        </p:nvCxnSpPr>
        <p:spPr>
          <a:xfrm>
            <a:off x="4867629" y="5684520"/>
            <a:ext cx="7589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E57D070-FFE9-4C94-929B-C0F93E815394}"/>
              </a:ext>
            </a:extLst>
          </p:cNvPr>
          <p:cNvSpPr/>
          <p:nvPr/>
        </p:nvSpPr>
        <p:spPr>
          <a:xfrm>
            <a:off x="9690218" y="5264215"/>
            <a:ext cx="322585" cy="335315"/>
          </a:xfrm>
          <a:prstGeom prst="ellipse">
            <a:avLst/>
          </a:prstGeom>
          <a:solidFill>
            <a:srgbClr val="DA3636"/>
          </a:solidFill>
          <a:ln>
            <a:solidFill>
              <a:srgbClr val="DA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5D5D08-3676-4289-8ABE-53AEE0EB1241}"/>
              </a:ext>
            </a:extLst>
          </p:cNvPr>
          <p:cNvSpPr/>
          <p:nvPr/>
        </p:nvSpPr>
        <p:spPr>
          <a:xfrm>
            <a:off x="11076621" y="3719796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430451F-C2A8-4F1C-90C3-AB1C21A43FBD}"/>
              </a:ext>
            </a:extLst>
          </p:cNvPr>
          <p:cNvSpPr/>
          <p:nvPr/>
        </p:nvSpPr>
        <p:spPr>
          <a:xfrm>
            <a:off x="11085236" y="4497218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9E0DE7-346A-4EE5-AEC6-0F242C517BBA}"/>
              </a:ext>
            </a:extLst>
          </p:cNvPr>
          <p:cNvSpPr/>
          <p:nvPr/>
        </p:nvSpPr>
        <p:spPr>
          <a:xfrm>
            <a:off x="11085236" y="5230109"/>
            <a:ext cx="322585" cy="335315"/>
          </a:xfrm>
          <a:prstGeom prst="ellipse">
            <a:avLst/>
          </a:prstGeom>
          <a:solidFill>
            <a:srgbClr val="6D9B37"/>
          </a:solidFill>
          <a:ln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D5F7EB-4437-4E61-8AEE-7B46780A1CF0}"/>
              </a:ext>
            </a:extLst>
          </p:cNvPr>
          <p:cNvSpPr/>
          <p:nvPr/>
        </p:nvSpPr>
        <p:spPr>
          <a:xfrm>
            <a:off x="11071651" y="2979367"/>
            <a:ext cx="322585" cy="335315"/>
          </a:xfrm>
          <a:prstGeom prst="ellipse">
            <a:avLst/>
          </a:prstGeom>
          <a:solidFill>
            <a:srgbClr val="FBB04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BBD633C-62A7-499A-9764-21646BA112DB}"/>
              </a:ext>
            </a:extLst>
          </p:cNvPr>
          <p:cNvSpPr/>
          <p:nvPr/>
        </p:nvSpPr>
        <p:spPr>
          <a:xfrm>
            <a:off x="943942" y="2767243"/>
            <a:ext cx="5330831" cy="697416"/>
          </a:xfrm>
          <a:prstGeom prst="ellipse">
            <a:avLst/>
          </a:prstGeom>
          <a:noFill/>
          <a:ln w="57150">
            <a:solidFill>
              <a:srgbClr val="6D9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7EAA17-2813-44E3-A733-EF0E11DD204F}"/>
              </a:ext>
            </a:extLst>
          </p:cNvPr>
          <p:cNvSpPr txBox="1"/>
          <p:nvPr/>
        </p:nvSpPr>
        <p:spPr>
          <a:xfrm>
            <a:off x="189389" y="6205850"/>
            <a:ext cx="1181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To test chosen cause, start with least dangerous steps first.</a:t>
            </a:r>
          </a:p>
        </p:txBody>
      </p:sp>
    </p:spTree>
    <p:extLst>
      <p:ext uri="{BB962C8B-B14F-4D97-AF65-F5344CB8AC3E}">
        <p14:creationId xmlns:p14="http://schemas.microsoft.com/office/powerpoint/2010/main" val="31932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DC8D897D-B7D1-473B-BFA5-6A2E16685C15}"/>
              </a:ext>
            </a:extLst>
          </p:cNvPr>
          <p:cNvSpPr txBox="1"/>
          <p:nvPr/>
        </p:nvSpPr>
        <p:spPr>
          <a:xfrm>
            <a:off x="11020307" y="-101605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88644-B779-47A5-AC00-2FE9D282EF3A}"/>
              </a:ext>
            </a:extLst>
          </p:cNvPr>
          <p:cNvSpPr txBox="1"/>
          <p:nvPr/>
        </p:nvSpPr>
        <p:spPr>
          <a:xfrm>
            <a:off x="9534246" y="138245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428F73-18F3-42C4-8526-A48C3CE79A46}"/>
              </a:ext>
            </a:extLst>
          </p:cNvPr>
          <p:cNvSpPr txBox="1"/>
          <p:nvPr/>
        </p:nvSpPr>
        <p:spPr>
          <a:xfrm>
            <a:off x="10269719" y="2361021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6D9B37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B3DDE-812F-4791-8FEE-57FB6FDC6F39}"/>
              </a:ext>
            </a:extLst>
          </p:cNvPr>
          <p:cNvSpPr txBox="1"/>
          <p:nvPr/>
        </p:nvSpPr>
        <p:spPr>
          <a:xfrm>
            <a:off x="1413740" y="204957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2" name="Explosion: 8 Points 91">
            <a:extLst>
              <a:ext uri="{FF2B5EF4-FFF2-40B4-BE49-F238E27FC236}">
                <a16:creationId xmlns:a16="http://schemas.microsoft.com/office/drawing/2014/main" id="{FA747EF4-47F7-4980-B3A9-3D9C1F25D29B}"/>
              </a:ext>
            </a:extLst>
          </p:cNvPr>
          <p:cNvSpPr/>
          <p:nvPr/>
        </p:nvSpPr>
        <p:spPr>
          <a:xfrm rot="11914830">
            <a:off x="-204822" y="-235523"/>
            <a:ext cx="4227861" cy="3399483"/>
          </a:xfrm>
          <a:prstGeom prst="irregularSeal1">
            <a:avLst/>
          </a:prstGeom>
          <a:solidFill>
            <a:srgbClr val="FFBC01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8A65A9-46E8-4EC7-9448-D606190FC714}"/>
              </a:ext>
            </a:extLst>
          </p:cNvPr>
          <p:cNvSpPr txBox="1"/>
          <p:nvPr/>
        </p:nvSpPr>
        <p:spPr>
          <a:xfrm>
            <a:off x="2064804" y="130015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5C5E-B140-444D-99F2-149A86C75769}"/>
              </a:ext>
            </a:extLst>
          </p:cNvPr>
          <p:cNvSpPr txBox="1"/>
          <p:nvPr/>
        </p:nvSpPr>
        <p:spPr>
          <a:xfrm>
            <a:off x="3097588" y="3686674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F1B38-7E28-4B14-958B-1C0930629E30}"/>
              </a:ext>
            </a:extLst>
          </p:cNvPr>
          <p:cNvSpPr txBox="1"/>
          <p:nvPr/>
        </p:nvSpPr>
        <p:spPr>
          <a:xfrm>
            <a:off x="10708945" y="130703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9CEFE-7DB7-4769-BA32-00462BF968DE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A5925C-EFF1-4868-A48B-0A0943644295}"/>
              </a:ext>
            </a:extLst>
          </p:cNvPr>
          <p:cNvSpPr txBox="1"/>
          <p:nvPr/>
        </p:nvSpPr>
        <p:spPr>
          <a:xfrm>
            <a:off x="0" y="336844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C3EDC-C2B5-447E-BFF7-D878CAE21FF3}"/>
              </a:ext>
            </a:extLst>
          </p:cNvPr>
          <p:cNvSpPr txBox="1"/>
          <p:nvPr/>
        </p:nvSpPr>
        <p:spPr>
          <a:xfrm>
            <a:off x="10963108" y="567045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888A9-0C8A-46FD-98AB-DA671540FBFA}"/>
              </a:ext>
            </a:extLst>
          </p:cNvPr>
          <p:cNvSpPr txBox="1"/>
          <p:nvPr/>
        </p:nvSpPr>
        <p:spPr>
          <a:xfrm>
            <a:off x="6296608" y="577402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D60E8-8E89-43CC-B8DE-AC2AD251DB4D}"/>
              </a:ext>
            </a:extLst>
          </p:cNvPr>
          <p:cNvSpPr txBox="1"/>
          <p:nvPr/>
        </p:nvSpPr>
        <p:spPr>
          <a:xfrm>
            <a:off x="7904157" y="2422911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2BB83-8025-42B3-BD49-A96E29202492}"/>
              </a:ext>
            </a:extLst>
          </p:cNvPr>
          <p:cNvSpPr txBox="1"/>
          <p:nvPr/>
        </p:nvSpPr>
        <p:spPr>
          <a:xfrm>
            <a:off x="10684219" y="3985469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4A0B7-E82E-4E86-8975-52A117D1AA07}"/>
              </a:ext>
            </a:extLst>
          </p:cNvPr>
          <p:cNvSpPr txBox="1"/>
          <p:nvPr/>
        </p:nvSpPr>
        <p:spPr>
          <a:xfrm>
            <a:off x="5327916" y="404055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7CBC6-059A-4238-B096-7A69336F30C6}"/>
              </a:ext>
            </a:extLst>
          </p:cNvPr>
          <p:cNvSpPr txBox="1"/>
          <p:nvPr/>
        </p:nvSpPr>
        <p:spPr>
          <a:xfrm>
            <a:off x="4982004" y="6320771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E3EEB-32F4-46C1-9AF4-76AD298F9B51}"/>
              </a:ext>
            </a:extLst>
          </p:cNvPr>
          <p:cNvSpPr txBox="1"/>
          <p:nvPr/>
        </p:nvSpPr>
        <p:spPr>
          <a:xfrm>
            <a:off x="8304853" y="402715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6B203-3BC4-408C-AA07-9488086C3DDD}"/>
              </a:ext>
            </a:extLst>
          </p:cNvPr>
          <p:cNvSpPr txBox="1"/>
          <p:nvPr/>
        </p:nvSpPr>
        <p:spPr>
          <a:xfrm>
            <a:off x="207451" y="2065869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89B5C-C984-4D3E-8800-1442B58649CC}"/>
              </a:ext>
            </a:extLst>
          </p:cNvPr>
          <p:cNvSpPr txBox="1"/>
          <p:nvPr/>
        </p:nvSpPr>
        <p:spPr>
          <a:xfrm>
            <a:off x="2390768" y="5066334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D5290-8068-4868-9383-ED0893F6EDEE}"/>
              </a:ext>
            </a:extLst>
          </p:cNvPr>
          <p:cNvSpPr txBox="1"/>
          <p:nvPr/>
        </p:nvSpPr>
        <p:spPr>
          <a:xfrm>
            <a:off x="549195" y="6302037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A7C4C-01E4-438F-A5B2-670D3CF27C7C}"/>
              </a:ext>
            </a:extLst>
          </p:cNvPr>
          <p:cNvSpPr txBox="1"/>
          <p:nvPr/>
        </p:nvSpPr>
        <p:spPr>
          <a:xfrm>
            <a:off x="7209511" y="5131846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0B26A-3197-43DD-8068-0687AE79CF58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7FCCB-13B1-4C48-8969-A70DE0B27DF9}"/>
              </a:ext>
            </a:extLst>
          </p:cNvPr>
          <p:cNvSpPr txBox="1"/>
          <p:nvPr/>
        </p:nvSpPr>
        <p:spPr>
          <a:xfrm>
            <a:off x="1131228" y="3870019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421E-3C14-45EE-B32F-2C2E00CE6C3A}"/>
              </a:ext>
            </a:extLst>
          </p:cNvPr>
          <p:cNvSpPr txBox="1"/>
          <p:nvPr/>
        </p:nvSpPr>
        <p:spPr>
          <a:xfrm>
            <a:off x="3322188" y="576936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EE1E-8EFD-4B97-BCF0-0DC25F42270B}"/>
              </a:ext>
            </a:extLst>
          </p:cNvPr>
          <p:cNvSpPr txBox="1"/>
          <p:nvPr/>
        </p:nvSpPr>
        <p:spPr>
          <a:xfrm>
            <a:off x="5737642" y="179878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8FC55-51D5-4A7B-8980-12481F9E90A0}"/>
              </a:ext>
            </a:extLst>
          </p:cNvPr>
          <p:cNvSpPr txBox="1"/>
          <p:nvPr/>
        </p:nvSpPr>
        <p:spPr>
          <a:xfrm>
            <a:off x="5696278" y="3307523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A27-5B89-48D9-B2DA-52EE4FF5BBE4}"/>
              </a:ext>
            </a:extLst>
          </p:cNvPr>
          <p:cNvSpPr txBox="1"/>
          <p:nvPr/>
        </p:nvSpPr>
        <p:spPr>
          <a:xfrm>
            <a:off x="3637652" y="2351978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09109-88E5-4CA6-931D-FDE29ED970A2}"/>
              </a:ext>
            </a:extLst>
          </p:cNvPr>
          <p:cNvSpPr txBox="1"/>
          <p:nvPr/>
        </p:nvSpPr>
        <p:spPr>
          <a:xfrm>
            <a:off x="5986682" y="477670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E5221-4BF2-4EC8-B0AF-7F4ABB9B75FC}"/>
              </a:ext>
            </a:extLst>
          </p:cNvPr>
          <p:cNvSpPr txBox="1"/>
          <p:nvPr/>
        </p:nvSpPr>
        <p:spPr>
          <a:xfrm>
            <a:off x="3904691" y="1699510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1CF19-5F45-495A-B6EB-5668206037A3}"/>
              </a:ext>
            </a:extLst>
          </p:cNvPr>
          <p:cNvSpPr txBox="1"/>
          <p:nvPr/>
        </p:nvSpPr>
        <p:spPr>
          <a:xfrm>
            <a:off x="10187337" y="2137379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E3D91-9EA4-4AEC-BF1B-13E0A12E85C6}"/>
              </a:ext>
            </a:extLst>
          </p:cNvPr>
          <p:cNvSpPr txBox="1"/>
          <p:nvPr/>
        </p:nvSpPr>
        <p:spPr>
          <a:xfrm>
            <a:off x="2883874" y="3100578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4023-531B-4895-A397-4DD6E09422E5}"/>
              </a:ext>
            </a:extLst>
          </p:cNvPr>
          <p:cNvSpPr txBox="1"/>
          <p:nvPr/>
        </p:nvSpPr>
        <p:spPr>
          <a:xfrm>
            <a:off x="5628506" y="677982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F2029-51E9-4849-83FF-4402D11F83CC}"/>
              </a:ext>
            </a:extLst>
          </p:cNvPr>
          <p:cNvSpPr txBox="1"/>
          <p:nvPr/>
        </p:nvSpPr>
        <p:spPr>
          <a:xfrm>
            <a:off x="4674699" y="2015323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387F4-4130-4D6D-9A2B-78A0E5CA97D6}"/>
              </a:ext>
            </a:extLst>
          </p:cNvPr>
          <p:cNvSpPr txBox="1"/>
          <p:nvPr/>
        </p:nvSpPr>
        <p:spPr>
          <a:xfrm>
            <a:off x="11648128" y="1274913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50945-B406-4FA7-9F78-0C00590096B0}"/>
              </a:ext>
            </a:extLst>
          </p:cNvPr>
          <p:cNvSpPr txBox="1"/>
          <p:nvPr/>
        </p:nvSpPr>
        <p:spPr>
          <a:xfrm>
            <a:off x="8099041" y="3885735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D6ADE10-8786-4E29-AC0B-6EABC97F1757}"/>
              </a:ext>
            </a:extLst>
          </p:cNvPr>
          <p:cNvSpPr/>
          <p:nvPr/>
        </p:nvSpPr>
        <p:spPr>
          <a:xfrm>
            <a:off x="975681" y="1592056"/>
            <a:ext cx="5959013" cy="4427744"/>
          </a:xfrm>
          <a:custGeom>
            <a:avLst/>
            <a:gdLst>
              <a:gd name="connsiteX0" fmla="*/ 1073299 w 5589003"/>
              <a:gd name="connsiteY0" fmla="*/ 0 h 3982128"/>
              <a:gd name="connsiteX1" fmla="*/ 4997599 w 5589003"/>
              <a:gd name="connsiteY1" fmla="*/ 962025 h 3982128"/>
              <a:gd name="connsiteX2" fmla="*/ 5111899 w 5589003"/>
              <a:gd name="connsiteY2" fmla="*/ 3724275 h 3982128"/>
              <a:gd name="connsiteX3" fmla="*/ 577999 w 5589003"/>
              <a:gd name="connsiteY3" fmla="*/ 3581400 h 3982128"/>
              <a:gd name="connsiteX4" fmla="*/ 206524 w 5589003"/>
              <a:gd name="connsiteY4" fmla="*/ 1238250 h 39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9003" h="3982128">
                <a:moveTo>
                  <a:pt x="1073299" y="0"/>
                </a:moveTo>
                <a:cubicBezTo>
                  <a:pt x="2698899" y="170656"/>
                  <a:pt x="4324499" y="341313"/>
                  <a:pt x="4997599" y="962025"/>
                </a:cubicBezTo>
                <a:cubicBezTo>
                  <a:pt x="5670699" y="1582737"/>
                  <a:pt x="5848499" y="3287713"/>
                  <a:pt x="5111899" y="3724275"/>
                </a:cubicBezTo>
                <a:cubicBezTo>
                  <a:pt x="4375299" y="4160838"/>
                  <a:pt x="1395562" y="3995738"/>
                  <a:pt x="577999" y="3581400"/>
                </a:cubicBezTo>
                <a:cubicBezTo>
                  <a:pt x="-239564" y="3167063"/>
                  <a:pt x="-16520" y="2202656"/>
                  <a:pt x="206524" y="1238250"/>
                </a:cubicBezTo>
              </a:path>
            </a:pathLst>
          </a:custGeom>
          <a:noFill/>
          <a:ln w="422275"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65F621-E528-415E-82AF-11A6159A6A5A}"/>
              </a:ext>
            </a:extLst>
          </p:cNvPr>
          <p:cNvSpPr/>
          <p:nvPr/>
        </p:nvSpPr>
        <p:spPr>
          <a:xfrm>
            <a:off x="4864017" y="1336380"/>
            <a:ext cx="2100637" cy="20424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E04C264-B90F-47E9-B6D9-E7E38190DA2A}"/>
              </a:ext>
            </a:extLst>
          </p:cNvPr>
          <p:cNvSpPr/>
          <p:nvPr/>
        </p:nvSpPr>
        <p:spPr>
          <a:xfrm>
            <a:off x="929367" y="470133"/>
            <a:ext cx="2100637" cy="20424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667E27-7C09-491B-93BF-9E567DF8BAD7}"/>
              </a:ext>
            </a:extLst>
          </p:cNvPr>
          <p:cNvSpPr txBox="1"/>
          <p:nvPr/>
        </p:nvSpPr>
        <p:spPr>
          <a:xfrm>
            <a:off x="655721" y="704686"/>
            <a:ext cx="2761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  <a:cs typeface="Segoe UI Semibold" panose="020B0702040204020203" pitchFamily="34" charset="0"/>
              </a:rPr>
              <a:t>What’s the </a:t>
            </a:r>
            <a:r>
              <a:rPr lang="en-US" sz="3200" dirty="0">
                <a:solidFill>
                  <a:srgbClr val="DA3636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current</a:t>
            </a:r>
            <a:r>
              <a:rPr lang="en-US" sz="3200" dirty="0">
                <a:latin typeface="Abadi" panose="020B0604020104020204" pitchFamily="34" charset="0"/>
                <a:cs typeface="Segoe UI Semibold" panose="020B0702040204020203" pitchFamily="34" charset="0"/>
              </a:rPr>
              <a:t> error message?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039C6B-28E1-4AC1-AABA-50E5F64F96DF}"/>
              </a:ext>
            </a:extLst>
          </p:cNvPr>
          <p:cNvSpPr txBox="1"/>
          <p:nvPr/>
        </p:nvSpPr>
        <p:spPr>
          <a:xfrm>
            <a:off x="4311689" y="1600742"/>
            <a:ext cx="3360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Follow Troubleshooting Flow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FE6FA9-EED3-4ABB-9898-F9B23689C90F}"/>
              </a:ext>
            </a:extLst>
          </p:cNvPr>
          <p:cNvSpPr/>
          <p:nvPr/>
        </p:nvSpPr>
        <p:spPr>
          <a:xfrm>
            <a:off x="9271006" y="1776035"/>
            <a:ext cx="1853639" cy="1782313"/>
          </a:xfrm>
          <a:prstGeom prst="ellipse">
            <a:avLst/>
          </a:prstGeom>
          <a:solidFill>
            <a:srgbClr val="6D9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1786AA-A9A2-46A4-857B-277CA28AC702}"/>
              </a:ext>
            </a:extLst>
          </p:cNvPr>
          <p:cNvSpPr txBox="1"/>
          <p:nvPr/>
        </p:nvSpPr>
        <p:spPr>
          <a:xfrm>
            <a:off x="9023665" y="2415032"/>
            <a:ext cx="231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Success!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C827109-AD5A-4361-88D8-91572AB8B1B2}"/>
              </a:ext>
            </a:extLst>
          </p:cNvPr>
          <p:cNvSpPr/>
          <p:nvPr/>
        </p:nvSpPr>
        <p:spPr>
          <a:xfrm>
            <a:off x="5562371" y="4257399"/>
            <a:ext cx="2100637" cy="20424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C24968-29C4-4BA2-81DB-4FD0F2F50403}"/>
              </a:ext>
            </a:extLst>
          </p:cNvPr>
          <p:cNvSpPr txBox="1"/>
          <p:nvPr/>
        </p:nvSpPr>
        <p:spPr>
          <a:xfrm>
            <a:off x="5086748" y="4798916"/>
            <a:ext cx="3051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Test Mitigation/ Workaround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298B76D-7588-451F-8720-88CDD14CAE05}"/>
              </a:ext>
            </a:extLst>
          </p:cNvPr>
          <p:cNvSpPr/>
          <p:nvPr/>
        </p:nvSpPr>
        <p:spPr>
          <a:xfrm>
            <a:off x="1799296" y="4770433"/>
            <a:ext cx="1853639" cy="1782313"/>
          </a:xfrm>
          <a:prstGeom prst="ellipse">
            <a:avLst/>
          </a:prstGeom>
          <a:solidFill>
            <a:srgbClr val="FD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EA91A91-E823-4C06-A520-679F93239860}"/>
              </a:ext>
            </a:extLst>
          </p:cNvPr>
          <p:cNvSpPr/>
          <p:nvPr/>
        </p:nvSpPr>
        <p:spPr>
          <a:xfrm rot="21219376">
            <a:off x="7753427" y="4257216"/>
            <a:ext cx="2209510" cy="1671756"/>
          </a:xfrm>
          <a:custGeom>
            <a:avLst/>
            <a:gdLst>
              <a:gd name="connsiteX0" fmla="*/ 0 w 2933700"/>
              <a:gd name="connsiteY0" fmla="*/ 1266825 h 1473489"/>
              <a:gd name="connsiteX1" fmla="*/ 2066925 w 2933700"/>
              <a:gd name="connsiteY1" fmla="*/ 1371600 h 1473489"/>
              <a:gd name="connsiteX2" fmla="*/ 2933700 w 2933700"/>
              <a:gd name="connsiteY2" fmla="*/ 0 h 147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3700" h="1473489">
                <a:moveTo>
                  <a:pt x="0" y="1266825"/>
                </a:moveTo>
                <a:cubicBezTo>
                  <a:pt x="788987" y="1424781"/>
                  <a:pt x="1577975" y="1582737"/>
                  <a:pt x="2066925" y="1371600"/>
                </a:cubicBezTo>
                <a:cubicBezTo>
                  <a:pt x="2555875" y="1160463"/>
                  <a:pt x="2640013" y="215900"/>
                  <a:pt x="2933700" y="0"/>
                </a:cubicBezTo>
              </a:path>
            </a:pathLst>
          </a:custGeom>
          <a:noFill/>
          <a:ln w="422275">
            <a:solidFill>
              <a:srgbClr val="FB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FB6F228A-6A7A-44B2-8F54-95D0EDBDD80E}"/>
              </a:ext>
            </a:extLst>
          </p:cNvPr>
          <p:cNvSpPr/>
          <p:nvPr/>
        </p:nvSpPr>
        <p:spPr>
          <a:xfrm rot="848093">
            <a:off x="9100441" y="3575021"/>
            <a:ext cx="1394174" cy="1364341"/>
          </a:xfrm>
          <a:prstGeom prst="triangle">
            <a:avLst/>
          </a:prstGeom>
          <a:solidFill>
            <a:srgbClr val="FBB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D83F16-9E2A-40F1-85CB-2D465D4C5646}"/>
              </a:ext>
            </a:extLst>
          </p:cNvPr>
          <p:cNvSpPr txBox="1"/>
          <p:nvPr/>
        </p:nvSpPr>
        <p:spPr>
          <a:xfrm>
            <a:off x="10467064" y="5342891"/>
            <a:ext cx="125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9E5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888889-DBEA-4924-A0D7-5313E936D6B0}"/>
              </a:ext>
            </a:extLst>
          </p:cNvPr>
          <p:cNvSpPr txBox="1"/>
          <p:nvPr/>
        </p:nvSpPr>
        <p:spPr>
          <a:xfrm>
            <a:off x="1593182" y="5369201"/>
            <a:ext cx="231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Failure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4EC81F-9DEC-44D9-9816-E9A63EFB9E0C}"/>
              </a:ext>
            </a:extLst>
          </p:cNvPr>
          <p:cNvSpPr txBox="1"/>
          <p:nvPr/>
        </p:nvSpPr>
        <p:spPr>
          <a:xfrm>
            <a:off x="8914324" y="1274279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6D9B37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DADEDA-3E0E-4F69-AC76-79B0D6813C5B}"/>
              </a:ext>
            </a:extLst>
          </p:cNvPr>
          <p:cNvSpPr/>
          <p:nvPr/>
        </p:nvSpPr>
        <p:spPr>
          <a:xfrm>
            <a:off x="508955" y="2884509"/>
            <a:ext cx="1275492" cy="87926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D119712E-27DC-486F-82A5-1C7BF4955875}"/>
              </a:ext>
            </a:extLst>
          </p:cNvPr>
          <p:cNvSpPr/>
          <p:nvPr/>
        </p:nvSpPr>
        <p:spPr>
          <a:xfrm rot="698626">
            <a:off x="472305" y="2805692"/>
            <a:ext cx="1304841" cy="1333754"/>
          </a:xfrm>
          <a:prstGeom prst="triangle">
            <a:avLst/>
          </a:prstGeom>
          <a:solidFill>
            <a:srgbClr val="FBB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D3676E-3737-4DB1-9649-A3E74A5BC018}"/>
              </a:ext>
            </a:extLst>
          </p:cNvPr>
          <p:cNvSpPr txBox="1"/>
          <p:nvPr/>
        </p:nvSpPr>
        <p:spPr>
          <a:xfrm>
            <a:off x="6658322" y="103946"/>
            <a:ext cx="540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A3636"/>
                </a:solidFill>
                <a:latin typeface="Yesteryear" panose="03020802040607070802" pitchFamily="66" charset="0"/>
              </a:rPr>
              <a:t>Test a Solution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5F9B2B-4B07-492D-BDE0-CD2F7103149B}"/>
              </a:ext>
            </a:extLst>
          </p:cNvPr>
          <p:cNvSpPr txBox="1"/>
          <p:nvPr/>
        </p:nvSpPr>
        <p:spPr>
          <a:xfrm>
            <a:off x="5840523" y="-566210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62066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r in the background&#10;&#10;Description automatically generated">
            <a:extLst>
              <a:ext uri="{FF2B5EF4-FFF2-40B4-BE49-F238E27FC236}">
                <a16:creationId xmlns:a16="http://schemas.microsoft.com/office/drawing/2014/main" id="{0B17A4E9-19E4-4BCE-97C2-93D4E7FE1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9C288-6F00-4153-AC81-5E22A3EE4B41}"/>
              </a:ext>
            </a:extLst>
          </p:cNvPr>
          <p:cNvSpPr txBox="1"/>
          <p:nvPr/>
        </p:nvSpPr>
        <p:spPr>
          <a:xfrm>
            <a:off x="-182880" y="2208505"/>
            <a:ext cx="88290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Don’t test too many solutions in one session.</a:t>
            </a:r>
            <a:br>
              <a:rPr lang="en-US" sz="2400" dirty="0">
                <a:latin typeface="Abadi" panose="020B0604020104020204" pitchFamily="34" charset="0"/>
              </a:rPr>
            </a:br>
            <a:r>
              <a:rPr lang="en-US" sz="2400" dirty="0">
                <a:latin typeface="Abadi" panose="020B0604020104020204" pitchFamily="34" charset="0"/>
              </a:rPr>
              <a:t>If possible, take time to test/re-strategize outside a call.</a:t>
            </a:r>
            <a:br>
              <a:rPr lang="en-US" sz="2400" dirty="0">
                <a:latin typeface="Abadi" panose="020B0604020104020204" pitchFamily="34" charset="0"/>
              </a:rPr>
            </a:br>
            <a:endParaRPr lang="en-US" sz="2400" dirty="0">
              <a:latin typeface="Abadi" panose="020B0604020104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Be prepared with other potential solutions, questions, or next steps if your most likely scenario does not resolve the issue.</a:t>
            </a:r>
            <a:br>
              <a:rPr lang="en-US" sz="2400" dirty="0">
                <a:latin typeface="Abadi" panose="020B0604020104020204" pitchFamily="34" charset="0"/>
              </a:rPr>
            </a:br>
            <a:endParaRPr lang="en-US" sz="2400" dirty="0">
              <a:latin typeface="Abadi" panose="020B0604020104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At the end of the call, review next steps.</a:t>
            </a:r>
          </a:p>
          <a:p>
            <a:pPr marL="1371600" lvl="2" indent="-457200">
              <a:buAutoNum type="alphaLcPeriod"/>
            </a:pPr>
            <a:r>
              <a:rPr lang="en-US" sz="2400" dirty="0">
                <a:latin typeface="Abadi" panose="020B0604020104020204" pitchFamily="34" charset="0"/>
              </a:rPr>
              <a:t>What </a:t>
            </a:r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YOU</a:t>
            </a:r>
            <a:r>
              <a:rPr lang="en-US" sz="2400" dirty="0">
                <a:latin typeface="Abadi" panose="020B0604020104020204" pitchFamily="34" charset="0"/>
              </a:rPr>
              <a:t> are going to do and </a:t>
            </a:r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WHEN</a:t>
            </a:r>
            <a:r>
              <a:rPr lang="en-US" sz="2400" dirty="0">
                <a:latin typeface="Abadi" panose="020B0604020104020204" pitchFamily="34" charset="0"/>
              </a:rPr>
              <a:t>.</a:t>
            </a:r>
          </a:p>
          <a:p>
            <a:pPr marL="1371600" lvl="2" indent="-457200">
              <a:buAutoNum type="alphaLcPeriod"/>
            </a:pPr>
            <a:r>
              <a:rPr lang="en-US" sz="2400" dirty="0">
                <a:latin typeface="Abadi" panose="020B0604020104020204" pitchFamily="34" charset="0"/>
              </a:rPr>
              <a:t>What you are waiting for </a:t>
            </a:r>
            <a:r>
              <a:rPr lang="en-US" sz="2400" dirty="0">
                <a:solidFill>
                  <a:srgbClr val="C00000"/>
                </a:solidFill>
                <a:latin typeface="Abadi" panose="020B0604020104020204" pitchFamily="34" charset="0"/>
              </a:rPr>
              <a:t>FROM YOUR CUSTOMER</a:t>
            </a:r>
            <a:r>
              <a:rPr lang="en-US" sz="2400" dirty="0">
                <a:latin typeface="Abadi" panose="020B0604020104020204" pitchFamily="34" charset="0"/>
              </a:rPr>
              <a:t>.</a:t>
            </a:r>
          </a:p>
          <a:p>
            <a:pPr marL="1371600" lvl="2" indent="-457200">
              <a:buAutoNum type="alphaLcPeriod"/>
            </a:pPr>
            <a:r>
              <a:rPr lang="en-US" sz="2400" dirty="0">
                <a:latin typeface="Abadi" panose="020B0604020104020204" pitchFamily="34" charset="0"/>
              </a:rPr>
              <a:t>Agreement/Confirmation for these steps.</a:t>
            </a:r>
          </a:p>
          <a:p>
            <a:pPr lvl="2"/>
            <a:endParaRPr lang="en-US" sz="2400" dirty="0">
              <a:latin typeface="Abadi" panose="020B06040201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92D16-038F-4BA3-8307-51AA71D792FA}"/>
              </a:ext>
            </a:extLst>
          </p:cNvPr>
          <p:cNvSpPr txBox="1"/>
          <p:nvPr/>
        </p:nvSpPr>
        <p:spPr>
          <a:xfrm rot="21262129">
            <a:off x="-271123" y="204194"/>
            <a:ext cx="1188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DA3636"/>
                </a:solidFill>
                <a:latin typeface="Yesteryear" panose="03020802040607070802" pitchFamily="66" charset="0"/>
              </a:rPr>
              <a:t>Troubleshooting with </a:t>
            </a:r>
            <a:r>
              <a:rPr lang="en-US" sz="2800" dirty="0">
                <a:solidFill>
                  <a:srgbClr val="DA3636"/>
                </a:solidFill>
                <a:latin typeface="Yesteryear" panose="03020802040607070802" pitchFamily="66" charset="0"/>
              </a:rPr>
              <a:t> </a:t>
            </a:r>
            <a:r>
              <a:rPr lang="en-US" sz="7200" dirty="0">
                <a:solidFill>
                  <a:srgbClr val="DA3636"/>
                </a:solidFill>
                <a:latin typeface="Yesteryear" panose="03020802040607070802" pitchFamily="66" charset="0"/>
              </a:rPr>
              <a:t>your customer…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335EDC9-F85C-47AC-8077-DE37A6742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28493">
            <a:off x="6890947" y="1007628"/>
            <a:ext cx="4973413" cy="1866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9EFA47-1731-41C6-A03C-1BB0FFF8423B}"/>
              </a:ext>
            </a:extLst>
          </p:cNvPr>
          <p:cNvSpPr txBox="1"/>
          <p:nvPr/>
        </p:nvSpPr>
        <p:spPr>
          <a:xfrm>
            <a:off x="6712333" y="1283105"/>
            <a:ext cx="5330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regano" panose="03060702040602030A04" pitchFamily="66" charset="0"/>
              </a:rPr>
              <a:t>If you can, test these solutions in your own environment first!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5E7F9E-0948-42A1-8ADF-B06529D81176}"/>
              </a:ext>
            </a:extLst>
          </p:cNvPr>
          <p:cNvSpPr/>
          <p:nvPr/>
        </p:nvSpPr>
        <p:spPr>
          <a:xfrm rot="1671805">
            <a:off x="8013503" y="4080245"/>
            <a:ext cx="4811152" cy="4196233"/>
          </a:xfrm>
          <a:custGeom>
            <a:avLst/>
            <a:gdLst>
              <a:gd name="connsiteX0" fmla="*/ 0 w 4811152"/>
              <a:gd name="connsiteY0" fmla="*/ 2098117 h 4196233"/>
              <a:gd name="connsiteX1" fmla="*/ 2405576 w 4811152"/>
              <a:gd name="connsiteY1" fmla="*/ 0 h 4196233"/>
              <a:gd name="connsiteX2" fmla="*/ 4811152 w 4811152"/>
              <a:gd name="connsiteY2" fmla="*/ 2098117 h 4196233"/>
              <a:gd name="connsiteX3" fmla="*/ 2405576 w 4811152"/>
              <a:gd name="connsiteY3" fmla="*/ 4196234 h 4196233"/>
              <a:gd name="connsiteX4" fmla="*/ 0 w 4811152"/>
              <a:gd name="connsiteY4" fmla="*/ 2098117 h 419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152" h="4196233" fill="none" extrusionOk="0">
                <a:moveTo>
                  <a:pt x="0" y="2098117"/>
                </a:moveTo>
                <a:cubicBezTo>
                  <a:pt x="322750" y="977647"/>
                  <a:pt x="1096018" y="-39112"/>
                  <a:pt x="2405576" y="0"/>
                </a:cubicBezTo>
                <a:cubicBezTo>
                  <a:pt x="3667244" y="-10244"/>
                  <a:pt x="4704109" y="1040139"/>
                  <a:pt x="4811152" y="2098117"/>
                </a:cubicBezTo>
                <a:cubicBezTo>
                  <a:pt x="4783975" y="2997701"/>
                  <a:pt x="3575495" y="4416704"/>
                  <a:pt x="2405576" y="4196234"/>
                </a:cubicBezTo>
                <a:cubicBezTo>
                  <a:pt x="1282043" y="4311018"/>
                  <a:pt x="185764" y="3301540"/>
                  <a:pt x="0" y="2098117"/>
                </a:cubicBezTo>
                <a:close/>
              </a:path>
              <a:path w="4811152" h="4196233" stroke="0" extrusionOk="0">
                <a:moveTo>
                  <a:pt x="0" y="2098117"/>
                </a:moveTo>
                <a:cubicBezTo>
                  <a:pt x="-96932" y="879569"/>
                  <a:pt x="801359" y="103457"/>
                  <a:pt x="2405576" y="0"/>
                </a:cubicBezTo>
                <a:cubicBezTo>
                  <a:pt x="3775469" y="8701"/>
                  <a:pt x="4538092" y="948042"/>
                  <a:pt x="4811152" y="2098117"/>
                </a:cubicBezTo>
                <a:cubicBezTo>
                  <a:pt x="4714632" y="3351132"/>
                  <a:pt x="3664281" y="4582362"/>
                  <a:pt x="2405576" y="4196234"/>
                </a:cubicBezTo>
                <a:cubicBezTo>
                  <a:pt x="831247" y="4061770"/>
                  <a:pt x="31923" y="3272128"/>
                  <a:pt x="0" y="209811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288EC-47AA-400F-A38E-3B74205E412A}"/>
              </a:ext>
            </a:extLst>
          </p:cNvPr>
          <p:cNvSpPr txBox="1"/>
          <p:nvPr/>
        </p:nvSpPr>
        <p:spPr>
          <a:xfrm>
            <a:off x="11115340" y="3531482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D69E7-62DD-487F-9566-6FBA347AC5EA}"/>
              </a:ext>
            </a:extLst>
          </p:cNvPr>
          <p:cNvSpPr txBox="1"/>
          <p:nvPr/>
        </p:nvSpPr>
        <p:spPr>
          <a:xfrm>
            <a:off x="10685039" y="4141656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24B14-433F-4571-92E3-92E391BD6DD3}"/>
              </a:ext>
            </a:extLst>
          </p:cNvPr>
          <p:cNvSpPr txBox="1"/>
          <p:nvPr/>
        </p:nvSpPr>
        <p:spPr>
          <a:xfrm>
            <a:off x="7872047" y="5815332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B6CCD-3412-4F0B-BE54-D6A23B717FA8}"/>
              </a:ext>
            </a:extLst>
          </p:cNvPr>
          <p:cNvSpPr txBox="1"/>
          <p:nvPr/>
        </p:nvSpPr>
        <p:spPr>
          <a:xfrm>
            <a:off x="8373646" y="4609162"/>
            <a:ext cx="38063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regano" panose="03060702040602030A04" pitchFamily="66" charset="0"/>
                <a:ea typeface="Cherry Cream Soda" panose="02000000000000000000" pitchFamily="2" charset="0"/>
              </a:rPr>
              <a:t>After the call, send your customer an email with summary of what was done and agreed next steps.</a:t>
            </a:r>
          </a:p>
        </p:txBody>
      </p:sp>
    </p:spTree>
    <p:extLst>
      <p:ext uri="{BB962C8B-B14F-4D97-AF65-F5344CB8AC3E}">
        <p14:creationId xmlns:p14="http://schemas.microsoft.com/office/powerpoint/2010/main" val="2163269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4B00F-D031-40F9-8183-7B9042CC5C8B}"/>
              </a:ext>
            </a:extLst>
          </p:cNvPr>
          <p:cNvSpPr txBox="1"/>
          <p:nvPr/>
        </p:nvSpPr>
        <p:spPr>
          <a:xfrm>
            <a:off x="1638903" y="145414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C89A4-3CB6-4C74-8012-152D85DCCB11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3E9A6-6513-4CC7-9DD1-B0ACDC3EA092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1DC976-B380-4974-8B3E-1966711FCC76}"/>
              </a:ext>
            </a:extLst>
          </p:cNvPr>
          <p:cNvSpPr txBox="1">
            <a:spLocks/>
          </p:cNvSpPr>
          <p:nvPr/>
        </p:nvSpPr>
        <p:spPr>
          <a:xfrm>
            <a:off x="1924050" y="2108501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Define the Problem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Summarize/Describe the Problem for Understanding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Create a Hypothesis for Root Cause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Use the ‘Where to Go’ flow chart to find resources.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Test Hypothesis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Start again for new errors.</a:t>
            </a: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A0973-1436-40DB-AF12-4993DB1262A3}"/>
              </a:ext>
            </a:extLst>
          </p:cNvPr>
          <p:cNvSpPr txBox="1"/>
          <p:nvPr/>
        </p:nvSpPr>
        <p:spPr>
          <a:xfrm rot="21048217">
            <a:off x="159337" y="306728"/>
            <a:ext cx="544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B13848-1E9E-4102-964D-B974260B0B5B}"/>
              </a:ext>
            </a:extLst>
          </p:cNvPr>
          <p:cNvSpPr/>
          <p:nvPr/>
        </p:nvSpPr>
        <p:spPr>
          <a:xfrm rot="1671805">
            <a:off x="8611743" y="5077786"/>
            <a:ext cx="4011176" cy="3853132"/>
          </a:xfrm>
          <a:custGeom>
            <a:avLst/>
            <a:gdLst>
              <a:gd name="connsiteX0" fmla="*/ 0 w 4011176"/>
              <a:gd name="connsiteY0" fmla="*/ 1926566 h 3853132"/>
              <a:gd name="connsiteX1" fmla="*/ 2005588 w 4011176"/>
              <a:gd name="connsiteY1" fmla="*/ 0 h 3853132"/>
              <a:gd name="connsiteX2" fmla="*/ 4011176 w 4011176"/>
              <a:gd name="connsiteY2" fmla="*/ 1926566 h 3853132"/>
              <a:gd name="connsiteX3" fmla="*/ 2005588 w 4011176"/>
              <a:gd name="connsiteY3" fmla="*/ 3853132 h 3853132"/>
              <a:gd name="connsiteX4" fmla="*/ 0 w 4011176"/>
              <a:gd name="connsiteY4" fmla="*/ 1926566 h 385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176" h="3853132" fill="none" extrusionOk="0">
                <a:moveTo>
                  <a:pt x="0" y="1926566"/>
                </a:moveTo>
                <a:cubicBezTo>
                  <a:pt x="246644" y="891812"/>
                  <a:pt x="963690" y="-135330"/>
                  <a:pt x="2005588" y="0"/>
                </a:cubicBezTo>
                <a:cubicBezTo>
                  <a:pt x="2903192" y="-32166"/>
                  <a:pt x="3993033" y="879635"/>
                  <a:pt x="4011176" y="1926566"/>
                </a:cubicBezTo>
                <a:cubicBezTo>
                  <a:pt x="3988136" y="2770859"/>
                  <a:pt x="2946290" y="4085150"/>
                  <a:pt x="2005588" y="3853132"/>
                </a:cubicBezTo>
                <a:cubicBezTo>
                  <a:pt x="1025530" y="3924566"/>
                  <a:pt x="288733" y="3060001"/>
                  <a:pt x="0" y="1926566"/>
                </a:cubicBezTo>
                <a:close/>
              </a:path>
              <a:path w="4011176" h="3853132" stroke="0" extrusionOk="0">
                <a:moveTo>
                  <a:pt x="0" y="1926566"/>
                </a:moveTo>
                <a:cubicBezTo>
                  <a:pt x="-268769" y="696770"/>
                  <a:pt x="756914" y="52926"/>
                  <a:pt x="2005588" y="0"/>
                </a:cubicBezTo>
                <a:cubicBezTo>
                  <a:pt x="3306476" y="40680"/>
                  <a:pt x="3875883" y="866855"/>
                  <a:pt x="4011176" y="1926566"/>
                </a:cubicBezTo>
                <a:cubicBezTo>
                  <a:pt x="3966881" y="3033835"/>
                  <a:pt x="3075370" y="4062476"/>
                  <a:pt x="2005588" y="3853132"/>
                </a:cubicBezTo>
                <a:cubicBezTo>
                  <a:pt x="821002" y="3811042"/>
                  <a:pt x="225376" y="3098266"/>
                  <a:pt x="0" y="192656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5C897-25E5-4D99-8311-8371DEB1B798}"/>
              </a:ext>
            </a:extLst>
          </p:cNvPr>
          <p:cNvSpPr txBox="1"/>
          <p:nvPr/>
        </p:nvSpPr>
        <p:spPr>
          <a:xfrm>
            <a:off x="7658596" y="5980226"/>
            <a:ext cx="574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regano" panose="03060702040602030A04" pitchFamily="66" charset="0"/>
                <a:ea typeface="Cherry Cream Soda" panose="02000000000000000000" pitchFamily="2" charset="0"/>
              </a:rPr>
              <a:t>All of this is on the wiki!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E4235-6DB6-4445-A33A-58DA52B0665D}"/>
              </a:ext>
            </a:extLst>
          </p:cNvPr>
          <p:cNvSpPr txBox="1"/>
          <p:nvPr/>
        </p:nvSpPr>
        <p:spPr>
          <a:xfrm>
            <a:off x="10750501" y="448362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F32FF-4215-42E3-93F5-CF729E1BDA0C}"/>
              </a:ext>
            </a:extLst>
          </p:cNvPr>
          <p:cNvSpPr txBox="1"/>
          <p:nvPr/>
        </p:nvSpPr>
        <p:spPr>
          <a:xfrm>
            <a:off x="10285360" y="5093802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3E4EF-B381-4D13-97BD-DDB57FBC7424}"/>
              </a:ext>
            </a:extLst>
          </p:cNvPr>
          <p:cNvSpPr txBox="1"/>
          <p:nvPr/>
        </p:nvSpPr>
        <p:spPr>
          <a:xfrm>
            <a:off x="7819445" y="5780171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81471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9AD1EF-852C-426D-859B-8BCC9ABE3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29041">
            <a:off x="286893" y="201575"/>
            <a:ext cx="5685377" cy="2720983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F667A4A-DE12-4B58-81DE-61E01A63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178915">
            <a:off x="-2983192" y="-995546"/>
            <a:ext cx="4834053" cy="1814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D3038-5706-427B-BC90-E6576A8C2837}"/>
              </a:ext>
            </a:extLst>
          </p:cNvPr>
          <p:cNvSpPr txBox="1"/>
          <p:nvPr/>
        </p:nvSpPr>
        <p:spPr>
          <a:xfrm>
            <a:off x="917761" y="902864"/>
            <a:ext cx="5483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Yesteryear" panose="03020802040607070802" pitchFamily="66" charset="0"/>
              </a:rPr>
              <a:t>Advisory Issue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1FEA-2DFC-45BE-B9AC-32313614BF97}"/>
              </a:ext>
            </a:extLst>
          </p:cNvPr>
          <p:cNvSpPr txBox="1"/>
          <p:nvPr/>
        </p:nvSpPr>
        <p:spPr>
          <a:xfrm>
            <a:off x="4893542" y="1738598"/>
            <a:ext cx="7067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3200" dirty="0">
                <a:latin typeface="Abadi" panose="020B0604020104020204" pitchFamily="34" charset="0"/>
              </a:rPr>
              <a:t>An advisory issue is an issue that covers architecture, best practices, usage, and development questions not related to any error or problem with the product.</a:t>
            </a:r>
            <a:endParaRPr lang="en-US" sz="32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734854-BC55-4D02-AC17-850779B3F9B0}"/>
              </a:ext>
            </a:extLst>
          </p:cNvPr>
          <p:cNvSpPr txBox="1">
            <a:spLocks/>
          </p:cNvSpPr>
          <p:nvPr/>
        </p:nvSpPr>
        <p:spPr>
          <a:xfrm>
            <a:off x="346875" y="4539218"/>
            <a:ext cx="6624809" cy="1260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For Example…</a:t>
            </a:r>
            <a:endParaRPr lang="en-US" sz="2800" b="0" i="0" dirty="0">
              <a:effectLst/>
              <a:latin typeface="Abadi" panose="020B0604020104020204" pitchFamily="34" charset="0"/>
            </a:endParaRP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809F4-51F1-4A3C-A15F-0B644C5352C0}"/>
              </a:ext>
            </a:extLst>
          </p:cNvPr>
          <p:cNvSpPr txBox="1"/>
          <p:nvPr/>
        </p:nvSpPr>
        <p:spPr>
          <a:xfrm>
            <a:off x="646545" y="4877918"/>
            <a:ext cx="11314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/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What’s the difference between Azure Data Lake Gen 1 and Gen 2?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I’m new to Azure and need help developing a pipeline that does X.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I’ve developed an architecture that does X and need MSFT to review.</a:t>
            </a:r>
          </a:p>
        </p:txBody>
      </p:sp>
    </p:spTree>
    <p:extLst>
      <p:ext uri="{BB962C8B-B14F-4D97-AF65-F5344CB8AC3E}">
        <p14:creationId xmlns:p14="http://schemas.microsoft.com/office/powerpoint/2010/main" val="3002316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9AD1EF-852C-426D-859B-8BCC9ABE3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29041">
            <a:off x="286893" y="201575"/>
            <a:ext cx="5685377" cy="2720983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F667A4A-DE12-4B58-81DE-61E01A63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178915">
            <a:off x="-2983192" y="-995546"/>
            <a:ext cx="4834053" cy="1814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D3038-5706-427B-BC90-E6576A8C2837}"/>
              </a:ext>
            </a:extLst>
          </p:cNvPr>
          <p:cNvSpPr txBox="1"/>
          <p:nvPr/>
        </p:nvSpPr>
        <p:spPr>
          <a:xfrm>
            <a:off x="917761" y="902864"/>
            <a:ext cx="5483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Yesteryear" panose="03020802040607070802" pitchFamily="66" charset="0"/>
              </a:rPr>
              <a:t>Advisory Issue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1FEA-2DFC-45BE-B9AC-32313614BF97}"/>
              </a:ext>
            </a:extLst>
          </p:cNvPr>
          <p:cNvSpPr txBox="1"/>
          <p:nvPr/>
        </p:nvSpPr>
        <p:spPr>
          <a:xfrm>
            <a:off x="4893542" y="1738598"/>
            <a:ext cx="7067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3200" dirty="0">
                <a:latin typeface="Abadi" panose="020B0604020104020204" pitchFamily="34" charset="0"/>
              </a:rPr>
              <a:t>An advisory issue is an issue that covers architecture, best practices, usage, and development questions not related to any error or problem with the product.</a:t>
            </a:r>
            <a:endParaRPr lang="en-US" sz="32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734854-BC55-4D02-AC17-850779B3F9B0}"/>
              </a:ext>
            </a:extLst>
          </p:cNvPr>
          <p:cNvSpPr txBox="1">
            <a:spLocks/>
          </p:cNvSpPr>
          <p:nvPr/>
        </p:nvSpPr>
        <p:spPr>
          <a:xfrm>
            <a:off x="346875" y="4539218"/>
            <a:ext cx="6624809" cy="1260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For Example…</a:t>
            </a:r>
            <a:endParaRPr lang="en-US" sz="2800" b="0" i="0" dirty="0">
              <a:effectLst/>
              <a:latin typeface="Abadi" panose="020B0604020104020204" pitchFamily="34" charset="0"/>
            </a:endParaRP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809F4-51F1-4A3C-A15F-0B644C5352C0}"/>
              </a:ext>
            </a:extLst>
          </p:cNvPr>
          <p:cNvSpPr txBox="1"/>
          <p:nvPr/>
        </p:nvSpPr>
        <p:spPr>
          <a:xfrm>
            <a:off x="646545" y="4877918"/>
            <a:ext cx="11314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/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What’s the difference between Azure Data Lake Gen 1 and Gen 2?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I’m new to Azure and need help developing a pipeline that does X.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I’ve developed an architecture that does X and need MSFT to review.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2E841-4583-4B02-810E-E96A91B0AD10}"/>
              </a:ext>
            </a:extLst>
          </p:cNvPr>
          <p:cNvSpPr/>
          <p:nvPr/>
        </p:nvSpPr>
        <p:spPr>
          <a:xfrm>
            <a:off x="-589280" y="-99390"/>
            <a:ext cx="13370560" cy="4607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0F4CF-785A-47F0-A67E-6DAE7049D2AB}"/>
              </a:ext>
            </a:extLst>
          </p:cNvPr>
          <p:cNvSpPr txBox="1"/>
          <p:nvPr/>
        </p:nvSpPr>
        <p:spPr>
          <a:xfrm>
            <a:off x="1638903" y="145414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49134-DC0B-4F5C-B00D-F0C6FDE46229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C4A56-EDD2-45E5-8F09-CCF187358633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48621-5783-4C8F-A9E9-1AE994D9453B}"/>
              </a:ext>
            </a:extLst>
          </p:cNvPr>
          <p:cNvSpPr txBox="1"/>
          <p:nvPr/>
        </p:nvSpPr>
        <p:spPr>
          <a:xfrm rot="21048217">
            <a:off x="-314886" y="115014"/>
            <a:ext cx="544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DA3636"/>
                </a:solidFill>
                <a:latin typeface="Yesteryear" panose="03020802040607070802" pitchFamily="66" charset="0"/>
              </a:rPr>
              <a:t>Do we cover advisory cases?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44870D-0ED3-4734-BF84-45E6D5649A2D}"/>
              </a:ext>
            </a:extLst>
          </p:cNvPr>
          <p:cNvSpPr txBox="1"/>
          <p:nvPr/>
        </p:nvSpPr>
        <p:spPr>
          <a:xfrm>
            <a:off x="510710" y="2385330"/>
            <a:ext cx="11314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/>
          </a:p>
          <a:p>
            <a:pPr algn="ctr" fontAlgn="base"/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Scenario 1 and 2 seem easy to cover with documentation and collaboration with another team. </a:t>
            </a:r>
            <a:b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r>
              <a:rPr lang="en-US" sz="28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But Scenario 3….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D2FE25-051C-48AC-85A7-FE37FFEC5960}"/>
              </a:ext>
            </a:extLst>
          </p:cNvPr>
          <p:cNvSpPr/>
          <p:nvPr/>
        </p:nvSpPr>
        <p:spPr>
          <a:xfrm>
            <a:off x="-79513" y="5169686"/>
            <a:ext cx="12582939" cy="855161"/>
          </a:xfrm>
          <a:prstGeom prst="rect">
            <a:avLst/>
          </a:prstGeom>
          <a:solidFill>
            <a:srgbClr val="6D9B3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56D4E-E907-4274-9297-FBB023A99161}"/>
              </a:ext>
            </a:extLst>
          </p:cNvPr>
          <p:cNvSpPr/>
          <p:nvPr/>
        </p:nvSpPr>
        <p:spPr>
          <a:xfrm>
            <a:off x="12348" y="6003044"/>
            <a:ext cx="12582939" cy="458357"/>
          </a:xfrm>
          <a:prstGeom prst="rect">
            <a:avLst/>
          </a:prstGeom>
          <a:solidFill>
            <a:srgbClr val="DA363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48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r in the background&#10;&#10;Description automatically generated">
            <a:extLst>
              <a:ext uri="{FF2B5EF4-FFF2-40B4-BE49-F238E27FC236}">
                <a16:creationId xmlns:a16="http://schemas.microsoft.com/office/drawing/2014/main" id="{60281EC9-A8B8-401D-8D10-9457D1AC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E32C6-76EC-4F08-A48F-D8D7D47381A2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6E091-1CFF-42E3-A460-C40748C6E9A0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B81CA-62C2-440B-AEE9-C10789649835}"/>
              </a:ext>
            </a:extLst>
          </p:cNvPr>
          <p:cNvSpPr txBox="1"/>
          <p:nvPr/>
        </p:nvSpPr>
        <p:spPr>
          <a:xfrm rot="21048217">
            <a:off x="7693" y="436734"/>
            <a:ext cx="567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DA3636"/>
                </a:solidFill>
                <a:latin typeface="Yesteryear" panose="03020802040607070802" pitchFamily="66" charset="0"/>
              </a:rPr>
              <a:t>Yes, but be clear!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939D1-A088-4F88-B6E9-D917A1238609}"/>
              </a:ext>
            </a:extLst>
          </p:cNvPr>
          <p:cNvSpPr txBox="1"/>
          <p:nvPr/>
        </p:nvSpPr>
        <p:spPr>
          <a:xfrm>
            <a:off x="4005306" y="1035321"/>
            <a:ext cx="83096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Make sure your customer knows what kind of information you can provide.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1" name="Picture 2" descr="See the source image">
            <a:extLst>
              <a:ext uri="{FF2B5EF4-FFF2-40B4-BE49-F238E27FC236}">
                <a16:creationId xmlns:a16="http://schemas.microsoft.com/office/drawing/2014/main" id="{CECD3FA0-7B32-437C-AA7A-06C31ED2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43" y="1605335"/>
            <a:ext cx="4333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6EA4EB7-B11C-48D0-8FF2-A4162002F109}"/>
              </a:ext>
            </a:extLst>
          </p:cNvPr>
          <p:cNvSpPr/>
          <p:nvPr/>
        </p:nvSpPr>
        <p:spPr>
          <a:xfrm>
            <a:off x="849289" y="1696775"/>
            <a:ext cx="2560320" cy="2491768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F0502-BD94-4594-B907-E4065FB20E99}"/>
              </a:ext>
            </a:extLst>
          </p:cNvPr>
          <p:cNvSpPr txBox="1"/>
          <p:nvPr/>
        </p:nvSpPr>
        <p:spPr>
          <a:xfrm>
            <a:off x="-51778" y="2450162"/>
            <a:ext cx="4333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regano" panose="03060702040602030A04" pitchFamily="66" charset="0"/>
              </a:rPr>
              <a:t>Support covers break/fix scenarios or product issues.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E17E75-9E4B-487C-B56E-0935C343008B}"/>
              </a:ext>
            </a:extLst>
          </p:cNvPr>
          <p:cNvSpPr/>
          <p:nvPr/>
        </p:nvSpPr>
        <p:spPr>
          <a:xfrm>
            <a:off x="4683325" y="1809585"/>
            <a:ext cx="2560320" cy="2491768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15F49-7C1B-4722-BFD0-094A36D679D5}"/>
              </a:ext>
            </a:extLst>
          </p:cNvPr>
          <p:cNvSpPr txBox="1"/>
          <p:nvPr/>
        </p:nvSpPr>
        <p:spPr>
          <a:xfrm>
            <a:off x="3782258" y="2354787"/>
            <a:ext cx="4333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regano" panose="03060702040602030A04" pitchFamily="66" charset="0"/>
              </a:rPr>
              <a:t>We are deep in specific technologies and can provide information about those.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CFAE3-5AAF-4F3A-8F8F-2FC904EA37A6}"/>
              </a:ext>
            </a:extLst>
          </p:cNvPr>
          <p:cNvSpPr/>
          <p:nvPr/>
        </p:nvSpPr>
        <p:spPr>
          <a:xfrm>
            <a:off x="1675669" y="4188543"/>
            <a:ext cx="2560320" cy="2491768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06307-2C7C-401E-AE77-696BB3C11BD0}"/>
              </a:ext>
            </a:extLst>
          </p:cNvPr>
          <p:cNvSpPr txBox="1"/>
          <p:nvPr/>
        </p:nvSpPr>
        <p:spPr>
          <a:xfrm>
            <a:off x="676225" y="4519770"/>
            <a:ext cx="43338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regano" panose="03060702040602030A04" pitchFamily="66" charset="0"/>
              </a:rPr>
              <a:t>We are not architectural developers. However, we can answer questions about our products.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65282-030F-443A-BA4B-B18C006BF300}"/>
              </a:ext>
            </a:extLst>
          </p:cNvPr>
          <p:cNvSpPr/>
          <p:nvPr/>
        </p:nvSpPr>
        <p:spPr>
          <a:xfrm>
            <a:off x="5639296" y="4234097"/>
            <a:ext cx="2560320" cy="2491768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052A5-0BB2-4EE1-9B46-50302EAFB7DE}"/>
              </a:ext>
            </a:extLst>
          </p:cNvPr>
          <p:cNvSpPr txBox="1"/>
          <p:nvPr/>
        </p:nvSpPr>
        <p:spPr>
          <a:xfrm>
            <a:off x="4850469" y="4774521"/>
            <a:ext cx="4333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regano" panose="03060702040602030A04" pitchFamily="66" charset="0"/>
              </a:rPr>
              <a:t>For questions on products outside our expertise, we may need to involve other teams.</a:t>
            </a:r>
          </a:p>
        </p:txBody>
      </p:sp>
    </p:spTree>
    <p:extLst>
      <p:ext uri="{BB962C8B-B14F-4D97-AF65-F5344CB8AC3E}">
        <p14:creationId xmlns:p14="http://schemas.microsoft.com/office/powerpoint/2010/main" val="3343105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r in the background&#10;&#10;Description automatically generated">
            <a:extLst>
              <a:ext uri="{FF2B5EF4-FFF2-40B4-BE49-F238E27FC236}">
                <a16:creationId xmlns:a16="http://schemas.microsoft.com/office/drawing/2014/main" id="{60281EC9-A8B8-401D-8D10-9457D1AC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E32C6-76EC-4F08-A48F-D8D7D47381A2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6E091-1CFF-42E3-A460-C40748C6E9A0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C00000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939D1-A088-4F88-B6E9-D917A1238609}"/>
              </a:ext>
            </a:extLst>
          </p:cNvPr>
          <p:cNvSpPr txBox="1"/>
          <p:nvPr/>
        </p:nvSpPr>
        <p:spPr>
          <a:xfrm>
            <a:off x="968138" y="861633"/>
            <a:ext cx="978114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Getting Started on an Advisory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EA4EB7-B11C-48D0-8FF2-A4162002F109}"/>
              </a:ext>
            </a:extLst>
          </p:cNvPr>
          <p:cNvSpPr/>
          <p:nvPr/>
        </p:nvSpPr>
        <p:spPr>
          <a:xfrm>
            <a:off x="344780" y="1556025"/>
            <a:ext cx="4328820" cy="4285988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01C57-3FA9-48F7-8C60-B1F7AB430146}"/>
              </a:ext>
            </a:extLst>
          </p:cNvPr>
          <p:cNvSpPr txBox="1"/>
          <p:nvPr/>
        </p:nvSpPr>
        <p:spPr>
          <a:xfrm>
            <a:off x="1436171" y="1973075"/>
            <a:ext cx="1053591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Gather all questions/gist of direction from customer.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Be clear </a:t>
            </a:r>
            <a:r>
              <a:rPr lang="en-US" sz="3200" b="1" dirty="0">
                <a:solidFill>
                  <a:srgbClr val="C00000"/>
                </a:solidFill>
                <a:latin typeface="Abadi" panose="020B0604020104020204" pitchFamily="34" charset="0"/>
              </a:rPr>
              <a:t>from the beginning </a:t>
            </a:r>
            <a:r>
              <a:rPr lang="en-US" sz="2400" dirty="0">
                <a:latin typeface="Abadi" panose="020B0604020104020204" pitchFamily="34" charset="0"/>
              </a:rPr>
              <a:t>about what information you will be able to provide.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Provide what information you already can.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Be clear about what information you need to confirm, and when you will provide an update/response.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Open collaboration tasks/bring in other teams to answer questions about other products.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Reach out to your SME, TA, or Product team for questions on your product that you don’t know.</a:t>
            </a:r>
          </a:p>
        </p:txBody>
      </p:sp>
    </p:spTree>
    <p:extLst>
      <p:ext uri="{BB962C8B-B14F-4D97-AF65-F5344CB8AC3E}">
        <p14:creationId xmlns:p14="http://schemas.microsoft.com/office/powerpoint/2010/main" val="31670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F667A4A-DE12-4B58-81DE-61E01A63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28493">
            <a:off x="207783" y="558126"/>
            <a:ext cx="5417101" cy="2033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D3038-5706-427B-BC90-E6576A8C2837}"/>
              </a:ext>
            </a:extLst>
          </p:cNvPr>
          <p:cNvSpPr txBox="1"/>
          <p:nvPr/>
        </p:nvSpPr>
        <p:spPr>
          <a:xfrm>
            <a:off x="355786" y="1025277"/>
            <a:ext cx="5330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Break/Fix Issue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9AD1EF-852C-426D-859B-8BCC9ABE3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5303">
            <a:off x="3886697" y="-1949795"/>
            <a:ext cx="3327993" cy="291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6E89F7-A38E-41A6-9EAE-AA5480E35295}"/>
              </a:ext>
            </a:extLst>
          </p:cNvPr>
          <p:cNvSpPr txBox="1"/>
          <p:nvPr/>
        </p:nvSpPr>
        <p:spPr>
          <a:xfrm>
            <a:off x="4768664" y="1769375"/>
            <a:ext cx="70675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3200" dirty="0">
                <a:latin typeface="Abadi" panose="020B0604020104020204" pitchFamily="34" charset="0"/>
              </a:rPr>
              <a:t>A break/fix issue is an issue where the product is not behaving as expected and is throwing an error, not operating as anticipated, or producing unexpected results.</a:t>
            </a:r>
            <a:endParaRPr lang="en-US" sz="32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4CFA-BA87-408B-B8B4-694F8F0001D6}"/>
              </a:ext>
            </a:extLst>
          </p:cNvPr>
          <p:cNvSpPr txBox="1">
            <a:spLocks/>
          </p:cNvSpPr>
          <p:nvPr/>
        </p:nvSpPr>
        <p:spPr>
          <a:xfrm>
            <a:off x="346875" y="4539218"/>
            <a:ext cx="6624809" cy="1260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For Example…</a:t>
            </a:r>
            <a:endParaRPr lang="en-US" sz="2800" b="0" i="0" dirty="0">
              <a:effectLst/>
              <a:latin typeface="Abadi" panose="020B0604020104020204" pitchFamily="34" charset="0"/>
            </a:endParaRP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336BE-D505-44B0-94FC-174332219324}"/>
              </a:ext>
            </a:extLst>
          </p:cNvPr>
          <p:cNvSpPr txBox="1"/>
          <p:nvPr/>
        </p:nvSpPr>
        <p:spPr>
          <a:xfrm>
            <a:off x="646545" y="4877918"/>
            <a:ext cx="11314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AutoNum type="arabicPeriod"/>
            </a:pPr>
            <a:endParaRPr lang="en-US" dirty="0"/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When running my script, I am getting a 403 Forbidden error…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The portal should do X, but instead I am seeing Y behavior.</a:t>
            </a:r>
          </a:p>
          <a:p>
            <a:pPr marL="514350" indent="-514350" algn="l" fontAlgn="base"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My job used to work, but is now failing with this error…</a:t>
            </a:r>
          </a:p>
        </p:txBody>
      </p:sp>
    </p:spTree>
    <p:extLst>
      <p:ext uri="{BB962C8B-B14F-4D97-AF65-F5344CB8AC3E}">
        <p14:creationId xmlns:p14="http://schemas.microsoft.com/office/powerpoint/2010/main" val="4173216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0306FBBA-2279-4A32-8C63-2D7D4F84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"/>
            <a:ext cx="12192000" cy="6858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22D620-A683-451D-BB1C-C75B623244DE}"/>
              </a:ext>
            </a:extLst>
          </p:cNvPr>
          <p:cNvSpPr/>
          <p:nvPr/>
        </p:nvSpPr>
        <p:spPr>
          <a:xfrm>
            <a:off x="2854792" y="362118"/>
            <a:ext cx="6482412" cy="603216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3D4E4-335A-4E37-A228-71A95127C54D}"/>
              </a:ext>
            </a:extLst>
          </p:cNvPr>
          <p:cNvSpPr txBox="1"/>
          <p:nvPr/>
        </p:nvSpPr>
        <p:spPr>
          <a:xfrm>
            <a:off x="990600" y="19734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DA3636"/>
                </a:solidFill>
                <a:latin typeface="Fontdinerdotcom" panose="02000506060000020004" pitchFamily="2" charset="0"/>
              </a:rPr>
              <a:t>If your customer </a:t>
            </a:r>
            <a:r>
              <a:rPr lang="en-US" sz="72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i</a:t>
            </a:r>
            <a:r>
              <a:rPr lang="en-US" sz="7200" dirty="0">
                <a:solidFill>
                  <a:srgbClr val="DA3636"/>
                </a:solidFill>
                <a:latin typeface="Fontdinerdotcom" panose="02000506060000020004" pitchFamily="2" charset="0"/>
              </a:rPr>
              <a:t>s Prem</a:t>
            </a:r>
            <a:r>
              <a:rPr lang="en-US" sz="72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i</a:t>
            </a:r>
            <a:r>
              <a:rPr lang="en-US" sz="7200" dirty="0">
                <a:solidFill>
                  <a:srgbClr val="DA3636"/>
                </a:solidFill>
                <a:latin typeface="Fontdinerdotcom" panose="02000506060000020004" pitchFamily="2" charset="0"/>
              </a:rPr>
              <a:t>er…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8861E-DCEF-4A0E-8962-9FCE86704590}"/>
              </a:ext>
            </a:extLst>
          </p:cNvPr>
          <p:cNvSpPr txBox="1"/>
          <p:nvPr/>
        </p:nvSpPr>
        <p:spPr>
          <a:xfrm>
            <a:off x="312420" y="1549965"/>
            <a:ext cx="115671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Reach out to Technical Account Manager (TAM) for assistance.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C76AB-753B-4897-8C92-7AC21931F097}"/>
              </a:ext>
            </a:extLst>
          </p:cNvPr>
          <p:cNvSpPr txBox="1"/>
          <p:nvPr/>
        </p:nvSpPr>
        <p:spPr>
          <a:xfrm>
            <a:off x="828039" y="2630379"/>
            <a:ext cx="105359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latin typeface="Abadi" panose="020B0604020104020204" pitchFamily="34" charset="0"/>
              </a:rPr>
              <a:t>Tell them what kind of information your customer is requesting that is outside your ability to provide, or what kind of assistance the customer needs.</a:t>
            </a:r>
          </a:p>
          <a:p>
            <a:pPr lvl="1" algn="ctr"/>
            <a:endParaRPr lang="en-US" sz="2400" dirty="0">
              <a:latin typeface="Abadi" panose="020B0604020104020204" pitchFamily="34" charset="0"/>
            </a:endParaRPr>
          </a:p>
          <a:p>
            <a:pPr lvl="1" algn="ctr"/>
            <a:r>
              <a:rPr lang="en-US" sz="2400" dirty="0">
                <a:latin typeface="Abadi" panose="020B0604020104020204" pitchFamily="34" charset="0"/>
              </a:rPr>
              <a:t>Ask if there is a </a:t>
            </a:r>
            <a:r>
              <a:rPr lang="en-US" sz="2400" dirty="0">
                <a:solidFill>
                  <a:srgbClr val="C00000"/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Cloud Solution Architect (CSA) </a:t>
            </a:r>
            <a:r>
              <a:rPr lang="en-US" sz="2400" dirty="0">
                <a:latin typeface="Abadi" panose="020B0604020104020204" pitchFamily="34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PFE (Premier Field Engineer)</a:t>
            </a:r>
            <a:r>
              <a:rPr lang="en-US" sz="2400" dirty="0">
                <a:latin typeface="Abadi" panose="020B0604020104020204" pitchFamily="34" charset="0"/>
              </a:rPr>
              <a:t> already working with the customer who can help address their questions.</a:t>
            </a:r>
          </a:p>
        </p:txBody>
      </p:sp>
    </p:spTree>
    <p:extLst>
      <p:ext uri="{BB962C8B-B14F-4D97-AF65-F5344CB8AC3E}">
        <p14:creationId xmlns:p14="http://schemas.microsoft.com/office/powerpoint/2010/main" val="1780364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0306FBBA-2279-4A32-8C63-2D7D4F84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"/>
            <a:ext cx="12192000" cy="6858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22D620-A683-451D-BB1C-C75B623244DE}"/>
              </a:ext>
            </a:extLst>
          </p:cNvPr>
          <p:cNvSpPr/>
          <p:nvPr/>
        </p:nvSpPr>
        <p:spPr>
          <a:xfrm>
            <a:off x="2854792" y="362118"/>
            <a:ext cx="6482412" cy="603216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3D4E4-335A-4E37-A228-71A95127C54D}"/>
              </a:ext>
            </a:extLst>
          </p:cNvPr>
          <p:cNvSpPr txBox="1"/>
          <p:nvPr/>
        </p:nvSpPr>
        <p:spPr>
          <a:xfrm>
            <a:off x="990600" y="19734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DA3636"/>
                </a:solidFill>
                <a:latin typeface="Fontdinerdotcom" panose="02000506060000020004" pitchFamily="2" charset="0"/>
              </a:rPr>
              <a:t>If your customer </a:t>
            </a:r>
            <a:r>
              <a:rPr lang="en-US" sz="72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i</a:t>
            </a:r>
            <a:r>
              <a:rPr lang="en-US" sz="7200" dirty="0">
                <a:solidFill>
                  <a:srgbClr val="DA3636"/>
                </a:solidFill>
                <a:latin typeface="Fontdinerdotcom" panose="02000506060000020004" pitchFamily="2" charset="0"/>
              </a:rPr>
              <a:t>s Professional…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8861E-DCEF-4A0E-8962-9FCE86704590}"/>
              </a:ext>
            </a:extLst>
          </p:cNvPr>
          <p:cNvSpPr txBox="1"/>
          <p:nvPr/>
        </p:nvSpPr>
        <p:spPr>
          <a:xfrm>
            <a:off x="990600" y="1645821"/>
            <a:ext cx="9766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Be clear about what information you can provide. Involve other teams where possible. Let your customer know when you feel uncomfortable answering their questions and where they can go next.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3EA60-3747-4840-8056-70BD78279123}"/>
              </a:ext>
            </a:extLst>
          </p:cNvPr>
          <p:cNvSpPr txBox="1"/>
          <p:nvPr/>
        </p:nvSpPr>
        <p:spPr>
          <a:xfrm rot="21048217">
            <a:off x="44159" y="3850383"/>
            <a:ext cx="8053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DA3636"/>
                </a:solidFill>
                <a:latin typeface="Yesteryear" panose="03020802040607070802" pitchFamily="66" charset="0"/>
              </a:rPr>
              <a:t>…so, where can they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BB1AD-E5DB-4F7F-BD4C-308AF9F0966B}"/>
              </a:ext>
            </a:extLst>
          </p:cNvPr>
          <p:cNvSpPr txBox="1"/>
          <p:nvPr/>
        </p:nvSpPr>
        <p:spPr>
          <a:xfrm>
            <a:off x="6153059" y="4659170"/>
            <a:ext cx="50214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AutoNum type="arabicPeriod"/>
            </a:pPr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Documentation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Best Practices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Testing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23519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0306FBBA-2279-4A32-8C63-2D7D4F84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"/>
            <a:ext cx="12192000" cy="6858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22D620-A683-451D-BB1C-C75B623244DE}"/>
              </a:ext>
            </a:extLst>
          </p:cNvPr>
          <p:cNvSpPr/>
          <p:nvPr/>
        </p:nvSpPr>
        <p:spPr>
          <a:xfrm>
            <a:off x="2854792" y="362118"/>
            <a:ext cx="6482412" cy="603216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3EA60-3747-4840-8056-70BD78279123}"/>
              </a:ext>
            </a:extLst>
          </p:cNvPr>
          <p:cNvSpPr txBox="1"/>
          <p:nvPr/>
        </p:nvSpPr>
        <p:spPr>
          <a:xfrm>
            <a:off x="-748321" y="463719"/>
            <a:ext cx="8053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DA3636"/>
                </a:solidFill>
                <a:latin typeface="Yesteryear" panose="03020802040607070802" pitchFamily="66" charset="0"/>
              </a:rPr>
              <a:t>Microsoft Partners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2D509-E208-4601-BECB-6C037292FED3}"/>
              </a:ext>
            </a:extLst>
          </p:cNvPr>
          <p:cNvSpPr txBox="1"/>
          <p:nvPr/>
        </p:nvSpPr>
        <p:spPr>
          <a:xfrm>
            <a:off x="828038" y="1854705"/>
            <a:ext cx="105359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latin typeface="Abadi" panose="020B0604020104020204" pitchFamily="34" charset="0"/>
              </a:rPr>
              <a:t>Microsoft Partners are companies that have a relationship with Microsoft and deliver Microsoft product- based solutions to our customers!</a:t>
            </a:r>
          </a:p>
          <a:p>
            <a:pPr lvl="1" algn="ctr"/>
            <a:endParaRPr lang="en-US" sz="2400" dirty="0">
              <a:latin typeface="Abadi" panose="020B0604020104020204" pitchFamily="34" charset="0"/>
            </a:endParaRPr>
          </a:p>
          <a:p>
            <a:pPr lvl="1" algn="ctr"/>
            <a:r>
              <a:rPr lang="en-US" sz="2400" dirty="0">
                <a:latin typeface="Abadi" panose="020B0604020104020204" pitchFamily="34" charset="0"/>
              </a:rPr>
              <a:t>Some partners build out and manage customer environments.</a:t>
            </a:r>
          </a:p>
          <a:p>
            <a:pPr lvl="1" algn="ctr"/>
            <a:endParaRPr lang="en-US" sz="2400" dirty="0">
              <a:latin typeface="Abadi" panose="020B0604020104020204" pitchFamily="34" charset="0"/>
            </a:endParaRPr>
          </a:p>
          <a:p>
            <a:pPr lvl="1" algn="ctr"/>
            <a:r>
              <a:rPr lang="en-US" sz="2400" dirty="0">
                <a:latin typeface="Abadi" panose="020B0604020104020204" pitchFamily="34" charset="0"/>
              </a:rPr>
              <a:t>Some partners can come alongside to help develop business architectures.</a:t>
            </a:r>
          </a:p>
          <a:p>
            <a:pPr lvl="1" algn="ctr"/>
            <a:endParaRPr lang="en-US" sz="2400" dirty="0">
              <a:latin typeface="Abadi" panose="020B0604020104020204" pitchFamily="34" charset="0"/>
            </a:endParaRPr>
          </a:p>
          <a:p>
            <a:pPr lvl="1" algn="ctr"/>
            <a:r>
              <a:rPr lang="en-US" sz="2400" dirty="0">
                <a:latin typeface="Abadi" panose="020B0604020104020204" pitchFamily="34" charset="0"/>
              </a:rPr>
              <a:t>They can provide more assistance/development than resource support can.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DAFD8-8CDD-4A5D-BCBB-A1E7FD7EC193}"/>
              </a:ext>
            </a:extLst>
          </p:cNvPr>
          <p:cNvSpPr txBox="1"/>
          <p:nvPr/>
        </p:nvSpPr>
        <p:spPr>
          <a:xfrm>
            <a:off x="2069258" y="5159738"/>
            <a:ext cx="8053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DA3636"/>
                </a:solidFill>
                <a:latin typeface="Fontdinerdotcom" panose="02000506060000020004" pitchFamily="2" charset="0"/>
              </a:rPr>
              <a:t>You can find them here: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B587A-03B7-4E55-AC38-8789B0BCADDA}"/>
              </a:ext>
            </a:extLst>
          </p:cNvPr>
          <p:cNvSpPr txBox="1"/>
          <p:nvPr/>
        </p:nvSpPr>
        <p:spPr>
          <a:xfrm>
            <a:off x="2854792" y="5937302"/>
            <a:ext cx="575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latin typeface="Cherry Cream Soda" panose="02000000000000000000" pitchFamily="2" charset="0"/>
                <a:ea typeface="Cherry Cream Soda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https://partner.microsoft.com/</a:t>
            </a:r>
            <a:endParaRPr lang="en-US" sz="24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83E179-63E1-421D-ADEE-55105547610D}"/>
              </a:ext>
            </a:extLst>
          </p:cNvPr>
          <p:cNvSpPr/>
          <p:nvPr/>
        </p:nvSpPr>
        <p:spPr>
          <a:xfrm rot="1671805">
            <a:off x="8705917" y="-2071154"/>
            <a:ext cx="4011176" cy="3853132"/>
          </a:xfrm>
          <a:custGeom>
            <a:avLst/>
            <a:gdLst>
              <a:gd name="connsiteX0" fmla="*/ 0 w 4011176"/>
              <a:gd name="connsiteY0" fmla="*/ 1926566 h 3853132"/>
              <a:gd name="connsiteX1" fmla="*/ 2005588 w 4011176"/>
              <a:gd name="connsiteY1" fmla="*/ 0 h 3853132"/>
              <a:gd name="connsiteX2" fmla="*/ 4011176 w 4011176"/>
              <a:gd name="connsiteY2" fmla="*/ 1926566 h 3853132"/>
              <a:gd name="connsiteX3" fmla="*/ 2005588 w 4011176"/>
              <a:gd name="connsiteY3" fmla="*/ 3853132 h 3853132"/>
              <a:gd name="connsiteX4" fmla="*/ 0 w 4011176"/>
              <a:gd name="connsiteY4" fmla="*/ 1926566 h 385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176" h="3853132" fill="none" extrusionOk="0">
                <a:moveTo>
                  <a:pt x="0" y="1926566"/>
                </a:moveTo>
                <a:cubicBezTo>
                  <a:pt x="246644" y="891812"/>
                  <a:pt x="963690" y="-135330"/>
                  <a:pt x="2005588" y="0"/>
                </a:cubicBezTo>
                <a:cubicBezTo>
                  <a:pt x="2903192" y="-32166"/>
                  <a:pt x="3993033" y="879635"/>
                  <a:pt x="4011176" y="1926566"/>
                </a:cubicBezTo>
                <a:cubicBezTo>
                  <a:pt x="3988136" y="2770859"/>
                  <a:pt x="2946290" y="4085150"/>
                  <a:pt x="2005588" y="3853132"/>
                </a:cubicBezTo>
                <a:cubicBezTo>
                  <a:pt x="1025530" y="3924566"/>
                  <a:pt x="288733" y="3060001"/>
                  <a:pt x="0" y="1926566"/>
                </a:cubicBezTo>
                <a:close/>
              </a:path>
              <a:path w="4011176" h="3853132" stroke="0" extrusionOk="0">
                <a:moveTo>
                  <a:pt x="0" y="1926566"/>
                </a:moveTo>
                <a:cubicBezTo>
                  <a:pt x="-268769" y="696770"/>
                  <a:pt x="756914" y="52926"/>
                  <a:pt x="2005588" y="0"/>
                </a:cubicBezTo>
                <a:cubicBezTo>
                  <a:pt x="3306476" y="40680"/>
                  <a:pt x="3875883" y="866855"/>
                  <a:pt x="4011176" y="1926566"/>
                </a:cubicBezTo>
                <a:cubicBezTo>
                  <a:pt x="3966881" y="3033835"/>
                  <a:pt x="3075370" y="4062476"/>
                  <a:pt x="2005588" y="3853132"/>
                </a:cubicBezTo>
                <a:cubicBezTo>
                  <a:pt x="821002" y="3811042"/>
                  <a:pt x="225376" y="3098266"/>
                  <a:pt x="0" y="192656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0CA83-3C93-451A-A28B-DB483A2A9E84}"/>
              </a:ext>
            </a:extLst>
          </p:cNvPr>
          <p:cNvSpPr txBox="1"/>
          <p:nvPr/>
        </p:nvSpPr>
        <p:spPr>
          <a:xfrm>
            <a:off x="11117792" y="463719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2ECCED-6D73-45BE-90FA-EE6424F7D26B}"/>
              </a:ext>
            </a:extLst>
          </p:cNvPr>
          <p:cNvSpPr txBox="1"/>
          <p:nvPr/>
        </p:nvSpPr>
        <p:spPr>
          <a:xfrm>
            <a:off x="10643009" y="937825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D9655-68AC-4D0D-A1EE-7D0EF6201163}"/>
              </a:ext>
            </a:extLst>
          </p:cNvPr>
          <p:cNvSpPr txBox="1"/>
          <p:nvPr/>
        </p:nvSpPr>
        <p:spPr>
          <a:xfrm>
            <a:off x="8680576" y="70242"/>
            <a:ext cx="3093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latin typeface="Oregano" panose="03060702040602030A04" pitchFamily="66" charset="0"/>
              </a:rPr>
              <a:t>Legally, we can’t recommend a specific partner!</a:t>
            </a:r>
          </a:p>
        </p:txBody>
      </p:sp>
    </p:spTree>
    <p:extLst>
      <p:ext uri="{BB962C8B-B14F-4D97-AF65-F5344CB8AC3E}">
        <p14:creationId xmlns:p14="http://schemas.microsoft.com/office/powerpoint/2010/main" val="38486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4B00F-D031-40F9-8183-7B9042CC5C8B}"/>
              </a:ext>
            </a:extLst>
          </p:cNvPr>
          <p:cNvSpPr txBox="1"/>
          <p:nvPr/>
        </p:nvSpPr>
        <p:spPr>
          <a:xfrm>
            <a:off x="1638903" y="145414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C89A4-3CB6-4C74-8012-152D85DCCB11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3E9A6-6513-4CC7-9DD1-B0ACDC3EA092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1DC976-B380-4974-8B3E-1966711FCC76}"/>
              </a:ext>
            </a:extLst>
          </p:cNvPr>
          <p:cNvSpPr txBox="1">
            <a:spLocks/>
          </p:cNvSpPr>
          <p:nvPr/>
        </p:nvSpPr>
        <p:spPr>
          <a:xfrm>
            <a:off x="912771" y="2035703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Confirm with your customer what information they need.</a:t>
            </a:r>
          </a:p>
          <a:p>
            <a:pPr algn="l"/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2. Be clear about what information you can provide.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algn="l"/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3. Involve other resources/teams to answer questions outside your expertise.</a:t>
            </a: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b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</a:b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4. When you can’t provide information, tell your customer where they can go.</a:t>
            </a: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A0973-1436-40DB-AF12-4993DB1262A3}"/>
              </a:ext>
            </a:extLst>
          </p:cNvPr>
          <p:cNvSpPr txBox="1"/>
          <p:nvPr/>
        </p:nvSpPr>
        <p:spPr>
          <a:xfrm rot="21048217">
            <a:off x="159337" y="306728"/>
            <a:ext cx="544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Yesteryear" panose="03020802040607070802" pitchFamily="66" charset="0"/>
              </a:rPr>
              <a:t>Remember!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B13848-1E9E-4102-964D-B974260B0B5B}"/>
              </a:ext>
            </a:extLst>
          </p:cNvPr>
          <p:cNvSpPr/>
          <p:nvPr/>
        </p:nvSpPr>
        <p:spPr>
          <a:xfrm rot="1671805">
            <a:off x="8611743" y="5077786"/>
            <a:ext cx="4011176" cy="3853132"/>
          </a:xfrm>
          <a:custGeom>
            <a:avLst/>
            <a:gdLst>
              <a:gd name="connsiteX0" fmla="*/ 0 w 4011176"/>
              <a:gd name="connsiteY0" fmla="*/ 1926566 h 3853132"/>
              <a:gd name="connsiteX1" fmla="*/ 2005588 w 4011176"/>
              <a:gd name="connsiteY1" fmla="*/ 0 h 3853132"/>
              <a:gd name="connsiteX2" fmla="*/ 4011176 w 4011176"/>
              <a:gd name="connsiteY2" fmla="*/ 1926566 h 3853132"/>
              <a:gd name="connsiteX3" fmla="*/ 2005588 w 4011176"/>
              <a:gd name="connsiteY3" fmla="*/ 3853132 h 3853132"/>
              <a:gd name="connsiteX4" fmla="*/ 0 w 4011176"/>
              <a:gd name="connsiteY4" fmla="*/ 1926566 h 385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176" h="3853132" fill="none" extrusionOk="0">
                <a:moveTo>
                  <a:pt x="0" y="1926566"/>
                </a:moveTo>
                <a:cubicBezTo>
                  <a:pt x="246644" y="891812"/>
                  <a:pt x="963690" y="-135330"/>
                  <a:pt x="2005588" y="0"/>
                </a:cubicBezTo>
                <a:cubicBezTo>
                  <a:pt x="2903192" y="-32166"/>
                  <a:pt x="3993033" y="879635"/>
                  <a:pt x="4011176" y="1926566"/>
                </a:cubicBezTo>
                <a:cubicBezTo>
                  <a:pt x="3988136" y="2770859"/>
                  <a:pt x="2946290" y="4085150"/>
                  <a:pt x="2005588" y="3853132"/>
                </a:cubicBezTo>
                <a:cubicBezTo>
                  <a:pt x="1025530" y="3924566"/>
                  <a:pt x="288733" y="3060001"/>
                  <a:pt x="0" y="1926566"/>
                </a:cubicBezTo>
                <a:close/>
              </a:path>
              <a:path w="4011176" h="3853132" stroke="0" extrusionOk="0">
                <a:moveTo>
                  <a:pt x="0" y="1926566"/>
                </a:moveTo>
                <a:cubicBezTo>
                  <a:pt x="-268769" y="696770"/>
                  <a:pt x="756914" y="52926"/>
                  <a:pt x="2005588" y="0"/>
                </a:cubicBezTo>
                <a:cubicBezTo>
                  <a:pt x="3306476" y="40680"/>
                  <a:pt x="3875883" y="866855"/>
                  <a:pt x="4011176" y="1926566"/>
                </a:cubicBezTo>
                <a:cubicBezTo>
                  <a:pt x="3966881" y="3033835"/>
                  <a:pt x="3075370" y="4062476"/>
                  <a:pt x="2005588" y="3853132"/>
                </a:cubicBezTo>
                <a:cubicBezTo>
                  <a:pt x="821002" y="3811042"/>
                  <a:pt x="225376" y="3098266"/>
                  <a:pt x="0" y="192656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0">
            <a:solidFill>
              <a:srgbClr val="FFCC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5C897-25E5-4D99-8311-8371DEB1B798}"/>
              </a:ext>
            </a:extLst>
          </p:cNvPr>
          <p:cNvSpPr txBox="1"/>
          <p:nvPr/>
        </p:nvSpPr>
        <p:spPr>
          <a:xfrm>
            <a:off x="7658596" y="5980226"/>
            <a:ext cx="574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regano" panose="03060702040602030A04" pitchFamily="66" charset="0"/>
                <a:ea typeface="Cherry Cream Soda" panose="02000000000000000000" pitchFamily="2" charset="0"/>
              </a:rPr>
              <a:t>All of this is on the wiki!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E4235-6DB6-4445-A33A-58DA52B0665D}"/>
              </a:ext>
            </a:extLst>
          </p:cNvPr>
          <p:cNvSpPr txBox="1"/>
          <p:nvPr/>
        </p:nvSpPr>
        <p:spPr>
          <a:xfrm>
            <a:off x="10750501" y="4483628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F32FF-4215-42E3-93F5-CF729E1BDA0C}"/>
              </a:ext>
            </a:extLst>
          </p:cNvPr>
          <p:cNvSpPr txBox="1"/>
          <p:nvPr/>
        </p:nvSpPr>
        <p:spPr>
          <a:xfrm>
            <a:off x="10285360" y="5093802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3E4EF-B381-4D13-97BD-DDB57FBC7424}"/>
              </a:ext>
            </a:extLst>
          </p:cNvPr>
          <p:cNvSpPr txBox="1"/>
          <p:nvPr/>
        </p:nvSpPr>
        <p:spPr>
          <a:xfrm>
            <a:off x="7819445" y="5780171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51538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5C3129-9CA7-446F-A391-949033403CC2}"/>
              </a:ext>
            </a:extLst>
          </p:cNvPr>
          <p:cNvSpPr/>
          <p:nvPr/>
        </p:nvSpPr>
        <p:spPr>
          <a:xfrm>
            <a:off x="6280238" y="2421249"/>
            <a:ext cx="5635065" cy="530272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7DBA1A-F411-4525-8DBC-F88804671D72}"/>
              </a:ext>
            </a:extLst>
          </p:cNvPr>
          <p:cNvSpPr/>
          <p:nvPr/>
        </p:nvSpPr>
        <p:spPr>
          <a:xfrm>
            <a:off x="276699" y="2421249"/>
            <a:ext cx="5635065" cy="5302724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4B00F-D031-40F9-8183-7B9042CC5C8B}"/>
              </a:ext>
            </a:extLst>
          </p:cNvPr>
          <p:cNvSpPr txBox="1"/>
          <p:nvPr/>
        </p:nvSpPr>
        <p:spPr>
          <a:xfrm>
            <a:off x="1638903" y="145414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C89A4-3CB6-4C74-8012-152D85DCCB11}"/>
              </a:ext>
            </a:extLst>
          </p:cNvPr>
          <p:cNvSpPr txBox="1"/>
          <p:nvPr/>
        </p:nvSpPr>
        <p:spPr>
          <a:xfrm>
            <a:off x="3013366" y="-1068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3E9A6-6513-4CC7-9DD1-B0ACDC3EA092}"/>
              </a:ext>
            </a:extLst>
          </p:cNvPr>
          <p:cNvSpPr txBox="1"/>
          <p:nvPr/>
        </p:nvSpPr>
        <p:spPr>
          <a:xfrm>
            <a:off x="806401" y="130703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3E4EF-B381-4D13-97BD-DDB57FBC7424}"/>
              </a:ext>
            </a:extLst>
          </p:cNvPr>
          <p:cNvSpPr txBox="1"/>
          <p:nvPr/>
        </p:nvSpPr>
        <p:spPr>
          <a:xfrm>
            <a:off x="7819445" y="5780171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7615-463F-42D6-B27A-D282E443469C}"/>
              </a:ext>
            </a:extLst>
          </p:cNvPr>
          <p:cNvSpPr txBox="1"/>
          <p:nvPr/>
        </p:nvSpPr>
        <p:spPr>
          <a:xfrm>
            <a:off x="5466230" y="712264"/>
            <a:ext cx="1259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7A608-CB40-4258-9F84-28398BF1A624}"/>
              </a:ext>
            </a:extLst>
          </p:cNvPr>
          <p:cNvSpPr txBox="1"/>
          <p:nvPr/>
        </p:nvSpPr>
        <p:spPr>
          <a:xfrm>
            <a:off x="8160146" y="137077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C63CF-0855-4CE9-8C95-5716BBB7EAFC}"/>
              </a:ext>
            </a:extLst>
          </p:cNvPr>
          <p:cNvSpPr txBox="1"/>
          <p:nvPr/>
        </p:nvSpPr>
        <p:spPr>
          <a:xfrm>
            <a:off x="6019628" y="80791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6229B-6EE3-4A42-86C2-EB96DBB23FCF}"/>
              </a:ext>
            </a:extLst>
          </p:cNvPr>
          <p:cNvSpPr txBox="1"/>
          <p:nvPr/>
        </p:nvSpPr>
        <p:spPr>
          <a:xfrm>
            <a:off x="4171043" y="1636419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B8149-A0DA-45B4-83A9-66CA05598017}"/>
              </a:ext>
            </a:extLst>
          </p:cNvPr>
          <p:cNvSpPr txBox="1"/>
          <p:nvPr/>
        </p:nvSpPr>
        <p:spPr>
          <a:xfrm>
            <a:off x="8713544" y="1070948"/>
            <a:ext cx="1018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364ED-55B5-4F5F-AF6A-0E2265CEF8EB}"/>
              </a:ext>
            </a:extLst>
          </p:cNvPr>
          <p:cNvSpPr txBox="1"/>
          <p:nvPr/>
        </p:nvSpPr>
        <p:spPr>
          <a:xfrm>
            <a:off x="306639" y="279744"/>
            <a:ext cx="11727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" panose="02000506060000020004" pitchFamily="2" charset="0"/>
              </a:rPr>
              <a:t>To Troubleshoot Your Case…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E3729E-5B00-4A60-84E3-3EC6CC32BC69}"/>
              </a:ext>
            </a:extLst>
          </p:cNvPr>
          <p:cNvSpPr txBox="1">
            <a:spLocks/>
          </p:cNvSpPr>
          <p:nvPr/>
        </p:nvSpPr>
        <p:spPr>
          <a:xfrm>
            <a:off x="3649335" y="1882097"/>
            <a:ext cx="4833257" cy="60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What kind of problem is it?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52390-9045-460A-BAA5-34019A2A7668}"/>
              </a:ext>
            </a:extLst>
          </p:cNvPr>
          <p:cNvSpPr txBox="1"/>
          <p:nvPr/>
        </p:nvSpPr>
        <p:spPr>
          <a:xfrm>
            <a:off x="1395464" y="2612288"/>
            <a:ext cx="321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Yesteryear" panose="03020802040607070802" pitchFamily="66" charset="0"/>
              </a:rPr>
              <a:t>Advisory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520AE-FB26-4913-ADEA-704F7A87571A}"/>
              </a:ext>
            </a:extLst>
          </p:cNvPr>
          <p:cNvSpPr txBox="1"/>
          <p:nvPr/>
        </p:nvSpPr>
        <p:spPr>
          <a:xfrm>
            <a:off x="7130150" y="2612288"/>
            <a:ext cx="409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Yesteryear" panose="03020802040607070802" pitchFamily="66" charset="0"/>
              </a:rPr>
              <a:t>Break/Fix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0ABB-FE4B-4123-8A49-D8B78F2CC007}"/>
              </a:ext>
            </a:extLst>
          </p:cNvPr>
          <p:cNvSpPr txBox="1"/>
          <p:nvPr/>
        </p:nvSpPr>
        <p:spPr>
          <a:xfrm>
            <a:off x="6603827" y="3764960"/>
            <a:ext cx="51496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Define the Problem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Hypothesize Solutions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Troubleshooting Flow When You Don’t Know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Test Wisely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Ask for Help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Always Follow 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AB865-90F3-4F53-A9C2-8BDEDD537B51}"/>
              </a:ext>
            </a:extLst>
          </p:cNvPr>
          <p:cNvSpPr txBox="1"/>
          <p:nvPr/>
        </p:nvSpPr>
        <p:spPr>
          <a:xfrm>
            <a:off x="429258" y="3806988"/>
            <a:ext cx="51496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Define Customer Needs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Be Clear About What You Can Provide 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Reach Out to Others For Info Outside Your Expertise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Know Where Your Customer Can Go Next</a:t>
            </a:r>
          </a:p>
        </p:txBody>
      </p:sp>
    </p:spTree>
    <p:extLst>
      <p:ext uri="{BB962C8B-B14F-4D97-AF65-F5344CB8AC3E}">
        <p14:creationId xmlns:p14="http://schemas.microsoft.com/office/powerpoint/2010/main" val="40319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0DA6484-3AD9-4025-9725-6AC463994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419" y="0"/>
            <a:ext cx="12184812" cy="68580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64D37C-FE41-4353-B2F8-A3A997B6C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444">
            <a:off x="6946422" y="3688008"/>
            <a:ext cx="5364067" cy="4694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952CC-A8FE-4022-8782-EA36A713815A}"/>
              </a:ext>
            </a:extLst>
          </p:cNvPr>
          <p:cNvSpPr txBox="1"/>
          <p:nvPr/>
        </p:nvSpPr>
        <p:spPr>
          <a:xfrm>
            <a:off x="484698" y="2162608"/>
            <a:ext cx="1017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Yesteryear" panose="03020802040607070802" pitchFamily="66" charset="0"/>
              </a:rPr>
              <a:t>Thanks for coming!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C52FD-9F0A-4F2E-B9D5-0C1DE32E4D6C}"/>
              </a:ext>
            </a:extLst>
          </p:cNvPr>
          <p:cNvSpPr txBox="1"/>
          <p:nvPr/>
        </p:nvSpPr>
        <p:spPr>
          <a:xfrm>
            <a:off x="804963" y="3352382"/>
            <a:ext cx="1017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herry Cream Soda" panose="02000000000000000000" pitchFamily="2" charset="0"/>
                <a:ea typeface="Cherry Cream Soda" panose="02000000000000000000" pitchFamily="2" charset="0"/>
              </a:rPr>
              <a:t>Are there any questions?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47FD9-51FC-4B16-A9B1-A949A83EA15B}"/>
              </a:ext>
            </a:extLst>
          </p:cNvPr>
          <p:cNvSpPr txBox="1"/>
          <p:nvPr/>
        </p:nvSpPr>
        <p:spPr>
          <a:xfrm>
            <a:off x="475173" y="41217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887E3-6671-4270-92FE-C7EA85DAD13A}"/>
              </a:ext>
            </a:extLst>
          </p:cNvPr>
          <p:cNvSpPr txBox="1"/>
          <p:nvPr/>
        </p:nvSpPr>
        <p:spPr>
          <a:xfrm>
            <a:off x="524122" y="658297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5FE66-4F7B-4E71-AAA6-0BF6E1F70593}"/>
              </a:ext>
            </a:extLst>
          </p:cNvPr>
          <p:cNvSpPr txBox="1"/>
          <p:nvPr/>
        </p:nvSpPr>
        <p:spPr>
          <a:xfrm>
            <a:off x="1231300" y="77218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9950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4CDB8BC-F8AD-4C9C-AE70-A20302BF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9411360">
            <a:off x="-2620195" y="-1184750"/>
            <a:ext cx="10181063" cy="35663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1DC976-B380-4974-8B3E-1966711FCC76}"/>
              </a:ext>
            </a:extLst>
          </p:cNvPr>
          <p:cNvSpPr txBox="1">
            <a:spLocks/>
          </p:cNvSpPr>
          <p:nvPr/>
        </p:nvSpPr>
        <p:spPr>
          <a:xfrm>
            <a:off x="838200" y="2420236"/>
            <a:ext cx="10515600" cy="43456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Define the Problem</a:t>
            </a:r>
          </a:p>
          <a:p>
            <a:pPr marL="457200" indent="-457200" algn="l">
              <a:buAutoNum type="arabicPeriod"/>
            </a:pP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Summarize/Describe the Problem for Understanding</a:t>
            </a:r>
          </a:p>
          <a:p>
            <a:pPr marL="457200" indent="-457200" algn="l">
              <a:buAutoNum type="arabicPeriod"/>
            </a:pP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Create a Hypothesis for Root Cause</a:t>
            </a:r>
          </a:p>
          <a:p>
            <a:pPr marL="457200" indent="-457200" algn="l">
              <a:buAutoNum type="arabicPeriod"/>
            </a:pP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Test Hypothesis</a:t>
            </a:r>
          </a:p>
          <a:p>
            <a:pPr marL="457200" indent="-457200" algn="l">
              <a:buAutoNum type="arabicPeriod"/>
            </a:pPr>
            <a:endParaRPr lang="en-US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Verify Root Cause</a:t>
            </a: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A0973-1436-40DB-AF12-4993DB1262A3}"/>
              </a:ext>
            </a:extLst>
          </p:cNvPr>
          <p:cNvSpPr txBox="1"/>
          <p:nvPr/>
        </p:nvSpPr>
        <p:spPr>
          <a:xfrm>
            <a:off x="838200" y="973918"/>
            <a:ext cx="1037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A3636"/>
                </a:solidFill>
                <a:latin typeface="Yesteryear" panose="03020802040607070802" pitchFamily="66" charset="0"/>
              </a:rPr>
              <a:t>How to Think Through a Problem...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4A29D4-D76F-4067-85C6-B58BAC5F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6951">
            <a:off x="8355718" y="5853623"/>
            <a:ext cx="3802808" cy="13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4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61714" y="-1848861"/>
            <a:ext cx="12697690" cy="110193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1DC976-B380-4974-8B3E-1966711FCC76}"/>
              </a:ext>
            </a:extLst>
          </p:cNvPr>
          <p:cNvSpPr txBox="1">
            <a:spLocks/>
          </p:cNvSpPr>
          <p:nvPr/>
        </p:nvSpPr>
        <p:spPr>
          <a:xfrm>
            <a:off x="1900409" y="1553648"/>
            <a:ext cx="10515600" cy="5147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Who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is affected by the problem?</a:t>
            </a:r>
          </a:p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What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are the symptoms?</a:t>
            </a:r>
          </a:p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When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does the problem occur?</a:t>
            </a:r>
          </a:p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Where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does the problem occur? </a:t>
            </a:r>
            <a:br>
              <a:rPr lang="en-US" sz="2800" b="0" i="0" dirty="0">
                <a:effectLst/>
                <a:latin typeface="Abadi" panose="020B0604020104020204" pitchFamily="34" charset="0"/>
              </a:rPr>
            </a:br>
            <a:r>
              <a:rPr lang="en-US" sz="2800" b="0" i="0" dirty="0">
                <a:effectLst/>
                <a:latin typeface="Abadi" panose="020B0604020104020204" pitchFamily="34" charset="0"/>
              </a:rPr>
              <a:t>		(What components are involved?)</a:t>
            </a:r>
          </a:p>
          <a:p>
            <a:pPr algn="l" fontAlgn="base"/>
            <a:r>
              <a:rPr lang="en-US" sz="52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Why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is this important to solve the problem? </a:t>
            </a:r>
          </a:p>
          <a:p>
            <a:pPr algn="l" fontAlgn="base"/>
            <a:r>
              <a:rPr lang="en-US" sz="2800" dirty="0">
                <a:latin typeface="Abadi" panose="020B0604020104020204" pitchFamily="34" charset="0"/>
              </a:rPr>
              <a:t>		(Are there workarounds?)</a:t>
            </a:r>
            <a:endParaRPr lang="en-US" sz="2800" b="0" i="0" dirty="0">
              <a:effectLst/>
              <a:latin typeface="Abadi" panose="020B0604020104020204" pitchFamily="34" charset="0"/>
            </a:endParaRP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A0973-1436-40DB-AF12-4993DB1262A3}"/>
              </a:ext>
            </a:extLst>
          </p:cNvPr>
          <p:cNvSpPr txBox="1"/>
          <p:nvPr/>
        </p:nvSpPr>
        <p:spPr>
          <a:xfrm>
            <a:off x="234993" y="683875"/>
            <a:ext cx="10372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1. Define the Problem</a:t>
            </a:r>
            <a:endParaRPr lang="en-US" sz="66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0E3B4-7207-413B-973E-41F5F8A692B9}"/>
              </a:ext>
            </a:extLst>
          </p:cNvPr>
          <p:cNvSpPr txBox="1"/>
          <p:nvPr/>
        </p:nvSpPr>
        <p:spPr>
          <a:xfrm>
            <a:off x="9506637" y="13075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5F28-34D6-4800-9E56-561DAEF7C88C}"/>
              </a:ext>
            </a:extLst>
          </p:cNvPr>
          <p:cNvSpPr txBox="1"/>
          <p:nvPr/>
        </p:nvSpPr>
        <p:spPr>
          <a:xfrm>
            <a:off x="9555586" y="376877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0FD3F-8C6C-4A3C-ADEB-E0D302F54BE6}"/>
              </a:ext>
            </a:extLst>
          </p:cNvPr>
          <p:cNvSpPr txBox="1"/>
          <p:nvPr/>
        </p:nvSpPr>
        <p:spPr>
          <a:xfrm>
            <a:off x="10262764" y="49076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3614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96E0B6BA-0D63-4510-BE1D-732C0C81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61714" y="-1848861"/>
            <a:ext cx="12697690" cy="110193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1DC976-B380-4974-8B3E-1966711FCC76}"/>
              </a:ext>
            </a:extLst>
          </p:cNvPr>
          <p:cNvSpPr txBox="1">
            <a:spLocks/>
          </p:cNvSpPr>
          <p:nvPr/>
        </p:nvSpPr>
        <p:spPr>
          <a:xfrm>
            <a:off x="930591" y="376877"/>
            <a:ext cx="3429884" cy="1254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8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For Example…</a:t>
            </a:r>
            <a:endParaRPr lang="en-US" sz="2800" b="0" i="0" dirty="0">
              <a:effectLst/>
              <a:latin typeface="Abadi" panose="020B0604020104020204" pitchFamily="34" charset="0"/>
            </a:endParaRPr>
          </a:p>
          <a:p>
            <a:pPr lvl="1" algn="l"/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BDFEC-577D-4C45-B6D1-B551FDF51DE7}"/>
              </a:ext>
            </a:extLst>
          </p:cNvPr>
          <p:cNvSpPr txBox="1"/>
          <p:nvPr/>
        </p:nvSpPr>
        <p:spPr>
          <a:xfrm>
            <a:off x="930591" y="584927"/>
            <a:ext cx="11141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dirty="0">
              <a:latin typeface="Abadi" panose="020B0604020104020204" pitchFamily="34" charset="0"/>
            </a:endParaRPr>
          </a:p>
          <a:p>
            <a:pPr algn="l" fontAlgn="base"/>
            <a:r>
              <a:rPr lang="en-US" sz="2400" dirty="0">
                <a:latin typeface="Oregano" panose="03060702040602030A04" pitchFamily="66" charset="0"/>
              </a:rPr>
              <a:t>Description: </a:t>
            </a:r>
          </a:p>
          <a:p>
            <a:pPr algn="l" fontAlgn="base"/>
            <a:r>
              <a:rPr lang="en-US" sz="2400" dirty="0">
                <a:latin typeface="Abadi" panose="020B0604020104020204" pitchFamily="34" charset="0"/>
              </a:rPr>
              <a:t>“I am getting an access error trying to access my data through the portal…”</a:t>
            </a:r>
            <a:endParaRPr lang="en-US" sz="2400" b="0" i="0" dirty="0">
              <a:solidFill>
                <a:srgbClr val="444444"/>
              </a:solidFill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485F55-D2AC-4EE1-B2BA-5C95AC274E2A}"/>
              </a:ext>
            </a:extLst>
          </p:cNvPr>
          <p:cNvSpPr txBox="1">
            <a:spLocks/>
          </p:cNvSpPr>
          <p:nvPr/>
        </p:nvSpPr>
        <p:spPr>
          <a:xfrm>
            <a:off x="1928118" y="1710491"/>
            <a:ext cx="10515600" cy="514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Who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0BDA5-197F-464E-8878-C304399DBC6B}"/>
              </a:ext>
            </a:extLst>
          </p:cNvPr>
          <p:cNvSpPr txBox="1"/>
          <p:nvPr/>
        </p:nvSpPr>
        <p:spPr>
          <a:xfrm>
            <a:off x="1928118" y="2303344"/>
            <a:ext cx="1103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What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3BDD1-971B-4BA9-87B5-39FE66AEF708}"/>
              </a:ext>
            </a:extLst>
          </p:cNvPr>
          <p:cNvSpPr txBox="1"/>
          <p:nvPr/>
        </p:nvSpPr>
        <p:spPr>
          <a:xfrm>
            <a:off x="1928118" y="2868446"/>
            <a:ext cx="10430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When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C8710-5DFC-4AAC-8A7D-B9EEE0205B33}"/>
              </a:ext>
            </a:extLst>
          </p:cNvPr>
          <p:cNvSpPr txBox="1"/>
          <p:nvPr/>
        </p:nvSpPr>
        <p:spPr>
          <a:xfrm>
            <a:off x="1842655" y="4039022"/>
            <a:ext cx="1103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Where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FB5BB-41A7-40D9-8AFE-47AD704D650A}"/>
              </a:ext>
            </a:extLst>
          </p:cNvPr>
          <p:cNvSpPr txBox="1"/>
          <p:nvPr/>
        </p:nvSpPr>
        <p:spPr>
          <a:xfrm>
            <a:off x="1928118" y="5288471"/>
            <a:ext cx="6643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DA3636"/>
                </a:solidFill>
                <a:effectLst/>
                <a:latin typeface="Oregano" panose="03060702040602030A04" pitchFamily="66" charset="0"/>
              </a:rPr>
              <a:t>Why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 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8CEF31-F77F-4996-8F02-9554041859B6}"/>
              </a:ext>
            </a:extLst>
          </p:cNvPr>
          <p:cNvSpPr txBox="1"/>
          <p:nvPr/>
        </p:nvSpPr>
        <p:spPr>
          <a:xfrm>
            <a:off x="3105911" y="1815260"/>
            <a:ext cx="8137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badi" panose="020B0604020104020204" pitchFamily="34" charset="0"/>
              </a:rPr>
              <a:t>- Do all users see this error, a subset, or just you?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211ED1-9936-4D0F-845E-718006615DF2}"/>
              </a:ext>
            </a:extLst>
          </p:cNvPr>
          <p:cNvSpPr txBox="1"/>
          <p:nvPr/>
        </p:nvSpPr>
        <p:spPr>
          <a:xfrm>
            <a:off x="3147474" y="2449646"/>
            <a:ext cx="6973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badi" panose="020B0604020104020204" pitchFamily="34" charset="0"/>
              </a:rPr>
              <a:t>- What is the full error message?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E666C-1269-4EB3-89C8-9C60584A366A}"/>
              </a:ext>
            </a:extLst>
          </p:cNvPr>
          <p:cNvSpPr txBox="1"/>
          <p:nvPr/>
        </p:nvSpPr>
        <p:spPr>
          <a:xfrm>
            <a:off x="3284694" y="3019840"/>
            <a:ext cx="9369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Do you see this error every time you attempt to access the data?</a:t>
            </a: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badi" panose="020B0604020104020204" pitchFamily="34" charset="0"/>
              </a:rPr>
              <a:t>When was the last time you saw this error?</a:t>
            </a:r>
          </a:p>
          <a:p>
            <a:pPr marL="285750" indent="-285750">
              <a:buFontTx/>
              <a:buChar char="-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Did this work in the past? When did it stop?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A8FE2-3803-4406-AF6E-14E6FC85EF74}"/>
              </a:ext>
            </a:extLst>
          </p:cNvPr>
          <p:cNvSpPr txBox="1"/>
          <p:nvPr/>
        </p:nvSpPr>
        <p:spPr>
          <a:xfrm>
            <a:off x="3323949" y="4200822"/>
            <a:ext cx="886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Do you only see this error through the portal? Have you tried with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b="0" i="0" dirty="0">
                <a:effectLst/>
                <a:latin typeface="Abadi" panose="020B0604020104020204" pitchFamily="34" charset="0"/>
              </a:rPr>
              <a:t>a script or another tool?</a:t>
            </a: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i="0" dirty="0">
                <a:effectLst/>
                <a:latin typeface="Abadi" panose="020B0604020104020204" pitchFamily="34" charset="0"/>
              </a:rPr>
              <a:t>Do you see the same error if you use InPrivate browsing?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2C4B2-451A-454E-A73B-0E7AEB17E289}"/>
              </a:ext>
            </a:extLst>
          </p:cNvPr>
          <p:cNvSpPr txBox="1"/>
          <p:nvPr/>
        </p:nvSpPr>
        <p:spPr>
          <a:xfrm>
            <a:off x="3105911" y="5480440"/>
            <a:ext cx="425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0" i="0" dirty="0">
                <a:effectLst/>
                <a:latin typeface="Abadi" panose="020B0604020104020204" pitchFamily="34" charset="0"/>
              </a:rPr>
              <a:t>- What do you need to access the data </a:t>
            </a:r>
            <a:r>
              <a:rPr lang="en-US" sz="2400" dirty="0">
                <a:latin typeface="Abadi" panose="020B0604020104020204" pitchFamily="34" charset="0"/>
              </a:rPr>
              <a:t>for? What is this error preventing you from doing?</a:t>
            </a:r>
            <a:endParaRPr lang="en-US" sz="2400" b="0" i="0" dirty="0">
              <a:effectLst/>
              <a:latin typeface="Abadi" panose="020B06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amp, light, mirror&#10;&#10;Description automatically generated">
            <a:extLst>
              <a:ext uri="{FF2B5EF4-FFF2-40B4-BE49-F238E27FC236}">
                <a16:creationId xmlns:a16="http://schemas.microsoft.com/office/drawing/2014/main" id="{AA08F700-2FE3-4504-BEF8-1F74887C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522">
            <a:off x="580186" y="-1810491"/>
            <a:ext cx="12697690" cy="11019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A0973-1436-40DB-AF12-4993DB1262A3}"/>
              </a:ext>
            </a:extLst>
          </p:cNvPr>
          <p:cNvSpPr txBox="1"/>
          <p:nvPr/>
        </p:nvSpPr>
        <p:spPr>
          <a:xfrm>
            <a:off x="234993" y="683875"/>
            <a:ext cx="10372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herry Cream Soda" panose="02000000000000000000" pitchFamily="2" charset="0"/>
                <a:ea typeface="Cherry Cream Soda" panose="02000000000000000000" pitchFamily="2" charset="0"/>
              </a:rPr>
              <a:t>2. Summarize/Describe</a:t>
            </a:r>
            <a:endParaRPr lang="en-US" sz="6600" dirty="0">
              <a:latin typeface="Cherry Cream Soda" panose="02000000000000000000" pitchFamily="2" charset="0"/>
              <a:ea typeface="Cherry Cream Soda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0E3B4-7207-413B-973E-41F5F8A692B9}"/>
              </a:ext>
            </a:extLst>
          </p:cNvPr>
          <p:cNvSpPr txBox="1"/>
          <p:nvPr/>
        </p:nvSpPr>
        <p:spPr>
          <a:xfrm>
            <a:off x="9506637" y="130759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5F28-34D6-4800-9E56-561DAEF7C88C}"/>
              </a:ext>
            </a:extLst>
          </p:cNvPr>
          <p:cNvSpPr txBox="1"/>
          <p:nvPr/>
        </p:nvSpPr>
        <p:spPr>
          <a:xfrm>
            <a:off x="9555586" y="376877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0FD3F-8C6C-4A3C-ADEB-E0D302F54BE6}"/>
              </a:ext>
            </a:extLst>
          </p:cNvPr>
          <p:cNvSpPr txBox="1"/>
          <p:nvPr/>
        </p:nvSpPr>
        <p:spPr>
          <a:xfrm>
            <a:off x="10262764" y="490762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DA3636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A89A9-ACDD-4B76-A08E-A2F1DA6EA405}"/>
              </a:ext>
            </a:extLst>
          </p:cNvPr>
          <p:cNvSpPr txBox="1"/>
          <p:nvPr/>
        </p:nvSpPr>
        <p:spPr>
          <a:xfrm>
            <a:off x="393452" y="1646429"/>
            <a:ext cx="10372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Once you have answers to the </a:t>
            </a:r>
            <a:r>
              <a:rPr lang="en-US" sz="2800" dirty="0">
                <a:solidFill>
                  <a:srgbClr val="DA3636"/>
                </a:solidFill>
                <a:latin typeface="Abadi" panose="020B0604020104020204" pitchFamily="34" charset="0"/>
              </a:rPr>
              <a:t>5 W Questions</a:t>
            </a:r>
            <a:r>
              <a:rPr lang="en-US" sz="2800" dirty="0">
                <a:latin typeface="Abadi" panose="020B0604020104020204" pitchFamily="34" charset="0"/>
              </a:rPr>
              <a:t>, use the answers to create a brief summary to ensure that you understand the problem.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r>
              <a:rPr lang="en-US" sz="2800" dirty="0">
                <a:latin typeface="Abadi" panose="020B0604020104020204" pitchFamily="34" charset="0"/>
              </a:rPr>
              <a:t>This will make sure you’re addressing the right problem the FIRST TIME and is an important reference for later troubleshooting steps.</a:t>
            </a:r>
            <a:endParaRPr lang="en-US" sz="4800" dirty="0">
              <a:latin typeface="Oregano" panose="03060702040602030A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6A53D-D3BC-47EB-B127-4AEBCD98E59A}"/>
              </a:ext>
            </a:extLst>
          </p:cNvPr>
          <p:cNvSpPr txBox="1"/>
          <p:nvPr/>
        </p:nvSpPr>
        <p:spPr>
          <a:xfrm>
            <a:off x="2943611" y="4704037"/>
            <a:ext cx="5621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5400" dirty="0">
                <a:solidFill>
                  <a:srgbClr val="C00000"/>
                </a:solidFill>
                <a:latin typeface="Fontdinerdotcom" panose="02000506060000020004" pitchFamily="2" charset="0"/>
              </a:rPr>
              <a:t>Write a Statement</a:t>
            </a:r>
          </a:p>
          <a:p>
            <a:pPr marL="514350" indent="-514350">
              <a:buAutoNum type="arabicPeriod"/>
            </a:pPr>
            <a:r>
              <a:rPr lang="en-US" sz="5400" dirty="0">
                <a:solidFill>
                  <a:srgbClr val="C00000"/>
                </a:solidFill>
                <a:latin typeface="Fontdinerdotcom" panose="02000506060000020004" pitchFamily="2" charset="0"/>
              </a:rPr>
              <a:t>Draw It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5D832-C39E-4421-A757-C850269209EE}"/>
              </a:ext>
            </a:extLst>
          </p:cNvPr>
          <p:cNvSpPr txBox="1"/>
          <p:nvPr/>
        </p:nvSpPr>
        <p:spPr>
          <a:xfrm>
            <a:off x="2133986" y="4324085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FFF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35B4F-FCED-458B-A089-89B3A8767204}"/>
              </a:ext>
            </a:extLst>
          </p:cNvPr>
          <p:cNvSpPr txBox="1"/>
          <p:nvPr/>
        </p:nvSpPr>
        <p:spPr>
          <a:xfrm>
            <a:off x="5640456" y="5391224"/>
            <a:ext cx="809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FFFF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FC00D-F76E-4729-858A-5EB1C246EF88}"/>
              </a:ext>
            </a:extLst>
          </p:cNvPr>
          <p:cNvSpPr txBox="1"/>
          <p:nvPr/>
        </p:nvSpPr>
        <p:spPr>
          <a:xfrm>
            <a:off x="6446658" y="5255810"/>
            <a:ext cx="1259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Fontdinerdotcom Sparkly" panose="0200060606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0183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E128758196D49B43ED7DD84E9F050" ma:contentTypeVersion="11" ma:contentTypeDescription="Create a new document." ma:contentTypeScope="" ma:versionID="7763f03f28f57e6b8438fd0cbcde6473">
  <xsd:schema xmlns:xsd="http://www.w3.org/2001/XMLSchema" xmlns:xs="http://www.w3.org/2001/XMLSchema" xmlns:p="http://schemas.microsoft.com/office/2006/metadata/properties" xmlns:ns1="http://schemas.microsoft.com/sharepoint/v3" xmlns:ns3="9950ec39-1844-4554-bcda-c7f52afb1acf" xmlns:ns4="8added0c-d052-4e1d-85f7-bf9f1a906e49" targetNamespace="http://schemas.microsoft.com/office/2006/metadata/properties" ma:root="true" ma:fieldsID="d08e486cad67b8424a69a1d1b0c41453" ns1:_="" ns3:_="" ns4:_="">
    <xsd:import namespace="http://schemas.microsoft.com/sharepoint/v3"/>
    <xsd:import namespace="9950ec39-1844-4554-bcda-c7f52afb1acf"/>
    <xsd:import namespace="8added0c-d052-4e1d-85f7-bf9f1a906e4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0ec39-1844-4554-bcda-c7f52afb1a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ded0c-d052-4e1d-85f7-bf9f1a906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F7BB01-2962-486D-9744-3E17C45DDA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789C2-A73D-4CF9-8DB4-BDAB5557A7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4086959-0CD2-4732-9B40-F3DE799C6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950ec39-1844-4554-bcda-c7f52afb1acf"/>
    <ds:schemaRef ds:uri="8added0c-d052-4e1d-85f7-bf9f1a906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15377</TotalTime>
  <Words>4496</Words>
  <Application>Microsoft Office PowerPoint</Application>
  <PresentationFormat>Widescreen</PresentationFormat>
  <Paragraphs>851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Abadi</vt:lpstr>
      <vt:lpstr>Arial</vt:lpstr>
      <vt:lpstr>Calibri</vt:lpstr>
      <vt:lpstr>Calibri Light</vt:lpstr>
      <vt:lpstr>Cherry Cream Soda</vt:lpstr>
      <vt:lpstr>Fontdinerdotcom</vt:lpstr>
      <vt:lpstr>Fontdinerdotcom Sparkly</vt:lpstr>
      <vt:lpstr>Oregano</vt:lpstr>
      <vt:lpstr>Segoe UI Semibold</vt:lpstr>
      <vt:lpstr>Whirly Birdie</vt:lpstr>
      <vt:lpstr>Yesteryear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Henderson</dc:creator>
  <cp:lastModifiedBy>Whitney Henderson</cp:lastModifiedBy>
  <cp:revision>47</cp:revision>
  <dcterms:created xsi:type="dcterms:W3CDTF">2020-05-15T20:30:59Z</dcterms:created>
  <dcterms:modified xsi:type="dcterms:W3CDTF">2020-06-15T19:31:13Z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2020-05-15T20:31:21Z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a4b45892-402d-4312-a7fc-319ea64caca4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0x01010020BE128758196D49B43ED7DD84E9F050</vt:lpwstr>
  </property>
</Properties>
</file>