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66" r:id="rId3"/>
    <p:sldId id="308" r:id="rId4"/>
    <p:sldId id="279" r:id="rId5"/>
    <p:sldId id="354" r:id="rId6"/>
    <p:sldId id="289" r:id="rId7"/>
    <p:sldId id="300" r:id="rId8"/>
    <p:sldId id="280" r:id="rId9"/>
    <p:sldId id="309" r:id="rId10"/>
    <p:sldId id="311" r:id="rId11"/>
    <p:sldId id="350" r:id="rId12"/>
    <p:sldId id="281" r:id="rId13"/>
    <p:sldId id="314" r:id="rId14"/>
    <p:sldId id="315" r:id="rId15"/>
    <p:sldId id="312" r:id="rId16"/>
    <p:sldId id="313" r:id="rId17"/>
    <p:sldId id="355" r:id="rId18"/>
    <p:sldId id="318" r:id="rId19"/>
    <p:sldId id="316" r:id="rId20"/>
    <p:sldId id="319" r:id="rId21"/>
    <p:sldId id="320" r:id="rId22"/>
    <p:sldId id="283" r:id="rId23"/>
    <p:sldId id="317" r:id="rId24"/>
    <p:sldId id="349" r:id="rId25"/>
    <p:sldId id="324" r:id="rId26"/>
    <p:sldId id="325" r:id="rId27"/>
    <p:sldId id="322" r:id="rId28"/>
    <p:sldId id="351" r:id="rId29"/>
    <p:sldId id="323" r:id="rId30"/>
    <p:sldId id="274" r:id="rId31"/>
    <p:sldId id="326" r:id="rId32"/>
    <p:sldId id="327" r:id="rId33"/>
    <p:sldId id="284" r:id="rId34"/>
    <p:sldId id="328" r:id="rId35"/>
    <p:sldId id="329" r:id="rId36"/>
    <p:sldId id="290" r:id="rId37"/>
    <p:sldId id="331" r:id="rId38"/>
    <p:sldId id="292" r:id="rId39"/>
    <p:sldId id="333" r:id="rId40"/>
    <p:sldId id="293" r:id="rId41"/>
    <p:sldId id="337" r:id="rId42"/>
    <p:sldId id="321" r:id="rId43"/>
    <p:sldId id="334" r:id="rId44"/>
    <p:sldId id="335" r:id="rId45"/>
    <p:sldId id="336" r:id="rId46"/>
    <p:sldId id="338" r:id="rId47"/>
    <p:sldId id="339" r:id="rId48"/>
    <p:sldId id="340" r:id="rId49"/>
    <p:sldId id="344" r:id="rId50"/>
    <p:sldId id="352" r:id="rId51"/>
    <p:sldId id="341" r:id="rId52"/>
    <p:sldId id="345" r:id="rId53"/>
    <p:sldId id="346" r:id="rId54"/>
    <p:sldId id="342" r:id="rId55"/>
    <p:sldId id="347" r:id="rId56"/>
    <p:sldId id="348" r:id="rId57"/>
    <p:sldId id="353" r:id="rId58"/>
    <p:sldId id="332" r:id="rId59"/>
    <p:sldId id="310" r:id="rId60"/>
    <p:sldId id="34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C048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0" autoAdjust="0"/>
  </p:normalViewPr>
  <p:slideViewPr>
    <p:cSldViewPr snapToGrid="0">
      <p:cViewPr varScale="1">
        <p:scale>
          <a:sx n="79" d="100"/>
          <a:sy n="79"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A12A-BE84-4B80-8A23-911669134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9474B-00FD-4059-ACC9-9027BC0A0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19275-0991-4CBF-B605-F0F0FC2F526E}"/>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5" name="Footer Placeholder 4">
            <a:extLst>
              <a:ext uri="{FF2B5EF4-FFF2-40B4-BE49-F238E27FC236}">
                <a16:creationId xmlns:a16="http://schemas.microsoft.com/office/drawing/2014/main" id="{D91E9C44-D0C5-43BB-993E-7051E9B58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12BEF-B4A9-45A7-8E99-B616918409FC}"/>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199591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2083-827B-4A41-96B3-7BEBDD6D88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DA6FD-1FD0-427B-BABE-67A0A7F42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DF3B7-4C7C-469A-AD45-4A6DB5F44250}"/>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5" name="Footer Placeholder 4">
            <a:extLst>
              <a:ext uri="{FF2B5EF4-FFF2-40B4-BE49-F238E27FC236}">
                <a16:creationId xmlns:a16="http://schemas.microsoft.com/office/drawing/2014/main" id="{16AAF7A4-1FE9-4C40-9130-5AEE6ED9C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7E189-588F-439A-99E2-314C15CF29AC}"/>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232403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E8819-A17C-4D1C-A11C-EB3250D674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595FB8-B13E-4D0E-A885-8415B17A4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00A0-89CE-4D43-A175-2DBEC44E6471}"/>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5" name="Footer Placeholder 4">
            <a:extLst>
              <a:ext uri="{FF2B5EF4-FFF2-40B4-BE49-F238E27FC236}">
                <a16:creationId xmlns:a16="http://schemas.microsoft.com/office/drawing/2014/main" id="{75E6D2AF-8B03-45C0-BB62-4777236AD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65394-A430-4401-8A47-6D0904C98774}"/>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89608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D455-32DE-4A03-8C18-FFAD4EB52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12F3F4-285A-49D1-8CE6-8B66942DD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4B140-DAED-4C1C-8A18-6C6B18FC5310}"/>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5" name="Footer Placeholder 4">
            <a:extLst>
              <a:ext uri="{FF2B5EF4-FFF2-40B4-BE49-F238E27FC236}">
                <a16:creationId xmlns:a16="http://schemas.microsoft.com/office/drawing/2014/main" id="{F80A7690-78B2-4CAD-AF19-F59438810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4C9A2-2317-424B-8DCD-A4C4CA24F0F1}"/>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93630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8DEB-6813-46FA-91A5-08D239A30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A6F5CD-3A2D-4CDC-A3DF-86D3D5675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B8D306-CB05-4589-90CC-C13BFC288697}"/>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5" name="Footer Placeholder 4">
            <a:extLst>
              <a:ext uri="{FF2B5EF4-FFF2-40B4-BE49-F238E27FC236}">
                <a16:creationId xmlns:a16="http://schemas.microsoft.com/office/drawing/2014/main" id="{CE8EE63F-CC32-4543-ADA8-4338E56F3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32AEA-0722-4711-804F-7A79F8FFD40F}"/>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261490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FD4E-22D2-49CD-965F-F5CAC1E29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F3A1E-027E-49FD-892A-8D6599B308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9A3D3-9C07-4F16-9A9D-3B6BF182A6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EB016-BF3A-4DF7-ABB2-B9C41E730455}"/>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6" name="Footer Placeholder 5">
            <a:extLst>
              <a:ext uri="{FF2B5EF4-FFF2-40B4-BE49-F238E27FC236}">
                <a16:creationId xmlns:a16="http://schemas.microsoft.com/office/drawing/2014/main" id="{E36B3DE0-D719-4CFF-9090-8F97D202B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7104C-7545-4236-8FE3-8AE18AE4AAFE}"/>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16477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4B9A-6FB9-47E0-BBE4-1911ED22F0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A02CA6-87E1-491A-B7C1-54D6F136E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708EA-A637-41B7-A0FA-081BB5DB3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B5429-26AE-4D26-ABF0-4759947D9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1F66F-FBEB-47C7-AE90-4984C9D3F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FC076E-CC08-4907-ADC7-FA7A6DAFF173}"/>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8" name="Footer Placeholder 7">
            <a:extLst>
              <a:ext uri="{FF2B5EF4-FFF2-40B4-BE49-F238E27FC236}">
                <a16:creationId xmlns:a16="http://schemas.microsoft.com/office/drawing/2014/main" id="{0B39D156-B2AD-41C9-AB1D-72714D2E6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C78BD5-EA7B-4717-9657-B610748ECC96}"/>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19535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7227-268C-4B43-8C02-335F53978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EC4A6-8F9D-456A-A5E3-71D123619222}"/>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4" name="Footer Placeholder 3">
            <a:extLst>
              <a:ext uri="{FF2B5EF4-FFF2-40B4-BE49-F238E27FC236}">
                <a16:creationId xmlns:a16="http://schemas.microsoft.com/office/drawing/2014/main" id="{B6E69A2A-CE85-41E7-B61B-D1FA86D407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E21DD-BD31-468E-94D5-C26F80116D91}"/>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424263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C0562-811B-4B5B-B7A7-8157D0C262AE}"/>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3" name="Footer Placeholder 2">
            <a:extLst>
              <a:ext uri="{FF2B5EF4-FFF2-40B4-BE49-F238E27FC236}">
                <a16:creationId xmlns:a16="http://schemas.microsoft.com/office/drawing/2014/main" id="{AF623FBA-E325-4A94-A21B-207B9E659C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5C0045-4BC7-4C1B-B85E-20757106895B}"/>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409713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26B0-FA03-4D9C-A882-7DDAF6024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03EBE-E127-4652-9B99-B24CBD4DC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14AE8A-32AF-4FF2-963B-7AA847BDF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83761-D00E-4826-ABF5-4843401AC08E}"/>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6" name="Footer Placeholder 5">
            <a:extLst>
              <a:ext uri="{FF2B5EF4-FFF2-40B4-BE49-F238E27FC236}">
                <a16:creationId xmlns:a16="http://schemas.microsoft.com/office/drawing/2014/main" id="{33E18525-92ED-400C-AF50-6A9377A21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CF54F-CD20-4267-B052-B62CD82AABF7}"/>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239819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92E-CEBE-46EA-A263-0865807D3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E93DE4-E76C-4831-A409-FB562DC4C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8E7BD-ADBE-48A2-865C-7FE0D4807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53585-AB2B-4365-9CF5-5E256EB03809}"/>
              </a:ext>
            </a:extLst>
          </p:cNvPr>
          <p:cNvSpPr>
            <a:spLocks noGrp="1"/>
          </p:cNvSpPr>
          <p:nvPr>
            <p:ph type="dt" sz="half" idx="10"/>
          </p:nvPr>
        </p:nvSpPr>
        <p:spPr/>
        <p:txBody>
          <a:bodyPr/>
          <a:lstStyle/>
          <a:p>
            <a:fld id="{391E06F3-B088-4A37-B751-2B7419421529}" type="datetimeFigureOut">
              <a:rPr lang="en-US" smtClean="0"/>
              <a:t>7/20/2020</a:t>
            </a:fld>
            <a:endParaRPr lang="en-US"/>
          </a:p>
        </p:txBody>
      </p:sp>
      <p:sp>
        <p:nvSpPr>
          <p:cNvPr id="6" name="Footer Placeholder 5">
            <a:extLst>
              <a:ext uri="{FF2B5EF4-FFF2-40B4-BE49-F238E27FC236}">
                <a16:creationId xmlns:a16="http://schemas.microsoft.com/office/drawing/2014/main" id="{74775A92-B1E5-49D6-AC88-3725AB3EB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F1FCC-2248-483F-8CB4-5C364D64BF86}"/>
              </a:ext>
            </a:extLst>
          </p:cNvPr>
          <p:cNvSpPr>
            <a:spLocks noGrp="1"/>
          </p:cNvSpPr>
          <p:nvPr>
            <p:ph type="sldNum" sz="quarter" idx="12"/>
          </p:nvPr>
        </p:nvSpPr>
        <p:spPr/>
        <p:txBody>
          <a:bodyPr/>
          <a:lstStyle/>
          <a:p>
            <a:fld id="{6A203CE2-1C28-4042-AB8C-246F19D8F08B}" type="slidenum">
              <a:rPr lang="en-US" smtClean="0"/>
              <a:t>‹#›</a:t>
            </a:fld>
            <a:endParaRPr lang="en-US"/>
          </a:p>
        </p:txBody>
      </p:sp>
    </p:spTree>
    <p:extLst>
      <p:ext uri="{BB962C8B-B14F-4D97-AF65-F5344CB8AC3E}">
        <p14:creationId xmlns:p14="http://schemas.microsoft.com/office/powerpoint/2010/main" val="48621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CE79E-B8A5-4831-91FD-B8006AB1E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F8FDA4-1ACB-4836-883C-632DE4DD1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0DC30-FDCA-48C3-8297-4402CA366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E06F3-B088-4A37-B751-2B7419421529}" type="datetimeFigureOut">
              <a:rPr lang="en-US" smtClean="0"/>
              <a:t>7/20/2020</a:t>
            </a:fld>
            <a:endParaRPr lang="en-US"/>
          </a:p>
        </p:txBody>
      </p:sp>
      <p:sp>
        <p:nvSpPr>
          <p:cNvPr id="5" name="Footer Placeholder 4">
            <a:extLst>
              <a:ext uri="{FF2B5EF4-FFF2-40B4-BE49-F238E27FC236}">
                <a16:creationId xmlns:a16="http://schemas.microsoft.com/office/drawing/2014/main" id="{F18AFE03-0340-4155-8DEA-F3B3CD309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1FA3B-984F-4876-80D3-CC4C7C44D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03CE2-1C28-4042-AB8C-246F19D8F08B}" type="slidenum">
              <a:rPr lang="en-US" smtClean="0"/>
              <a:t>‹#›</a:t>
            </a:fld>
            <a:endParaRPr lang="en-US"/>
          </a:p>
        </p:txBody>
      </p:sp>
    </p:spTree>
    <p:extLst>
      <p:ext uri="{BB962C8B-B14F-4D97-AF65-F5344CB8AC3E}">
        <p14:creationId xmlns:p14="http://schemas.microsoft.com/office/powerpoint/2010/main" val="3167973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whhender@microsoft.com"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snob.mx/destacado/estas-son-las-7-marcas-mas-valiosas-del-mundo.html" TargetMode="External"/><Relationship Id="rId5" Type="http://schemas.openxmlformats.org/officeDocument/2006/relationships/image" Target="../media/image3.jpg"/><Relationship Id="rId4" Type="http://schemas.openxmlformats.org/officeDocument/2006/relationships/hyperlink" Target="mailto:lepaulin@microsoft.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pngimg.com/download/18957" TargetMode="Externa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pngimg.com/download/18957"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s perched on power lines against blue sky">
            <a:extLst>
              <a:ext uri="{FF2B5EF4-FFF2-40B4-BE49-F238E27FC236}">
                <a16:creationId xmlns:a16="http://schemas.microsoft.com/office/drawing/2014/main" id="{8F9C6B2E-1990-4DD1-AE4F-156440FEF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8108156"/>
          </a:xfrm>
          <a:prstGeom prst="rect">
            <a:avLst/>
          </a:prstGeom>
        </p:spPr>
      </p:pic>
      <p:sp>
        <p:nvSpPr>
          <p:cNvPr id="7" name="Rectangle 6">
            <a:extLst>
              <a:ext uri="{FF2B5EF4-FFF2-40B4-BE49-F238E27FC236}">
                <a16:creationId xmlns:a16="http://schemas.microsoft.com/office/drawing/2014/main" id="{A37AF34E-9601-4AAD-B0E1-EFA6A3EDC0AA}"/>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4EDF14E3-0408-4066-8139-2725AA08161C}"/>
              </a:ext>
            </a:extLst>
          </p:cNvPr>
          <p:cNvSpPr txBox="1">
            <a:spLocks/>
          </p:cNvSpPr>
          <p:nvPr/>
        </p:nvSpPr>
        <p:spPr>
          <a:xfrm>
            <a:off x="1523998" y="821667"/>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a:solidFill>
                  <a:schemeClr val="bg1">
                    <a:lumMod val="95000"/>
                  </a:schemeClr>
                </a:solidFill>
                <a:latin typeface="Bookman Press Serif" pitchFamily="50" charset="0"/>
              </a:rPr>
              <a:t>Case </a:t>
            </a:r>
          </a:p>
          <a:p>
            <a:r>
              <a:rPr lang="en-US" sz="8800" dirty="0">
                <a:solidFill>
                  <a:schemeClr val="bg1">
                    <a:lumMod val="95000"/>
                  </a:schemeClr>
                </a:solidFill>
                <a:latin typeface="Bookman Press Serif" pitchFamily="50" charset="0"/>
              </a:rPr>
              <a:t>Communications</a:t>
            </a:r>
          </a:p>
        </p:txBody>
      </p:sp>
      <p:pic>
        <p:nvPicPr>
          <p:cNvPr id="17" name="Picture 16" descr="A picture containing monitor, television&#10;&#10;Description automatically generated">
            <a:extLst>
              <a:ext uri="{FF2B5EF4-FFF2-40B4-BE49-F238E27FC236}">
                <a16:creationId xmlns:a16="http://schemas.microsoft.com/office/drawing/2014/main" id="{A54D2007-00B9-4CBB-B1F5-6DB30916CB2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446998">
            <a:off x="8054502" y="3960137"/>
            <a:ext cx="4542883" cy="4773097"/>
          </a:xfrm>
          <a:prstGeom prst="rect">
            <a:avLst/>
          </a:prstGeom>
        </p:spPr>
      </p:pic>
      <p:sp>
        <p:nvSpPr>
          <p:cNvPr id="23" name="TextBox 22">
            <a:extLst>
              <a:ext uri="{FF2B5EF4-FFF2-40B4-BE49-F238E27FC236}">
                <a16:creationId xmlns:a16="http://schemas.microsoft.com/office/drawing/2014/main" id="{37735914-3356-4A12-A443-38AF448E5AEB}"/>
              </a:ext>
            </a:extLst>
          </p:cNvPr>
          <p:cNvSpPr txBox="1"/>
          <p:nvPr/>
        </p:nvSpPr>
        <p:spPr>
          <a:xfrm rot="265370">
            <a:off x="9122328" y="5482704"/>
            <a:ext cx="3334040" cy="2616101"/>
          </a:xfrm>
          <a:prstGeom prst="rect">
            <a:avLst/>
          </a:prstGeom>
          <a:noFill/>
        </p:spPr>
        <p:txBody>
          <a:bodyPr wrap="square" rtlCol="0">
            <a:spAutoFit/>
          </a:bodyPr>
          <a:lstStyle/>
          <a:p>
            <a:r>
              <a:rPr lang="en-US" sz="2800" b="1" dirty="0" err="1">
                <a:solidFill>
                  <a:schemeClr val="tx1">
                    <a:lumMod val="95000"/>
                    <a:lumOff val="5000"/>
                  </a:schemeClr>
                </a:solidFill>
                <a:latin typeface="Reey" panose="00000500000000000000" pitchFamily="50" charset="0"/>
              </a:rPr>
              <a:t>whhender</a:t>
            </a:r>
            <a:br>
              <a:rPr lang="en-US" sz="2800" b="1" dirty="0">
                <a:solidFill>
                  <a:schemeClr val="tx1">
                    <a:lumMod val="95000"/>
                    <a:lumOff val="5000"/>
                  </a:schemeClr>
                </a:solidFill>
                <a:latin typeface="Reey" panose="00000500000000000000" pitchFamily="50" charset="0"/>
              </a:rPr>
            </a:br>
            <a:endParaRPr lang="en-US" sz="1200" b="1" dirty="0">
              <a:solidFill>
                <a:schemeClr val="tx1">
                  <a:lumMod val="95000"/>
                  <a:lumOff val="5000"/>
                </a:schemeClr>
              </a:solidFill>
              <a:latin typeface="Reey" panose="00000500000000000000" pitchFamily="50" charset="0"/>
            </a:endParaRPr>
          </a:p>
          <a:p>
            <a:r>
              <a:rPr lang="en-US" sz="2800" b="1" dirty="0">
                <a:solidFill>
                  <a:schemeClr val="tx1">
                    <a:lumMod val="95000"/>
                    <a:lumOff val="5000"/>
                  </a:schemeClr>
                </a:solidFill>
                <a:latin typeface="Reey" panose="00000500000000000000" pitchFamily="50" charset="0"/>
              </a:rPr>
              <a:t>July 2020</a:t>
            </a:r>
          </a:p>
          <a:p>
            <a:endParaRPr lang="en-US" sz="3200" b="1" dirty="0">
              <a:solidFill>
                <a:schemeClr val="tx1">
                  <a:lumMod val="95000"/>
                  <a:lumOff val="5000"/>
                </a:schemeClr>
              </a:solidFill>
              <a:latin typeface="Reey" panose="00000500000000000000" pitchFamily="50" charset="0"/>
            </a:endParaRPr>
          </a:p>
          <a:p>
            <a:endParaRPr lang="en-US" sz="3200" b="1" dirty="0">
              <a:solidFill>
                <a:schemeClr val="tx1">
                  <a:lumMod val="95000"/>
                  <a:lumOff val="5000"/>
                </a:schemeClr>
              </a:solidFill>
              <a:latin typeface="Reey" panose="00000500000000000000" pitchFamily="50" charset="0"/>
            </a:endParaRPr>
          </a:p>
          <a:p>
            <a:r>
              <a:rPr lang="en-US" sz="3200" b="1" dirty="0">
                <a:solidFill>
                  <a:schemeClr val="tx1">
                    <a:lumMod val="95000"/>
                    <a:lumOff val="5000"/>
                  </a:schemeClr>
                </a:solidFill>
                <a:latin typeface="Reey" panose="00000500000000000000" pitchFamily="50" charset="0"/>
              </a:rPr>
              <a:t>.</a:t>
            </a:r>
          </a:p>
        </p:txBody>
      </p:sp>
      <p:sp>
        <p:nvSpPr>
          <p:cNvPr id="2" name="Title 1">
            <a:extLst>
              <a:ext uri="{FF2B5EF4-FFF2-40B4-BE49-F238E27FC236}">
                <a16:creationId xmlns:a16="http://schemas.microsoft.com/office/drawing/2014/main" id="{93CCD4C2-1837-49BA-BA49-040473A35EC9}"/>
              </a:ext>
            </a:extLst>
          </p:cNvPr>
          <p:cNvSpPr txBox="1">
            <a:spLocks/>
          </p:cNvSpPr>
          <p:nvPr/>
        </p:nvSpPr>
        <p:spPr>
          <a:xfrm rot="304273">
            <a:off x="-61607" y="2233525"/>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Reey" panose="00000500000000000000" pitchFamily="50" charset="0"/>
              </a:rPr>
              <a:t>…your most 	</a:t>
            </a:r>
          </a:p>
          <a:p>
            <a:r>
              <a:rPr lang="en-US" sz="5400" b="1" dirty="0">
                <a:latin typeface="Reey" panose="00000500000000000000" pitchFamily="50" charset="0"/>
              </a:rPr>
              <a:t>       important skillset.</a:t>
            </a:r>
            <a:endParaRPr lang="en-US" sz="4400" b="1" dirty="0">
              <a:latin typeface="Reey" panose="00000500000000000000" pitchFamily="50" charset="0"/>
            </a:endParaRPr>
          </a:p>
        </p:txBody>
      </p:sp>
    </p:spTree>
    <p:extLst>
      <p:ext uri="{BB962C8B-B14F-4D97-AF65-F5344CB8AC3E}">
        <p14:creationId xmlns:p14="http://schemas.microsoft.com/office/powerpoint/2010/main" val="167340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26FC9F-6AE9-4AD9-921D-6EFBAB06B5AD}"/>
              </a:ext>
            </a:extLst>
          </p:cNvPr>
          <p:cNvSpPr txBox="1"/>
          <p:nvPr/>
        </p:nvSpPr>
        <p:spPr>
          <a:xfrm rot="21400933">
            <a:off x="33603" y="-77861"/>
            <a:ext cx="9851840"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So customer focus means:</a:t>
            </a:r>
          </a:p>
        </p:txBody>
      </p:sp>
      <p:sp>
        <p:nvSpPr>
          <p:cNvPr id="7" name="TextBox 6">
            <a:extLst>
              <a:ext uri="{FF2B5EF4-FFF2-40B4-BE49-F238E27FC236}">
                <a16:creationId xmlns:a16="http://schemas.microsoft.com/office/drawing/2014/main" id="{3F22CC57-2C81-4AB9-BB4C-F877BB04B4C7}"/>
              </a:ext>
            </a:extLst>
          </p:cNvPr>
          <p:cNvSpPr txBox="1"/>
          <p:nvPr/>
        </p:nvSpPr>
        <p:spPr>
          <a:xfrm>
            <a:off x="539508" y="1506645"/>
            <a:ext cx="11112983" cy="5078313"/>
          </a:xfrm>
          <a:prstGeom prst="rect">
            <a:avLst/>
          </a:prstGeom>
          <a:noFill/>
        </p:spPr>
        <p:txBody>
          <a:bodyPr wrap="square" rtlCol="0">
            <a:spAutoFit/>
          </a:bodyPr>
          <a:lstStyle/>
          <a:p>
            <a:pPr marL="457200" indent="-457200">
              <a:buAutoNum type="arabicPeriod"/>
            </a:pPr>
            <a:r>
              <a:rPr lang="en-US" sz="3600" dirty="0">
                <a:solidFill>
                  <a:schemeClr val="bg1">
                    <a:lumMod val="95000"/>
                  </a:schemeClr>
                </a:solidFill>
                <a:latin typeface="Quicksand" pitchFamily="2" charset="0"/>
                <a:cs typeface="Segoe UI Light" panose="020B0502040204020203" pitchFamily="34" charset="0"/>
              </a:rPr>
              <a:t>Follow your customer’s lead in a case.</a:t>
            </a:r>
          </a:p>
          <a:p>
            <a:pPr marL="457200" indent="-457200">
              <a:buAutoNum type="arabicPeriod"/>
            </a:pPr>
            <a:r>
              <a:rPr lang="en-US" sz="3600" dirty="0">
                <a:solidFill>
                  <a:schemeClr val="bg1">
                    <a:lumMod val="95000"/>
                  </a:schemeClr>
                </a:solidFill>
                <a:latin typeface="Quicksand" pitchFamily="2" charset="0"/>
                <a:cs typeface="Segoe UI Light" panose="020B0502040204020203" pitchFamily="34" charset="0"/>
              </a:rPr>
              <a:t>Understand their needs and concerns.</a:t>
            </a:r>
          </a:p>
          <a:p>
            <a:pPr marL="457200" indent="-457200">
              <a:buAutoNum type="arabicPeriod"/>
            </a:pPr>
            <a:r>
              <a:rPr lang="en-US" sz="3600" dirty="0">
                <a:solidFill>
                  <a:schemeClr val="bg1">
                    <a:lumMod val="95000"/>
                  </a:schemeClr>
                </a:solidFill>
                <a:latin typeface="Quicksand" pitchFamily="2" charset="0"/>
                <a:cs typeface="Segoe UI Light" panose="020B0502040204020203" pitchFamily="34" charset="0"/>
              </a:rPr>
              <a:t>Make internal policy work for what your customer needs.</a:t>
            </a:r>
          </a:p>
          <a:p>
            <a:pPr marL="457200" indent="-457200">
              <a:buAutoNum type="arabicPeriod"/>
            </a:pPr>
            <a:r>
              <a:rPr lang="en-US" sz="3600" dirty="0">
                <a:solidFill>
                  <a:schemeClr val="bg1">
                    <a:lumMod val="95000"/>
                  </a:schemeClr>
                </a:solidFill>
                <a:latin typeface="Quicksand" pitchFamily="2" charset="0"/>
                <a:cs typeface="Segoe UI Light" panose="020B0502040204020203" pitchFamily="34" charset="0"/>
              </a:rPr>
              <a:t>Focus your communications on what your customer needs and needs to know.</a:t>
            </a:r>
          </a:p>
          <a:p>
            <a:pPr marL="457200" indent="-457200">
              <a:buAutoNum type="arabicPeriod"/>
            </a:pPr>
            <a:r>
              <a:rPr lang="en-US" sz="3600" dirty="0">
                <a:solidFill>
                  <a:schemeClr val="bg1">
                    <a:lumMod val="95000"/>
                  </a:schemeClr>
                </a:solidFill>
                <a:latin typeface="Quicksand" pitchFamily="2" charset="0"/>
                <a:cs typeface="Segoe UI Light" panose="020B0502040204020203" pitchFamily="34" charset="0"/>
              </a:rPr>
              <a:t>Personalize.</a:t>
            </a:r>
          </a:p>
          <a:p>
            <a:pPr marL="457200" indent="-457200">
              <a:buAutoNum type="arabicPeriod"/>
            </a:pPr>
            <a:r>
              <a:rPr lang="en-US" sz="3600" dirty="0">
                <a:solidFill>
                  <a:schemeClr val="bg1">
                    <a:lumMod val="95000"/>
                  </a:schemeClr>
                </a:solidFill>
                <a:latin typeface="Quicksand" pitchFamily="2" charset="0"/>
                <a:cs typeface="Segoe UI Light" panose="020B0502040204020203" pitchFamily="34" charset="0"/>
              </a:rPr>
              <a:t>Provide motivation - (why do you need what you’re asking for.)</a:t>
            </a:r>
          </a:p>
        </p:txBody>
      </p:sp>
    </p:spTree>
    <p:extLst>
      <p:ext uri="{BB962C8B-B14F-4D97-AF65-F5344CB8AC3E}">
        <p14:creationId xmlns:p14="http://schemas.microsoft.com/office/powerpoint/2010/main" val="282889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s perched on power lines against blue sky">
            <a:extLst>
              <a:ext uri="{FF2B5EF4-FFF2-40B4-BE49-F238E27FC236}">
                <a16:creationId xmlns:a16="http://schemas.microsoft.com/office/drawing/2014/main" id="{8F9C6B2E-1990-4DD1-AE4F-156440FEF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8108156"/>
          </a:xfrm>
          <a:prstGeom prst="rect">
            <a:avLst/>
          </a:prstGeom>
        </p:spPr>
      </p:pic>
      <p:sp>
        <p:nvSpPr>
          <p:cNvPr id="7" name="Rectangle 6">
            <a:extLst>
              <a:ext uri="{FF2B5EF4-FFF2-40B4-BE49-F238E27FC236}">
                <a16:creationId xmlns:a16="http://schemas.microsoft.com/office/drawing/2014/main" id="{A37AF34E-9601-4AAD-B0E1-EFA6A3EDC0AA}"/>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4EDF14E3-0408-4066-8139-2725AA08161C}"/>
              </a:ext>
            </a:extLst>
          </p:cNvPr>
          <p:cNvSpPr txBox="1">
            <a:spLocks/>
          </p:cNvSpPr>
          <p:nvPr/>
        </p:nvSpPr>
        <p:spPr>
          <a:xfrm>
            <a:off x="1523998" y="821667"/>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a:solidFill>
                  <a:schemeClr val="bg1">
                    <a:lumMod val="95000"/>
                  </a:schemeClr>
                </a:solidFill>
                <a:latin typeface="Bookman Press Serif" pitchFamily="50" charset="0"/>
              </a:rPr>
              <a:t>Professional Emails</a:t>
            </a:r>
          </a:p>
        </p:txBody>
      </p:sp>
      <p:sp>
        <p:nvSpPr>
          <p:cNvPr id="2" name="Title 1">
            <a:extLst>
              <a:ext uri="{FF2B5EF4-FFF2-40B4-BE49-F238E27FC236}">
                <a16:creationId xmlns:a16="http://schemas.microsoft.com/office/drawing/2014/main" id="{93CCD4C2-1837-49BA-BA49-040473A35EC9}"/>
              </a:ext>
            </a:extLst>
          </p:cNvPr>
          <p:cNvSpPr txBox="1">
            <a:spLocks/>
          </p:cNvSpPr>
          <p:nvPr/>
        </p:nvSpPr>
        <p:spPr>
          <a:xfrm>
            <a:off x="1387814" y="2640545"/>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Brightside" panose="02000500000000000000" pitchFamily="50" charset="0"/>
              </a:rPr>
              <a:t>Y</a:t>
            </a:r>
            <a:r>
              <a:rPr lang="en-US" sz="5400" b="1" dirty="0">
                <a:latin typeface="Reey" panose="00000500000000000000" pitchFamily="50" charset="0"/>
              </a:rPr>
              <a:t>our primary communication with your customer.</a:t>
            </a:r>
            <a:endParaRPr lang="en-US" sz="4400" b="1" dirty="0">
              <a:latin typeface="Reey" panose="00000500000000000000" pitchFamily="50" charset="0"/>
            </a:endParaRPr>
          </a:p>
        </p:txBody>
      </p:sp>
    </p:spTree>
    <p:extLst>
      <p:ext uri="{BB962C8B-B14F-4D97-AF65-F5344CB8AC3E}">
        <p14:creationId xmlns:p14="http://schemas.microsoft.com/office/powerpoint/2010/main" val="111123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981F0B-BC2D-46FF-919A-240E54289D4F}"/>
              </a:ext>
            </a:extLst>
          </p:cNvPr>
          <p:cNvSpPr txBox="1"/>
          <p:nvPr/>
        </p:nvSpPr>
        <p:spPr>
          <a:xfrm>
            <a:off x="132944" y="992545"/>
            <a:ext cx="11926111" cy="5570756"/>
          </a:xfrm>
          <a:prstGeom prst="rect">
            <a:avLst/>
          </a:prstGeom>
          <a:noFill/>
        </p:spPr>
        <p:txBody>
          <a:bodyPr wrap="square" rtlCol="0">
            <a:spAutoFit/>
          </a:bodyPr>
          <a:lstStyle/>
          <a:p>
            <a:r>
              <a:rPr lang="en-US" sz="4800" u="sng" dirty="0">
                <a:solidFill>
                  <a:schemeClr val="bg1">
                    <a:lumMod val="95000"/>
                  </a:schemeClr>
                </a:solidFill>
                <a:latin typeface="Quicksand" pitchFamily="2" charset="0"/>
                <a:cs typeface="Segoe UI Light" panose="020B0502040204020203" pitchFamily="34" charset="0"/>
              </a:rPr>
              <a:t>Every customer email should:</a:t>
            </a:r>
            <a:br>
              <a:rPr lang="en-US" sz="4800" dirty="0">
                <a:solidFill>
                  <a:schemeClr val="bg1">
                    <a:lumMod val="95000"/>
                  </a:schemeClr>
                </a:solidFill>
                <a:latin typeface="Quicksand" pitchFamily="2" charset="0"/>
                <a:cs typeface="Segoe UI Light" panose="020B0502040204020203" pitchFamily="34" charset="0"/>
              </a:rPr>
            </a:br>
            <a:r>
              <a:rPr lang="en-US" sz="4400" dirty="0">
                <a:solidFill>
                  <a:schemeClr val="bg1">
                    <a:lumMod val="95000"/>
                  </a:schemeClr>
                </a:solidFill>
                <a:latin typeface="Quicksand" pitchFamily="2" charset="0"/>
                <a:cs typeface="Segoe UI Light" panose="020B0502040204020203" pitchFamily="34" charset="0"/>
              </a:rPr>
              <a:t>1. Have a header.</a:t>
            </a:r>
          </a:p>
          <a:p>
            <a:r>
              <a:rPr lang="en-US" sz="4400" dirty="0">
                <a:solidFill>
                  <a:schemeClr val="bg1">
                    <a:lumMod val="95000"/>
                  </a:schemeClr>
                </a:solidFill>
                <a:latin typeface="Quicksand" pitchFamily="2" charset="0"/>
                <a:cs typeface="Segoe UI Light" panose="020B0502040204020203" pitchFamily="34" charset="0"/>
              </a:rPr>
              <a:t>2. Have a body.</a:t>
            </a:r>
          </a:p>
          <a:p>
            <a:r>
              <a:rPr lang="en-US" sz="4400" dirty="0">
                <a:solidFill>
                  <a:schemeClr val="bg1">
                    <a:lumMod val="95000"/>
                  </a:schemeClr>
                </a:solidFill>
                <a:latin typeface="Quicksand" pitchFamily="2" charset="0"/>
                <a:cs typeface="Segoe UI Light" panose="020B0502040204020203" pitchFamily="34" charset="0"/>
              </a:rPr>
              <a:t>3. Contain action plan, request, next contact, or status.</a:t>
            </a:r>
          </a:p>
          <a:p>
            <a:r>
              <a:rPr lang="en-US" sz="4400" dirty="0">
                <a:solidFill>
                  <a:schemeClr val="bg1">
                    <a:lumMod val="95000"/>
                  </a:schemeClr>
                </a:solidFill>
                <a:latin typeface="Quicksand" pitchFamily="2" charset="0"/>
                <a:cs typeface="Segoe UI Light" panose="020B0502040204020203" pitchFamily="34" charset="0"/>
              </a:rPr>
              <a:t>4. Have a full signature.</a:t>
            </a:r>
            <a:br>
              <a:rPr lang="en-US" sz="4400" dirty="0">
                <a:solidFill>
                  <a:schemeClr val="bg1">
                    <a:lumMod val="95000"/>
                  </a:schemeClr>
                </a:solidFill>
                <a:latin typeface="Quicksand" pitchFamily="2" charset="0"/>
                <a:cs typeface="Segoe UI Light" panose="020B0502040204020203" pitchFamily="34" charset="0"/>
              </a:rPr>
            </a:br>
            <a:r>
              <a:rPr lang="en-US" sz="4400" dirty="0">
                <a:solidFill>
                  <a:schemeClr val="bg1">
                    <a:lumMod val="95000"/>
                  </a:schemeClr>
                </a:solidFill>
                <a:latin typeface="Quicksand" pitchFamily="2" charset="0"/>
                <a:cs typeface="Segoe UI Light" panose="020B0502040204020203" pitchFamily="34" charset="0"/>
              </a:rPr>
              <a:t>5. Have been checked for spelling and grammar errors.</a:t>
            </a:r>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Professional Emails</a:t>
            </a:r>
          </a:p>
        </p:txBody>
      </p:sp>
    </p:spTree>
    <p:extLst>
      <p:ext uri="{BB962C8B-B14F-4D97-AF65-F5344CB8AC3E}">
        <p14:creationId xmlns:p14="http://schemas.microsoft.com/office/powerpoint/2010/main" val="228065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Email Headers</a:t>
            </a:r>
          </a:p>
        </p:txBody>
      </p:sp>
      <p:sp>
        <p:nvSpPr>
          <p:cNvPr id="3" name="TextBox 2">
            <a:extLst>
              <a:ext uri="{FF2B5EF4-FFF2-40B4-BE49-F238E27FC236}">
                <a16:creationId xmlns:a16="http://schemas.microsoft.com/office/drawing/2014/main" id="{5085CA2E-95BA-4DC4-9D21-885C6C71FFF9}"/>
              </a:ext>
            </a:extLst>
          </p:cNvPr>
          <p:cNvSpPr txBox="1"/>
          <p:nvPr/>
        </p:nvSpPr>
        <p:spPr>
          <a:xfrm>
            <a:off x="132944" y="992545"/>
            <a:ext cx="11926111" cy="646331"/>
          </a:xfrm>
          <a:prstGeom prst="rect">
            <a:avLst/>
          </a:prstGeom>
          <a:noFill/>
        </p:spPr>
        <p:txBody>
          <a:bodyPr wrap="square" rtlCol="0">
            <a:spAutoFit/>
          </a:bodyPr>
          <a:lstStyle/>
          <a:p>
            <a:r>
              <a:rPr lang="en-US" sz="3600" dirty="0">
                <a:solidFill>
                  <a:schemeClr val="bg1">
                    <a:lumMod val="95000"/>
                  </a:schemeClr>
                </a:solidFill>
                <a:latin typeface="Quicksand" pitchFamily="2" charset="0"/>
                <a:cs typeface="Segoe UI Light" panose="020B0502040204020203" pitchFamily="34" charset="0"/>
              </a:rPr>
              <a:t>Don’t treat emails like texts, even if your customer does.</a:t>
            </a:r>
            <a:endParaRPr lang="en-US" sz="3200" dirty="0">
              <a:solidFill>
                <a:schemeClr val="bg1">
                  <a:lumMod val="95000"/>
                </a:schemeClr>
              </a:solidFill>
              <a:latin typeface="Quicksand" pitchFamily="2" charset="0"/>
              <a:cs typeface="Segoe UI Light" panose="020B0502040204020203" pitchFamily="34" charset="0"/>
            </a:endParaRPr>
          </a:p>
        </p:txBody>
      </p:sp>
      <p:pic>
        <p:nvPicPr>
          <p:cNvPr id="4" name="Picture 3" descr="A picture containing monitor, television&#10;&#10;Description automatically generated">
            <a:extLst>
              <a:ext uri="{FF2B5EF4-FFF2-40B4-BE49-F238E27FC236}">
                <a16:creationId xmlns:a16="http://schemas.microsoft.com/office/drawing/2014/main" id="{65D2F777-5299-430B-8FCF-999FBB07A3C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667305">
            <a:off x="-69381" y="1563471"/>
            <a:ext cx="4542883" cy="4773097"/>
          </a:xfrm>
          <a:prstGeom prst="rect">
            <a:avLst/>
          </a:prstGeom>
        </p:spPr>
      </p:pic>
      <p:sp>
        <p:nvSpPr>
          <p:cNvPr id="5" name="TextBox 4">
            <a:extLst>
              <a:ext uri="{FF2B5EF4-FFF2-40B4-BE49-F238E27FC236}">
                <a16:creationId xmlns:a16="http://schemas.microsoft.com/office/drawing/2014/main" id="{7C679EEF-0D0F-4171-B0D7-90BB979522A9}"/>
              </a:ext>
            </a:extLst>
          </p:cNvPr>
          <p:cNvSpPr txBox="1"/>
          <p:nvPr/>
        </p:nvSpPr>
        <p:spPr>
          <a:xfrm rot="265370">
            <a:off x="447490" y="3880411"/>
            <a:ext cx="3334040" cy="830997"/>
          </a:xfrm>
          <a:prstGeom prst="rect">
            <a:avLst/>
          </a:prstGeom>
          <a:noFill/>
        </p:spPr>
        <p:txBody>
          <a:bodyPr wrap="square" rtlCol="0">
            <a:spAutoFit/>
          </a:bodyPr>
          <a:lstStyle/>
          <a:p>
            <a:pPr algn="ctr"/>
            <a:r>
              <a:rPr lang="en-US" sz="4800" dirty="0">
                <a:solidFill>
                  <a:schemeClr val="tx1">
                    <a:lumMod val="95000"/>
                    <a:lumOff val="5000"/>
                  </a:schemeClr>
                </a:solidFill>
                <a:latin typeface="Quicksand" pitchFamily="2" charset="0"/>
              </a:rPr>
              <a:t>Hello Olga,</a:t>
            </a:r>
            <a:endParaRPr lang="en-US" sz="5400" dirty="0">
              <a:solidFill>
                <a:schemeClr val="tx1">
                  <a:lumMod val="95000"/>
                  <a:lumOff val="5000"/>
                </a:schemeClr>
              </a:solidFill>
              <a:latin typeface="Quicksand" pitchFamily="2" charset="0"/>
            </a:endParaRPr>
          </a:p>
        </p:txBody>
      </p:sp>
      <p:pic>
        <p:nvPicPr>
          <p:cNvPr id="19" name="Picture 18" descr="A picture containing monitor, television&#10;&#10;Description automatically generated">
            <a:extLst>
              <a:ext uri="{FF2B5EF4-FFF2-40B4-BE49-F238E27FC236}">
                <a16:creationId xmlns:a16="http://schemas.microsoft.com/office/drawing/2014/main" id="{3FAF05C7-E9B9-42D2-BD74-17A7562A29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789065">
            <a:off x="7645422" y="1307003"/>
            <a:ext cx="4542883" cy="4773097"/>
          </a:xfrm>
          <a:prstGeom prst="rect">
            <a:avLst/>
          </a:prstGeom>
        </p:spPr>
      </p:pic>
      <p:pic>
        <p:nvPicPr>
          <p:cNvPr id="23" name="Picture 22" descr="A picture containing monitor, television&#10;&#10;Description automatically generated">
            <a:extLst>
              <a:ext uri="{FF2B5EF4-FFF2-40B4-BE49-F238E27FC236}">
                <a16:creationId xmlns:a16="http://schemas.microsoft.com/office/drawing/2014/main" id="{27B400FD-B012-4574-9CF5-BB45959B1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59192">
            <a:off x="3656310" y="1389243"/>
            <a:ext cx="4542883" cy="4773097"/>
          </a:xfrm>
          <a:prstGeom prst="rect">
            <a:avLst/>
          </a:prstGeom>
        </p:spPr>
      </p:pic>
      <p:sp>
        <p:nvSpPr>
          <p:cNvPr id="27" name="TextBox 26">
            <a:extLst>
              <a:ext uri="{FF2B5EF4-FFF2-40B4-BE49-F238E27FC236}">
                <a16:creationId xmlns:a16="http://schemas.microsoft.com/office/drawing/2014/main" id="{2D3ADC62-BC66-47E5-9309-FC8E577D9277}"/>
              </a:ext>
            </a:extLst>
          </p:cNvPr>
          <p:cNvSpPr txBox="1"/>
          <p:nvPr/>
        </p:nvSpPr>
        <p:spPr>
          <a:xfrm>
            <a:off x="4235919" y="3614581"/>
            <a:ext cx="3334040" cy="830997"/>
          </a:xfrm>
          <a:prstGeom prst="rect">
            <a:avLst/>
          </a:prstGeom>
          <a:noFill/>
        </p:spPr>
        <p:txBody>
          <a:bodyPr wrap="square" rtlCol="0">
            <a:spAutoFit/>
          </a:bodyPr>
          <a:lstStyle/>
          <a:p>
            <a:pPr algn="ctr"/>
            <a:r>
              <a:rPr lang="en-US" sz="4800" dirty="0">
                <a:solidFill>
                  <a:schemeClr val="tx1">
                    <a:lumMod val="95000"/>
                    <a:lumOff val="5000"/>
                  </a:schemeClr>
                </a:solidFill>
                <a:latin typeface="Rubik" panose="00000500000000000000" pitchFamily="2" charset="-79"/>
                <a:cs typeface="Rubik" panose="00000500000000000000" pitchFamily="2" charset="-79"/>
              </a:rPr>
              <a:t>Hello All,</a:t>
            </a:r>
            <a:endParaRPr lang="en-US" sz="5400" dirty="0">
              <a:solidFill>
                <a:schemeClr val="tx1">
                  <a:lumMod val="95000"/>
                  <a:lumOff val="5000"/>
                </a:schemeClr>
              </a:solidFill>
              <a:latin typeface="Rubik" panose="00000500000000000000" pitchFamily="2" charset="-79"/>
              <a:cs typeface="Rubik" panose="00000500000000000000" pitchFamily="2" charset="-79"/>
            </a:endParaRPr>
          </a:p>
        </p:txBody>
      </p:sp>
      <p:sp>
        <p:nvSpPr>
          <p:cNvPr id="31" name="TextBox 30">
            <a:extLst>
              <a:ext uri="{FF2B5EF4-FFF2-40B4-BE49-F238E27FC236}">
                <a16:creationId xmlns:a16="http://schemas.microsoft.com/office/drawing/2014/main" id="{17BBEF3A-6CE5-420D-8BEC-F3C4F0B1363F}"/>
              </a:ext>
            </a:extLst>
          </p:cNvPr>
          <p:cNvSpPr txBox="1"/>
          <p:nvPr/>
        </p:nvSpPr>
        <p:spPr>
          <a:xfrm>
            <a:off x="7979361" y="3201033"/>
            <a:ext cx="3334040" cy="1569660"/>
          </a:xfrm>
          <a:prstGeom prst="rect">
            <a:avLst/>
          </a:prstGeom>
          <a:noFill/>
        </p:spPr>
        <p:txBody>
          <a:bodyPr wrap="square" rtlCol="0">
            <a:spAutoFit/>
          </a:bodyPr>
          <a:lstStyle/>
          <a:p>
            <a:pPr algn="ctr"/>
            <a:r>
              <a:rPr lang="en-US" sz="4800" dirty="0">
                <a:solidFill>
                  <a:schemeClr val="tx1">
                    <a:lumMod val="95000"/>
                    <a:lumOff val="5000"/>
                  </a:schemeClr>
                </a:solidFill>
                <a:latin typeface="Moon 2.0" panose="00000500000000000000" pitchFamily="50" charset="0"/>
                <a:ea typeface="Moon 2.0" panose="00000500000000000000" pitchFamily="50" charset="0"/>
              </a:rPr>
              <a:t>Good Afternoon,</a:t>
            </a:r>
            <a:endParaRPr lang="en-US" sz="5400" dirty="0">
              <a:solidFill>
                <a:schemeClr val="tx1">
                  <a:lumMod val="95000"/>
                  <a:lumOff val="5000"/>
                </a:schemeClr>
              </a:solidFill>
              <a:latin typeface="Moon 2.0" panose="00000500000000000000" pitchFamily="50" charset="0"/>
              <a:ea typeface="Moon 2.0" panose="00000500000000000000" pitchFamily="50" charset="0"/>
            </a:endParaRPr>
          </a:p>
        </p:txBody>
      </p:sp>
    </p:spTree>
    <p:extLst>
      <p:ext uri="{BB962C8B-B14F-4D97-AF65-F5344CB8AC3E}">
        <p14:creationId xmlns:p14="http://schemas.microsoft.com/office/powerpoint/2010/main" val="398939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Email Body</a:t>
            </a:r>
          </a:p>
        </p:txBody>
      </p:sp>
      <p:sp>
        <p:nvSpPr>
          <p:cNvPr id="3" name="TextBox 2">
            <a:extLst>
              <a:ext uri="{FF2B5EF4-FFF2-40B4-BE49-F238E27FC236}">
                <a16:creationId xmlns:a16="http://schemas.microsoft.com/office/drawing/2014/main" id="{5C4A4147-2153-4BA2-AE47-5521EE6353AB}"/>
              </a:ext>
            </a:extLst>
          </p:cNvPr>
          <p:cNvSpPr txBox="1"/>
          <p:nvPr/>
        </p:nvSpPr>
        <p:spPr>
          <a:xfrm>
            <a:off x="132944" y="992545"/>
            <a:ext cx="11926111" cy="646331"/>
          </a:xfrm>
          <a:prstGeom prst="rect">
            <a:avLst/>
          </a:prstGeom>
          <a:noFill/>
        </p:spPr>
        <p:txBody>
          <a:bodyPr wrap="square" rtlCol="0">
            <a:spAutoFit/>
          </a:bodyPr>
          <a:lstStyle/>
          <a:p>
            <a:r>
              <a:rPr lang="en-US" sz="3600" dirty="0">
                <a:solidFill>
                  <a:schemeClr val="bg1">
                    <a:lumMod val="95000"/>
                  </a:schemeClr>
                </a:solidFill>
                <a:latin typeface="Quicksand" pitchFamily="2" charset="0"/>
                <a:cs typeface="Segoe UI Light" panose="020B0502040204020203" pitchFamily="34" charset="0"/>
              </a:rPr>
              <a:t>Don’t treat emails like texts, even if your customer does.</a:t>
            </a:r>
            <a:endParaRPr lang="en-US" sz="3200" dirty="0">
              <a:solidFill>
                <a:schemeClr val="bg1">
                  <a:lumMod val="95000"/>
                </a:schemeClr>
              </a:solidFill>
              <a:latin typeface="Quicksand" pitchFamily="2" charset="0"/>
              <a:cs typeface="Segoe UI Light" panose="020B0502040204020203" pitchFamily="34" charset="0"/>
            </a:endParaRPr>
          </a:p>
        </p:txBody>
      </p:sp>
      <p:sp>
        <p:nvSpPr>
          <p:cNvPr id="5" name="Rectangle 4">
            <a:extLst>
              <a:ext uri="{FF2B5EF4-FFF2-40B4-BE49-F238E27FC236}">
                <a16:creationId xmlns:a16="http://schemas.microsoft.com/office/drawing/2014/main" id="{C7D9B475-8666-4788-95A8-45C6FDB010EE}"/>
              </a:ext>
            </a:extLst>
          </p:cNvPr>
          <p:cNvSpPr/>
          <p:nvPr/>
        </p:nvSpPr>
        <p:spPr>
          <a:xfrm>
            <a:off x="1968228" y="1811216"/>
            <a:ext cx="8187448" cy="4706316"/>
          </a:xfrm>
          <a:prstGeom prst="rect">
            <a:avLst/>
          </a:prstGeom>
          <a:solidFill>
            <a:schemeClr val="tx1">
              <a:lumMod val="50000"/>
              <a:lumOff val="50000"/>
              <a:alpha val="54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8BCA0C-915F-4236-90D4-D513D3876DBE}"/>
              </a:ext>
            </a:extLst>
          </p:cNvPr>
          <p:cNvSpPr txBox="1"/>
          <p:nvPr/>
        </p:nvSpPr>
        <p:spPr>
          <a:xfrm>
            <a:off x="1870952" y="2308255"/>
            <a:ext cx="8187447" cy="3477875"/>
          </a:xfrm>
          <a:prstGeom prst="rect">
            <a:avLst/>
          </a:prstGeom>
          <a:noFill/>
        </p:spPr>
        <p:txBody>
          <a:bodyPr wrap="square" rtlCol="0">
            <a:spAutoFit/>
          </a:bodyPr>
          <a:lstStyle/>
          <a:p>
            <a:pPr algn="ctr"/>
            <a:r>
              <a:rPr lang="en-US" sz="4400" dirty="0">
                <a:solidFill>
                  <a:schemeClr val="bg1">
                    <a:lumMod val="95000"/>
                  </a:schemeClr>
                </a:solidFill>
                <a:latin typeface="Quicksand" pitchFamily="2" charset="0"/>
                <a:cs typeface="Segoe UI Light" panose="020B0502040204020203" pitchFamily="34" charset="0"/>
              </a:rPr>
              <a:t>Personalize your emails and include current steps, next steps, and any relevant information. Even for short follow up emails!</a:t>
            </a:r>
            <a:endParaRPr lang="en-US" sz="40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327790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2771048" y="865761"/>
            <a:ext cx="914400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Following Up</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7" y="-32970"/>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84443" y="3818478"/>
            <a:ext cx="4637759" cy="830997"/>
          </a:xfrm>
          <a:prstGeom prst="rect">
            <a:avLst/>
          </a:prstGeom>
          <a:noFill/>
        </p:spPr>
        <p:txBody>
          <a:bodyPr wrap="square" rtlCol="0">
            <a:spAutoFit/>
          </a:bodyPr>
          <a:lstStyle/>
          <a:p>
            <a:r>
              <a:rPr lang="en-US" sz="2400" dirty="0">
                <a:solidFill>
                  <a:schemeClr val="bg1">
                    <a:lumMod val="95000"/>
                  </a:schemeClr>
                </a:solidFill>
                <a:latin typeface="Quicksand" pitchFamily="2" charset="0"/>
                <a:cs typeface="Segoe UI Light" panose="020B0502040204020203" pitchFamily="34" charset="0"/>
              </a:rPr>
              <a:t>Have you tried the steps I gave you?</a:t>
            </a:r>
          </a:p>
        </p:txBody>
      </p:sp>
      <p:sp>
        <p:nvSpPr>
          <p:cNvPr id="13" name="TextBox 12">
            <a:extLst>
              <a:ext uri="{FF2B5EF4-FFF2-40B4-BE49-F238E27FC236}">
                <a16:creationId xmlns:a16="http://schemas.microsoft.com/office/drawing/2014/main" id="{515188C4-30C9-451C-83EC-55D34DA49F56}"/>
              </a:ext>
            </a:extLst>
          </p:cNvPr>
          <p:cNvSpPr txBox="1"/>
          <p:nvPr/>
        </p:nvSpPr>
        <p:spPr>
          <a:xfrm rot="19734860">
            <a:off x="3592070" y="-967950"/>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4A11207-5B04-425B-A29C-67ACEDB4BCC6}"/>
              </a:ext>
            </a:extLst>
          </p:cNvPr>
          <p:cNvSpPr txBox="1"/>
          <p:nvPr/>
        </p:nvSpPr>
        <p:spPr>
          <a:xfrm>
            <a:off x="6386628" y="1990246"/>
            <a:ext cx="4637759" cy="4832092"/>
          </a:xfrm>
          <a:prstGeom prst="rect">
            <a:avLst/>
          </a:prstGeom>
          <a:noFill/>
        </p:spPr>
        <p:txBody>
          <a:bodyPr wrap="square" rtlCol="0">
            <a:spAutoFit/>
          </a:bodyPr>
          <a:lstStyle/>
          <a:p>
            <a:r>
              <a:rPr lang="en-US" sz="2200" dirty="0">
                <a:solidFill>
                  <a:schemeClr val="bg1">
                    <a:lumMod val="95000"/>
                  </a:schemeClr>
                </a:solidFill>
                <a:latin typeface="Quicksand" pitchFamily="2" charset="0"/>
                <a:cs typeface="Segoe UI Light" panose="020B0502040204020203" pitchFamily="34" charset="0"/>
              </a:rPr>
              <a:t>Hello Vimal,</a:t>
            </a:r>
            <a:br>
              <a:rPr lang="en-US" sz="2200" dirty="0">
                <a:solidFill>
                  <a:schemeClr val="bg1">
                    <a:lumMod val="95000"/>
                  </a:schemeClr>
                </a:solidFill>
                <a:latin typeface="Quicksand" pitchFamily="2" charset="0"/>
                <a:cs typeface="Segoe UI Light" panose="020B0502040204020203" pitchFamily="34" charset="0"/>
              </a:rPr>
            </a:b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I just wanted to follow up with you to see if you received my last email and check how things are going with the steps we provided.</a:t>
            </a:r>
          </a:p>
          <a:p>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Please let us know if you have any questions or need any assistance implementing the steps.</a:t>
            </a:r>
            <a:br>
              <a:rPr lang="en-US" sz="2200" dirty="0">
                <a:solidFill>
                  <a:schemeClr val="bg1">
                    <a:lumMod val="95000"/>
                  </a:schemeClr>
                </a:solidFill>
                <a:latin typeface="Quicksand" pitchFamily="2" charset="0"/>
                <a:cs typeface="Segoe UI Light" panose="020B0502040204020203" pitchFamily="34" charset="0"/>
              </a:rPr>
            </a:b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We look forward to hearing from you.</a:t>
            </a:r>
            <a:br>
              <a:rPr lang="en-US" sz="2200" dirty="0">
                <a:solidFill>
                  <a:schemeClr val="bg1">
                    <a:lumMod val="95000"/>
                  </a:schemeClr>
                </a:solidFill>
                <a:latin typeface="Quicksand" pitchFamily="2" charset="0"/>
                <a:cs typeface="Segoe UI Light" panose="020B0502040204020203" pitchFamily="34" charset="0"/>
              </a:rPr>
            </a:br>
            <a:endParaRPr lang="en-US" sz="2200" dirty="0">
              <a:solidFill>
                <a:schemeClr val="bg1">
                  <a:lumMod val="95000"/>
                </a:schemeClr>
              </a:solidFill>
              <a:latin typeface="Quicksand" pitchFamily="2" charset="0"/>
              <a:cs typeface="Segoe UI Light" panose="020B0502040204020203" pitchFamily="34" charset="0"/>
            </a:endParaRPr>
          </a:p>
        </p:txBody>
      </p:sp>
      <p:sp>
        <p:nvSpPr>
          <p:cNvPr id="27" name="TextBox 26">
            <a:extLst>
              <a:ext uri="{FF2B5EF4-FFF2-40B4-BE49-F238E27FC236}">
                <a16:creationId xmlns:a16="http://schemas.microsoft.com/office/drawing/2014/main" id="{495C59BD-5626-4893-8DD7-8B4FCF161EAF}"/>
              </a:ext>
            </a:extLst>
          </p:cNvPr>
          <p:cNvSpPr txBox="1"/>
          <p:nvPr/>
        </p:nvSpPr>
        <p:spPr>
          <a:xfrm rot="17479505">
            <a:off x="8701846" y="-1564158"/>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Tree>
    <p:extLst>
      <p:ext uri="{BB962C8B-B14F-4D97-AF65-F5344CB8AC3E}">
        <p14:creationId xmlns:p14="http://schemas.microsoft.com/office/powerpoint/2010/main" val="295800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2771048" y="865761"/>
            <a:ext cx="914400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Following Up</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7" y="-32970"/>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84443" y="3429000"/>
            <a:ext cx="4637759" cy="1569660"/>
          </a:xfrm>
          <a:prstGeom prst="rect">
            <a:avLst/>
          </a:prstGeom>
          <a:noFill/>
        </p:spPr>
        <p:txBody>
          <a:bodyPr wrap="square" rtlCol="0">
            <a:spAutoFit/>
          </a:bodyPr>
          <a:lstStyle/>
          <a:p>
            <a:r>
              <a:rPr lang="en-US" sz="2400" dirty="0">
                <a:solidFill>
                  <a:schemeClr val="bg1">
                    <a:lumMod val="95000"/>
                  </a:schemeClr>
                </a:solidFill>
                <a:latin typeface="Quicksand" pitchFamily="2" charset="0"/>
                <a:cs typeface="Segoe UI Light" panose="020B0502040204020203" pitchFamily="34" charset="0"/>
              </a:rPr>
              <a:t>Hello William,</a:t>
            </a:r>
          </a:p>
          <a:p>
            <a:endParaRPr lang="en-US" sz="2400" dirty="0">
              <a:solidFill>
                <a:schemeClr val="bg1">
                  <a:lumMod val="95000"/>
                </a:schemeClr>
              </a:solidFill>
              <a:latin typeface="Quicksand" pitchFamily="2" charset="0"/>
              <a:cs typeface="Segoe UI Light" panose="020B0502040204020203" pitchFamily="34" charset="0"/>
            </a:endParaRPr>
          </a:p>
          <a:p>
            <a:r>
              <a:rPr lang="en-US" sz="2400" dirty="0">
                <a:solidFill>
                  <a:schemeClr val="bg1">
                    <a:lumMod val="95000"/>
                  </a:schemeClr>
                </a:solidFill>
                <a:latin typeface="Quicksand" pitchFamily="2" charset="0"/>
                <a:cs typeface="Segoe UI Light" panose="020B0502040204020203" pitchFamily="34" charset="0"/>
              </a:rPr>
              <a:t>Can you please send us the data we requested?</a:t>
            </a: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4A11207-5B04-425B-A29C-67ACEDB4BCC6}"/>
              </a:ext>
            </a:extLst>
          </p:cNvPr>
          <p:cNvSpPr txBox="1"/>
          <p:nvPr/>
        </p:nvSpPr>
        <p:spPr>
          <a:xfrm>
            <a:off x="6386628" y="1990246"/>
            <a:ext cx="4637759" cy="3816429"/>
          </a:xfrm>
          <a:prstGeom prst="rect">
            <a:avLst/>
          </a:prstGeom>
          <a:noFill/>
        </p:spPr>
        <p:txBody>
          <a:bodyPr wrap="square" rtlCol="0">
            <a:spAutoFit/>
          </a:bodyPr>
          <a:lstStyle/>
          <a:p>
            <a:r>
              <a:rPr lang="en-US" sz="2200" dirty="0">
                <a:solidFill>
                  <a:schemeClr val="bg1">
                    <a:lumMod val="95000"/>
                  </a:schemeClr>
                </a:solidFill>
                <a:latin typeface="Quicksand" pitchFamily="2" charset="0"/>
                <a:cs typeface="Segoe UI Light" panose="020B0502040204020203" pitchFamily="34" charset="0"/>
              </a:rPr>
              <a:t>Hello William,</a:t>
            </a:r>
            <a:br>
              <a:rPr lang="en-US" sz="2200" dirty="0">
                <a:solidFill>
                  <a:schemeClr val="bg1">
                    <a:lumMod val="95000"/>
                  </a:schemeClr>
                </a:solidFill>
                <a:latin typeface="Quicksand" pitchFamily="2" charset="0"/>
                <a:cs typeface="Segoe UI Light" panose="020B0502040204020203" pitchFamily="34" charset="0"/>
              </a:rPr>
            </a:b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I wanted to touch base with you</a:t>
            </a: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about collecting the data we requested and ask if you had any questions or if you had encountered any issues.</a:t>
            </a:r>
            <a:br>
              <a:rPr lang="en-US" sz="2200" dirty="0">
                <a:solidFill>
                  <a:schemeClr val="bg1">
                    <a:lumMod val="95000"/>
                  </a:schemeClr>
                </a:solidFill>
                <a:latin typeface="Quicksand" pitchFamily="2" charset="0"/>
                <a:cs typeface="Segoe UI Light" panose="020B0502040204020203" pitchFamily="34" charset="0"/>
              </a:rPr>
            </a:b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Let us know if we can be of any assistance. We look forward to receiving and reviewing the data.</a:t>
            </a:r>
          </a:p>
        </p:txBody>
      </p:sp>
      <p:sp>
        <p:nvSpPr>
          <p:cNvPr id="6" name="TextBox 5">
            <a:extLst>
              <a:ext uri="{FF2B5EF4-FFF2-40B4-BE49-F238E27FC236}">
                <a16:creationId xmlns:a16="http://schemas.microsoft.com/office/drawing/2014/main" id="{E98EB882-862E-47BB-B9F1-354FF2F06A8C}"/>
              </a:ext>
            </a:extLst>
          </p:cNvPr>
          <p:cNvSpPr txBox="1"/>
          <p:nvPr/>
        </p:nvSpPr>
        <p:spPr>
          <a:xfrm rot="19734860">
            <a:off x="3592070" y="-967950"/>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11" name="TextBox 10">
            <a:extLst>
              <a:ext uri="{FF2B5EF4-FFF2-40B4-BE49-F238E27FC236}">
                <a16:creationId xmlns:a16="http://schemas.microsoft.com/office/drawing/2014/main" id="{87C8E134-31BD-494F-82A1-9252E2B3556F}"/>
              </a:ext>
            </a:extLst>
          </p:cNvPr>
          <p:cNvSpPr txBox="1"/>
          <p:nvPr/>
        </p:nvSpPr>
        <p:spPr>
          <a:xfrm rot="17479505">
            <a:off x="8701846" y="-1564158"/>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Tree>
    <p:extLst>
      <p:ext uri="{BB962C8B-B14F-4D97-AF65-F5344CB8AC3E}">
        <p14:creationId xmlns:p14="http://schemas.microsoft.com/office/powerpoint/2010/main" val="339297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26FC9F-6AE9-4AD9-921D-6EFBAB06B5AD}"/>
              </a:ext>
            </a:extLst>
          </p:cNvPr>
          <p:cNvSpPr txBox="1"/>
          <p:nvPr/>
        </p:nvSpPr>
        <p:spPr>
          <a:xfrm>
            <a:off x="1178328" y="324873"/>
            <a:ext cx="9835344" cy="1446550"/>
          </a:xfrm>
          <a:prstGeom prst="rect">
            <a:avLst/>
          </a:prstGeom>
          <a:noFill/>
        </p:spPr>
        <p:txBody>
          <a:bodyPr wrap="square" rtlCol="0">
            <a:spAutoFit/>
          </a:bodyPr>
          <a:lstStyle/>
          <a:p>
            <a:r>
              <a:rPr lang="en-US" sz="8800" b="1" dirty="0">
                <a:solidFill>
                  <a:schemeClr val="bg1"/>
                </a:solidFill>
                <a:latin typeface="Parkway Lush" panose="02000506000000020004" pitchFamily="2" charset="0"/>
                <a:cs typeface="Segoe UI Light" panose="020B0502040204020203" pitchFamily="34" charset="0"/>
              </a:rPr>
              <a:t>Be Careful with ‘ Please’</a:t>
            </a:r>
          </a:p>
        </p:txBody>
      </p:sp>
      <p:sp>
        <p:nvSpPr>
          <p:cNvPr id="3" name="TextBox 2">
            <a:extLst>
              <a:ext uri="{FF2B5EF4-FFF2-40B4-BE49-F238E27FC236}">
                <a16:creationId xmlns:a16="http://schemas.microsoft.com/office/drawing/2014/main" id="{DEC7CDBF-4631-4C84-B197-D70392EACBD4}"/>
              </a:ext>
            </a:extLst>
          </p:cNvPr>
          <p:cNvSpPr txBox="1"/>
          <p:nvPr/>
        </p:nvSpPr>
        <p:spPr>
          <a:xfrm>
            <a:off x="302208" y="2096296"/>
            <a:ext cx="11587583" cy="707886"/>
          </a:xfrm>
          <a:prstGeom prst="rect">
            <a:avLst/>
          </a:prstGeom>
          <a:noFill/>
        </p:spPr>
        <p:txBody>
          <a:bodyPr wrap="square" rtlCol="0">
            <a:spAutoFit/>
          </a:bodyPr>
          <a:lstStyle/>
          <a:p>
            <a:r>
              <a:rPr lang="en-US" sz="4000" dirty="0">
                <a:solidFill>
                  <a:schemeClr val="bg1">
                    <a:lumMod val="95000"/>
                  </a:schemeClr>
                </a:solidFill>
                <a:latin typeface="Quicksand" pitchFamily="2" charset="0"/>
                <a:cs typeface="Segoe UI Light" panose="020B0502040204020203" pitchFamily="34" charset="0"/>
              </a:rPr>
              <a:t>Can you </a:t>
            </a:r>
            <a:r>
              <a:rPr lang="en-US" sz="4000" i="1" dirty="0">
                <a:solidFill>
                  <a:schemeClr val="bg1">
                    <a:lumMod val="95000"/>
                  </a:schemeClr>
                </a:solidFill>
                <a:latin typeface="Quicksand" pitchFamily="2" charset="0"/>
                <a:cs typeface="Segoe UI Light" panose="020B0502040204020203" pitchFamily="34" charset="0"/>
              </a:rPr>
              <a:t>please</a:t>
            </a:r>
            <a:r>
              <a:rPr lang="en-US" sz="4000" dirty="0">
                <a:solidFill>
                  <a:schemeClr val="bg1">
                    <a:lumMod val="95000"/>
                  </a:schemeClr>
                </a:solidFill>
                <a:latin typeface="Quicksand" pitchFamily="2" charset="0"/>
                <a:cs typeface="Segoe UI Light" panose="020B0502040204020203" pitchFamily="34" charset="0"/>
              </a:rPr>
              <a:t> send us the data we requested?</a:t>
            </a:r>
          </a:p>
        </p:txBody>
      </p:sp>
      <p:sp>
        <p:nvSpPr>
          <p:cNvPr id="9" name="TextBox 8">
            <a:extLst>
              <a:ext uri="{FF2B5EF4-FFF2-40B4-BE49-F238E27FC236}">
                <a16:creationId xmlns:a16="http://schemas.microsoft.com/office/drawing/2014/main" id="{88CB167A-DAE9-4628-A141-A40110A2BC9C}"/>
              </a:ext>
            </a:extLst>
          </p:cNvPr>
          <p:cNvSpPr txBox="1"/>
          <p:nvPr/>
        </p:nvSpPr>
        <p:spPr>
          <a:xfrm>
            <a:off x="302208" y="4111949"/>
            <a:ext cx="11587583" cy="2554545"/>
          </a:xfrm>
          <a:prstGeom prst="rect">
            <a:avLst/>
          </a:prstGeom>
          <a:noFill/>
        </p:spPr>
        <p:txBody>
          <a:bodyPr wrap="square" rtlCol="0">
            <a:spAutoFit/>
          </a:bodyPr>
          <a:lstStyle/>
          <a:p>
            <a:r>
              <a:rPr lang="en-US" sz="4000" dirty="0">
                <a:solidFill>
                  <a:schemeClr val="bg1">
                    <a:lumMod val="95000"/>
                  </a:schemeClr>
                </a:solidFill>
                <a:latin typeface="Quicksand" pitchFamily="2" charset="0"/>
                <a:cs typeface="Segoe UI Light" panose="020B0502040204020203" pitchFamily="34" charset="0"/>
              </a:rPr>
              <a:t>Remember, your customer can’t read your tone and for a case that’s already going poorly or for a customer having a bad day, it’s easy to read in sarcasm…</a:t>
            </a:r>
          </a:p>
        </p:txBody>
      </p:sp>
    </p:spTree>
    <p:extLst>
      <p:ext uri="{BB962C8B-B14F-4D97-AF65-F5344CB8AC3E}">
        <p14:creationId xmlns:p14="http://schemas.microsoft.com/office/powerpoint/2010/main" val="445700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2771048" y="865761"/>
            <a:ext cx="914400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Following Up</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7" y="-32970"/>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84443" y="3429000"/>
            <a:ext cx="4637759" cy="1569660"/>
          </a:xfrm>
          <a:prstGeom prst="rect">
            <a:avLst/>
          </a:prstGeom>
          <a:noFill/>
        </p:spPr>
        <p:txBody>
          <a:bodyPr wrap="square" rtlCol="0">
            <a:spAutoFit/>
          </a:bodyPr>
          <a:lstStyle/>
          <a:p>
            <a:r>
              <a:rPr lang="en-US" sz="2400" dirty="0">
                <a:solidFill>
                  <a:schemeClr val="bg1">
                    <a:lumMod val="95000"/>
                  </a:schemeClr>
                </a:solidFill>
                <a:latin typeface="Quicksand" pitchFamily="2" charset="0"/>
                <a:cs typeface="Segoe UI Light" panose="020B0502040204020203" pitchFamily="34" charset="0"/>
              </a:rPr>
              <a:t>Hello William,</a:t>
            </a:r>
          </a:p>
          <a:p>
            <a:endParaRPr lang="en-US" sz="2400" dirty="0">
              <a:solidFill>
                <a:schemeClr val="bg1">
                  <a:lumMod val="95000"/>
                </a:schemeClr>
              </a:solidFill>
              <a:latin typeface="Quicksand" pitchFamily="2" charset="0"/>
              <a:cs typeface="Segoe UI Light" panose="020B0502040204020203" pitchFamily="34" charset="0"/>
            </a:endParaRPr>
          </a:p>
          <a:p>
            <a:r>
              <a:rPr lang="en-US" sz="2400" dirty="0">
                <a:solidFill>
                  <a:schemeClr val="bg1">
                    <a:lumMod val="95000"/>
                  </a:schemeClr>
                </a:solidFill>
                <a:latin typeface="Quicksand" pitchFamily="2" charset="0"/>
                <a:cs typeface="Segoe UI Light" panose="020B0502040204020203" pitchFamily="34" charset="0"/>
              </a:rPr>
              <a:t>Can you please send us the data we requested?</a:t>
            </a: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4A11207-5B04-425B-A29C-67ACEDB4BCC6}"/>
              </a:ext>
            </a:extLst>
          </p:cNvPr>
          <p:cNvSpPr txBox="1"/>
          <p:nvPr/>
        </p:nvSpPr>
        <p:spPr>
          <a:xfrm>
            <a:off x="6386628" y="1990246"/>
            <a:ext cx="4637759" cy="3816429"/>
          </a:xfrm>
          <a:prstGeom prst="rect">
            <a:avLst/>
          </a:prstGeom>
          <a:noFill/>
        </p:spPr>
        <p:txBody>
          <a:bodyPr wrap="square" rtlCol="0">
            <a:spAutoFit/>
          </a:bodyPr>
          <a:lstStyle/>
          <a:p>
            <a:r>
              <a:rPr lang="en-US" sz="2200" dirty="0">
                <a:solidFill>
                  <a:schemeClr val="bg1">
                    <a:lumMod val="95000"/>
                  </a:schemeClr>
                </a:solidFill>
                <a:latin typeface="Quicksand" pitchFamily="2" charset="0"/>
                <a:cs typeface="Segoe UI Light" panose="020B0502040204020203" pitchFamily="34" charset="0"/>
              </a:rPr>
              <a:t>Hello William,</a:t>
            </a:r>
            <a:br>
              <a:rPr lang="en-US" sz="2200" dirty="0">
                <a:solidFill>
                  <a:schemeClr val="bg1">
                    <a:lumMod val="95000"/>
                  </a:schemeClr>
                </a:solidFill>
                <a:latin typeface="Quicksand" pitchFamily="2" charset="0"/>
                <a:cs typeface="Segoe UI Light" panose="020B0502040204020203" pitchFamily="34" charset="0"/>
              </a:rPr>
            </a:b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I wanted to touch base with you</a:t>
            </a: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about collecting the data we requested and ask if you had any questions or if you had encountered any issues.</a:t>
            </a:r>
            <a:br>
              <a:rPr lang="en-US" sz="2200" dirty="0">
                <a:solidFill>
                  <a:schemeClr val="bg1">
                    <a:lumMod val="95000"/>
                  </a:schemeClr>
                </a:solidFill>
                <a:latin typeface="Quicksand" pitchFamily="2" charset="0"/>
                <a:cs typeface="Segoe UI Light" panose="020B0502040204020203" pitchFamily="34" charset="0"/>
              </a:rPr>
            </a:br>
            <a:br>
              <a:rPr lang="en-US" sz="2200" dirty="0">
                <a:solidFill>
                  <a:schemeClr val="bg1">
                    <a:lumMod val="95000"/>
                  </a:schemeClr>
                </a:solidFill>
                <a:latin typeface="Quicksand" pitchFamily="2" charset="0"/>
                <a:cs typeface="Segoe UI Light" panose="020B0502040204020203" pitchFamily="34" charset="0"/>
              </a:rPr>
            </a:br>
            <a:r>
              <a:rPr lang="en-US" sz="2200" dirty="0">
                <a:solidFill>
                  <a:schemeClr val="bg1">
                    <a:lumMod val="95000"/>
                  </a:schemeClr>
                </a:solidFill>
                <a:latin typeface="Quicksand" pitchFamily="2" charset="0"/>
                <a:cs typeface="Segoe UI Light" panose="020B0502040204020203" pitchFamily="34" charset="0"/>
              </a:rPr>
              <a:t>Let us know if we can be of any assistance. We look forward to receiving and reviewing the data.</a:t>
            </a:r>
          </a:p>
        </p:txBody>
      </p:sp>
      <p:sp>
        <p:nvSpPr>
          <p:cNvPr id="3" name="Rectangle 2">
            <a:extLst>
              <a:ext uri="{FF2B5EF4-FFF2-40B4-BE49-F238E27FC236}">
                <a16:creationId xmlns:a16="http://schemas.microsoft.com/office/drawing/2014/main" id="{B72055D7-1F41-48CA-9CA3-CEFC243F01E1}"/>
              </a:ext>
            </a:extLst>
          </p:cNvPr>
          <p:cNvSpPr/>
          <p:nvPr/>
        </p:nvSpPr>
        <p:spPr>
          <a:xfrm>
            <a:off x="-544749" y="-721"/>
            <a:ext cx="12736749" cy="19383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8EB882-862E-47BB-B9F1-354FF2F06A8C}"/>
              </a:ext>
            </a:extLst>
          </p:cNvPr>
          <p:cNvSpPr txBox="1"/>
          <p:nvPr/>
        </p:nvSpPr>
        <p:spPr>
          <a:xfrm rot="19734860">
            <a:off x="3592070" y="-967950"/>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11" name="TextBox 10">
            <a:extLst>
              <a:ext uri="{FF2B5EF4-FFF2-40B4-BE49-F238E27FC236}">
                <a16:creationId xmlns:a16="http://schemas.microsoft.com/office/drawing/2014/main" id="{87C8E134-31BD-494F-82A1-9252E2B3556F}"/>
              </a:ext>
            </a:extLst>
          </p:cNvPr>
          <p:cNvSpPr txBox="1"/>
          <p:nvPr/>
        </p:nvSpPr>
        <p:spPr>
          <a:xfrm rot="17479505">
            <a:off x="8701846" y="-1564158"/>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
        <p:nvSpPr>
          <p:cNvPr id="22" name="Title 1">
            <a:extLst>
              <a:ext uri="{FF2B5EF4-FFF2-40B4-BE49-F238E27FC236}">
                <a16:creationId xmlns:a16="http://schemas.microsoft.com/office/drawing/2014/main" id="{5F70586D-1642-4C53-80FD-717E0FC60702}"/>
              </a:ext>
            </a:extLst>
          </p:cNvPr>
          <p:cNvSpPr>
            <a:spLocks noGrp="1"/>
          </p:cNvSpPr>
          <p:nvPr>
            <p:ph type="ctrTitle"/>
          </p:nvPr>
        </p:nvSpPr>
        <p:spPr>
          <a:xfrm>
            <a:off x="1500816" y="-979791"/>
            <a:ext cx="9144000" cy="2387600"/>
          </a:xfrm>
        </p:spPr>
        <p:txBody>
          <a:bodyPr>
            <a:normAutofit/>
          </a:bodyPr>
          <a:lstStyle/>
          <a:p>
            <a:r>
              <a:rPr lang="en-US" dirty="0">
                <a:solidFill>
                  <a:schemeClr val="bg1">
                    <a:lumMod val="95000"/>
                  </a:schemeClr>
                </a:solidFill>
                <a:latin typeface="Bookman Press Serif" pitchFamily="50" charset="0"/>
              </a:rPr>
              <a:t>See the </a:t>
            </a:r>
            <a:r>
              <a:rPr lang="en-US" dirty="0">
                <a:solidFill>
                  <a:schemeClr val="accent4">
                    <a:lumMod val="60000"/>
                    <a:lumOff val="40000"/>
                  </a:schemeClr>
                </a:solidFill>
                <a:latin typeface="Bookman Press Serif" pitchFamily="50" charset="0"/>
              </a:rPr>
              <a:t>Customer Focus</a:t>
            </a:r>
            <a:r>
              <a:rPr lang="en-US" dirty="0">
                <a:solidFill>
                  <a:schemeClr val="bg1">
                    <a:lumMod val="95000"/>
                  </a:schemeClr>
                </a:solidFill>
                <a:latin typeface="Bookman Press Serif" pitchFamily="50" charset="0"/>
              </a:rPr>
              <a:t>?</a:t>
            </a:r>
          </a:p>
        </p:txBody>
      </p:sp>
      <p:sp>
        <p:nvSpPr>
          <p:cNvPr id="15" name="Oval 14">
            <a:extLst>
              <a:ext uri="{FF2B5EF4-FFF2-40B4-BE49-F238E27FC236}">
                <a16:creationId xmlns:a16="http://schemas.microsoft.com/office/drawing/2014/main" id="{55C25132-F7CA-4AF5-947A-1C30D48C39C0}"/>
              </a:ext>
            </a:extLst>
          </p:cNvPr>
          <p:cNvSpPr/>
          <p:nvPr/>
        </p:nvSpPr>
        <p:spPr>
          <a:xfrm>
            <a:off x="9064484" y="3260536"/>
            <a:ext cx="635116" cy="598357"/>
          </a:xfrm>
          <a:prstGeom prst="ellipse">
            <a:avLst/>
          </a:prstGeom>
          <a:no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3628DC-9F53-4E6B-A749-816F27C60CC0}"/>
              </a:ext>
            </a:extLst>
          </p:cNvPr>
          <p:cNvSpPr/>
          <p:nvPr/>
        </p:nvSpPr>
        <p:spPr>
          <a:xfrm>
            <a:off x="8237450" y="3579214"/>
            <a:ext cx="635116" cy="598357"/>
          </a:xfrm>
          <a:prstGeom prst="ellipse">
            <a:avLst/>
          </a:prstGeom>
          <a:no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99D5149-4239-4985-A64B-3248E2C670AB}"/>
              </a:ext>
            </a:extLst>
          </p:cNvPr>
          <p:cNvSpPr/>
          <p:nvPr/>
        </p:nvSpPr>
        <p:spPr>
          <a:xfrm>
            <a:off x="6186329" y="4503035"/>
            <a:ext cx="1935321" cy="926500"/>
          </a:xfrm>
          <a:prstGeom prst="ellipse">
            <a:avLst/>
          </a:prstGeom>
          <a:no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894B393-F8D6-4F0E-B15C-BD7722E74166}"/>
              </a:ext>
            </a:extLst>
          </p:cNvPr>
          <p:cNvSpPr/>
          <p:nvPr/>
        </p:nvSpPr>
        <p:spPr>
          <a:xfrm>
            <a:off x="8035047" y="5324107"/>
            <a:ext cx="1664553" cy="535139"/>
          </a:xfrm>
          <a:prstGeom prst="ellipse">
            <a:avLst/>
          </a:prstGeom>
          <a:no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4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Action Plan in Email</a:t>
            </a:r>
          </a:p>
        </p:txBody>
      </p:sp>
      <p:sp>
        <p:nvSpPr>
          <p:cNvPr id="3" name="Rectangle 2">
            <a:extLst>
              <a:ext uri="{FF2B5EF4-FFF2-40B4-BE49-F238E27FC236}">
                <a16:creationId xmlns:a16="http://schemas.microsoft.com/office/drawing/2014/main" id="{EE23D8F0-0981-42B0-9CD3-54A77FBFC1C9}"/>
              </a:ext>
            </a:extLst>
          </p:cNvPr>
          <p:cNvSpPr/>
          <p:nvPr/>
        </p:nvSpPr>
        <p:spPr>
          <a:xfrm>
            <a:off x="2040572" y="708107"/>
            <a:ext cx="8404698" cy="2720893"/>
          </a:xfrm>
          <a:prstGeom prst="rect">
            <a:avLst/>
          </a:prstGeom>
          <a:solidFill>
            <a:schemeClr val="bg1">
              <a:lumMod val="95000"/>
              <a:alpha val="71000"/>
            </a:schemeClr>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3E042C3-6C3B-4205-880A-9ACF9592122F}"/>
              </a:ext>
            </a:extLst>
          </p:cNvPr>
          <p:cNvSpPr txBox="1">
            <a:spLocks/>
          </p:cNvSpPr>
          <p:nvPr/>
        </p:nvSpPr>
        <p:spPr>
          <a:xfrm>
            <a:off x="966787" y="1214321"/>
            <a:ext cx="10448505" cy="2359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Timothy" panose="02000503000000000000" pitchFamily="2" charset="0"/>
              </a:rPr>
              <a:t>‘Good’ Case Notes allow anyone To Understand</a:t>
            </a:r>
          </a:p>
          <a:p>
            <a:pPr marL="0" indent="0" algn="ctr">
              <a:buNone/>
            </a:pPr>
            <a:r>
              <a:rPr lang="en-US" sz="3200" dirty="0">
                <a:latin typeface="Monesque" panose="02000503000000020004" pitchFamily="50" charset="0"/>
              </a:rPr>
              <a:t> - </a:t>
            </a:r>
            <a:r>
              <a:rPr lang="en-US" sz="3200" dirty="0">
                <a:latin typeface="Timothy" panose="02000503000000000000" pitchFamily="2" charset="0"/>
              </a:rPr>
              <a:t>within 15 minutes </a:t>
            </a:r>
            <a:r>
              <a:rPr lang="en-US" sz="3200" dirty="0">
                <a:latin typeface="Monesque" panose="02000503000000020004" pitchFamily="50" charset="0"/>
              </a:rPr>
              <a:t>- </a:t>
            </a:r>
          </a:p>
          <a:p>
            <a:pPr marL="0" indent="0" algn="ctr">
              <a:buNone/>
            </a:pPr>
            <a:r>
              <a:rPr lang="en-US" sz="3200" dirty="0">
                <a:latin typeface="Timothy" panose="02000503000000000000" pitchFamily="2" charset="0"/>
              </a:rPr>
              <a:t>the status, impact, next steps, and research done on a case.</a:t>
            </a:r>
          </a:p>
        </p:txBody>
      </p:sp>
      <p:sp>
        <p:nvSpPr>
          <p:cNvPr id="5" name="TextBox 4">
            <a:extLst>
              <a:ext uri="{FF2B5EF4-FFF2-40B4-BE49-F238E27FC236}">
                <a16:creationId xmlns:a16="http://schemas.microsoft.com/office/drawing/2014/main" id="{76C913A7-F5A8-4B55-B9CD-88D3833047F8}"/>
              </a:ext>
            </a:extLst>
          </p:cNvPr>
          <p:cNvSpPr txBox="1"/>
          <p:nvPr/>
        </p:nvSpPr>
        <p:spPr>
          <a:xfrm>
            <a:off x="966787" y="3429000"/>
            <a:ext cx="10862552" cy="1015663"/>
          </a:xfrm>
          <a:prstGeom prst="rect">
            <a:avLst/>
          </a:prstGeom>
          <a:noFill/>
        </p:spPr>
        <p:txBody>
          <a:bodyPr wrap="square" rtlCol="0">
            <a:spAutoFit/>
          </a:bodyPr>
          <a:lstStyle/>
          <a:p>
            <a:r>
              <a:rPr lang="en-US" sz="6000" dirty="0">
                <a:solidFill>
                  <a:schemeClr val="bg1">
                    <a:lumMod val="95000"/>
                  </a:schemeClr>
                </a:solidFill>
                <a:latin typeface="Quicksand" pitchFamily="2" charset="0"/>
                <a:cs typeface="Segoe UI Light" panose="020B0502040204020203" pitchFamily="34" charset="0"/>
              </a:rPr>
              <a:t>Your emails should be similar!</a:t>
            </a:r>
            <a:endParaRPr lang="en-US" sz="5400" dirty="0">
              <a:solidFill>
                <a:schemeClr val="bg1">
                  <a:lumMod val="95000"/>
                </a:schemeClr>
              </a:solidFill>
              <a:latin typeface="Quicksand" pitchFamily="2" charset="0"/>
              <a:cs typeface="Segoe UI Light" panose="020B0502040204020203" pitchFamily="34" charset="0"/>
            </a:endParaRPr>
          </a:p>
        </p:txBody>
      </p:sp>
      <p:sp>
        <p:nvSpPr>
          <p:cNvPr id="11" name="Rectangle 10">
            <a:extLst>
              <a:ext uri="{FF2B5EF4-FFF2-40B4-BE49-F238E27FC236}">
                <a16:creationId xmlns:a16="http://schemas.microsoft.com/office/drawing/2014/main" id="{424FF479-FC8F-4804-BE03-1A84FA78A4D8}"/>
              </a:ext>
            </a:extLst>
          </p:cNvPr>
          <p:cNvSpPr/>
          <p:nvPr/>
        </p:nvSpPr>
        <p:spPr>
          <a:xfrm>
            <a:off x="1079769" y="4103263"/>
            <a:ext cx="10448505" cy="2720893"/>
          </a:xfrm>
          <a:prstGeom prst="rect">
            <a:avLst/>
          </a:prstGeom>
          <a:solidFill>
            <a:schemeClr val="bg1">
              <a:lumMod val="95000"/>
              <a:alpha val="71000"/>
            </a:schemeClr>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A0F63143-2495-41A9-9910-D7C6A720D6E3}"/>
              </a:ext>
            </a:extLst>
          </p:cNvPr>
          <p:cNvSpPr txBox="1">
            <a:spLocks/>
          </p:cNvSpPr>
          <p:nvPr/>
        </p:nvSpPr>
        <p:spPr>
          <a:xfrm>
            <a:off x="966787" y="4609477"/>
            <a:ext cx="10448505" cy="2359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Timothy" panose="02000503000000000000" pitchFamily="2" charset="0"/>
              </a:rPr>
              <a:t>‘Good’ Emails allow your customer to understand</a:t>
            </a:r>
          </a:p>
          <a:p>
            <a:pPr marL="0" indent="0" algn="ctr">
              <a:buNone/>
            </a:pPr>
            <a:r>
              <a:rPr lang="en-US" sz="3200" dirty="0">
                <a:latin typeface="Monesque" panose="02000503000000020004" pitchFamily="50" charset="0"/>
              </a:rPr>
              <a:t> - </a:t>
            </a:r>
            <a:r>
              <a:rPr lang="en-US" sz="3200" dirty="0">
                <a:latin typeface="Timothy" panose="02000503000000000000" pitchFamily="2" charset="0"/>
              </a:rPr>
              <a:t>within 5 minutes </a:t>
            </a:r>
            <a:r>
              <a:rPr lang="en-US" sz="3200" dirty="0">
                <a:latin typeface="Monesque" panose="02000503000000020004" pitchFamily="50" charset="0"/>
              </a:rPr>
              <a:t>- </a:t>
            </a:r>
          </a:p>
          <a:p>
            <a:pPr marL="0" indent="0" algn="ctr">
              <a:buNone/>
            </a:pPr>
            <a:r>
              <a:rPr lang="en-US" sz="3200" dirty="0">
                <a:latin typeface="Timothy" panose="02000503000000000000" pitchFamily="2" charset="0"/>
              </a:rPr>
              <a:t>the current Status, Next Steps, and When they’ll hear from you Next.</a:t>
            </a:r>
          </a:p>
        </p:txBody>
      </p:sp>
    </p:spTree>
    <p:extLst>
      <p:ext uri="{BB962C8B-B14F-4D97-AF65-F5344CB8AC3E}">
        <p14:creationId xmlns:p14="http://schemas.microsoft.com/office/powerpoint/2010/main" val="160346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8108156"/>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0" y="1533460"/>
            <a:ext cx="12191997" cy="4724940"/>
          </a:xfrm>
        </p:spPr>
        <p:txBody>
          <a:bodyPr>
            <a:normAutofit fontScale="90000"/>
          </a:bodyPr>
          <a:lstStyle/>
          <a:p>
            <a:r>
              <a:rPr lang="en-US" dirty="0">
                <a:solidFill>
                  <a:schemeClr val="bg1">
                    <a:lumMod val="95000"/>
                  </a:schemeClr>
                </a:solidFill>
                <a:latin typeface="Quicksand" pitchFamily="2" charset="0"/>
              </a:rPr>
              <a:t>We’ve talked about troubleshooting process, handoff, case notes, even how to stay sane as a support engineer.</a:t>
            </a:r>
            <a:br>
              <a:rPr lang="en-US" dirty="0">
                <a:solidFill>
                  <a:schemeClr val="bg1">
                    <a:lumMod val="95000"/>
                  </a:schemeClr>
                </a:solidFill>
                <a:latin typeface="Quicksand" pitchFamily="2" charset="0"/>
              </a:rPr>
            </a:br>
            <a:br>
              <a:rPr lang="en-US" dirty="0">
                <a:solidFill>
                  <a:schemeClr val="bg1">
                    <a:lumMod val="95000"/>
                  </a:schemeClr>
                </a:solidFill>
                <a:latin typeface="Quicksand" pitchFamily="2" charset="0"/>
              </a:rPr>
            </a:br>
            <a:r>
              <a:rPr lang="en-US" dirty="0">
                <a:solidFill>
                  <a:schemeClr val="bg1">
                    <a:lumMod val="95000"/>
                  </a:schemeClr>
                </a:solidFill>
                <a:latin typeface="Quicksand" pitchFamily="2" charset="0"/>
              </a:rPr>
              <a:t>During all these presentations, we’ve talked about </a:t>
            </a:r>
            <a:r>
              <a:rPr lang="en-US" sz="7300" u="sng" dirty="0">
                <a:solidFill>
                  <a:schemeClr val="bg1">
                    <a:lumMod val="95000"/>
                  </a:schemeClr>
                </a:solidFill>
                <a:latin typeface="Bookman Press Serif" pitchFamily="50" charset="0"/>
              </a:rPr>
              <a:t>communications</a:t>
            </a:r>
            <a:r>
              <a:rPr lang="en-US" dirty="0">
                <a:solidFill>
                  <a:schemeClr val="bg1">
                    <a:lumMod val="95000"/>
                  </a:schemeClr>
                </a:solidFill>
                <a:latin typeface="Quicksand" pitchFamily="2" charset="0"/>
              </a:rPr>
              <a:t> too.</a:t>
            </a:r>
            <a:br>
              <a:rPr lang="en-US" dirty="0">
                <a:solidFill>
                  <a:schemeClr val="bg1">
                    <a:lumMod val="95000"/>
                  </a:schemeClr>
                </a:solidFill>
                <a:latin typeface="Quicksand" pitchFamily="2" charset="0"/>
              </a:rPr>
            </a:br>
            <a:endParaRPr lang="en-US" dirty="0">
              <a:solidFill>
                <a:schemeClr val="bg1">
                  <a:lumMod val="95000"/>
                </a:schemeClr>
              </a:solidFill>
              <a:latin typeface="Quicksand" pitchFamily="2" charset="0"/>
            </a:endParaRPr>
          </a:p>
        </p:txBody>
      </p:sp>
    </p:spTree>
    <p:extLst>
      <p:ext uri="{BB962C8B-B14F-4D97-AF65-F5344CB8AC3E}">
        <p14:creationId xmlns:p14="http://schemas.microsoft.com/office/powerpoint/2010/main" val="206541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Action Plan in Email</a:t>
            </a:r>
          </a:p>
        </p:txBody>
      </p:sp>
      <p:sp>
        <p:nvSpPr>
          <p:cNvPr id="11" name="Rectangle 10">
            <a:extLst>
              <a:ext uri="{FF2B5EF4-FFF2-40B4-BE49-F238E27FC236}">
                <a16:creationId xmlns:a16="http://schemas.microsoft.com/office/drawing/2014/main" id="{424FF479-FC8F-4804-BE03-1A84FA78A4D8}"/>
              </a:ext>
            </a:extLst>
          </p:cNvPr>
          <p:cNvSpPr/>
          <p:nvPr/>
        </p:nvSpPr>
        <p:spPr>
          <a:xfrm>
            <a:off x="1050586" y="708107"/>
            <a:ext cx="10448505" cy="2720893"/>
          </a:xfrm>
          <a:prstGeom prst="rect">
            <a:avLst/>
          </a:prstGeom>
          <a:solidFill>
            <a:schemeClr val="bg1">
              <a:lumMod val="95000"/>
              <a:alpha val="71000"/>
            </a:schemeClr>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A0F63143-2495-41A9-9910-D7C6A720D6E3}"/>
              </a:ext>
            </a:extLst>
          </p:cNvPr>
          <p:cNvSpPr txBox="1">
            <a:spLocks/>
          </p:cNvSpPr>
          <p:nvPr/>
        </p:nvSpPr>
        <p:spPr>
          <a:xfrm>
            <a:off x="937604" y="1214321"/>
            <a:ext cx="10448505" cy="2359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Timothy" panose="02000503000000000000" pitchFamily="2" charset="0"/>
              </a:rPr>
              <a:t>‘Good’ Emails allow your customer to understand</a:t>
            </a:r>
          </a:p>
          <a:p>
            <a:pPr marL="0" indent="0" algn="ctr">
              <a:buNone/>
            </a:pPr>
            <a:r>
              <a:rPr lang="en-US" sz="3200" dirty="0">
                <a:latin typeface="Monesque" panose="02000503000000020004" pitchFamily="50" charset="0"/>
              </a:rPr>
              <a:t> - </a:t>
            </a:r>
            <a:r>
              <a:rPr lang="en-US" sz="3200" dirty="0">
                <a:latin typeface="Timothy" panose="02000503000000000000" pitchFamily="2" charset="0"/>
              </a:rPr>
              <a:t>within 5 minutes </a:t>
            </a:r>
            <a:r>
              <a:rPr lang="en-US" sz="3200" dirty="0">
                <a:latin typeface="Monesque" panose="02000503000000020004" pitchFamily="50" charset="0"/>
              </a:rPr>
              <a:t>- </a:t>
            </a:r>
          </a:p>
          <a:p>
            <a:pPr marL="0" indent="0" algn="ctr">
              <a:buNone/>
            </a:pPr>
            <a:r>
              <a:rPr lang="en-US" sz="3200" dirty="0">
                <a:latin typeface="Timothy" panose="02000503000000000000" pitchFamily="2" charset="0"/>
              </a:rPr>
              <a:t>the current Status, Next Steps, and When they’ll hear from you Next.</a:t>
            </a:r>
          </a:p>
        </p:txBody>
      </p:sp>
      <p:sp>
        <p:nvSpPr>
          <p:cNvPr id="2" name="Rectangle 1">
            <a:extLst>
              <a:ext uri="{FF2B5EF4-FFF2-40B4-BE49-F238E27FC236}">
                <a16:creationId xmlns:a16="http://schemas.microsoft.com/office/drawing/2014/main" id="{39A5971B-9622-4A4F-A11F-C511AFC7BA0F}"/>
              </a:ext>
            </a:extLst>
          </p:cNvPr>
          <p:cNvSpPr/>
          <p:nvPr/>
        </p:nvSpPr>
        <p:spPr>
          <a:xfrm>
            <a:off x="439082" y="3307403"/>
            <a:ext cx="11370297" cy="3336587"/>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D47003-3F31-49C8-911B-0D391721B84A}"/>
              </a:ext>
            </a:extLst>
          </p:cNvPr>
          <p:cNvSpPr txBox="1"/>
          <p:nvPr/>
        </p:nvSpPr>
        <p:spPr>
          <a:xfrm>
            <a:off x="484443" y="3429000"/>
            <a:ext cx="10682197" cy="3139321"/>
          </a:xfrm>
          <a:prstGeom prst="rect">
            <a:avLst/>
          </a:prstGeom>
          <a:noFill/>
        </p:spPr>
        <p:txBody>
          <a:bodyPr wrap="square" rtlCol="0">
            <a:spAutoFit/>
          </a:bodyPr>
          <a:lstStyle/>
          <a:p>
            <a:r>
              <a:rPr lang="en-US" dirty="0">
                <a:solidFill>
                  <a:schemeClr val="bg1">
                    <a:lumMod val="95000"/>
                  </a:schemeClr>
                </a:solidFill>
                <a:latin typeface="Quicksand" pitchFamily="2" charset="0"/>
                <a:cs typeface="Segoe UI Light" panose="020B0502040204020203" pitchFamily="34" charset="0"/>
              </a:rPr>
              <a:t>Hello Kara,</a:t>
            </a:r>
            <a:endParaRPr lang="en-US" sz="2400" dirty="0">
              <a:solidFill>
                <a:schemeClr val="bg1">
                  <a:lumMod val="95000"/>
                </a:schemeClr>
              </a:solidFill>
              <a:latin typeface="Quicksand" pitchFamily="2" charset="0"/>
              <a:cs typeface="Segoe UI Light" panose="020B0502040204020203" pitchFamily="34" charset="0"/>
            </a:endParaRPr>
          </a:p>
          <a:p>
            <a:pPr marL="0" marR="0">
              <a:spcBef>
                <a:spcPts val="0"/>
              </a:spcBef>
              <a:spcAft>
                <a:spcPts val="0"/>
              </a:spcAft>
            </a:pPr>
            <a:r>
              <a:rPr lang="en-US" sz="1800" dirty="0">
                <a:solidFill>
                  <a:schemeClr val="bg1">
                    <a:lumMod val="95000"/>
                  </a:schemeClr>
                </a:solidFill>
                <a:effectLst/>
                <a:latin typeface="Quicksand" pitchFamily="2" charset="0"/>
                <a:ea typeface="Calibri" panose="020F0502020204030204" pitchFamily="34" charset="0"/>
              </a:rPr>
              <a:t>I just wanted to give you an update:</a:t>
            </a:r>
            <a:br>
              <a:rPr lang="en-US" sz="1800" dirty="0">
                <a:solidFill>
                  <a:schemeClr val="bg1">
                    <a:lumMod val="95000"/>
                  </a:schemeClr>
                </a:solidFill>
                <a:effectLst/>
                <a:latin typeface="Quicksand" pitchFamily="2" charset="0"/>
                <a:ea typeface="Calibri" panose="020F0502020204030204" pitchFamily="34" charset="0"/>
              </a:rPr>
            </a:br>
            <a:r>
              <a:rPr lang="en-US" sz="1800" dirty="0">
                <a:solidFill>
                  <a:schemeClr val="bg1">
                    <a:lumMod val="95000"/>
                  </a:schemeClr>
                </a:solidFill>
                <a:effectLst/>
                <a:latin typeface="Quicksand" pitchFamily="2" charset="0"/>
                <a:ea typeface="Calibri" panose="020F0502020204030204" pitchFamily="34" charset="0"/>
              </a:rPr>
              <a:t>I am still investigating the issue. This looks like an issue on the ADLS backend so I am now working with the product team to identify and resolve the issue.</a:t>
            </a:r>
            <a:br>
              <a:rPr lang="en-US" sz="1800" dirty="0">
                <a:solidFill>
                  <a:schemeClr val="bg1">
                    <a:lumMod val="95000"/>
                  </a:schemeClr>
                </a:solidFill>
                <a:effectLst/>
                <a:latin typeface="Quicksand" pitchFamily="2" charset="0"/>
                <a:ea typeface="Calibri" panose="020F0502020204030204" pitchFamily="34" charset="0"/>
              </a:rPr>
            </a:br>
            <a:br>
              <a:rPr lang="en-US" sz="1800" dirty="0">
                <a:solidFill>
                  <a:schemeClr val="bg1">
                    <a:lumMod val="95000"/>
                  </a:schemeClr>
                </a:solidFill>
                <a:effectLst/>
                <a:latin typeface="Quicksand" pitchFamily="2" charset="0"/>
                <a:ea typeface="Calibri" panose="020F0502020204030204" pitchFamily="34" charset="0"/>
              </a:rPr>
            </a:br>
            <a:r>
              <a:rPr lang="en-US" sz="1800" dirty="0">
                <a:solidFill>
                  <a:schemeClr val="bg1">
                    <a:lumMod val="95000"/>
                  </a:schemeClr>
                </a:solidFill>
                <a:effectLst/>
                <a:latin typeface="Quicksand" pitchFamily="2" charset="0"/>
                <a:ea typeface="Calibri" panose="020F0502020204030204" pitchFamily="34" charset="0"/>
              </a:rPr>
              <a:t>In the meantime, retrying your failed jobs may see success for those jobs while we investigate the issue.</a:t>
            </a:r>
          </a:p>
          <a:p>
            <a:pPr marL="0" marR="0">
              <a:spcBef>
                <a:spcPts val="0"/>
              </a:spcBef>
              <a:spcAft>
                <a:spcPts val="0"/>
              </a:spcAft>
            </a:pPr>
            <a:r>
              <a:rPr lang="en-US" sz="1800" dirty="0">
                <a:solidFill>
                  <a:schemeClr val="bg1">
                    <a:lumMod val="95000"/>
                  </a:schemeClr>
                </a:solidFill>
                <a:effectLst/>
                <a:latin typeface="Quicksand" pitchFamily="2" charset="0"/>
                <a:ea typeface="Calibri" panose="020F0502020204030204" pitchFamily="34" charset="0"/>
              </a:rPr>
              <a:t>I will follow up again with your team by 3pm EST to give you a status update, but if I have any further information before then, I’ll let you know.</a:t>
            </a:r>
            <a:br>
              <a:rPr lang="en-US" sz="1800" dirty="0">
                <a:solidFill>
                  <a:schemeClr val="bg1">
                    <a:lumMod val="95000"/>
                  </a:schemeClr>
                </a:solidFill>
                <a:effectLst/>
                <a:latin typeface="Quicksand" pitchFamily="2" charset="0"/>
                <a:ea typeface="Calibri" panose="020F0502020204030204" pitchFamily="34" charset="0"/>
              </a:rPr>
            </a:br>
            <a:br>
              <a:rPr lang="en-US" sz="1800" dirty="0">
                <a:solidFill>
                  <a:schemeClr val="bg1">
                    <a:lumMod val="95000"/>
                  </a:schemeClr>
                </a:solidFill>
                <a:effectLst/>
                <a:latin typeface="Quicksand" pitchFamily="2" charset="0"/>
                <a:ea typeface="Calibri" panose="020F0502020204030204" pitchFamily="34" charset="0"/>
              </a:rPr>
            </a:br>
            <a:r>
              <a:rPr lang="en-US" sz="1800" dirty="0">
                <a:solidFill>
                  <a:schemeClr val="bg1">
                    <a:lumMod val="95000"/>
                  </a:schemeClr>
                </a:solidFill>
                <a:effectLst/>
                <a:latin typeface="Quicksand" pitchFamily="2" charset="0"/>
                <a:ea typeface="Calibri" panose="020F0502020204030204" pitchFamily="34" charset="0"/>
              </a:rPr>
              <a:t>As before, if there are any questions I can answer for you in the meantime, please reach out.</a:t>
            </a:r>
          </a:p>
        </p:txBody>
      </p:sp>
    </p:spTree>
    <p:extLst>
      <p:ext uri="{BB962C8B-B14F-4D97-AF65-F5344CB8AC3E}">
        <p14:creationId xmlns:p14="http://schemas.microsoft.com/office/powerpoint/2010/main" val="241814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Action Plan in Email</a:t>
            </a:r>
          </a:p>
        </p:txBody>
      </p:sp>
      <p:sp>
        <p:nvSpPr>
          <p:cNvPr id="11" name="Rectangle 10">
            <a:extLst>
              <a:ext uri="{FF2B5EF4-FFF2-40B4-BE49-F238E27FC236}">
                <a16:creationId xmlns:a16="http://schemas.microsoft.com/office/drawing/2014/main" id="{424FF479-FC8F-4804-BE03-1A84FA78A4D8}"/>
              </a:ext>
            </a:extLst>
          </p:cNvPr>
          <p:cNvSpPr/>
          <p:nvPr/>
        </p:nvSpPr>
        <p:spPr>
          <a:xfrm>
            <a:off x="1050586" y="708107"/>
            <a:ext cx="10448505" cy="2720893"/>
          </a:xfrm>
          <a:prstGeom prst="rect">
            <a:avLst/>
          </a:prstGeom>
          <a:solidFill>
            <a:schemeClr val="bg1">
              <a:lumMod val="95000"/>
              <a:alpha val="71000"/>
            </a:schemeClr>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A0F63143-2495-41A9-9910-D7C6A720D6E3}"/>
              </a:ext>
            </a:extLst>
          </p:cNvPr>
          <p:cNvSpPr txBox="1">
            <a:spLocks/>
          </p:cNvSpPr>
          <p:nvPr/>
        </p:nvSpPr>
        <p:spPr>
          <a:xfrm>
            <a:off x="937604" y="1214321"/>
            <a:ext cx="10448505" cy="2359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Timothy" panose="02000503000000000000" pitchFamily="2" charset="0"/>
              </a:rPr>
              <a:t>‘Good’ Emails allow your customer to understand</a:t>
            </a:r>
          </a:p>
          <a:p>
            <a:pPr marL="0" indent="0" algn="ctr">
              <a:buNone/>
            </a:pPr>
            <a:r>
              <a:rPr lang="en-US" sz="3200" dirty="0">
                <a:latin typeface="Monesque" panose="02000503000000020004" pitchFamily="50" charset="0"/>
              </a:rPr>
              <a:t> - </a:t>
            </a:r>
            <a:r>
              <a:rPr lang="en-US" sz="3200" dirty="0">
                <a:latin typeface="Timothy" panose="02000503000000000000" pitchFamily="2" charset="0"/>
              </a:rPr>
              <a:t>within 5 minutes </a:t>
            </a:r>
            <a:r>
              <a:rPr lang="en-US" sz="3200" dirty="0">
                <a:latin typeface="Monesque" panose="02000503000000020004" pitchFamily="50" charset="0"/>
              </a:rPr>
              <a:t>- </a:t>
            </a:r>
          </a:p>
          <a:p>
            <a:pPr marL="0" indent="0" algn="ctr">
              <a:buNone/>
            </a:pPr>
            <a:r>
              <a:rPr lang="en-US" sz="3200" dirty="0">
                <a:latin typeface="Timothy" panose="02000503000000000000" pitchFamily="2" charset="0"/>
              </a:rPr>
              <a:t>the current Status, Next Steps, and When they’ll hear from you Next.</a:t>
            </a:r>
          </a:p>
        </p:txBody>
      </p:sp>
      <p:sp>
        <p:nvSpPr>
          <p:cNvPr id="2" name="Rectangle 1">
            <a:extLst>
              <a:ext uri="{FF2B5EF4-FFF2-40B4-BE49-F238E27FC236}">
                <a16:creationId xmlns:a16="http://schemas.microsoft.com/office/drawing/2014/main" id="{39A5971B-9622-4A4F-A11F-C511AFC7BA0F}"/>
              </a:ext>
            </a:extLst>
          </p:cNvPr>
          <p:cNvSpPr/>
          <p:nvPr/>
        </p:nvSpPr>
        <p:spPr>
          <a:xfrm>
            <a:off x="439082" y="3307403"/>
            <a:ext cx="11370297" cy="3336587"/>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D47003-3F31-49C8-911B-0D391721B84A}"/>
              </a:ext>
            </a:extLst>
          </p:cNvPr>
          <p:cNvSpPr txBox="1"/>
          <p:nvPr/>
        </p:nvSpPr>
        <p:spPr>
          <a:xfrm>
            <a:off x="484443" y="3429000"/>
            <a:ext cx="10682197" cy="3139321"/>
          </a:xfrm>
          <a:prstGeom prst="rect">
            <a:avLst/>
          </a:prstGeom>
          <a:noFill/>
        </p:spPr>
        <p:txBody>
          <a:bodyPr wrap="square" rtlCol="0">
            <a:spAutoFit/>
          </a:bodyPr>
          <a:lstStyle/>
          <a:p>
            <a:r>
              <a:rPr lang="en-US" dirty="0">
                <a:solidFill>
                  <a:schemeClr val="bg1">
                    <a:lumMod val="95000"/>
                  </a:schemeClr>
                </a:solidFill>
                <a:latin typeface="Quicksand" pitchFamily="2" charset="0"/>
                <a:cs typeface="Segoe UI Light" panose="020B0502040204020203" pitchFamily="34" charset="0"/>
              </a:rPr>
              <a:t>Hello Kara,</a:t>
            </a:r>
            <a:endParaRPr lang="en-US" sz="2400" dirty="0">
              <a:solidFill>
                <a:schemeClr val="bg1">
                  <a:lumMod val="95000"/>
                </a:schemeClr>
              </a:solidFill>
              <a:latin typeface="Quicksand" pitchFamily="2" charset="0"/>
              <a:cs typeface="Segoe UI Light" panose="020B0502040204020203" pitchFamily="34" charset="0"/>
            </a:endParaRPr>
          </a:p>
          <a:p>
            <a:pPr marL="0" marR="0">
              <a:spcBef>
                <a:spcPts val="0"/>
              </a:spcBef>
              <a:spcAft>
                <a:spcPts val="0"/>
              </a:spcAft>
            </a:pPr>
            <a:r>
              <a:rPr lang="en-US" sz="1800" dirty="0">
                <a:solidFill>
                  <a:schemeClr val="bg1">
                    <a:lumMod val="95000"/>
                  </a:schemeClr>
                </a:solidFill>
                <a:effectLst/>
                <a:latin typeface="Quicksand" pitchFamily="2" charset="0"/>
                <a:ea typeface="Calibri" panose="020F0502020204030204" pitchFamily="34" charset="0"/>
              </a:rPr>
              <a:t>I just wanted to give you an update:</a:t>
            </a:r>
            <a:br>
              <a:rPr lang="en-US" sz="1800" dirty="0">
                <a:solidFill>
                  <a:schemeClr val="bg1">
                    <a:lumMod val="95000"/>
                  </a:schemeClr>
                </a:solidFill>
                <a:effectLst/>
                <a:latin typeface="Quicksand" pitchFamily="2" charset="0"/>
                <a:ea typeface="Calibri" panose="020F0502020204030204" pitchFamily="34" charset="0"/>
              </a:rPr>
            </a:br>
            <a:r>
              <a:rPr lang="en-US" sz="1800" dirty="0">
                <a:solidFill>
                  <a:schemeClr val="bg1">
                    <a:lumMod val="95000"/>
                  </a:schemeClr>
                </a:solidFill>
                <a:effectLst/>
                <a:latin typeface="Quicksand" pitchFamily="2" charset="0"/>
                <a:ea typeface="Calibri" panose="020F0502020204030204" pitchFamily="34" charset="0"/>
              </a:rPr>
              <a:t>I am still investigating the issue. This looks like an issue on the ADLS backend so I am now working with the product team to identify and resolve the issue.</a:t>
            </a:r>
            <a:br>
              <a:rPr lang="en-US" sz="1800" dirty="0">
                <a:solidFill>
                  <a:schemeClr val="bg1">
                    <a:lumMod val="95000"/>
                  </a:schemeClr>
                </a:solidFill>
                <a:effectLst/>
                <a:latin typeface="Quicksand" pitchFamily="2" charset="0"/>
                <a:ea typeface="Calibri" panose="020F0502020204030204" pitchFamily="34" charset="0"/>
              </a:rPr>
            </a:br>
            <a:br>
              <a:rPr lang="en-US" sz="1800" dirty="0">
                <a:solidFill>
                  <a:schemeClr val="bg1">
                    <a:lumMod val="95000"/>
                  </a:schemeClr>
                </a:solidFill>
                <a:effectLst/>
                <a:latin typeface="Quicksand" pitchFamily="2" charset="0"/>
                <a:ea typeface="Calibri" panose="020F0502020204030204" pitchFamily="34" charset="0"/>
              </a:rPr>
            </a:br>
            <a:r>
              <a:rPr lang="en-US" sz="1800" dirty="0">
                <a:solidFill>
                  <a:schemeClr val="bg1">
                    <a:lumMod val="95000"/>
                  </a:schemeClr>
                </a:solidFill>
                <a:effectLst/>
                <a:latin typeface="Quicksand" pitchFamily="2" charset="0"/>
                <a:ea typeface="Calibri" panose="020F0502020204030204" pitchFamily="34" charset="0"/>
              </a:rPr>
              <a:t>In the meantime, retrying your failed jobs may see success for those jobs while we investigate the issue.</a:t>
            </a:r>
          </a:p>
          <a:p>
            <a:pPr marL="0" marR="0">
              <a:spcBef>
                <a:spcPts val="0"/>
              </a:spcBef>
              <a:spcAft>
                <a:spcPts val="0"/>
              </a:spcAft>
            </a:pPr>
            <a:r>
              <a:rPr lang="en-US" sz="1800" dirty="0">
                <a:solidFill>
                  <a:schemeClr val="bg1">
                    <a:lumMod val="95000"/>
                  </a:schemeClr>
                </a:solidFill>
                <a:effectLst/>
                <a:latin typeface="Quicksand" pitchFamily="2" charset="0"/>
                <a:ea typeface="Calibri" panose="020F0502020204030204" pitchFamily="34" charset="0"/>
              </a:rPr>
              <a:t>I will follow up again with your team by 3pm EST to give you a status update, but if I have any further information before then, I’ll let you know.</a:t>
            </a:r>
            <a:br>
              <a:rPr lang="en-US" sz="1800" dirty="0">
                <a:solidFill>
                  <a:schemeClr val="bg1">
                    <a:lumMod val="95000"/>
                  </a:schemeClr>
                </a:solidFill>
                <a:effectLst/>
                <a:latin typeface="Quicksand" pitchFamily="2" charset="0"/>
                <a:ea typeface="Calibri" panose="020F0502020204030204" pitchFamily="34" charset="0"/>
              </a:rPr>
            </a:br>
            <a:br>
              <a:rPr lang="en-US" sz="1800" dirty="0">
                <a:solidFill>
                  <a:schemeClr val="bg1">
                    <a:lumMod val="95000"/>
                  </a:schemeClr>
                </a:solidFill>
                <a:effectLst/>
                <a:latin typeface="Quicksand" pitchFamily="2" charset="0"/>
                <a:ea typeface="Calibri" panose="020F0502020204030204" pitchFamily="34" charset="0"/>
              </a:rPr>
            </a:br>
            <a:r>
              <a:rPr lang="en-US" sz="1800" dirty="0">
                <a:solidFill>
                  <a:schemeClr val="bg1">
                    <a:lumMod val="95000"/>
                  </a:schemeClr>
                </a:solidFill>
                <a:effectLst/>
                <a:latin typeface="Quicksand" pitchFamily="2" charset="0"/>
                <a:ea typeface="Calibri" panose="020F0502020204030204" pitchFamily="34" charset="0"/>
              </a:rPr>
              <a:t>As before, if there are any questions I can answer for you in the meantime, please reach out.</a:t>
            </a:r>
          </a:p>
        </p:txBody>
      </p:sp>
      <p:sp>
        <p:nvSpPr>
          <p:cNvPr id="3" name="Oval 2">
            <a:extLst>
              <a:ext uri="{FF2B5EF4-FFF2-40B4-BE49-F238E27FC236}">
                <a16:creationId xmlns:a16="http://schemas.microsoft.com/office/drawing/2014/main" id="{56AA2A9C-B122-4192-A3F1-8819783496FF}"/>
              </a:ext>
            </a:extLst>
          </p:cNvPr>
          <p:cNvSpPr/>
          <p:nvPr/>
        </p:nvSpPr>
        <p:spPr>
          <a:xfrm>
            <a:off x="2305455" y="2333330"/>
            <a:ext cx="1964988" cy="535139"/>
          </a:xfrm>
          <a:prstGeom prst="ellipse">
            <a:avLst/>
          </a:prstGeom>
          <a:no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88B5008-33EF-4904-82A9-10DF517DEA83}"/>
              </a:ext>
            </a:extLst>
          </p:cNvPr>
          <p:cNvSpPr/>
          <p:nvPr/>
        </p:nvSpPr>
        <p:spPr>
          <a:xfrm>
            <a:off x="4270443" y="2317869"/>
            <a:ext cx="1391055" cy="535139"/>
          </a:xfrm>
          <a:prstGeom prst="ellipse">
            <a:avLst/>
          </a:prstGeom>
          <a:noFill/>
          <a:ln w="63500">
            <a:solidFill>
              <a:srgbClr val="FC0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0F2B655-5D00-496B-ADB6-2CA69C0FC854}"/>
              </a:ext>
            </a:extLst>
          </p:cNvPr>
          <p:cNvSpPr/>
          <p:nvPr/>
        </p:nvSpPr>
        <p:spPr>
          <a:xfrm>
            <a:off x="6235431" y="2231248"/>
            <a:ext cx="4326311" cy="739302"/>
          </a:xfrm>
          <a:prstGeom prst="ellipse">
            <a:avLst/>
          </a:prstGeom>
          <a:no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0763CC-D737-4E25-9215-5054A1909A0E}"/>
              </a:ext>
            </a:extLst>
          </p:cNvPr>
          <p:cNvSpPr/>
          <p:nvPr/>
        </p:nvSpPr>
        <p:spPr>
          <a:xfrm>
            <a:off x="484442" y="4012551"/>
            <a:ext cx="3328800" cy="331120"/>
          </a:xfrm>
          <a:prstGeom prst="rect">
            <a:avLst/>
          </a:prstGeom>
          <a:solidFill>
            <a:schemeClr val="accent4">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6659C0-D2F2-41DF-9BF2-A944E1E28BE0}"/>
              </a:ext>
            </a:extLst>
          </p:cNvPr>
          <p:cNvSpPr/>
          <p:nvPr/>
        </p:nvSpPr>
        <p:spPr>
          <a:xfrm>
            <a:off x="484441" y="4349404"/>
            <a:ext cx="5750989" cy="331120"/>
          </a:xfrm>
          <a:prstGeom prst="rect">
            <a:avLst/>
          </a:prstGeom>
          <a:solidFill>
            <a:schemeClr val="accent4">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B3ED01B-F16A-4795-B961-A767F19DE0AD}"/>
              </a:ext>
            </a:extLst>
          </p:cNvPr>
          <p:cNvSpPr/>
          <p:nvPr/>
        </p:nvSpPr>
        <p:spPr>
          <a:xfrm>
            <a:off x="8883306" y="4012551"/>
            <a:ext cx="1914396" cy="331120"/>
          </a:xfrm>
          <a:prstGeom prst="rect">
            <a:avLst/>
          </a:prstGeom>
          <a:solidFill>
            <a:schemeClr val="accent4">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8E8E8B-D0ED-42AF-9175-C18410DB67FF}"/>
              </a:ext>
            </a:extLst>
          </p:cNvPr>
          <p:cNvSpPr/>
          <p:nvPr/>
        </p:nvSpPr>
        <p:spPr>
          <a:xfrm>
            <a:off x="2356047" y="4828724"/>
            <a:ext cx="5854098" cy="331120"/>
          </a:xfrm>
          <a:prstGeom prst="rect">
            <a:avLst/>
          </a:prstGeom>
          <a:solidFill>
            <a:srgbClr val="FC048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15E09A-B081-498B-9462-6458096C2D11}"/>
              </a:ext>
            </a:extLst>
          </p:cNvPr>
          <p:cNvSpPr/>
          <p:nvPr/>
        </p:nvSpPr>
        <p:spPr>
          <a:xfrm>
            <a:off x="484440" y="5403856"/>
            <a:ext cx="8095355" cy="331120"/>
          </a:xfrm>
          <a:prstGeom prst="rect">
            <a:avLst/>
          </a:prstGeom>
          <a:solidFill>
            <a:srgbClr val="00206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02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3D9B5DA-CCAE-4156-AFF2-6944D930CC8A}"/>
              </a:ext>
            </a:extLst>
          </p:cNvPr>
          <p:cNvSpPr/>
          <p:nvPr/>
        </p:nvSpPr>
        <p:spPr>
          <a:xfrm>
            <a:off x="2774376" y="1853417"/>
            <a:ext cx="6963953" cy="3637703"/>
          </a:xfrm>
          <a:prstGeom prst="roundRect">
            <a:avLst/>
          </a:prstGeom>
          <a:solidFill>
            <a:schemeClr val="bg1"/>
          </a:solidFill>
          <a:ln>
            <a:noFill/>
          </a:ln>
          <a:effectLst>
            <a:outerShdw blurRad="431800" sx="110000" sy="11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CB3392-816C-4FD2-8065-5A35EF15852D}"/>
              </a:ext>
            </a:extLst>
          </p:cNvPr>
          <p:cNvSpPr txBox="1"/>
          <p:nvPr/>
        </p:nvSpPr>
        <p:spPr>
          <a:xfrm>
            <a:off x="3056213" y="2187117"/>
            <a:ext cx="7042347" cy="2031325"/>
          </a:xfrm>
          <a:prstGeom prst="rect">
            <a:avLst/>
          </a:prstGeom>
          <a:noFill/>
        </p:spPr>
        <p:txBody>
          <a:bodyPr wrap="square" rtlCol="0">
            <a:spAutoFit/>
          </a:bodyPr>
          <a:lstStyle/>
          <a:p>
            <a:pPr marL="0" marR="0">
              <a:spcBef>
                <a:spcPts val="0"/>
              </a:spcBef>
              <a:spcAft>
                <a:spcPts val="0"/>
              </a:spcAft>
            </a:pPr>
            <a:r>
              <a:rPr lang="en-US" sz="1800" dirty="0">
                <a:solidFill>
                  <a:srgbClr val="4472C4"/>
                </a:solidFill>
                <a:effectLst/>
                <a:latin typeface="Segoe UI Light" panose="020B0502040204020203" pitchFamily="34" charset="0"/>
                <a:ea typeface="Times New Roman" panose="02020603050405020304" pitchFamily="18" charset="0"/>
              </a:rPr>
              <a:t>Whitney Henderson</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u="sng" dirty="0">
                <a:solidFill>
                  <a:srgbClr val="0563C1"/>
                </a:solidFill>
                <a:effectLst/>
                <a:latin typeface="Segoe UI" panose="020B0502040204020203" pitchFamily="34" charset="0"/>
                <a:ea typeface="Times New Roman" panose="02020603050405020304" pitchFamily="18" charset="0"/>
                <a:hlinkClick r:id="rId3"/>
              </a:rPr>
              <a:t>whhender@microsoft.com</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505050"/>
                </a:solidFill>
                <a:effectLst/>
                <a:latin typeface="Segoe UI" panose="020B0502040204020203" pitchFamily="34"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505050"/>
                </a:solidFill>
                <a:effectLst/>
                <a:latin typeface="Segoe UI" panose="020B0502040204020203" pitchFamily="34" charset="0"/>
                <a:ea typeface="Times New Roman" panose="02020603050405020304" pitchFamily="18" charset="0"/>
              </a:rPr>
              <a:t>Sr Technical Advisor       Work Hours: M-F 8am-5pm EST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505050"/>
                </a:solidFill>
                <a:effectLst/>
                <a:latin typeface="Segoe UI" panose="020B0502040204020203" pitchFamily="34" charset="0"/>
                <a:ea typeface="Times New Roman" panose="02020603050405020304" pitchFamily="18" charset="0"/>
              </a:rPr>
              <a:t>Data Movement             Office: +1 (980) 7767642 X67642</a:t>
            </a:r>
            <a:endParaRPr lang="en-US" sz="1800" dirty="0">
              <a:effectLst/>
              <a:latin typeface="Calibri" panose="020F0502020204030204" pitchFamily="34" charset="0"/>
              <a:ea typeface="Calibri" panose="020F0502020204030204" pitchFamily="34" charset="0"/>
            </a:endParaRPr>
          </a:p>
          <a:p>
            <a:r>
              <a:rPr lang="en-US" sz="1800" dirty="0">
                <a:solidFill>
                  <a:srgbClr val="505050"/>
                </a:solidFill>
                <a:effectLst/>
                <a:latin typeface="Segoe UI" panose="020B0502040204020203" pitchFamily="34" charset="0"/>
                <a:ea typeface="Times New Roman" panose="02020603050405020304" pitchFamily="18" charset="0"/>
              </a:rPr>
              <a:t>Manager: Lee Pauling - </a:t>
            </a:r>
            <a:r>
              <a:rPr lang="en-US" sz="1800" u="sng" dirty="0">
                <a:solidFill>
                  <a:srgbClr val="0563C1"/>
                </a:solidFill>
                <a:effectLst/>
                <a:latin typeface="Segoe UI" panose="020B0502040204020203" pitchFamily="34" charset="0"/>
                <a:ea typeface="Times New Roman" panose="02020603050405020304" pitchFamily="18" charset="0"/>
                <a:hlinkClick r:id="rId4"/>
              </a:rPr>
              <a:t>lepaulin@microsoft.com</a:t>
            </a:r>
            <a:endParaRPr lang="en-US" sz="4800" dirty="0">
              <a:solidFill>
                <a:schemeClr val="bg1">
                  <a:lumMod val="95000"/>
                </a:schemeClr>
              </a:solidFill>
              <a:latin typeface="Quicksand" pitchFamily="2" charset="0"/>
              <a:cs typeface="Segoe UI Light" panose="020B0502040204020203" pitchFamily="34" charset="0"/>
            </a:endParaRPr>
          </a:p>
          <a:p>
            <a:endParaRPr lang="en-US" dirty="0"/>
          </a:p>
        </p:txBody>
      </p:sp>
      <p:pic>
        <p:nvPicPr>
          <p:cNvPr id="16" name="Picture 15" descr="A picture containing table&#10;&#10;Description automatically generated">
            <a:extLst>
              <a:ext uri="{FF2B5EF4-FFF2-40B4-BE49-F238E27FC236}">
                <a16:creationId xmlns:a16="http://schemas.microsoft.com/office/drawing/2014/main" id="{8EAC0DC9-7667-49FD-ADF7-C114F8FAD9D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056212" y="3996666"/>
            <a:ext cx="2221903" cy="1110952"/>
          </a:xfrm>
          <a:prstGeom prst="rect">
            <a:avLst/>
          </a:prstGeom>
        </p:spPr>
      </p:pic>
      <p:sp>
        <p:nvSpPr>
          <p:cNvPr id="13" name="Title 1">
            <a:extLst>
              <a:ext uri="{FF2B5EF4-FFF2-40B4-BE49-F238E27FC236}">
                <a16:creationId xmlns:a16="http://schemas.microsoft.com/office/drawing/2014/main" id="{A5AEFFBA-FB29-469A-A19D-ADD43B8F1891}"/>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Email Signature</a:t>
            </a:r>
          </a:p>
        </p:txBody>
      </p:sp>
      <p:sp>
        <p:nvSpPr>
          <p:cNvPr id="2" name="TextBox 1">
            <a:extLst>
              <a:ext uri="{FF2B5EF4-FFF2-40B4-BE49-F238E27FC236}">
                <a16:creationId xmlns:a16="http://schemas.microsoft.com/office/drawing/2014/main" id="{C8050420-CF46-4F2D-8C61-302E8234431A}"/>
              </a:ext>
            </a:extLst>
          </p:cNvPr>
          <p:cNvSpPr txBox="1"/>
          <p:nvPr/>
        </p:nvSpPr>
        <p:spPr>
          <a:xfrm>
            <a:off x="146566" y="5512840"/>
            <a:ext cx="11587583" cy="1323439"/>
          </a:xfrm>
          <a:prstGeom prst="rect">
            <a:avLst/>
          </a:prstGeom>
          <a:noFill/>
        </p:spPr>
        <p:txBody>
          <a:bodyPr wrap="square" rtlCol="0">
            <a:spAutoFit/>
          </a:bodyPr>
          <a:lstStyle/>
          <a:p>
            <a:r>
              <a:rPr lang="en-US" sz="4000" dirty="0">
                <a:solidFill>
                  <a:schemeClr val="bg1">
                    <a:lumMod val="95000"/>
                  </a:schemeClr>
                </a:solidFill>
                <a:latin typeface="Quicksand" pitchFamily="2" charset="0"/>
                <a:cs typeface="Segoe UI Light" panose="020B0502040204020203" pitchFamily="34" charset="0"/>
              </a:rPr>
              <a:t>Service Desk </a:t>
            </a:r>
            <a:r>
              <a:rPr lang="en-US" sz="4000" u="sng" dirty="0">
                <a:solidFill>
                  <a:schemeClr val="bg1">
                    <a:lumMod val="95000"/>
                  </a:schemeClr>
                </a:solidFill>
                <a:latin typeface="Quicksand" pitchFamily="2" charset="0"/>
                <a:cs typeface="Segoe UI Light" panose="020B0502040204020203" pitchFamily="34" charset="0"/>
              </a:rPr>
              <a:t>does not</a:t>
            </a:r>
            <a:r>
              <a:rPr lang="en-US" sz="4000" dirty="0">
                <a:solidFill>
                  <a:schemeClr val="bg1">
                    <a:lumMod val="95000"/>
                  </a:schemeClr>
                </a:solidFill>
                <a:latin typeface="Quicksand" pitchFamily="2" charset="0"/>
                <a:cs typeface="Segoe UI Light" panose="020B0502040204020203" pitchFamily="34" charset="0"/>
              </a:rPr>
              <a:t> automatically include your signature, so copy and paste that in.</a:t>
            </a:r>
          </a:p>
        </p:txBody>
      </p:sp>
    </p:spTree>
    <p:extLst>
      <p:ext uri="{BB962C8B-B14F-4D97-AF65-F5344CB8AC3E}">
        <p14:creationId xmlns:p14="http://schemas.microsoft.com/office/powerpoint/2010/main" val="1295460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981F0B-BC2D-46FF-919A-240E54289D4F}"/>
              </a:ext>
            </a:extLst>
          </p:cNvPr>
          <p:cNvSpPr txBox="1"/>
          <p:nvPr/>
        </p:nvSpPr>
        <p:spPr>
          <a:xfrm rot="21296485">
            <a:off x="366407" y="1023263"/>
            <a:ext cx="11926111" cy="2923877"/>
          </a:xfrm>
          <a:prstGeom prst="rect">
            <a:avLst/>
          </a:prstGeom>
          <a:noFill/>
        </p:spPr>
        <p:txBody>
          <a:bodyPr wrap="square" rtlCol="0">
            <a:spAutoFit/>
          </a:bodyPr>
          <a:lstStyle/>
          <a:p>
            <a:r>
              <a:rPr lang="en-US" sz="9600" b="1" dirty="0">
                <a:solidFill>
                  <a:srgbClr val="A50021"/>
                </a:solidFill>
                <a:latin typeface="Parkway Lush" panose="02000506000000020004" pitchFamily="2" charset="0"/>
                <a:cs typeface="Segoe UI Light" panose="020B0502040204020203" pitchFamily="34" charset="0"/>
              </a:rPr>
              <a:t>Remember:</a:t>
            </a:r>
            <a:br>
              <a:rPr lang="en-US" sz="4800" dirty="0">
                <a:solidFill>
                  <a:schemeClr val="bg1">
                    <a:lumMod val="95000"/>
                  </a:schemeClr>
                </a:solidFill>
                <a:latin typeface="Quicksand" pitchFamily="2" charset="0"/>
                <a:cs typeface="Segoe UI Light" panose="020B0502040204020203" pitchFamily="34" charset="0"/>
              </a:rPr>
            </a:br>
            <a:br>
              <a:rPr lang="en-US" sz="4400" dirty="0">
                <a:solidFill>
                  <a:schemeClr val="bg1">
                    <a:lumMod val="95000"/>
                  </a:schemeClr>
                </a:solidFill>
                <a:latin typeface="Quicksand" pitchFamily="2" charset="0"/>
                <a:cs typeface="Segoe UI Light" panose="020B0502040204020203" pitchFamily="34" charset="0"/>
              </a:rPr>
            </a:br>
            <a:endParaRPr lang="en-US" sz="4400" dirty="0">
              <a:solidFill>
                <a:schemeClr val="bg1">
                  <a:lumMod val="95000"/>
                </a:schemeClr>
              </a:solidFill>
              <a:latin typeface="Quicksand" pitchFamily="2" charset="0"/>
              <a:cs typeface="Segoe UI Light" panose="020B0502040204020203" pitchFamily="34" charset="0"/>
            </a:endParaRPr>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1524000" y="-203956"/>
            <a:ext cx="9144000"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Professional Emails</a:t>
            </a:r>
          </a:p>
        </p:txBody>
      </p:sp>
      <p:sp>
        <p:nvSpPr>
          <p:cNvPr id="3" name="TextBox 2">
            <a:extLst>
              <a:ext uri="{FF2B5EF4-FFF2-40B4-BE49-F238E27FC236}">
                <a16:creationId xmlns:a16="http://schemas.microsoft.com/office/drawing/2014/main" id="{042323B2-E487-42B3-8BE4-803DAC55C525}"/>
              </a:ext>
            </a:extLst>
          </p:cNvPr>
          <p:cNvSpPr txBox="1"/>
          <p:nvPr/>
        </p:nvSpPr>
        <p:spPr>
          <a:xfrm>
            <a:off x="664724" y="2841981"/>
            <a:ext cx="10862552" cy="2862322"/>
          </a:xfrm>
          <a:prstGeom prst="rect">
            <a:avLst/>
          </a:prstGeom>
          <a:noFill/>
        </p:spPr>
        <p:txBody>
          <a:bodyPr wrap="square" rtlCol="0">
            <a:spAutoFit/>
          </a:bodyPr>
          <a:lstStyle/>
          <a:p>
            <a:pPr algn="ctr"/>
            <a:r>
              <a:rPr lang="en-US" sz="6000" dirty="0">
                <a:solidFill>
                  <a:schemeClr val="bg1">
                    <a:lumMod val="95000"/>
                  </a:schemeClr>
                </a:solidFill>
                <a:latin typeface="Quicksand" pitchFamily="2" charset="0"/>
                <a:cs typeface="Segoe UI Light" panose="020B0502040204020203" pitchFamily="34" charset="0"/>
              </a:rPr>
              <a:t>Use spell check. Check for missing punctuation. Capitalize your sentences.</a:t>
            </a:r>
            <a:endParaRPr lang="en-US" sz="54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406319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62D30-D13F-45C3-BE27-B078AC2F747D}"/>
              </a:ext>
            </a:extLst>
          </p:cNvPr>
          <p:cNvSpPr txBox="1">
            <a:spLocks/>
          </p:cNvSpPr>
          <p:nvPr/>
        </p:nvSpPr>
        <p:spPr>
          <a:xfrm>
            <a:off x="894945" y="178463"/>
            <a:ext cx="10181616" cy="13271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Do what you say you will…</a:t>
            </a:r>
          </a:p>
        </p:txBody>
      </p:sp>
      <p:sp>
        <p:nvSpPr>
          <p:cNvPr id="5" name="TextBox 4">
            <a:extLst>
              <a:ext uri="{FF2B5EF4-FFF2-40B4-BE49-F238E27FC236}">
                <a16:creationId xmlns:a16="http://schemas.microsoft.com/office/drawing/2014/main" id="{7A5BA2F0-96C7-4A67-94B6-D0DF52FDE5DA}"/>
              </a:ext>
            </a:extLst>
          </p:cNvPr>
          <p:cNvSpPr txBox="1"/>
          <p:nvPr/>
        </p:nvSpPr>
        <p:spPr>
          <a:xfrm rot="21259816">
            <a:off x="-863611" y="1277726"/>
            <a:ext cx="12037392" cy="3091674"/>
          </a:xfrm>
          <a:prstGeom prst="rect">
            <a:avLst/>
          </a:prstGeom>
          <a:noFill/>
        </p:spPr>
        <p:txBody>
          <a:bodyPr wrap="square" rtlCol="0">
            <a:noAutofit/>
          </a:bodyPr>
          <a:lstStyle/>
          <a:p>
            <a:r>
              <a:rPr lang="en-US" sz="4800" b="1" dirty="0">
                <a:solidFill>
                  <a:schemeClr val="tx1">
                    <a:lumMod val="95000"/>
                    <a:lumOff val="5000"/>
                  </a:schemeClr>
                </a:solidFill>
                <a:latin typeface="Reey" panose="00000500000000000000" pitchFamily="50" charset="0"/>
              </a:rPr>
              <a:t>    </a:t>
            </a:r>
            <a:r>
              <a:rPr lang="en-US" sz="6000" b="1" dirty="0">
                <a:solidFill>
                  <a:schemeClr val="tx1">
                    <a:lumMod val="95000"/>
                    <a:lumOff val="5000"/>
                  </a:schemeClr>
                </a:solidFill>
                <a:latin typeface="Brightside" panose="02000500000000000000" pitchFamily="50" charset="0"/>
              </a:rPr>
              <a:t>T</a:t>
            </a:r>
            <a:r>
              <a:rPr lang="en-US" sz="4800" b="1" dirty="0">
                <a:solidFill>
                  <a:schemeClr val="tx1">
                    <a:lumMod val="95000"/>
                    <a:lumOff val="5000"/>
                  </a:schemeClr>
                </a:solidFill>
                <a:latin typeface="Reey" panose="00000500000000000000" pitchFamily="50" charset="0"/>
              </a:rPr>
              <a:t>his is obvious, but…</a:t>
            </a:r>
          </a:p>
        </p:txBody>
      </p:sp>
      <p:sp>
        <p:nvSpPr>
          <p:cNvPr id="12" name="TextBox 11">
            <a:extLst>
              <a:ext uri="{FF2B5EF4-FFF2-40B4-BE49-F238E27FC236}">
                <a16:creationId xmlns:a16="http://schemas.microsoft.com/office/drawing/2014/main" id="{D5029897-EE43-4523-B5E1-BE6A9B1C59B1}"/>
              </a:ext>
            </a:extLst>
          </p:cNvPr>
          <p:cNvSpPr txBox="1"/>
          <p:nvPr/>
        </p:nvSpPr>
        <p:spPr>
          <a:xfrm>
            <a:off x="667967" y="2230225"/>
            <a:ext cx="11076561" cy="1446550"/>
          </a:xfrm>
          <a:prstGeom prst="rect">
            <a:avLst/>
          </a:prstGeom>
          <a:noFill/>
        </p:spPr>
        <p:txBody>
          <a:bodyPr wrap="square" rtlCol="0">
            <a:spAutoFit/>
          </a:bodyPr>
          <a:lstStyle/>
          <a:p>
            <a:pPr algn="ctr"/>
            <a:r>
              <a:rPr lang="en-US" sz="4400" dirty="0">
                <a:solidFill>
                  <a:schemeClr val="bg1">
                    <a:lumMod val="95000"/>
                  </a:schemeClr>
                </a:solidFill>
                <a:latin typeface="Quicksand" pitchFamily="2" charset="0"/>
                <a:cs typeface="Segoe UI Light" panose="020B0502040204020203" pitchFamily="34" charset="0"/>
              </a:rPr>
              <a:t>When you get bogged down in cases it can be easy to let things slide.</a:t>
            </a:r>
          </a:p>
        </p:txBody>
      </p:sp>
      <p:sp>
        <p:nvSpPr>
          <p:cNvPr id="3" name="TextBox 2">
            <a:extLst>
              <a:ext uri="{FF2B5EF4-FFF2-40B4-BE49-F238E27FC236}">
                <a16:creationId xmlns:a16="http://schemas.microsoft.com/office/drawing/2014/main" id="{D8F64BFE-41FF-4531-B975-145AB7D4C866}"/>
              </a:ext>
            </a:extLst>
          </p:cNvPr>
          <p:cNvSpPr txBox="1"/>
          <p:nvPr/>
        </p:nvSpPr>
        <p:spPr>
          <a:xfrm>
            <a:off x="447472" y="3676775"/>
            <a:ext cx="11076561" cy="3108543"/>
          </a:xfrm>
          <a:prstGeom prst="rect">
            <a:avLst/>
          </a:prstGeom>
          <a:noFill/>
        </p:spPr>
        <p:txBody>
          <a:bodyPr wrap="square" rtlCol="0">
            <a:spAutoFit/>
          </a:bodyPr>
          <a:lstStyle/>
          <a:p>
            <a:pPr marL="742950" indent="-742950">
              <a:buAutoNum type="arabicPeriod"/>
            </a:pPr>
            <a:r>
              <a:rPr lang="en-US" sz="3200" dirty="0">
                <a:solidFill>
                  <a:schemeClr val="bg1">
                    <a:lumMod val="95000"/>
                  </a:schemeClr>
                </a:solidFill>
                <a:latin typeface="Quicksand" pitchFamily="2" charset="0"/>
                <a:cs typeface="Segoe UI Light" panose="020B0502040204020203" pitchFamily="34" charset="0"/>
              </a:rPr>
              <a:t>Set Honest/Reasonable timelines for yourself and communicate those.</a:t>
            </a:r>
            <a:br>
              <a:rPr lang="en-US" sz="3200" dirty="0">
                <a:solidFill>
                  <a:schemeClr val="bg1">
                    <a:lumMod val="95000"/>
                  </a:schemeClr>
                </a:solidFill>
                <a:latin typeface="Quicksand" pitchFamily="2" charset="0"/>
                <a:cs typeface="Segoe UI Light" panose="020B0502040204020203" pitchFamily="34" charset="0"/>
              </a:rPr>
            </a:br>
            <a:r>
              <a:rPr lang="en-US" dirty="0">
                <a:solidFill>
                  <a:schemeClr val="bg1">
                    <a:lumMod val="95000"/>
                  </a:schemeClr>
                </a:solidFill>
                <a:latin typeface="Quicksand" pitchFamily="2" charset="0"/>
                <a:cs typeface="Segoe UI Light" panose="020B0502040204020203" pitchFamily="34" charset="0"/>
              </a:rPr>
              <a:t>If your customer pushes back, that’s good! Work with them to meet their needs.</a:t>
            </a:r>
            <a:br>
              <a:rPr lang="en-US"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742950" indent="-742950">
              <a:buAutoNum type="arabicPeriod"/>
            </a:pPr>
            <a:r>
              <a:rPr lang="en-US" sz="3200" dirty="0">
                <a:solidFill>
                  <a:schemeClr val="bg1">
                    <a:lumMod val="95000"/>
                  </a:schemeClr>
                </a:solidFill>
                <a:latin typeface="Quicksand" pitchFamily="2" charset="0"/>
                <a:cs typeface="Segoe UI Light" panose="020B0502040204020203" pitchFamily="34" charset="0"/>
              </a:rPr>
              <a:t>If you set a deadline and can’t meet it, reach out to the customer in time to tell them you can’t make it and when they can expect the next communication.</a:t>
            </a:r>
          </a:p>
        </p:txBody>
      </p:sp>
    </p:spTree>
    <p:extLst>
      <p:ext uri="{BB962C8B-B14F-4D97-AF65-F5344CB8AC3E}">
        <p14:creationId xmlns:p14="http://schemas.microsoft.com/office/powerpoint/2010/main" val="106220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878732" y="0"/>
            <a:ext cx="10434536"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Make Your Emails Clear</a:t>
            </a:r>
          </a:p>
        </p:txBody>
      </p:sp>
      <p:sp>
        <p:nvSpPr>
          <p:cNvPr id="3" name="TextBox 2">
            <a:extLst>
              <a:ext uri="{FF2B5EF4-FFF2-40B4-BE49-F238E27FC236}">
                <a16:creationId xmlns:a16="http://schemas.microsoft.com/office/drawing/2014/main" id="{042323B2-E487-42B3-8BE4-803DAC55C525}"/>
              </a:ext>
            </a:extLst>
          </p:cNvPr>
          <p:cNvSpPr txBox="1"/>
          <p:nvPr/>
        </p:nvSpPr>
        <p:spPr>
          <a:xfrm>
            <a:off x="0" y="1684071"/>
            <a:ext cx="11076561" cy="4462760"/>
          </a:xfrm>
          <a:prstGeom prst="rect">
            <a:avLst/>
          </a:prstGeom>
          <a:no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Quicksand" pitchFamily="2" charset="0"/>
                <a:cs typeface="Segoe UI Light" panose="020B0502040204020203" pitchFamily="34" charset="0"/>
              </a:rPr>
              <a:t>Keep your emails short.</a:t>
            </a:r>
            <a:br>
              <a:rPr lang="en-US" sz="4400" dirty="0">
                <a:solidFill>
                  <a:schemeClr val="bg1">
                    <a:lumMod val="95000"/>
                  </a:schemeClr>
                </a:solidFill>
                <a:latin typeface="Quicksand" pitchFamily="2" charset="0"/>
                <a:cs typeface="Segoe UI Light" panose="020B0502040204020203" pitchFamily="34" charset="0"/>
              </a:rPr>
            </a:br>
            <a:endParaRPr lang="en-US" sz="2000" dirty="0">
              <a:solidFill>
                <a:schemeClr val="bg1">
                  <a:lumMod val="95000"/>
                </a:schemeClr>
              </a:solidFill>
              <a:latin typeface="Quicksand" pitchFamily="2" charset="0"/>
              <a:cs typeface="Segoe UI Light" panose="020B0502040204020203" pitchFamily="34" charset="0"/>
            </a:endParaRPr>
          </a:p>
          <a:p>
            <a:pPr marL="571500" indent="-571500">
              <a:buFont typeface="Arial" panose="020B0604020202020204" pitchFamily="34" charset="0"/>
              <a:buChar char="•"/>
            </a:pPr>
            <a:r>
              <a:rPr lang="en-US" sz="4400" dirty="0">
                <a:solidFill>
                  <a:schemeClr val="bg1">
                    <a:lumMod val="95000"/>
                  </a:schemeClr>
                </a:solidFill>
                <a:latin typeface="Quicksand" pitchFamily="2" charset="0"/>
                <a:cs typeface="Segoe UI Light" panose="020B0502040204020203" pitchFamily="34" charset="0"/>
              </a:rPr>
              <a:t>Use lists for important information.</a:t>
            </a:r>
          </a:p>
          <a:p>
            <a:pPr marL="571500" indent="-571500">
              <a:buFont typeface="Arial" panose="020B0604020202020204" pitchFamily="34" charset="0"/>
              <a:buChar char="•"/>
            </a:pPr>
            <a:r>
              <a:rPr lang="en-US" sz="4400" dirty="0">
                <a:solidFill>
                  <a:schemeClr val="bg1">
                    <a:lumMod val="95000"/>
                  </a:schemeClr>
                </a:solidFill>
                <a:latin typeface="Quicksand" pitchFamily="2" charset="0"/>
                <a:cs typeface="Segoe UI Light" panose="020B0502040204020203" pitchFamily="34" charset="0"/>
              </a:rPr>
              <a:t>Put critical information at the top of the email.</a:t>
            </a:r>
          </a:p>
          <a:p>
            <a:pPr marL="571500" indent="-571500">
              <a:buFont typeface="Arial" panose="020B0604020202020204" pitchFamily="34" charset="0"/>
              <a:buChar char="•"/>
            </a:pPr>
            <a:r>
              <a:rPr lang="en-US" sz="4400" dirty="0">
                <a:solidFill>
                  <a:schemeClr val="bg1">
                    <a:lumMod val="95000"/>
                  </a:schemeClr>
                </a:solidFill>
                <a:latin typeface="Quicksand" pitchFamily="2" charset="0"/>
                <a:cs typeface="Segoe UI Light" panose="020B0502040204020203" pitchFamily="34" charset="0"/>
              </a:rPr>
              <a:t>@ specific users or </a:t>
            </a:r>
            <a:r>
              <a:rPr lang="en-US" sz="4400" u="sng" dirty="0">
                <a:solidFill>
                  <a:schemeClr val="bg1">
                    <a:lumMod val="95000"/>
                  </a:schemeClr>
                </a:solidFill>
                <a:latin typeface="Quicksand" pitchFamily="2" charset="0"/>
                <a:cs typeface="Segoe UI Light" panose="020B0502040204020203" pitchFamily="34" charset="0"/>
              </a:rPr>
              <a:t>underline</a:t>
            </a:r>
            <a:r>
              <a:rPr lang="en-US" sz="4400" dirty="0">
                <a:solidFill>
                  <a:schemeClr val="bg1">
                    <a:lumMod val="95000"/>
                  </a:schemeClr>
                </a:solidFill>
                <a:latin typeface="Quicksand" pitchFamily="2" charset="0"/>
                <a:cs typeface="Segoe UI Light" panose="020B0502040204020203" pitchFamily="34" charset="0"/>
              </a:rPr>
              <a:t> important information.</a:t>
            </a:r>
          </a:p>
        </p:txBody>
      </p:sp>
      <p:sp>
        <p:nvSpPr>
          <p:cNvPr id="4" name="TextBox 3">
            <a:extLst>
              <a:ext uri="{FF2B5EF4-FFF2-40B4-BE49-F238E27FC236}">
                <a16:creationId xmlns:a16="http://schemas.microsoft.com/office/drawing/2014/main" id="{BDC65920-B9AB-4FB4-917B-91B5FC2FCD67}"/>
              </a:ext>
            </a:extLst>
          </p:cNvPr>
          <p:cNvSpPr txBox="1"/>
          <p:nvPr/>
        </p:nvSpPr>
        <p:spPr>
          <a:xfrm rot="271945">
            <a:off x="7482902" y="1313785"/>
            <a:ext cx="5307131" cy="1569660"/>
          </a:xfrm>
          <a:prstGeom prst="rect">
            <a:avLst/>
          </a:prstGeom>
          <a:noFill/>
        </p:spPr>
        <p:txBody>
          <a:bodyPr wrap="square" rtlCol="0">
            <a:spAutoFit/>
          </a:bodyPr>
          <a:lstStyle/>
          <a:p>
            <a:r>
              <a:rPr lang="en-US" sz="4800" b="1" dirty="0">
                <a:solidFill>
                  <a:schemeClr val="tx1">
                    <a:lumMod val="95000"/>
                    <a:lumOff val="5000"/>
                  </a:schemeClr>
                </a:solidFill>
                <a:latin typeface="Reey" panose="00000500000000000000" pitchFamily="50" charset="0"/>
              </a:rPr>
              <a:t>…you will notice, no one reads.</a:t>
            </a:r>
          </a:p>
        </p:txBody>
      </p:sp>
    </p:spTree>
    <p:extLst>
      <p:ext uri="{BB962C8B-B14F-4D97-AF65-F5344CB8AC3E}">
        <p14:creationId xmlns:p14="http://schemas.microsoft.com/office/powerpoint/2010/main" val="3682748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62D30-D13F-45C3-BE27-B078AC2F747D}"/>
              </a:ext>
            </a:extLst>
          </p:cNvPr>
          <p:cNvSpPr txBox="1">
            <a:spLocks/>
          </p:cNvSpPr>
          <p:nvPr/>
        </p:nvSpPr>
        <p:spPr>
          <a:xfrm>
            <a:off x="1134893" y="178463"/>
            <a:ext cx="9941668" cy="13271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Practice Patience</a:t>
            </a:r>
          </a:p>
        </p:txBody>
      </p:sp>
      <p:sp>
        <p:nvSpPr>
          <p:cNvPr id="5" name="TextBox 4">
            <a:extLst>
              <a:ext uri="{FF2B5EF4-FFF2-40B4-BE49-F238E27FC236}">
                <a16:creationId xmlns:a16="http://schemas.microsoft.com/office/drawing/2014/main" id="{7A5BA2F0-96C7-4A67-94B6-D0DF52FDE5DA}"/>
              </a:ext>
            </a:extLst>
          </p:cNvPr>
          <p:cNvSpPr txBox="1"/>
          <p:nvPr/>
        </p:nvSpPr>
        <p:spPr>
          <a:xfrm>
            <a:off x="-69596" y="1628065"/>
            <a:ext cx="12037392" cy="3091674"/>
          </a:xfrm>
          <a:prstGeom prst="rect">
            <a:avLst/>
          </a:prstGeom>
          <a:noFill/>
        </p:spPr>
        <p:txBody>
          <a:bodyPr wrap="square" rtlCol="0">
            <a:noAutofit/>
          </a:bodyPr>
          <a:lstStyle/>
          <a:p>
            <a:r>
              <a:rPr lang="en-US" sz="4800" b="1" dirty="0">
                <a:solidFill>
                  <a:schemeClr val="tx1">
                    <a:lumMod val="95000"/>
                    <a:lumOff val="5000"/>
                  </a:schemeClr>
                </a:solidFill>
                <a:latin typeface="Reey" panose="00000500000000000000" pitchFamily="50" charset="0"/>
              </a:rPr>
              <a:t>    </a:t>
            </a:r>
            <a:r>
              <a:rPr lang="en-US" sz="4800" b="1" dirty="0">
                <a:solidFill>
                  <a:schemeClr val="tx1">
                    <a:lumMod val="95000"/>
                    <a:lumOff val="5000"/>
                  </a:schemeClr>
                </a:solidFill>
                <a:latin typeface="Brightside" panose="02000500000000000000" pitchFamily="50" charset="0"/>
              </a:rPr>
              <a:t>Y</a:t>
            </a:r>
            <a:r>
              <a:rPr lang="en-US" sz="4800" b="1" dirty="0">
                <a:solidFill>
                  <a:schemeClr val="tx1">
                    <a:lumMod val="95000"/>
                    <a:lumOff val="5000"/>
                  </a:schemeClr>
                </a:solidFill>
                <a:latin typeface="Reey" panose="00000500000000000000" pitchFamily="50" charset="0"/>
              </a:rPr>
              <a:t>ou will write beautiful emails that   </a:t>
            </a:r>
          </a:p>
          <a:p>
            <a:r>
              <a:rPr lang="en-US" sz="4800" b="1" dirty="0">
                <a:solidFill>
                  <a:schemeClr val="tx1">
                    <a:lumMod val="95000"/>
                    <a:lumOff val="5000"/>
                  </a:schemeClr>
                </a:solidFill>
                <a:latin typeface="Reey" panose="00000500000000000000" pitchFamily="50" charset="0"/>
              </a:rPr>
              <a:t>       your customers do not read.</a:t>
            </a:r>
          </a:p>
        </p:txBody>
      </p:sp>
      <p:sp>
        <p:nvSpPr>
          <p:cNvPr id="10" name="TextBox 9">
            <a:extLst>
              <a:ext uri="{FF2B5EF4-FFF2-40B4-BE49-F238E27FC236}">
                <a16:creationId xmlns:a16="http://schemas.microsoft.com/office/drawing/2014/main" id="{DCAC2FA5-D195-4510-83FE-F6BA940F263C}"/>
              </a:ext>
            </a:extLst>
          </p:cNvPr>
          <p:cNvSpPr txBox="1"/>
          <p:nvPr/>
        </p:nvSpPr>
        <p:spPr>
          <a:xfrm>
            <a:off x="2154795" y="3429000"/>
            <a:ext cx="12037392" cy="3091674"/>
          </a:xfrm>
          <a:prstGeom prst="rect">
            <a:avLst/>
          </a:prstGeom>
          <a:noFill/>
        </p:spPr>
        <p:txBody>
          <a:bodyPr wrap="square" rtlCol="0">
            <a:noAutofit/>
          </a:bodyPr>
          <a:lstStyle/>
          <a:p>
            <a:r>
              <a:rPr lang="en-US" sz="4800" b="1" dirty="0">
                <a:solidFill>
                  <a:schemeClr val="tx1">
                    <a:lumMod val="95000"/>
                    <a:lumOff val="5000"/>
                  </a:schemeClr>
                </a:solidFill>
                <a:latin typeface="Reey" panose="00000500000000000000" pitchFamily="50" charset="0"/>
              </a:rPr>
              <a:t>    </a:t>
            </a:r>
            <a:r>
              <a:rPr lang="en-US" sz="4800" b="1" dirty="0">
                <a:solidFill>
                  <a:schemeClr val="tx1">
                    <a:lumMod val="95000"/>
                    <a:lumOff val="5000"/>
                  </a:schemeClr>
                </a:solidFill>
                <a:latin typeface="Brightside" panose="02000500000000000000" pitchFamily="50" charset="0"/>
              </a:rPr>
              <a:t>I</a:t>
            </a:r>
            <a:r>
              <a:rPr lang="en-US" sz="4800" b="1" dirty="0">
                <a:solidFill>
                  <a:schemeClr val="tx1">
                    <a:lumMod val="95000"/>
                    <a:lumOff val="5000"/>
                  </a:schemeClr>
                </a:solidFill>
                <a:latin typeface="Reey" panose="00000500000000000000" pitchFamily="50" charset="0"/>
              </a:rPr>
              <a:t>t will be annoying.</a:t>
            </a:r>
          </a:p>
        </p:txBody>
      </p:sp>
      <p:sp>
        <p:nvSpPr>
          <p:cNvPr id="12" name="TextBox 11">
            <a:extLst>
              <a:ext uri="{FF2B5EF4-FFF2-40B4-BE49-F238E27FC236}">
                <a16:creationId xmlns:a16="http://schemas.microsoft.com/office/drawing/2014/main" id="{D5029897-EE43-4523-B5E1-BE6A9B1C59B1}"/>
              </a:ext>
            </a:extLst>
          </p:cNvPr>
          <p:cNvSpPr txBox="1"/>
          <p:nvPr/>
        </p:nvSpPr>
        <p:spPr>
          <a:xfrm>
            <a:off x="410819" y="4271675"/>
            <a:ext cx="11076561" cy="2123658"/>
          </a:xfrm>
          <a:prstGeom prst="rect">
            <a:avLst/>
          </a:prstGeom>
          <a:noFill/>
        </p:spPr>
        <p:txBody>
          <a:bodyPr wrap="square" rtlCol="0">
            <a:spAutoFit/>
          </a:bodyPr>
          <a:lstStyle/>
          <a:p>
            <a:pPr algn="ctr"/>
            <a:r>
              <a:rPr lang="en-US" sz="4400" dirty="0">
                <a:solidFill>
                  <a:schemeClr val="bg1">
                    <a:lumMod val="95000"/>
                  </a:schemeClr>
                </a:solidFill>
                <a:latin typeface="Quicksand" pitchFamily="2" charset="0"/>
                <a:cs typeface="Segoe UI Light" panose="020B0502040204020203" pitchFamily="34" charset="0"/>
              </a:rPr>
              <a:t>Be patient and professional. Repeat yourself respectfully.</a:t>
            </a:r>
          </a:p>
          <a:p>
            <a:pPr algn="ctr"/>
            <a:r>
              <a:rPr lang="en-US" sz="4400" dirty="0">
                <a:solidFill>
                  <a:schemeClr val="bg1">
                    <a:lumMod val="95000"/>
                  </a:schemeClr>
                </a:solidFill>
                <a:latin typeface="Quicksand" pitchFamily="2" charset="0"/>
                <a:cs typeface="Segoe UI Light" panose="020B0502040204020203" pitchFamily="34" charset="0"/>
              </a:rPr>
              <a:t>Consider a phone call.</a:t>
            </a:r>
          </a:p>
        </p:txBody>
      </p:sp>
    </p:spTree>
    <p:extLst>
      <p:ext uri="{BB962C8B-B14F-4D97-AF65-F5344CB8AC3E}">
        <p14:creationId xmlns:p14="http://schemas.microsoft.com/office/powerpoint/2010/main" val="1358083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1118681" y="-340471"/>
            <a:ext cx="9941668"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Email Communications Should Always Be:</a:t>
            </a:r>
          </a:p>
        </p:txBody>
      </p:sp>
      <p:sp>
        <p:nvSpPr>
          <p:cNvPr id="3" name="TextBox 2">
            <a:extLst>
              <a:ext uri="{FF2B5EF4-FFF2-40B4-BE49-F238E27FC236}">
                <a16:creationId xmlns:a16="http://schemas.microsoft.com/office/drawing/2014/main" id="{C7967837-423A-430F-8528-D97F412B9370}"/>
              </a:ext>
            </a:extLst>
          </p:cNvPr>
          <p:cNvSpPr txBox="1"/>
          <p:nvPr/>
        </p:nvSpPr>
        <p:spPr>
          <a:xfrm>
            <a:off x="175098" y="2336322"/>
            <a:ext cx="11507821" cy="4308872"/>
          </a:xfrm>
          <a:prstGeom prst="rect">
            <a:avLst/>
          </a:prstGeom>
          <a:noFill/>
        </p:spPr>
        <p:txBody>
          <a:bodyPr wrap="square" rtlCol="0">
            <a:spAutoFit/>
          </a:bodyPr>
          <a:lstStyle/>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Professional – </a:t>
            </a:r>
            <a:r>
              <a:rPr lang="en-US" sz="3600" dirty="0">
                <a:solidFill>
                  <a:schemeClr val="bg1">
                    <a:lumMod val="95000"/>
                  </a:schemeClr>
                </a:solidFill>
                <a:latin typeface="Quicksand" pitchFamily="2" charset="0"/>
                <a:cs typeface="Segoe UI Light" panose="020B0502040204020203" pitchFamily="34" charset="0"/>
              </a:rPr>
              <a:t>headers, bodies, signatures,  </a:t>
            </a:r>
            <a:br>
              <a:rPr lang="en-US" sz="3600" dirty="0">
                <a:solidFill>
                  <a:schemeClr val="bg1">
                    <a:lumMod val="95000"/>
                  </a:schemeClr>
                </a:solidFill>
                <a:latin typeface="Quicksand" pitchFamily="2" charset="0"/>
                <a:cs typeface="Segoe UI Light" panose="020B0502040204020203" pitchFamily="34" charset="0"/>
              </a:rPr>
            </a:br>
            <a:r>
              <a:rPr lang="en-US" sz="3600" dirty="0">
                <a:solidFill>
                  <a:schemeClr val="bg1">
                    <a:lumMod val="95000"/>
                  </a:schemeClr>
                </a:solidFill>
                <a:latin typeface="Quicksand" pitchFamily="2" charset="0"/>
                <a:cs typeface="Segoe UI Light" panose="020B0502040204020203" pitchFamily="34" charset="0"/>
              </a:rPr>
              <a:t>                                 and courtesy.</a:t>
            </a:r>
            <a:br>
              <a:rPr lang="en-US" sz="1400" dirty="0">
                <a:solidFill>
                  <a:schemeClr val="bg1">
                    <a:lumMod val="95000"/>
                  </a:schemeClr>
                </a:solidFill>
                <a:latin typeface="Quicksand" pitchFamily="2" charset="0"/>
                <a:cs typeface="Segoe UI Light" panose="020B0502040204020203" pitchFamily="34" charset="0"/>
              </a:rPr>
            </a:br>
            <a:endParaRPr lang="en-US" sz="1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Useful – </a:t>
            </a:r>
            <a:r>
              <a:rPr lang="en-US" sz="3600" dirty="0">
                <a:solidFill>
                  <a:schemeClr val="bg1">
                    <a:lumMod val="95000"/>
                  </a:schemeClr>
                </a:solidFill>
                <a:latin typeface="Quicksand" pitchFamily="2" charset="0"/>
                <a:cs typeface="Segoe UI Light" panose="020B0502040204020203" pitchFamily="34" charset="0"/>
              </a:rPr>
              <a:t>action plans, next steps, next contact.</a:t>
            </a:r>
            <a:br>
              <a:rPr lang="en-US" sz="1400" dirty="0">
                <a:solidFill>
                  <a:schemeClr val="bg1">
                    <a:lumMod val="95000"/>
                  </a:schemeClr>
                </a:solidFill>
                <a:latin typeface="Quicksand" pitchFamily="2" charset="0"/>
                <a:cs typeface="Segoe UI Light" panose="020B0502040204020203" pitchFamily="34" charset="0"/>
              </a:rPr>
            </a:br>
            <a:endParaRPr lang="en-US" sz="1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Clear – </a:t>
            </a:r>
            <a:r>
              <a:rPr lang="en-US" sz="3600" dirty="0">
                <a:solidFill>
                  <a:schemeClr val="bg1">
                    <a:lumMod val="95000"/>
                  </a:schemeClr>
                </a:solidFill>
                <a:latin typeface="Quicksand" pitchFamily="2" charset="0"/>
                <a:cs typeface="Segoe UI Light" panose="020B0502040204020203" pitchFamily="34" charset="0"/>
              </a:rPr>
              <a:t>spell check, lists, be direct.</a:t>
            </a:r>
            <a:br>
              <a:rPr lang="en-US"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Concise – </a:t>
            </a:r>
            <a:r>
              <a:rPr lang="en-US" sz="3600" dirty="0">
                <a:solidFill>
                  <a:schemeClr val="bg1">
                    <a:lumMod val="95000"/>
                  </a:schemeClr>
                </a:solidFill>
                <a:latin typeface="Quicksand" pitchFamily="2" charset="0"/>
                <a:cs typeface="Segoe UI Light" panose="020B0502040204020203" pitchFamily="34" charset="0"/>
              </a:rPr>
              <a:t>read in less than 5 minutes.</a:t>
            </a:r>
            <a:endParaRPr lang="en-US" sz="48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197913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s perched on power lines against blue sky">
            <a:extLst>
              <a:ext uri="{FF2B5EF4-FFF2-40B4-BE49-F238E27FC236}">
                <a16:creationId xmlns:a16="http://schemas.microsoft.com/office/drawing/2014/main" id="{8F9C6B2E-1990-4DD1-AE4F-156440FEF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8108156"/>
          </a:xfrm>
          <a:prstGeom prst="rect">
            <a:avLst/>
          </a:prstGeom>
        </p:spPr>
      </p:pic>
      <p:sp>
        <p:nvSpPr>
          <p:cNvPr id="7" name="Rectangle 6">
            <a:extLst>
              <a:ext uri="{FF2B5EF4-FFF2-40B4-BE49-F238E27FC236}">
                <a16:creationId xmlns:a16="http://schemas.microsoft.com/office/drawing/2014/main" id="{A37AF34E-9601-4AAD-B0E1-EFA6A3EDC0AA}"/>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4EDF14E3-0408-4066-8139-2725AA08161C}"/>
              </a:ext>
            </a:extLst>
          </p:cNvPr>
          <p:cNvSpPr txBox="1">
            <a:spLocks/>
          </p:cNvSpPr>
          <p:nvPr/>
        </p:nvSpPr>
        <p:spPr>
          <a:xfrm>
            <a:off x="1523998" y="821667"/>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a:solidFill>
                  <a:schemeClr val="bg1">
                    <a:lumMod val="95000"/>
                  </a:schemeClr>
                </a:solidFill>
                <a:latin typeface="Bookman Press Serif" pitchFamily="50" charset="0"/>
              </a:rPr>
              <a:t>Professional Calls</a:t>
            </a:r>
          </a:p>
        </p:txBody>
      </p:sp>
      <p:sp>
        <p:nvSpPr>
          <p:cNvPr id="2" name="Title 1">
            <a:extLst>
              <a:ext uri="{FF2B5EF4-FFF2-40B4-BE49-F238E27FC236}">
                <a16:creationId xmlns:a16="http://schemas.microsoft.com/office/drawing/2014/main" id="{93CCD4C2-1837-49BA-BA49-040473A35EC9}"/>
              </a:ext>
            </a:extLst>
          </p:cNvPr>
          <p:cNvSpPr txBox="1">
            <a:spLocks/>
          </p:cNvSpPr>
          <p:nvPr/>
        </p:nvSpPr>
        <p:spPr>
          <a:xfrm>
            <a:off x="1426724" y="2454934"/>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Brightside" panose="02000500000000000000" pitchFamily="50" charset="0"/>
              </a:rPr>
              <a:t>C</a:t>
            </a:r>
            <a:r>
              <a:rPr lang="en-US" sz="5400" dirty="0">
                <a:latin typeface="Reey" panose="00000500000000000000" pitchFamily="50" charset="0"/>
              </a:rPr>
              <a:t>ommunication for clarity, speed, and a personal touch.</a:t>
            </a:r>
            <a:endParaRPr lang="en-US" sz="4400" dirty="0">
              <a:latin typeface="Reey" panose="00000500000000000000" pitchFamily="50" charset="0"/>
            </a:endParaRPr>
          </a:p>
        </p:txBody>
      </p:sp>
    </p:spTree>
    <p:extLst>
      <p:ext uri="{BB962C8B-B14F-4D97-AF65-F5344CB8AC3E}">
        <p14:creationId xmlns:p14="http://schemas.microsoft.com/office/powerpoint/2010/main" val="389159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981F0B-BC2D-46FF-919A-240E54289D4F}"/>
              </a:ext>
            </a:extLst>
          </p:cNvPr>
          <p:cNvSpPr txBox="1"/>
          <p:nvPr/>
        </p:nvSpPr>
        <p:spPr>
          <a:xfrm>
            <a:off x="132944" y="1093489"/>
            <a:ext cx="11926111" cy="4955203"/>
          </a:xfrm>
          <a:prstGeom prst="rect">
            <a:avLst/>
          </a:prstGeom>
          <a:noFill/>
        </p:spPr>
        <p:txBody>
          <a:bodyPr wrap="square" rtlCol="0">
            <a:spAutoFit/>
          </a:bodyPr>
          <a:lstStyle/>
          <a:p>
            <a:r>
              <a:rPr lang="en-US" sz="4800" u="sng" dirty="0">
                <a:solidFill>
                  <a:schemeClr val="bg1">
                    <a:lumMod val="95000"/>
                  </a:schemeClr>
                </a:solidFill>
                <a:latin typeface="Quicksand" pitchFamily="2" charset="0"/>
                <a:cs typeface="Segoe UI Light" panose="020B0502040204020203" pitchFamily="34" charset="0"/>
              </a:rPr>
              <a:t>Every customer call should:</a:t>
            </a:r>
            <a:br>
              <a:rPr lang="en-US" sz="4800" u="sng" dirty="0">
                <a:solidFill>
                  <a:schemeClr val="bg1">
                    <a:lumMod val="95000"/>
                  </a:schemeClr>
                </a:solidFill>
                <a:latin typeface="Quicksand" pitchFamily="2" charset="0"/>
                <a:cs typeface="Segoe UI Light" panose="020B0502040204020203" pitchFamily="34" charset="0"/>
              </a:rPr>
            </a:br>
            <a:br>
              <a:rPr lang="en-US" sz="4800" dirty="0">
                <a:solidFill>
                  <a:schemeClr val="bg1">
                    <a:lumMod val="95000"/>
                  </a:schemeClr>
                </a:solidFill>
                <a:latin typeface="Quicksand" pitchFamily="2" charset="0"/>
                <a:cs typeface="Segoe UI Light" panose="020B0502040204020203" pitchFamily="34" charset="0"/>
              </a:rPr>
            </a:br>
            <a:r>
              <a:rPr lang="en-US" sz="4400" dirty="0">
                <a:solidFill>
                  <a:schemeClr val="bg1">
                    <a:lumMod val="95000"/>
                  </a:schemeClr>
                </a:solidFill>
                <a:latin typeface="Quicksand" pitchFamily="2" charset="0"/>
                <a:cs typeface="Segoe UI Light" panose="020B0502040204020203" pitchFamily="34" charset="0"/>
              </a:rPr>
              <a:t>1. Have been prepared in advance.</a:t>
            </a:r>
          </a:p>
          <a:p>
            <a:r>
              <a:rPr lang="en-US" sz="4400" dirty="0">
                <a:solidFill>
                  <a:schemeClr val="bg1">
                    <a:lumMod val="95000"/>
                  </a:schemeClr>
                </a:solidFill>
                <a:latin typeface="Quicksand" pitchFamily="2" charset="0"/>
                <a:cs typeface="Segoe UI Light" panose="020B0502040204020203" pitchFamily="34" charset="0"/>
              </a:rPr>
              <a:t>2. Be Calm</a:t>
            </a:r>
          </a:p>
          <a:p>
            <a:r>
              <a:rPr lang="en-US" sz="4400" dirty="0">
                <a:solidFill>
                  <a:schemeClr val="bg1">
                    <a:lumMod val="95000"/>
                  </a:schemeClr>
                </a:solidFill>
                <a:latin typeface="Quicksand" pitchFamily="2" charset="0"/>
                <a:cs typeface="Segoe UI Light" panose="020B0502040204020203" pitchFamily="34" charset="0"/>
              </a:rPr>
              <a:t>3. Be Courteous</a:t>
            </a:r>
          </a:p>
          <a:p>
            <a:r>
              <a:rPr lang="en-US" sz="4400" dirty="0">
                <a:solidFill>
                  <a:schemeClr val="bg1">
                    <a:lumMod val="95000"/>
                  </a:schemeClr>
                </a:solidFill>
                <a:latin typeface="Quicksand" pitchFamily="2" charset="0"/>
                <a:cs typeface="Segoe UI Light" panose="020B0502040204020203" pitchFamily="34" charset="0"/>
              </a:rPr>
              <a:t>4. Take a break when you aren’t getting anywhere.</a:t>
            </a:r>
          </a:p>
        </p:txBody>
      </p:sp>
      <p:sp>
        <p:nvSpPr>
          <p:cNvPr id="6" name="Title 1">
            <a:extLst>
              <a:ext uri="{FF2B5EF4-FFF2-40B4-BE49-F238E27FC236}">
                <a16:creationId xmlns:a16="http://schemas.microsoft.com/office/drawing/2014/main" id="{2C498B1E-71A8-4F67-8C06-4347DC3E518D}"/>
              </a:ext>
            </a:extLst>
          </p:cNvPr>
          <p:cNvSpPr txBox="1">
            <a:spLocks/>
          </p:cNvSpPr>
          <p:nvPr/>
        </p:nvSpPr>
        <p:spPr>
          <a:xfrm>
            <a:off x="719846" y="-233139"/>
            <a:ext cx="10564239" cy="13075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Professional Phone Calls</a:t>
            </a:r>
          </a:p>
        </p:txBody>
      </p:sp>
    </p:spTree>
    <p:extLst>
      <p:ext uri="{BB962C8B-B14F-4D97-AF65-F5344CB8AC3E}">
        <p14:creationId xmlns:p14="http://schemas.microsoft.com/office/powerpoint/2010/main" val="994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8108156"/>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onitor, television&#10;&#10;Description automatically generated">
            <a:extLst>
              <a:ext uri="{FF2B5EF4-FFF2-40B4-BE49-F238E27FC236}">
                <a16:creationId xmlns:a16="http://schemas.microsoft.com/office/drawing/2014/main" id="{FEF8A780-6CC5-4E71-AB17-196BD6B4CB3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667305">
            <a:off x="-58033" y="-147596"/>
            <a:ext cx="4542883" cy="4773097"/>
          </a:xfrm>
          <a:prstGeom prst="rect">
            <a:avLst/>
          </a:prstGeom>
        </p:spPr>
      </p:pic>
      <p:sp>
        <p:nvSpPr>
          <p:cNvPr id="5" name="TextBox 4">
            <a:extLst>
              <a:ext uri="{FF2B5EF4-FFF2-40B4-BE49-F238E27FC236}">
                <a16:creationId xmlns:a16="http://schemas.microsoft.com/office/drawing/2014/main" id="{FE30D01E-3EE1-486E-8DCB-363A5D00A634}"/>
              </a:ext>
            </a:extLst>
          </p:cNvPr>
          <p:cNvSpPr txBox="1"/>
          <p:nvPr/>
        </p:nvSpPr>
        <p:spPr>
          <a:xfrm rot="265370">
            <a:off x="458838" y="1800013"/>
            <a:ext cx="3334040" cy="1569660"/>
          </a:xfrm>
          <a:prstGeom prst="rect">
            <a:avLst/>
          </a:prstGeom>
          <a:noFill/>
        </p:spPr>
        <p:txBody>
          <a:bodyPr wrap="square" rtlCol="0">
            <a:spAutoFit/>
          </a:bodyPr>
          <a:lstStyle/>
          <a:p>
            <a:pPr algn="ctr"/>
            <a:r>
              <a:rPr lang="en-US" sz="4800" b="1" dirty="0">
                <a:solidFill>
                  <a:schemeClr val="tx1">
                    <a:lumMod val="95000"/>
                    <a:lumOff val="5000"/>
                  </a:schemeClr>
                </a:solidFill>
                <a:latin typeface="Reey" panose="00000500000000000000" pitchFamily="50" charset="0"/>
              </a:rPr>
              <a:t>Customer</a:t>
            </a:r>
          </a:p>
          <a:p>
            <a:pPr algn="ctr"/>
            <a:r>
              <a:rPr lang="en-US" sz="4800" b="1" dirty="0">
                <a:solidFill>
                  <a:schemeClr val="tx1">
                    <a:lumMod val="95000"/>
                    <a:lumOff val="5000"/>
                  </a:schemeClr>
                </a:solidFill>
                <a:latin typeface="Reey" panose="00000500000000000000" pitchFamily="50" charset="0"/>
              </a:rPr>
              <a:t>focus.</a:t>
            </a:r>
            <a:endParaRPr lang="en-US" sz="5400" b="1" dirty="0">
              <a:solidFill>
                <a:schemeClr val="tx1">
                  <a:lumMod val="95000"/>
                  <a:lumOff val="5000"/>
                </a:schemeClr>
              </a:solidFill>
              <a:latin typeface="Reey" panose="00000500000000000000" pitchFamily="50" charset="0"/>
            </a:endParaRPr>
          </a:p>
        </p:txBody>
      </p:sp>
      <p:pic>
        <p:nvPicPr>
          <p:cNvPr id="6" name="Picture 5" descr="A picture containing monitor, television&#10;&#10;Description automatically generated">
            <a:extLst>
              <a:ext uri="{FF2B5EF4-FFF2-40B4-BE49-F238E27FC236}">
                <a16:creationId xmlns:a16="http://schemas.microsoft.com/office/drawing/2014/main" id="{DBB1FAB6-5216-4093-AEFE-6BCAA9160BD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32716" y="2516288"/>
            <a:ext cx="4542883" cy="4773097"/>
          </a:xfrm>
          <a:prstGeom prst="rect">
            <a:avLst/>
          </a:prstGeom>
        </p:spPr>
      </p:pic>
      <p:sp>
        <p:nvSpPr>
          <p:cNvPr id="10" name="TextBox 9">
            <a:extLst>
              <a:ext uri="{FF2B5EF4-FFF2-40B4-BE49-F238E27FC236}">
                <a16:creationId xmlns:a16="http://schemas.microsoft.com/office/drawing/2014/main" id="{829F60DE-A380-4B6D-909F-87058A201D3F}"/>
              </a:ext>
            </a:extLst>
          </p:cNvPr>
          <p:cNvSpPr txBox="1"/>
          <p:nvPr/>
        </p:nvSpPr>
        <p:spPr>
          <a:xfrm rot="265370">
            <a:off x="2249587" y="4587009"/>
            <a:ext cx="3334040" cy="1323439"/>
          </a:xfrm>
          <a:prstGeom prst="rect">
            <a:avLst/>
          </a:prstGeom>
          <a:noFill/>
        </p:spPr>
        <p:txBody>
          <a:bodyPr wrap="square" rtlCol="0">
            <a:spAutoFit/>
          </a:bodyPr>
          <a:lstStyle/>
          <a:p>
            <a:pPr algn="ctr"/>
            <a:r>
              <a:rPr lang="en-US" sz="8000" b="1" dirty="0">
                <a:solidFill>
                  <a:schemeClr val="tx1">
                    <a:lumMod val="95000"/>
                    <a:lumOff val="5000"/>
                  </a:schemeClr>
                </a:solidFill>
                <a:latin typeface="Parkway Lush" panose="02000506000000020004" pitchFamily="2" charset="0"/>
              </a:rPr>
              <a:t>Be clear.</a:t>
            </a:r>
            <a:endParaRPr lang="en-US" sz="8800" b="1" dirty="0">
              <a:solidFill>
                <a:schemeClr val="tx1">
                  <a:lumMod val="95000"/>
                  <a:lumOff val="5000"/>
                </a:schemeClr>
              </a:solidFill>
              <a:latin typeface="Parkway Lush" panose="02000506000000020004" pitchFamily="2" charset="0"/>
            </a:endParaRPr>
          </a:p>
        </p:txBody>
      </p:sp>
      <p:pic>
        <p:nvPicPr>
          <p:cNvPr id="14" name="Picture 13" descr="A picture containing monitor, television&#10;&#10;Description automatically generated">
            <a:extLst>
              <a:ext uri="{FF2B5EF4-FFF2-40B4-BE49-F238E27FC236}">
                <a16:creationId xmlns:a16="http://schemas.microsoft.com/office/drawing/2014/main" id="{A000F3B6-C7C7-4F1F-B828-A23F40EF0C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014923">
            <a:off x="6615613" y="2302791"/>
            <a:ext cx="4542883" cy="4773097"/>
          </a:xfrm>
          <a:prstGeom prst="rect">
            <a:avLst/>
          </a:prstGeom>
        </p:spPr>
      </p:pic>
      <p:sp>
        <p:nvSpPr>
          <p:cNvPr id="16" name="TextBox 15">
            <a:extLst>
              <a:ext uri="{FF2B5EF4-FFF2-40B4-BE49-F238E27FC236}">
                <a16:creationId xmlns:a16="http://schemas.microsoft.com/office/drawing/2014/main" id="{C2A73E89-772D-4912-A9A4-E918B297DCBA}"/>
              </a:ext>
            </a:extLst>
          </p:cNvPr>
          <p:cNvSpPr txBox="1"/>
          <p:nvPr/>
        </p:nvSpPr>
        <p:spPr>
          <a:xfrm rot="19990600">
            <a:off x="7132484" y="4250400"/>
            <a:ext cx="3334040" cy="1569660"/>
          </a:xfrm>
          <a:prstGeom prst="rect">
            <a:avLst/>
          </a:prstGeom>
          <a:noFill/>
        </p:spPr>
        <p:txBody>
          <a:bodyPr wrap="square" rtlCol="0">
            <a:spAutoFit/>
          </a:bodyPr>
          <a:lstStyle/>
          <a:p>
            <a:pPr algn="ctr"/>
            <a:r>
              <a:rPr lang="en-US" sz="4800" b="1" dirty="0">
                <a:solidFill>
                  <a:schemeClr val="tx1">
                    <a:lumMod val="95000"/>
                    <a:lumOff val="5000"/>
                  </a:schemeClr>
                </a:solidFill>
                <a:latin typeface="Shadows Into Light" panose="02000000000000000000" pitchFamily="2" charset="0"/>
              </a:rPr>
              <a:t>Set expectations.</a:t>
            </a:r>
            <a:endParaRPr lang="en-US" sz="5400" b="1" dirty="0">
              <a:solidFill>
                <a:schemeClr val="tx1">
                  <a:lumMod val="95000"/>
                  <a:lumOff val="5000"/>
                </a:schemeClr>
              </a:solidFill>
              <a:latin typeface="Shadows Into Light" panose="02000000000000000000" pitchFamily="2" charset="0"/>
            </a:endParaRPr>
          </a:p>
        </p:txBody>
      </p:sp>
      <p:pic>
        <p:nvPicPr>
          <p:cNvPr id="22" name="Picture 21" descr="A picture containing monitor, television&#10;&#10;Description automatically generated">
            <a:extLst>
              <a:ext uri="{FF2B5EF4-FFF2-40B4-BE49-F238E27FC236}">
                <a16:creationId xmlns:a16="http://schemas.microsoft.com/office/drawing/2014/main" id="{63A4E71B-59C6-4E88-BD77-F7AADF8E244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789065">
            <a:off x="7762153" y="-287014"/>
            <a:ext cx="4542883" cy="4773097"/>
          </a:xfrm>
          <a:prstGeom prst="rect">
            <a:avLst/>
          </a:prstGeom>
        </p:spPr>
      </p:pic>
      <p:sp>
        <p:nvSpPr>
          <p:cNvPr id="24" name="TextBox 23">
            <a:extLst>
              <a:ext uri="{FF2B5EF4-FFF2-40B4-BE49-F238E27FC236}">
                <a16:creationId xmlns:a16="http://schemas.microsoft.com/office/drawing/2014/main" id="{32E42436-2E81-45D1-A67B-BB96CBB3D394}"/>
              </a:ext>
            </a:extLst>
          </p:cNvPr>
          <p:cNvSpPr txBox="1"/>
          <p:nvPr/>
        </p:nvSpPr>
        <p:spPr>
          <a:xfrm rot="664331">
            <a:off x="8279025" y="1291263"/>
            <a:ext cx="3334040" cy="2308324"/>
          </a:xfrm>
          <a:prstGeom prst="rect">
            <a:avLst/>
          </a:prstGeom>
          <a:noFill/>
        </p:spPr>
        <p:txBody>
          <a:bodyPr wrap="square" rtlCol="0">
            <a:spAutoFit/>
          </a:bodyPr>
          <a:lstStyle/>
          <a:p>
            <a:pPr algn="ctr"/>
            <a:r>
              <a:rPr lang="en-US" sz="4800" dirty="0">
                <a:solidFill>
                  <a:schemeClr val="tx1">
                    <a:lumMod val="95000"/>
                    <a:lumOff val="5000"/>
                  </a:schemeClr>
                </a:solidFill>
                <a:latin typeface="Parkway Lush" panose="02000506000000020004" pitchFamily="2" charset="0"/>
              </a:rPr>
              <a:t>Respect your customer’s time…</a:t>
            </a:r>
            <a:endParaRPr lang="en-US" sz="5400" dirty="0">
              <a:solidFill>
                <a:schemeClr val="tx1">
                  <a:lumMod val="95000"/>
                  <a:lumOff val="5000"/>
                </a:schemeClr>
              </a:solidFill>
              <a:latin typeface="Parkway Lush" panose="02000506000000020004" pitchFamily="2" charset="0"/>
            </a:endParaRPr>
          </a:p>
        </p:txBody>
      </p:sp>
      <p:pic>
        <p:nvPicPr>
          <p:cNvPr id="26" name="Picture 25" descr="A picture containing monitor, television&#10;&#10;Description automatically generated">
            <a:extLst>
              <a:ext uri="{FF2B5EF4-FFF2-40B4-BE49-F238E27FC236}">
                <a16:creationId xmlns:a16="http://schemas.microsoft.com/office/drawing/2014/main" id="{6C3B71E9-4228-4A74-AEE1-DFCDD9CFB09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59192">
            <a:off x="3773041" y="-204774"/>
            <a:ext cx="4542883" cy="4773097"/>
          </a:xfrm>
          <a:prstGeom prst="rect">
            <a:avLst/>
          </a:prstGeom>
        </p:spPr>
      </p:pic>
      <p:sp>
        <p:nvSpPr>
          <p:cNvPr id="30" name="TextBox 29">
            <a:extLst>
              <a:ext uri="{FF2B5EF4-FFF2-40B4-BE49-F238E27FC236}">
                <a16:creationId xmlns:a16="http://schemas.microsoft.com/office/drawing/2014/main" id="{1AE65777-A542-4D53-84FA-E8D05165B0FE}"/>
              </a:ext>
            </a:extLst>
          </p:cNvPr>
          <p:cNvSpPr txBox="1"/>
          <p:nvPr/>
        </p:nvSpPr>
        <p:spPr>
          <a:xfrm rot="21034458">
            <a:off x="4289915" y="1161760"/>
            <a:ext cx="3334040" cy="2308324"/>
          </a:xfrm>
          <a:prstGeom prst="rect">
            <a:avLst/>
          </a:prstGeom>
          <a:noFill/>
        </p:spPr>
        <p:txBody>
          <a:bodyPr wrap="square" rtlCol="0">
            <a:spAutoFit/>
          </a:bodyPr>
          <a:lstStyle/>
          <a:p>
            <a:pPr algn="ctr"/>
            <a:r>
              <a:rPr lang="en-US" sz="4800" b="1" dirty="0">
                <a:solidFill>
                  <a:schemeClr val="tx1">
                    <a:lumMod val="95000"/>
                    <a:lumOff val="5000"/>
                  </a:schemeClr>
                </a:solidFill>
                <a:latin typeface="Brightside" panose="02000500000000000000" pitchFamily="50" charset="0"/>
              </a:rPr>
              <a:t>Follow your customer’s lead…</a:t>
            </a:r>
            <a:endParaRPr lang="en-US" sz="5400" b="1" dirty="0">
              <a:solidFill>
                <a:schemeClr val="tx1">
                  <a:lumMod val="95000"/>
                  <a:lumOff val="5000"/>
                </a:schemeClr>
              </a:solidFill>
              <a:latin typeface="Brightside" panose="02000500000000000000" pitchFamily="50" charset="0"/>
            </a:endParaRPr>
          </a:p>
        </p:txBody>
      </p:sp>
    </p:spTree>
    <p:extLst>
      <p:ext uri="{BB962C8B-B14F-4D97-AF65-F5344CB8AC3E}">
        <p14:creationId xmlns:p14="http://schemas.microsoft.com/office/powerpoint/2010/main" val="235433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1524000" y="187528"/>
            <a:ext cx="9144000" cy="1096523"/>
          </a:xfrm>
        </p:spPr>
        <p:txBody>
          <a:bodyPr>
            <a:normAutofit/>
          </a:bodyPr>
          <a:lstStyle/>
          <a:p>
            <a:r>
              <a:rPr lang="en-US" dirty="0">
                <a:solidFill>
                  <a:schemeClr val="bg1">
                    <a:lumMod val="95000"/>
                  </a:schemeClr>
                </a:solidFill>
                <a:latin typeface="Bookman Press Serif" pitchFamily="50" charset="0"/>
              </a:rPr>
              <a:t>Planning a Call</a:t>
            </a:r>
          </a:p>
        </p:txBody>
      </p:sp>
      <p:sp>
        <p:nvSpPr>
          <p:cNvPr id="2" name="TextBox 1">
            <a:extLst>
              <a:ext uri="{FF2B5EF4-FFF2-40B4-BE49-F238E27FC236}">
                <a16:creationId xmlns:a16="http://schemas.microsoft.com/office/drawing/2014/main" id="{A6397C73-0D94-4EC2-B653-0862F66C8C34}"/>
              </a:ext>
            </a:extLst>
          </p:cNvPr>
          <p:cNvSpPr txBox="1"/>
          <p:nvPr/>
        </p:nvSpPr>
        <p:spPr>
          <a:xfrm>
            <a:off x="118353" y="1284051"/>
            <a:ext cx="11955294" cy="4893647"/>
          </a:xfrm>
          <a:prstGeom prst="rect">
            <a:avLst/>
          </a:prstGeom>
          <a:noFill/>
        </p:spPr>
        <p:txBody>
          <a:bodyPr wrap="square" rtlCol="0">
            <a:spAutoFit/>
          </a:bodyPr>
          <a:lstStyle/>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What information do you need?</a:t>
            </a:r>
            <a:br>
              <a:rPr lang="en-US" sz="4400" dirty="0">
                <a:solidFill>
                  <a:schemeClr val="bg1">
                    <a:lumMod val="95000"/>
                  </a:schemeClr>
                </a:solidFill>
                <a:latin typeface="Quicksand" pitchFamily="2" charset="0"/>
                <a:cs typeface="Segoe UI Light" panose="020B0502040204020203" pitchFamily="34" charset="0"/>
              </a:rPr>
            </a:br>
            <a:r>
              <a:rPr lang="en-US" sz="4400" dirty="0">
                <a:solidFill>
                  <a:schemeClr val="bg1">
                    <a:lumMod val="95000"/>
                  </a:schemeClr>
                </a:solidFill>
                <a:latin typeface="Quicksand" pitchFamily="2" charset="0"/>
                <a:cs typeface="Segoe UI Light" panose="020B0502040204020203" pitchFamily="34" charset="0"/>
              </a:rPr>
              <a:t>	What needs to be done to gather it?</a:t>
            </a:r>
            <a:br>
              <a:rPr lang="en-US" sz="4400" dirty="0">
                <a:solidFill>
                  <a:schemeClr val="bg1">
                    <a:lumMod val="95000"/>
                  </a:schemeClr>
                </a:solidFill>
                <a:latin typeface="Quicksand" pitchFamily="2" charset="0"/>
                <a:cs typeface="Segoe UI Light" panose="020B0502040204020203" pitchFamily="34" charset="0"/>
              </a:rPr>
            </a:br>
            <a:endParaRPr lang="en-US" sz="4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What steps need to be taken?</a:t>
            </a:r>
            <a:br>
              <a:rPr lang="en-US" sz="4400" dirty="0">
                <a:solidFill>
                  <a:schemeClr val="bg1">
                    <a:lumMod val="95000"/>
                  </a:schemeClr>
                </a:solidFill>
                <a:latin typeface="Quicksand" pitchFamily="2" charset="0"/>
                <a:cs typeface="Segoe UI Light" panose="020B0502040204020203" pitchFamily="34" charset="0"/>
              </a:rPr>
            </a:br>
            <a:endParaRPr lang="en-US" sz="4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What information do you need to convey.</a:t>
            </a:r>
          </a:p>
          <a:p>
            <a:endParaRPr lang="en-US" sz="4800" dirty="0">
              <a:solidFill>
                <a:schemeClr val="bg1">
                  <a:lumMod val="95000"/>
                </a:schemeClr>
              </a:solidFill>
              <a:latin typeface="Quicksand" pitchFamily="2" charset="0"/>
              <a:cs typeface="Segoe UI Light" panose="020B0502040204020203" pitchFamily="34" charset="0"/>
            </a:endParaRPr>
          </a:p>
        </p:txBody>
      </p:sp>
      <p:sp>
        <p:nvSpPr>
          <p:cNvPr id="3" name="TextBox 2">
            <a:extLst>
              <a:ext uri="{FF2B5EF4-FFF2-40B4-BE49-F238E27FC236}">
                <a16:creationId xmlns:a16="http://schemas.microsoft.com/office/drawing/2014/main" id="{07CC6EA2-0396-485C-B166-1C209823FA11}"/>
              </a:ext>
            </a:extLst>
          </p:cNvPr>
          <p:cNvSpPr txBox="1"/>
          <p:nvPr/>
        </p:nvSpPr>
        <p:spPr>
          <a:xfrm>
            <a:off x="894945" y="5675862"/>
            <a:ext cx="12287500" cy="646331"/>
          </a:xfrm>
          <a:prstGeom prst="rect">
            <a:avLst/>
          </a:prstGeom>
          <a:noFill/>
        </p:spPr>
        <p:txBody>
          <a:bodyPr wrap="square" rtlCol="0">
            <a:spAutoFit/>
          </a:bodyPr>
          <a:lstStyle/>
          <a:p>
            <a:r>
              <a:rPr lang="en-US" sz="3600" b="1" dirty="0">
                <a:solidFill>
                  <a:schemeClr val="tx1">
                    <a:lumMod val="95000"/>
                    <a:lumOff val="5000"/>
                  </a:schemeClr>
                </a:solidFill>
                <a:latin typeface="Reey" panose="00000500000000000000" pitchFamily="50" charset="0"/>
              </a:rPr>
              <a:t>If you’ve covered everything, try to end the call.</a:t>
            </a:r>
          </a:p>
        </p:txBody>
      </p:sp>
    </p:spTree>
    <p:extLst>
      <p:ext uri="{BB962C8B-B14F-4D97-AF65-F5344CB8AC3E}">
        <p14:creationId xmlns:p14="http://schemas.microsoft.com/office/powerpoint/2010/main" val="2126490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1524000" y="187528"/>
            <a:ext cx="9144000" cy="1096523"/>
          </a:xfrm>
        </p:spPr>
        <p:txBody>
          <a:bodyPr>
            <a:normAutofit/>
          </a:bodyPr>
          <a:lstStyle/>
          <a:p>
            <a:r>
              <a:rPr lang="en-US" dirty="0">
                <a:solidFill>
                  <a:schemeClr val="bg1">
                    <a:lumMod val="95000"/>
                  </a:schemeClr>
                </a:solidFill>
                <a:latin typeface="Bookman Press Serif" pitchFamily="50" charset="0"/>
              </a:rPr>
              <a:t>Why Plan a Call?</a:t>
            </a:r>
          </a:p>
        </p:txBody>
      </p:sp>
      <p:pic>
        <p:nvPicPr>
          <p:cNvPr id="4" name="Picture 3" descr="A picture containing monitor, television&#10;&#10;Description automatically generated">
            <a:extLst>
              <a:ext uri="{FF2B5EF4-FFF2-40B4-BE49-F238E27FC236}">
                <a16:creationId xmlns:a16="http://schemas.microsoft.com/office/drawing/2014/main" id="{0CF324BD-5340-44EC-8759-8E41BF18AC3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667305">
            <a:off x="-165037" y="1324169"/>
            <a:ext cx="4542883" cy="4773097"/>
          </a:xfrm>
          <a:prstGeom prst="rect">
            <a:avLst/>
          </a:prstGeom>
        </p:spPr>
      </p:pic>
      <p:sp>
        <p:nvSpPr>
          <p:cNvPr id="5" name="TextBox 4">
            <a:extLst>
              <a:ext uri="{FF2B5EF4-FFF2-40B4-BE49-F238E27FC236}">
                <a16:creationId xmlns:a16="http://schemas.microsoft.com/office/drawing/2014/main" id="{98AFDD0C-FE50-4288-9CF5-DE1C3B0D7BBE}"/>
              </a:ext>
            </a:extLst>
          </p:cNvPr>
          <p:cNvSpPr txBox="1"/>
          <p:nvPr/>
        </p:nvSpPr>
        <p:spPr>
          <a:xfrm rot="265370">
            <a:off x="478785" y="3320415"/>
            <a:ext cx="3334040" cy="1569660"/>
          </a:xfrm>
          <a:prstGeom prst="rect">
            <a:avLst/>
          </a:prstGeom>
          <a:noFill/>
        </p:spPr>
        <p:txBody>
          <a:bodyPr wrap="square" rtlCol="0">
            <a:spAutoFit/>
          </a:bodyPr>
          <a:lstStyle/>
          <a:p>
            <a:pPr algn="ctr"/>
            <a:r>
              <a:rPr lang="en-US" sz="4800" b="1" dirty="0">
                <a:solidFill>
                  <a:schemeClr val="tx1">
                    <a:lumMod val="95000"/>
                    <a:lumOff val="5000"/>
                  </a:schemeClr>
                </a:solidFill>
                <a:latin typeface="Reey" panose="00000500000000000000" pitchFamily="50" charset="0"/>
              </a:rPr>
              <a:t>Stay on task.</a:t>
            </a:r>
            <a:endParaRPr lang="en-US" sz="5400" b="1" dirty="0">
              <a:solidFill>
                <a:schemeClr val="tx1">
                  <a:lumMod val="95000"/>
                  <a:lumOff val="5000"/>
                </a:schemeClr>
              </a:solidFill>
              <a:latin typeface="Reey" panose="00000500000000000000" pitchFamily="50" charset="0"/>
            </a:endParaRPr>
          </a:p>
        </p:txBody>
      </p:sp>
      <p:pic>
        <p:nvPicPr>
          <p:cNvPr id="18" name="Picture 17" descr="A picture containing monitor, television&#10;&#10;Description automatically generated">
            <a:extLst>
              <a:ext uri="{FF2B5EF4-FFF2-40B4-BE49-F238E27FC236}">
                <a16:creationId xmlns:a16="http://schemas.microsoft.com/office/drawing/2014/main" id="{BFF81F90-7862-4B30-9064-BC4C32A32B6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789065">
            <a:off x="7655149" y="1184751"/>
            <a:ext cx="4542883" cy="4773097"/>
          </a:xfrm>
          <a:prstGeom prst="rect">
            <a:avLst/>
          </a:prstGeom>
        </p:spPr>
      </p:pic>
      <p:sp>
        <p:nvSpPr>
          <p:cNvPr id="20" name="TextBox 19">
            <a:extLst>
              <a:ext uri="{FF2B5EF4-FFF2-40B4-BE49-F238E27FC236}">
                <a16:creationId xmlns:a16="http://schemas.microsoft.com/office/drawing/2014/main" id="{88F1FAA4-59D2-435C-9D45-007F8368E236}"/>
              </a:ext>
            </a:extLst>
          </p:cNvPr>
          <p:cNvSpPr txBox="1"/>
          <p:nvPr/>
        </p:nvSpPr>
        <p:spPr>
          <a:xfrm rot="664331">
            <a:off x="8172021" y="2763028"/>
            <a:ext cx="3334040" cy="2308324"/>
          </a:xfrm>
          <a:prstGeom prst="rect">
            <a:avLst/>
          </a:prstGeom>
          <a:noFill/>
        </p:spPr>
        <p:txBody>
          <a:bodyPr wrap="square" rtlCol="0">
            <a:spAutoFit/>
          </a:bodyPr>
          <a:lstStyle/>
          <a:p>
            <a:pPr algn="ctr"/>
            <a:r>
              <a:rPr lang="en-US" sz="4800" dirty="0">
                <a:solidFill>
                  <a:schemeClr val="tx1">
                    <a:lumMod val="95000"/>
                    <a:lumOff val="5000"/>
                  </a:schemeClr>
                </a:solidFill>
                <a:latin typeface="Parkway Lush" panose="02000506000000020004" pitchFamily="2" charset="0"/>
              </a:rPr>
              <a:t>Respect your customer’s time, and your time.</a:t>
            </a:r>
            <a:endParaRPr lang="en-US" sz="5400" dirty="0">
              <a:solidFill>
                <a:schemeClr val="tx1">
                  <a:lumMod val="95000"/>
                  <a:lumOff val="5000"/>
                </a:schemeClr>
              </a:solidFill>
              <a:latin typeface="Parkway Lush" panose="02000506000000020004" pitchFamily="2" charset="0"/>
            </a:endParaRPr>
          </a:p>
        </p:txBody>
      </p:sp>
      <p:pic>
        <p:nvPicPr>
          <p:cNvPr id="22" name="Picture 21" descr="A picture containing monitor, television&#10;&#10;Description automatically generated">
            <a:extLst>
              <a:ext uri="{FF2B5EF4-FFF2-40B4-BE49-F238E27FC236}">
                <a16:creationId xmlns:a16="http://schemas.microsoft.com/office/drawing/2014/main" id="{3B40FD1C-D118-48FE-B352-25CEBBE1562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59192">
            <a:off x="3666037" y="1266991"/>
            <a:ext cx="4542883" cy="4773097"/>
          </a:xfrm>
          <a:prstGeom prst="rect">
            <a:avLst/>
          </a:prstGeom>
        </p:spPr>
      </p:pic>
      <p:sp>
        <p:nvSpPr>
          <p:cNvPr id="24" name="TextBox 23">
            <a:extLst>
              <a:ext uri="{FF2B5EF4-FFF2-40B4-BE49-F238E27FC236}">
                <a16:creationId xmlns:a16="http://schemas.microsoft.com/office/drawing/2014/main" id="{18031E7D-3763-40A2-81AA-07968D73CB03}"/>
              </a:ext>
            </a:extLst>
          </p:cNvPr>
          <p:cNvSpPr txBox="1"/>
          <p:nvPr/>
        </p:nvSpPr>
        <p:spPr>
          <a:xfrm rot="21034458">
            <a:off x="4183545" y="2657696"/>
            <a:ext cx="3334040" cy="2308324"/>
          </a:xfrm>
          <a:prstGeom prst="rect">
            <a:avLst/>
          </a:prstGeom>
          <a:noFill/>
        </p:spPr>
        <p:txBody>
          <a:bodyPr wrap="square" rtlCol="0">
            <a:spAutoFit/>
          </a:bodyPr>
          <a:lstStyle/>
          <a:p>
            <a:pPr algn="ctr"/>
            <a:r>
              <a:rPr lang="en-US" sz="4800" b="1" dirty="0">
                <a:solidFill>
                  <a:schemeClr val="tx1">
                    <a:lumMod val="95000"/>
                    <a:lumOff val="5000"/>
                  </a:schemeClr>
                </a:solidFill>
                <a:latin typeface="Brightside" panose="02000500000000000000" pitchFamily="50" charset="0"/>
              </a:rPr>
              <a:t>You don’t forget anything important…</a:t>
            </a:r>
            <a:endParaRPr lang="en-US" sz="5400" b="1" dirty="0">
              <a:solidFill>
                <a:schemeClr val="tx1">
                  <a:lumMod val="95000"/>
                  <a:lumOff val="5000"/>
                </a:schemeClr>
              </a:solidFill>
              <a:latin typeface="Brightside" panose="02000500000000000000" pitchFamily="50" charset="0"/>
            </a:endParaRPr>
          </a:p>
        </p:txBody>
      </p:sp>
    </p:spTree>
    <p:extLst>
      <p:ext uri="{BB962C8B-B14F-4D97-AF65-F5344CB8AC3E}">
        <p14:creationId xmlns:p14="http://schemas.microsoft.com/office/powerpoint/2010/main" val="3986336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1524000" y="187528"/>
            <a:ext cx="9144000" cy="1096523"/>
          </a:xfrm>
        </p:spPr>
        <p:txBody>
          <a:bodyPr>
            <a:normAutofit fontScale="90000"/>
          </a:bodyPr>
          <a:lstStyle/>
          <a:p>
            <a:r>
              <a:rPr lang="en-US" dirty="0">
                <a:solidFill>
                  <a:schemeClr val="bg1">
                    <a:lumMod val="95000"/>
                  </a:schemeClr>
                </a:solidFill>
                <a:latin typeface="Bookman Press Serif" pitchFamily="50" charset="0"/>
              </a:rPr>
              <a:t>How to Rescue a ‘Bad’ Call</a:t>
            </a:r>
          </a:p>
        </p:txBody>
      </p:sp>
      <p:sp>
        <p:nvSpPr>
          <p:cNvPr id="2" name="TextBox 1">
            <a:extLst>
              <a:ext uri="{FF2B5EF4-FFF2-40B4-BE49-F238E27FC236}">
                <a16:creationId xmlns:a16="http://schemas.microsoft.com/office/drawing/2014/main" id="{A6397C73-0D94-4EC2-B653-0862F66C8C34}"/>
              </a:ext>
            </a:extLst>
          </p:cNvPr>
          <p:cNvSpPr txBox="1"/>
          <p:nvPr/>
        </p:nvSpPr>
        <p:spPr>
          <a:xfrm>
            <a:off x="118353" y="1284051"/>
            <a:ext cx="11955294" cy="5570756"/>
          </a:xfrm>
          <a:prstGeom prst="rect">
            <a:avLst/>
          </a:prstGeom>
          <a:noFill/>
        </p:spPr>
        <p:txBody>
          <a:bodyPr wrap="square" rtlCol="0">
            <a:spAutoFit/>
          </a:bodyPr>
          <a:lstStyle/>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Stay Calm.</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Return to your planned to-do list.</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Ask your customer for their current priorities.</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Create action plan/next steps with customer.</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Take time to research.</a:t>
            </a:r>
          </a:p>
          <a:p>
            <a:endParaRPr lang="en-US" sz="48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396600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F4223B-5F9B-4A77-8D9A-FE29BB0662E0}"/>
              </a:ext>
            </a:extLst>
          </p:cNvPr>
          <p:cNvSpPr txBox="1"/>
          <p:nvPr/>
        </p:nvSpPr>
        <p:spPr>
          <a:xfrm>
            <a:off x="163571" y="1678954"/>
            <a:ext cx="11029575" cy="5386090"/>
          </a:xfrm>
          <a:prstGeom prst="rect">
            <a:avLst/>
          </a:prstGeom>
          <a:noFill/>
        </p:spPr>
        <p:txBody>
          <a:bodyPr wrap="square" rtlCol="0">
            <a:spAutoFit/>
          </a:bodyPr>
          <a:lstStyle/>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Smile while talking!</a:t>
            </a: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Be courteous – ask for your customers needs and work with them.</a:t>
            </a: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Answer the phone professionally</a:t>
            </a:r>
            <a:r>
              <a:rPr lang="en-US" sz="4800" dirty="0">
                <a:solidFill>
                  <a:schemeClr val="bg1">
                    <a:lumMod val="95000"/>
                  </a:schemeClr>
                </a:solidFill>
                <a:latin typeface="Quicksand" pitchFamily="2" charset="0"/>
                <a:cs typeface="Segoe UI Light" panose="020B0502040204020203" pitchFamily="34" charset="0"/>
              </a:rPr>
              <a:t>.</a:t>
            </a:r>
          </a:p>
          <a:p>
            <a:pPr marL="914400" indent="-914400">
              <a:buAutoNum type="arabicPeriod"/>
            </a:pPr>
            <a:endParaRPr lang="en-US" sz="48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endParaRPr lang="en-US" sz="48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Leave Professional Messages</a:t>
            </a:r>
            <a:br>
              <a:rPr lang="en-US" sz="4000" dirty="0">
                <a:solidFill>
                  <a:schemeClr val="bg1">
                    <a:lumMod val="95000"/>
                  </a:schemeClr>
                </a:solidFill>
                <a:latin typeface="Quicksand" pitchFamily="2" charset="0"/>
                <a:cs typeface="Segoe UI Light" panose="020B0502040204020203" pitchFamily="34" charset="0"/>
              </a:rPr>
            </a:br>
            <a:r>
              <a:rPr lang="en-US" sz="2800" dirty="0">
                <a:solidFill>
                  <a:schemeClr val="bg1">
                    <a:lumMod val="95000"/>
                  </a:schemeClr>
                </a:solidFill>
                <a:latin typeface="Quicksand" pitchFamily="2" charset="0"/>
                <a:cs typeface="Segoe UI Light" panose="020B0502040204020203" pitchFamily="34" charset="0"/>
              </a:rPr>
              <a:t>Put important info in an email.</a:t>
            </a:r>
            <a:endParaRPr lang="en-US" sz="4000" dirty="0">
              <a:solidFill>
                <a:schemeClr val="bg1">
                  <a:lumMod val="95000"/>
                </a:schemeClr>
              </a:solidFill>
              <a:latin typeface="Quicksand" pitchFamily="2" charset="0"/>
              <a:cs typeface="Segoe UI Light" panose="020B0502040204020203" pitchFamily="34" charset="0"/>
            </a:endParaRPr>
          </a:p>
        </p:txBody>
      </p:sp>
      <p:sp>
        <p:nvSpPr>
          <p:cNvPr id="12" name="Title 1">
            <a:extLst>
              <a:ext uri="{FF2B5EF4-FFF2-40B4-BE49-F238E27FC236}">
                <a16:creationId xmlns:a16="http://schemas.microsoft.com/office/drawing/2014/main" id="{84E5A661-0741-4965-AEFF-03A54F484EBD}"/>
              </a:ext>
            </a:extLst>
          </p:cNvPr>
          <p:cNvSpPr>
            <a:spLocks noGrp="1"/>
          </p:cNvSpPr>
          <p:nvPr>
            <p:ph type="ctrTitle"/>
          </p:nvPr>
        </p:nvSpPr>
        <p:spPr>
          <a:xfrm>
            <a:off x="1524000" y="28344"/>
            <a:ext cx="9144000" cy="1096523"/>
          </a:xfrm>
        </p:spPr>
        <p:txBody>
          <a:bodyPr>
            <a:normAutofit/>
          </a:bodyPr>
          <a:lstStyle/>
          <a:p>
            <a:r>
              <a:rPr lang="en-US" dirty="0">
                <a:solidFill>
                  <a:schemeClr val="bg1">
                    <a:lumMod val="95000"/>
                  </a:schemeClr>
                </a:solidFill>
                <a:latin typeface="Bookman Press Serif" pitchFamily="50" charset="0"/>
              </a:rPr>
              <a:t>Professional Phone Calls</a:t>
            </a:r>
          </a:p>
        </p:txBody>
      </p:sp>
      <p:sp>
        <p:nvSpPr>
          <p:cNvPr id="11" name="TextBox 10">
            <a:extLst>
              <a:ext uri="{FF2B5EF4-FFF2-40B4-BE49-F238E27FC236}">
                <a16:creationId xmlns:a16="http://schemas.microsoft.com/office/drawing/2014/main" id="{6D4D09E2-DAB8-449D-8C07-423D860B0FD4}"/>
              </a:ext>
            </a:extLst>
          </p:cNvPr>
          <p:cNvSpPr txBox="1"/>
          <p:nvPr/>
        </p:nvSpPr>
        <p:spPr>
          <a:xfrm>
            <a:off x="1769534" y="822495"/>
            <a:ext cx="8652931" cy="830997"/>
          </a:xfrm>
          <a:prstGeom prst="rect">
            <a:avLst/>
          </a:prstGeom>
          <a:noFill/>
        </p:spPr>
        <p:txBody>
          <a:bodyPr wrap="square" rtlCol="0">
            <a:spAutoFit/>
          </a:bodyPr>
          <a:lstStyle/>
          <a:p>
            <a:r>
              <a:rPr lang="en-US" sz="4800" u="sng" dirty="0">
                <a:solidFill>
                  <a:schemeClr val="bg1">
                    <a:lumMod val="95000"/>
                  </a:schemeClr>
                </a:solidFill>
                <a:latin typeface="Quicksand" pitchFamily="2" charset="0"/>
                <a:cs typeface="Segoe UI Light" panose="020B0502040204020203" pitchFamily="34" charset="0"/>
              </a:rPr>
              <a:t>How to talk like a professional</a:t>
            </a:r>
            <a:r>
              <a:rPr lang="en-US" sz="4800" dirty="0">
                <a:solidFill>
                  <a:schemeClr val="bg1">
                    <a:lumMod val="95000"/>
                  </a:schemeClr>
                </a:solidFill>
                <a:latin typeface="Quicksand" pitchFamily="2" charset="0"/>
                <a:cs typeface="Segoe UI Light" panose="020B0502040204020203" pitchFamily="34" charset="0"/>
              </a:rPr>
              <a:t>.</a:t>
            </a:r>
          </a:p>
        </p:txBody>
      </p:sp>
      <p:pic>
        <p:nvPicPr>
          <p:cNvPr id="20" name="Picture 19" descr="A picture containing monitor, television&#10;&#10;Description automatically generated">
            <a:extLst>
              <a:ext uri="{FF2B5EF4-FFF2-40B4-BE49-F238E27FC236}">
                <a16:creationId xmlns:a16="http://schemas.microsoft.com/office/drawing/2014/main" id="{6ECF7339-2B60-40FB-B69B-14A7DF52F8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515549">
            <a:off x="8036189" y="3982607"/>
            <a:ext cx="4542883" cy="4773097"/>
          </a:xfrm>
          <a:prstGeom prst="rect">
            <a:avLst/>
          </a:prstGeom>
        </p:spPr>
      </p:pic>
      <p:sp>
        <p:nvSpPr>
          <p:cNvPr id="22" name="TextBox 21">
            <a:extLst>
              <a:ext uri="{FF2B5EF4-FFF2-40B4-BE49-F238E27FC236}">
                <a16:creationId xmlns:a16="http://schemas.microsoft.com/office/drawing/2014/main" id="{F4BF0362-8DE5-4FD5-999A-BC468AF6BEDC}"/>
              </a:ext>
            </a:extLst>
          </p:cNvPr>
          <p:cNvSpPr txBox="1"/>
          <p:nvPr/>
        </p:nvSpPr>
        <p:spPr>
          <a:xfrm>
            <a:off x="8645273" y="5401137"/>
            <a:ext cx="3562940" cy="1569660"/>
          </a:xfrm>
          <a:prstGeom prst="rect">
            <a:avLst/>
          </a:prstGeom>
          <a:noFill/>
        </p:spPr>
        <p:txBody>
          <a:bodyPr wrap="square" rtlCol="0">
            <a:spAutoFit/>
          </a:bodyPr>
          <a:lstStyle/>
          <a:p>
            <a:r>
              <a:rPr lang="en-US" sz="3200" b="1" dirty="0">
                <a:solidFill>
                  <a:schemeClr val="tx1">
                    <a:lumMod val="95000"/>
                    <a:lumOff val="5000"/>
                  </a:schemeClr>
                </a:solidFill>
                <a:latin typeface="Parkway Lush" panose="02000506000000020004" pitchFamily="2" charset="0"/>
              </a:rPr>
              <a:t>Do not leave critical or personal information in a voicemail. Ever.</a:t>
            </a:r>
            <a:endParaRPr lang="en-US" sz="3200" b="1" dirty="0">
              <a:solidFill>
                <a:schemeClr val="tx1">
                  <a:lumMod val="95000"/>
                  <a:lumOff val="5000"/>
                </a:schemeClr>
              </a:solidFill>
              <a:latin typeface="Reey" panose="00000500000000000000" pitchFamily="50" charset="0"/>
            </a:endParaRPr>
          </a:p>
        </p:txBody>
      </p:sp>
      <p:sp>
        <p:nvSpPr>
          <p:cNvPr id="24" name="Rectangle 23">
            <a:extLst>
              <a:ext uri="{FF2B5EF4-FFF2-40B4-BE49-F238E27FC236}">
                <a16:creationId xmlns:a16="http://schemas.microsoft.com/office/drawing/2014/main" id="{4CFAA9B1-AD74-4405-BC42-C83C88FDB9A8}"/>
              </a:ext>
            </a:extLst>
          </p:cNvPr>
          <p:cNvSpPr/>
          <p:nvPr/>
        </p:nvSpPr>
        <p:spPr>
          <a:xfrm>
            <a:off x="1058496" y="4280171"/>
            <a:ext cx="9899909" cy="1070042"/>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780694D-9B73-46C2-BCB9-690224251137}"/>
              </a:ext>
            </a:extLst>
          </p:cNvPr>
          <p:cNvSpPr txBox="1"/>
          <p:nvPr/>
        </p:nvSpPr>
        <p:spPr>
          <a:xfrm>
            <a:off x="1058497" y="4417050"/>
            <a:ext cx="10682197" cy="769441"/>
          </a:xfrm>
          <a:prstGeom prst="rect">
            <a:avLst/>
          </a:prstGeom>
          <a:noFill/>
        </p:spPr>
        <p:txBody>
          <a:bodyPr wrap="square" rtlCol="0">
            <a:spAutoFit/>
          </a:bodyPr>
          <a:lstStyle/>
          <a:p>
            <a:r>
              <a:rPr lang="en-US" sz="4400" dirty="0">
                <a:solidFill>
                  <a:schemeClr val="bg1">
                    <a:lumMod val="95000"/>
                  </a:schemeClr>
                </a:solidFill>
                <a:latin typeface="Parkway Lush" panose="02000506000000020004" pitchFamily="2" charset="0"/>
                <a:cs typeface="Segoe UI Light" panose="020B0502040204020203" pitchFamily="34" charset="0"/>
              </a:rPr>
              <a:t>Hello, this is Whitney Henderson with Microsoft Support.</a:t>
            </a:r>
            <a:endParaRPr lang="en-US" sz="4400" dirty="0">
              <a:solidFill>
                <a:schemeClr val="bg1">
                  <a:lumMod val="95000"/>
                </a:schemeClr>
              </a:solidFill>
              <a:effectLst/>
              <a:latin typeface="Parkway Lush" panose="02000506000000020004" pitchFamily="2" charset="0"/>
              <a:ea typeface="Calibri" panose="020F0502020204030204" pitchFamily="34" charset="0"/>
            </a:endParaRPr>
          </a:p>
        </p:txBody>
      </p:sp>
    </p:spTree>
    <p:extLst>
      <p:ext uri="{BB962C8B-B14F-4D97-AF65-F5344CB8AC3E}">
        <p14:creationId xmlns:p14="http://schemas.microsoft.com/office/powerpoint/2010/main" val="690449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F4223B-5F9B-4A77-8D9A-FE29BB0662E0}"/>
              </a:ext>
            </a:extLst>
          </p:cNvPr>
          <p:cNvSpPr txBox="1"/>
          <p:nvPr/>
        </p:nvSpPr>
        <p:spPr>
          <a:xfrm>
            <a:off x="183026" y="816490"/>
            <a:ext cx="11665263" cy="5139869"/>
          </a:xfrm>
          <a:prstGeom prst="rect">
            <a:avLst/>
          </a:prstGeom>
          <a:noFill/>
        </p:spPr>
        <p:txBody>
          <a:bodyPr wrap="square" rtlCol="0">
            <a:spAutoFit/>
          </a:bodyPr>
          <a:lstStyle/>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You don’t have to have every answer.</a:t>
            </a:r>
            <a:br>
              <a:rPr lang="en-US" sz="4000" dirty="0">
                <a:solidFill>
                  <a:schemeClr val="bg1">
                    <a:lumMod val="95000"/>
                  </a:schemeClr>
                </a:solidFill>
                <a:latin typeface="Quicksand" pitchFamily="2" charset="0"/>
                <a:cs typeface="Segoe UI Light" panose="020B0502040204020203" pitchFamily="34" charset="0"/>
              </a:rPr>
            </a:br>
            <a:r>
              <a:rPr lang="en-US" sz="2800" dirty="0">
                <a:solidFill>
                  <a:schemeClr val="bg1">
                    <a:lumMod val="95000"/>
                  </a:schemeClr>
                </a:solidFill>
                <a:latin typeface="Quicksand" pitchFamily="2" charset="0"/>
                <a:cs typeface="Segoe UI Light" panose="020B0502040204020203" pitchFamily="34" charset="0"/>
              </a:rPr>
              <a:t>Tell them you will follow up on that.</a:t>
            </a:r>
            <a:br>
              <a:rPr lang="en-US" sz="2800"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If you’re not getting anywhere, take a break.</a:t>
            </a:r>
            <a:br>
              <a:rPr lang="en-US" sz="4000" dirty="0">
                <a:solidFill>
                  <a:schemeClr val="bg1">
                    <a:lumMod val="95000"/>
                  </a:schemeClr>
                </a:solidFill>
                <a:latin typeface="Quicksand" pitchFamily="2" charset="0"/>
                <a:cs typeface="Segoe UI Light" panose="020B0502040204020203" pitchFamily="34" charset="0"/>
              </a:rPr>
            </a:br>
            <a:r>
              <a:rPr lang="en-US" sz="2800" dirty="0">
                <a:solidFill>
                  <a:schemeClr val="bg1">
                    <a:lumMod val="95000"/>
                  </a:schemeClr>
                </a:solidFill>
                <a:latin typeface="Quicksand" pitchFamily="2" charset="0"/>
                <a:cs typeface="Segoe UI Light" panose="020B0502040204020203" pitchFamily="34" charset="0"/>
              </a:rPr>
              <a:t>End the call if you can and set up another time to talk.</a:t>
            </a:r>
            <a:br>
              <a:rPr lang="en-US" sz="2800"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Be clear, set honest expectations.</a:t>
            </a:r>
            <a:br>
              <a:rPr lang="en-US" sz="4000"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Ask for clarity if you don’t understand.</a:t>
            </a:r>
            <a:br>
              <a:rPr lang="en-US" sz="4000"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000" dirty="0">
                <a:solidFill>
                  <a:schemeClr val="bg1">
                    <a:lumMod val="95000"/>
                  </a:schemeClr>
                </a:solidFill>
                <a:latin typeface="Quicksand" pitchFamily="2" charset="0"/>
                <a:cs typeface="Segoe UI Light" panose="020B0502040204020203" pitchFamily="34" charset="0"/>
              </a:rPr>
              <a:t>Stay calm in front of your customer.</a:t>
            </a:r>
          </a:p>
        </p:txBody>
      </p:sp>
      <p:sp>
        <p:nvSpPr>
          <p:cNvPr id="12" name="Title 1">
            <a:extLst>
              <a:ext uri="{FF2B5EF4-FFF2-40B4-BE49-F238E27FC236}">
                <a16:creationId xmlns:a16="http://schemas.microsoft.com/office/drawing/2014/main" id="{84E5A661-0741-4965-AEFF-03A54F484EBD}"/>
              </a:ext>
            </a:extLst>
          </p:cNvPr>
          <p:cNvSpPr>
            <a:spLocks noGrp="1"/>
          </p:cNvSpPr>
          <p:nvPr>
            <p:ph type="ctrTitle"/>
          </p:nvPr>
        </p:nvSpPr>
        <p:spPr>
          <a:xfrm>
            <a:off x="1524000" y="-183647"/>
            <a:ext cx="9144000" cy="1096523"/>
          </a:xfrm>
        </p:spPr>
        <p:txBody>
          <a:bodyPr>
            <a:normAutofit/>
          </a:bodyPr>
          <a:lstStyle/>
          <a:p>
            <a:r>
              <a:rPr lang="en-US" dirty="0">
                <a:solidFill>
                  <a:schemeClr val="bg1">
                    <a:lumMod val="95000"/>
                  </a:schemeClr>
                </a:solidFill>
                <a:latin typeface="Bookman Press Serif" pitchFamily="50" charset="0"/>
              </a:rPr>
              <a:t>Professional Phone Calls</a:t>
            </a:r>
          </a:p>
        </p:txBody>
      </p:sp>
      <p:sp>
        <p:nvSpPr>
          <p:cNvPr id="13" name="Title 1">
            <a:extLst>
              <a:ext uri="{FF2B5EF4-FFF2-40B4-BE49-F238E27FC236}">
                <a16:creationId xmlns:a16="http://schemas.microsoft.com/office/drawing/2014/main" id="{D5AD4815-099E-4668-AFFA-A764FE567005}"/>
              </a:ext>
            </a:extLst>
          </p:cNvPr>
          <p:cNvSpPr txBox="1">
            <a:spLocks/>
          </p:cNvSpPr>
          <p:nvPr/>
        </p:nvSpPr>
        <p:spPr>
          <a:xfrm>
            <a:off x="444229" y="5664036"/>
            <a:ext cx="11303541" cy="109652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lumMod val="95000"/>
                  </a:schemeClr>
                </a:solidFill>
                <a:latin typeface="Bookman Press Serif" pitchFamily="50" charset="0"/>
              </a:rPr>
              <a:t>Always follow phone calls with an email.</a:t>
            </a:r>
          </a:p>
        </p:txBody>
      </p:sp>
    </p:spTree>
    <p:extLst>
      <p:ext uri="{BB962C8B-B14F-4D97-AF65-F5344CB8AC3E}">
        <p14:creationId xmlns:p14="http://schemas.microsoft.com/office/powerpoint/2010/main" val="1817280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186B2F-1FE4-4392-BD85-D9A4C0843705}"/>
              </a:ext>
            </a:extLst>
          </p:cNvPr>
          <p:cNvSpPr txBox="1"/>
          <p:nvPr/>
        </p:nvSpPr>
        <p:spPr>
          <a:xfrm>
            <a:off x="180831" y="1166842"/>
            <a:ext cx="11830338" cy="4524315"/>
          </a:xfrm>
          <a:prstGeom prst="rect">
            <a:avLst/>
          </a:prstGeom>
          <a:noFill/>
        </p:spPr>
        <p:txBody>
          <a:bodyPr wrap="square" rtlCol="0">
            <a:spAutoFit/>
          </a:bodyPr>
          <a:lstStyle/>
          <a:p>
            <a:pPr algn="ctr"/>
            <a:r>
              <a:rPr lang="en-US" sz="4800" dirty="0">
                <a:solidFill>
                  <a:schemeClr val="bg1">
                    <a:lumMod val="95000"/>
                  </a:schemeClr>
                </a:solidFill>
                <a:latin typeface="Quicksand" pitchFamily="2" charset="0"/>
                <a:cs typeface="Segoe UI Light" panose="020B0502040204020203" pitchFamily="34" charset="0"/>
              </a:rPr>
              <a:t>Most cases aren’t make or break on technical knowledge. </a:t>
            </a:r>
          </a:p>
          <a:p>
            <a:pPr algn="ctr"/>
            <a:endParaRPr lang="en-US" sz="4800" dirty="0">
              <a:solidFill>
                <a:schemeClr val="bg1">
                  <a:lumMod val="95000"/>
                </a:schemeClr>
              </a:solidFill>
              <a:latin typeface="Quicksand" pitchFamily="2" charset="0"/>
              <a:cs typeface="Segoe UI Light" panose="020B0502040204020203" pitchFamily="34" charset="0"/>
            </a:endParaRPr>
          </a:p>
          <a:p>
            <a:pPr algn="ctr"/>
            <a:r>
              <a:rPr lang="en-US" sz="4800" dirty="0">
                <a:solidFill>
                  <a:schemeClr val="bg1">
                    <a:lumMod val="95000"/>
                  </a:schemeClr>
                </a:solidFill>
                <a:latin typeface="Quicksand" pitchFamily="2" charset="0"/>
                <a:cs typeface="Segoe UI Light" panose="020B0502040204020203" pitchFamily="34" charset="0"/>
              </a:rPr>
              <a:t>All your customers want is for you to understand their problem and be dedicated to fixing it.</a:t>
            </a:r>
          </a:p>
        </p:txBody>
      </p:sp>
    </p:spTree>
    <p:extLst>
      <p:ext uri="{BB962C8B-B14F-4D97-AF65-F5344CB8AC3E}">
        <p14:creationId xmlns:p14="http://schemas.microsoft.com/office/powerpoint/2010/main" val="361780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113490" y="119126"/>
            <a:ext cx="9144000" cy="2387600"/>
          </a:xfrm>
        </p:spPr>
        <p:txBody>
          <a:bodyPr>
            <a:normAutofit/>
          </a:bodyPr>
          <a:lstStyle/>
          <a:p>
            <a:r>
              <a:rPr lang="en-US" dirty="0">
                <a:solidFill>
                  <a:schemeClr val="bg1">
                    <a:lumMod val="95000"/>
                  </a:schemeClr>
                </a:solidFill>
                <a:latin typeface="Bookman Press Serif" pitchFamily="50" charset="0"/>
              </a:rPr>
              <a:t>How do you know when to call or email?</a:t>
            </a:r>
          </a:p>
        </p:txBody>
      </p:sp>
      <p:sp>
        <p:nvSpPr>
          <p:cNvPr id="2" name="TextBox 1">
            <a:extLst>
              <a:ext uri="{FF2B5EF4-FFF2-40B4-BE49-F238E27FC236}">
                <a16:creationId xmlns:a16="http://schemas.microsoft.com/office/drawing/2014/main" id="{A6397C73-0D94-4EC2-B653-0862F66C8C34}"/>
              </a:ext>
            </a:extLst>
          </p:cNvPr>
          <p:cNvSpPr txBox="1"/>
          <p:nvPr/>
        </p:nvSpPr>
        <p:spPr>
          <a:xfrm>
            <a:off x="416882" y="2625851"/>
            <a:ext cx="9417782" cy="4893647"/>
          </a:xfrm>
          <a:prstGeom prst="rect">
            <a:avLst/>
          </a:prstGeom>
          <a:noFill/>
        </p:spPr>
        <p:txBody>
          <a:bodyPr wrap="square" rtlCol="0">
            <a:spAutoFit/>
          </a:bodyPr>
          <a:lstStyle/>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First communication preferences.</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Customer temperature.</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Too many emails back and forth.</a:t>
            </a:r>
          </a:p>
          <a:p>
            <a:pPr marL="914400" indent="-914400">
              <a:buAutoNum type="arabicPeriod"/>
            </a:pPr>
            <a:r>
              <a:rPr lang="en-US" sz="4400" dirty="0">
                <a:solidFill>
                  <a:schemeClr val="bg1">
                    <a:lumMod val="95000"/>
                  </a:schemeClr>
                </a:solidFill>
                <a:latin typeface="Quicksand" pitchFamily="2" charset="0"/>
                <a:cs typeface="Segoe UI Light" panose="020B0502040204020203" pitchFamily="34" charset="0"/>
              </a:rPr>
              <a:t>Problem/Troubleshooting Type</a:t>
            </a:r>
          </a:p>
          <a:p>
            <a:endParaRPr lang="en-US" sz="4800" dirty="0">
              <a:solidFill>
                <a:schemeClr val="bg1">
                  <a:lumMod val="95000"/>
                </a:schemeClr>
              </a:solidFill>
              <a:latin typeface="Quicksand" pitchFamily="2" charset="0"/>
              <a:cs typeface="Segoe UI Light" panose="020B0502040204020203" pitchFamily="34" charset="0"/>
            </a:endParaRPr>
          </a:p>
        </p:txBody>
      </p:sp>
      <p:sp>
        <p:nvSpPr>
          <p:cNvPr id="3" name="TextBox 2">
            <a:extLst>
              <a:ext uri="{FF2B5EF4-FFF2-40B4-BE49-F238E27FC236}">
                <a16:creationId xmlns:a16="http://schemas.microsoft.com/office/drawing/2014/main" id="{E9001C81-B82C-45DE-BBEE-AB7EBC8848B7}"/>
              </a:ext>
            </a:extLst>
          </p:cNvPr>
          <p:cNvSpPr txBox="1"/>
          <p:nvPr/>
        </p:nvSpPr>
        <p:spPr>
          <a:xfrm rot="230532">
            <a:off x="7629658" y="1858149"/>
            <a:ext cx="4739517" cy="2492990"/>
          </a:xfrm>
          <a:prstGeom prst="rect">
            <a:avLst/>
          </a:prstGeom>
          <a:noFill/>
        </p:spPr>
        <p:txBody>
          <a:bodyPr wrap="square" rtlCol="0">
            <a:spAutoFit/>
          </a:bodyPr>
          <a:lstStyle/>
          <a:p>
            <a:r>
              <a:rPr lang="en-US" sz="6000" b="1" dirty="0">
                <a:solidFill>
                  <a:schemeClr val="tx1">
                    <a:lumMod val="95000"/>
                    <a:lumOff val="5000"/>
                  </a:schemeClr>
                </a:solidFill>
                <a:latin typeface="Brightside" panose="02000500000000000000" pitchFamily="50" charset="0"/>
              </a:rPr>
              <a:t>A</a:t>
            </a:r>
            <a:r>
              <a:rPr lang="en-US" sz="4800" b="1" dirty="0">
                <a:solidFill>
                  <a:schemeClr val="tx1">
                    <a:lumMod val="95000"/>
                    <a:lumOff val="5000"/>
                  </a:schemeClr>
                </a:solidFill>
                <a:latin typeface="Reey" panose="00000500000000000000" pitchFamily="50" charset="0"/>
              </a:rPr>
              <a:t>lways call if </a:t>
            </a:r>
          </a:p>
          <a:p>
            <a:r>
              <a:rPr lang="en-US" sz="4800" b="1" dirty="0">
                <a:solidFill>
                  <a:schemeClr val="tx1">
                    <a:lumMod val="95000"/>
                    <a:lumOff val="5000"/>
                  </a:schemeClr>
                </a:solidFill>
                <a:latin typeface="Reey" panose="00000500000000000000" pitchFamily="50" charset="0"/>
              </a:rPr>
              <a:t>  your customer requests it.</a:t>
            </a:r>
          </a:p>
        </p:txBody>
      </p:sp>
    </p:spTree>
    <p:extLst>
      <p:ext uri="{BB962C8B-B14F-4D97-AF65-F5344CB8AC3E}">
        <p14:creationId xmlns:p14="http://schemas.microsoft.com/office/powerpoint/2010/main" val="417722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1118681" y="-340471"/>
            <a:ext cx="9941668"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Phone Communications Should Always Be:</a:t>
            </a:r>
          </a:p>
        </p:txBody>
      </p:sp>
      <p:sp>
        <p:nvSpPr>
          <p:cNvPr id="3" name="TextBox 2">
            <a:extLst>
              <a:ext uri="{FF2B5EF4-FFF2-40B4-BE49-F238E27FC236}">
                <a16:creationId xmlns:a16="http://schemas.microsoft.com/office/drawing/2014/main" id="{C7967837-423A-430F-8528-D97F412B9370}"/>
              </a:ext>
            </a:extLst>
          </p:cNvPr>
          <p:cNvSpPr txBox="1"/>
          <p:nvPr/>
        </p:nvSpPr>
        <p:spPr>
          <a:xfrm>
            <a:off x="175098" y="2336322"/>
            <a:ext cx="11507821" cy="4308872"/>
          </a:xfrm>
          <a:prstGeom prst="rect">
            <a:avLst/>
          </a:prstGeom>
          <a:noFill/>
        </p:spPr>
        <p:txBody>
          <a:bodyPr wrap="square" rtlCol="0">
            <a:spAutoFit/>
          </a:bodyPr>
          <a:lstStyle/>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Professional – </a:t>
            </a:r>
            <a:r>
              <a:rPr lang="en-US" sz="3600" dirty="0">
                <a:solidFill>
                  <a:schemeClr val="bg1">
                    <a:lumMod val="95000"/>
                  </a:schemeClr>
                </a:solidFill>
                <a:latin typeface="Quicksand" pitchFamily="2" charset="0"/>
                <a:cs typeface="Segoe UI Light" panose="020B0502040204020203" pitchFamily="34" charset="0"/>
              </a:rPr>
              <a:t>calm, professional, courteous.</a:t>
            </a:r>
            <a:br>
              <a:rPr lang="en-US" sz="1400" dirty="0">
                <a:solidFill>
                  <a:schemeClr val="bg1">
                    <a:lumMod val="95000"/>
                  </a:schemeClr>
                </a:solidFill>
                <a:latin typeface="Quicksand" pitchFamily="2" charset="0"/>
                <a:cs typeface="Segoe UI Light" panose="020B0502040204020203" pitchFamily="34" charset="0"/>
              </a:rPr>
            </a:br>
            <a:endParaRPr lang="en-US" sz="1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Useful – </a:t>
            </a:r>
            <a:r>
              <a:rPr lang="en-US" sz="3600" dirty="0">
                <a:solidFill>
                  <a:schemeClr val="bg1">
                    <a:lumMod val="95000"/>
                  </a:schemeClr>
                </a:solidFill>
                <a:latin typeface="Quicksand" pitchFamily="2" charset="0"/>
                <a:cs typeface="Segoe UI Light" panose="020B0502040204020203" pitchFamily="34" charset="0"/>
              </a:rPr>
              <a:t>prepared, directed, ended when            </a:t>
            </a:r>
            <a:br>
              <a:rPr lang="en-US" sz="3600" dirty="0">
                <a:solidFill>
                  <a:schemeClr val="bg1">
                    <a:lumMod val="95000"/>
                  </a:schemeClr>
                </a:solidFill>
                <a:latin typeface="Quicksand" pitchFamily="2" charset="0"/>
                <a:cs typeface="Segoe UI Light" panose="020B0502040204020203" pitchFamily="34" charset="0"/>
              </a:rPr>
            </a:br>
            <a:r>
              <a:rPr lang="en-US" sz="3600" dirty="0">
                <a:solidFill>
                  <a:schemeClr val="bg1">
                    <a:lumMod val="95000"/>
                  </a:schemeClr>
                </a:solidFill>
                <a:latin typeface="Quicksand" pitchFamily="2" charset="0"/>
                <a:cs typeface="Segoe UI Light" panose="020B0502040204020203" pitchFamily="34" charset="0"/>
              </a:rPr>
              <a:t>                   becoming  long-winded.</a:t>
            </a:r>
            <a:br>
              <a:rPr lang="en-US" sz="1400" dirty="0">
                <a:solidFill>
                  <a:schemeClr val="bg1">
                    <a:lumMod val="95000"/>
                  </a:schemeClr>
                </a:solidFill>
                <a:latin typeface="Quicksand" pitchFamily="2" charset="0"/>
                <a:cs typeface="Segoe UI Light" panose="020B0502040204020203" pitchFamily="34" charset="0"/>
              </a:rPr>
            </a:br>
            <a:endParaRPr lang="en-US" sz="1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Clear – </a:t>
            </a:r>
            <a:r>
              <a:rPr lang="en-US" sz="3600" dirty="0">
                <a:solidFill>
                  <a:schemeClr val="bg1">
                    <a:lumMod val="95000"/>
                  </a:schemeClr>
                </a:solidFill>
                <a:latin typeface="Quicksand" pitchFamily="2" charset="0"/>
                <a:cs typeface="Segoe UI Light" panose="020B0502040204020203" pitchFamily="34" charset="0"/>
              </a:rPr>
              <a:t>prepared, honest, knowledgeable.</a:t>
            </a:r>
            <a:br>
              <a:rPr lang="en-US"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Concise – </a:t>
            </a:r>
            <a:r>
              <a:rPr lang="en-US" sz="3600" dirty="0">
                <a:solidFill>
                  <a:schemeClr val="bg1">
                    <a:lumMod val="95000"/>
                  </a:schemeClr>
                </a:solidFill>
                <a:latin typeface="Quicksand" pitchFamily="2" charset="0"/>
                <a:cs typeface="Segoe UI Light" panose="020B0502040204020203" pitchFamily="34" charset="0"/>
              </a:rPr>
              <a:t>prepared.</a:t>
            </a:r>
            <a:endParaRPr lang="en-US" sz="48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224251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243191" y="155642"/>
            <a:ext cx="11948809" cy="1787188"/>
          </a:xfrm>
        </p:spPr>
        <p:txBody>
          <a:bodyPr>
            <a:normAutofit/>
          </a:bodyPr>
          <a:lstStyle/>
          <a:p>
            <a:r>
              <a:rPr lang="en-US" dirty="0">
                <a:solidFill>
                  <a:schemeClr val="bg1">
                    <a:lumMod val="95000"/>
                  </a:schemeClr>
                </a:solidFill>
                <a:latin typeface="Bookman Press Serif" pitchFamily="50" charset="0"/>
              </a:rPr>
              <a:t>So we’ve covered how to be generally professional on calls and emails.</a:t>
            </a:r>
            <a:endParaRPr lang="en-US" dirty="0">
              <a:solidFill>
                <a:schemeClr val="bg1"/>
              </a:solidFill>
              <a:latin typeface="Bookman Press Serif" pitchFamily="50" charset="0"/>
            </a:endParaRPr>
          </a:p>
        </p:txBody>
      </p:sp>
      <p:pic>
        <p:nvPicPr>
          <p:cNvPr id="4" name="Picture 3" descr="A picture containing monitor, television&#10;&#10;Description automatically generated">
            <a:extLst>
              <a:ext uri="{FF2B5EF4-FFF2-40B4-BE49-F238E27FC236}">
                <a16:creationId xmlns:a16="http://schemas.microsoft.com/office/drawing/2014/main" id="{998B07C1-B7E0-4F10-9713-F55DECBC432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789065">
            <a:off x="7838911" y="1787213"/>
            <a:ext cx="4542883" cy="4773097"/>
          </a:xfrm>
          <a:prstGeom prst="rect">
            <a:avLst/>
          </a:prstGeom>
        </p:spPr>
      </p:pic>
      <p:sp>
        <p:nvSpPr>
          <p:cNvPr id="5" name="TextBox 4">
            <a:extLst>
              <a:ext uri="{FF2B5EF4-FFF2-40B4-BE49-F238E27FC236}">
                <a16:creationId xmlns:a16="http://schemas.microsoft.com/office/drawing/2014/main" id="{932332B5-42E3-4D2B-9773-396E96CCE754}"/>
              </a:ext>
            </a:extLst>
          </p:cNvPr>
          <p:cNvSpPr txBox="1"/>
          <p:nvPr/>
        </p:nvSpPr>
        <p:spPr>
          <a:xfrm rot="664331">
            <a:off x="8219597" y="3282394"/>
            <a:ext cx="3334040" cy="2308324"/>
          </a:xfrm>
          <a:prstGeom prst="rect">
            <a:avLst/>
          </a:prstGeom>
          <a:noFill/>
        </p:spPr>
        <p:txBody>
          <a:bodyPr wrap="square" rtlCol="0">
            <a:spAutoFit/>
          </a:bodyPr>
          <a:lstStyle/>
          <a:p>
            <a:pPr algn="ctr"/>
            <a:r>
              <a:rPr lang="en-US" sz="4800" dirty="0">
                <a:solidFill>
                  <a:schemeClr val="tx1">
                    <a:lumMod val="95000"/>
                    <a:lumOff val="5000"/>
                  </a:schemeClr>
                </a:solidFill>
                <a:latin typeface="Parkway Lush" panose="02000506000000020004" pitchFamily="2" charset="0"/>
              </a:rPr>
              <a:t>Stay customer focused and you won’t go wrong.</a:t>
            </a:r>
            <a:endParaRPr lang="en-US" sz="5400" dirty="0">
              <a:solidFill>
                <a:schemeClr val="tx1">
                  <a:lumMod val="95000"/>
                  <a:lumOff val="5000"/>
                </a:schemeClr>
              </a:solidFill>
              <a:latin typeface="Parkway Lush" panose="02000506000000020004" pitchFamily="2" charset="0"/>
            </a:endParaRPr>
          </a:p>
        </p:txBody>
      </p:sp>
      <p:sp>
        <p:nvSpPr>
          <p:cNvPr id="6" name="TextBox 5">
            <a:extLst>
              <a:ext uri="{FF2B5EF4-FFF2-40B4-BE49-F238E27FC236}">
                <a16:creationId xmlns:a16="http://schemas.microsoft.com/office/drawing/2014/main" id="{703749D2-BDFA-42FD-83AB-EA948F65B501}"/>
              </a:ext>
            </a:extLst>
          </p:cNvPr>
          <p:cNvSpPr txBox="1"/>
          <p:nvPr/>
        </p:nvSpPr>
        <p:spPr>
          <a:xfrm>
            <a:off x="392492" y="2255864"/>
            <a:ext cx="7636215" cy="4524315"/>
          </a:xfrm>
          <a:prstGeom prst="rect">
            <a:avLst/>
          </a:prstGeom>
          <a:noFill/>
        </p:spPr>
        <p:txBody>
          <a:bodyPr wrap="square" rtlCol="0">
            <a:spAutoFit/>
          </a:bodyPr>
          <a:lstStyle/>
          <a:p>
            <a:pPr algn="ctr"/>
            <a:r>
              <a:rPr lang="en-US" sz="4800" dirty="0">
                <a:solidFill>
                  <a:schemeClr val="bg1">
                    <a:lumMod val="95000"/>
                  </a:schemeClr>
                </a:solidFill>
                <a:latin typeface="Quicksand" pitchFamily="2" charset="0"/>
                <a:cs typeface="Segoe UI Light" panose="020B0502040204020203" pitchFamily="34" charset="0"/>
              </a:rPr>
              <a:t>But let’s talk about the two most important communications on a case:</a:t>
            </a:r>
          </a:p>
          <a:p>
            <a:pPr algn="ctr"/>
            <a:r>
              <a:rPr lang="en-US" sz="4800" u="sng" dirty="0">
                <a:solidFill>
                  <a:schemeClr val="bg1">
                    <a:lumMod val="95000"/>
                  </a:schemeClr>
                </a:solidFill>
                <a:latin typeface="Quicksand" pitchFamily="2" charset="0"/>
                <a:cs typeface="Segoe UI Light" panose="020B0502040204020203" pitchFamily="34" charset="0"/>
              </a:rPr>
              <a:t>The First &amp; The Last</a:t>
            </a:r>
          </a:p>
          <a:p>
            <a:endParaRPr lang="en-US" sz="48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2514240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1524000" y="187528"/>
            <a:ext cx="9144000" cy="2387600"/>
          </a:xfrm>
        </p:spPr>
        <p:txBody>
          <a:bodyPr>
            <a:normAutofit/>
          </a:bodyPr>
          <a:lstStyle/>
          <a:p>
            <a:r>
              <a:rPr lang="en-US" dirty="0">
                <a:solidFill>
                  <a:schemeClr val="bg1">
                    <a:lumMod val="95000"/>
                  </a:schemeClr>
                </a:solidFill>
                <a:latin typeface="Bookman Press Serif" pitchFamily="50" charset="0"/>
              </a:rPr>
              <a:t>FQR</a:t>
            </a:r>
            <a:br>
              <a:rPr lang="en-US" dirty="0">
                <a:solidFill>
                  <a:schemeClr val="bg1">
                    <a:lumMod val="95000"/>
                  </a:schemeClr>
                </a:solidFill>
                <a:latin typeface="Bookman Press Serif" pitchFamily="50" charset="0"/>
              </a:rPr>
            </a:br>
            <a:r>
              <a:rPr lang="en-US" dirty="0">
                <a:solidFill>
                  <a:schemeClr val="bg1"/>
                </a:solidFill>
                <a:latin typeface="Bookman Press Serif" pitchFamily="50" charset="0"/>
              </a:rPr>
              <a:t>First Quality Response</a:t>
            </a:r>
          </a:p>
        </p:txBody>
      </p:sp>
      <p:sp>
        <p:nvSpPr>
          <p:cNvPr id="2" name="TextBox 1">
            <a:extLst>
              <a:ext uri="{FF2B5EF4-FFF2-40B4-BE49-F238E27FC236}">
                <a16:creationId xmlns:a16="http://schemas.microsoft.com/office/drawing/2014/main" id="{A6397C73-0D94-4EC2-B653-0862F66C8C34}"/>
              </a:ext>
            </a:extLst>
          </p:cNvPr>
          <p:cNvSpPr txBox="1"/>
          <p:nvPr/>
        </p:nvSpPr>
        <p:spPr>
          <a:xfrm>
            <a:off x="1436451" y="3227194"/>
            <a:ext cx="9319098" cy="2308324"/>
          </a:xfrm>
          <a:prstGeom prst="rect">
            <a:avLst/>
          </a:prstGeom>
          <a:noFill/>
        </p:spPr>
        <p:txBody>
          <a:bodyPr wrap="square" rtlCol="0">
            <a:spAutoFit/>
          </a:bodyPr>
          <a:lstStyle/>
          <a:p>
            <a:pPr algn="ctr"/>
            <a:r>
              <a:rPr lang="en-US" sz="4800" dirty="0">
                <a:solidFill>
                  <a:schemeClr val="bg1">
                    <a:lumMod val="95000"/>
                  </a:schemeClr>
                </a:solidFill>
                <a:latin typeface="Quicksand" pitchFamily="2" charset="0"/>
                <a:cs typeface="Segoe UI Light" panose="020B0502040204020203" pitchFamily="34" charset="0"/>
              </a:rPr>
              <a:t>Your first communication with your customer.</a:t>
            </a:r>
          </a:p>
          <a:p>
            <a:endParaRPr lang="en-US" sz="4800" dirty="0">
              <a:solidFill>
                <a:schemeClr val="bg1">
                  <a:lumMod val="95000"/>
                </a:schemeClr>
              </a:solidFill>
              <a:latin typeface="Quicksand" pitchFamily="2" charset="0"/>
              <a:cs typeface="Segoe UI Light" panose="020B0502040204020203" pitchFamily="34" charset="0"/>
            </a:endParaRPr>
          </a:p>
        </p:txBody>
      </p:sp>
      <p:sp>
        <p:nvSpPr>
          <p:cNvPr id="3" name="TextBox 2">
            <a:extLst>
              <a:ext uri="{FF2B5EF4-FFF2-40B4-BE49-F238E27FC236}">
                <a16:creationId xmlns:a16="http://schemas.microsoft.com/office/drawing/2014/main" id="{F4AF0F22-4F68-41E6-AC13-3DF560DE9640}"/>
              </a:ext>
            </a:extLst>
          </p:cNvPr>
          <p:cNvSpPr txBox="1"/>
          <p:nvPr/>
        </p:nvSpPr>
        <p:spPr>
          <a:xfrm rot="230532">
            <a:off x="158619" y="4968839"/>
            <a:ext cx="11874762" cy="830997"/>
          </a:xfrm>
          <a:prstGeom prst="rect">
            <a:avLst/>
          </a:prstGeom>
          <a:noFill/>
        </p:spPr>
        <p:txBody>
          <a:bodyPr wrap="square" rtlCol="0">
            <a:spAutoFit/>
          </a:bodyPr>
          <a:lstStyle/>
          <a:p>
            <a:r>
              <a:rPr lang="en-US" sz="4800" b="1" dirty="0">
                <a:solidFill>
                  <a:schemeClr val="tx1">
                    <a:lumMod val="95000"/>
                    <a:lumOff val="5000"/>
                  </a:schemeClr>
                </a:solidFill>
                <a:latin typeface="Reey" panose="00000500000000000000" pitchFamily="50" charset="0"/>
              </a:rPr>
              <a:t>Or, your first email with your customer…</a:t>
            </a:r>
          </a:p>
        </p:txBody>
      </p:sp>
    </p:spTree>
    <p:extLst>
      <p:ext uri="{BB962C8B-B14F-4D97-AF65-F5344CB8AC3E}">
        <p14:creationId xmlns:p14="http://schemas.microsoft.com/office/powerpoint/2010/main" val="37658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186B2F-1FE4-4392-BD85-D9A4C0843705}"/>
              </a:ext>
            </a:extLst>
          </p:cNvPr>
          <p:cNvSpPr txBox="1"/>
          <p:nvPr/>
        </p:nvSpPr>
        <p:spPr>
          <a:xfrm>
            <a:off x="180831" y="1166842"/>
            <a:ext cx="11830338" cy="4524315"/>
          </a:xfrm>
          <a:prstGeom prst="rect">
            <a:avLst/>
          </a:prstGeom>
          <a:noFill/>
        </p:spPr>
        <p:txBody>
          <a:bodyPr wrap="square" rtlCol="0">
            <a:spAutoFit/>
          </a:bodyPr>
          <a:lstStyle/>
          <a:p>
            <a:pPr algn="ctr"/>
            <a:r>
              <a:rPr lang="en-US" sz="4800" dirty="0">
                <a:solidFill>
                  <a:schemeClr val="bg1">
                    <a:lumMod val="95000"/>
                  </a:schemeClr>
                </a:solidFill>
                <a:latin typeface="Quicksand" pitchFamily="2" charset="0"/>
                <a:cs typeface="Segoe UI Light" panose="020B0502040204020203" pitchFamily="34" charset="0"/>
              </a:rPr>
              <a:t>Most cases aren’t make or break on technical knowledge. </a:t>
            </a:r>
          </a:p>
          <a:p>
            <a:pPr algn="ctr"/>
            <a:endParaRPr lang="en-US" sz="4800" dirty="0">
              <a:solidFill>
                <a:schemeClr val="bg1">
                  <a:lumMod val="95000"/>
                </a:schemeClr>
              </a:solidFill>
              <a:latin typeface="Quicksand" pitchFamily="2" charset="0"/>
              <a:cs typeface="Segoe UI Light" panose="020B0502040204020203" pitchFamily="34" charset="0"/>
            </a:endParaRPr>
          </a:p>
          <a:p>
            <a:pPr algn="ctr"/>
            <a:r>
              <a:rPr lang="en-US" sz="4800" dirty="0">
                <a:solidFill>
                  <a:schemeClr val="bg1">
                    <a:lumMod val="95000"/>
                  </a:schemeClr>
                </a:solidFill>
                <a:latin typeface="Quicksand" pitchFamily="2" charset="0"/>
                <a:cs typeface="Segoe UI Light" panose="020B0502040204020203" pitchFamily="34" charset="0"/>
              </a:rPr>
              <a:t>All your customers want is for you to understand their problem and be dedicated to fixing it.</a:t>
            </a:r>
          </a:p>
        </p:txBody>
      </p:sp>
    </p:spTree>
    <p:extLst>
      <p:ext uri="{BB962C8B-B14F-4D97-AF65-F5344CB8AC3E}">
        <p14:creationId xmlns:p14="http://schemas.microsoft.com/office/powerpoint/2010/main" val="86117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230220" y="1373196"/>
            <a:ext cx="11731557" cy="3724096"/>
          </a:xfrm>
          <a:prstGeom prst="rect">
            <a:avLst/>
          </a:prstGeom>
          <a:noFill/>
        </p:spPr>
        <p:txBody>
          <a:bodyPr wrap="square" rtlCol="0">
            <a:spAutoFit/>
          </a:bodyPr>
          <a:lstStyle/>
          <a:p>
            <a:pPr algn="ctr" rtl="0" fontAlgn="base"/>
            <a:r>
              <a:rPr lang="en-US" sz="3400" i="0" dirty="0">
                <a:solidFill>
                  <a:schemeClr val="bg1"/>
                </a:solidFill>
                <a:effectLst/>
                <a:latin typeface="Quicksand" pitchFamily="2" charset="0"/>
              </a:rPr>
              <a:t>Ensure </a:t>
            </a:r>
            <a:r>
              <a:rPr lang="en-US" sz="3400" dirty="0">
                <a:solidFill>
                  <a:schemeClr val="bg1"/>
                </a:solidFill>
                <a:latin typeface="Quicksand" pitchFamily="2" charset="0"/>
              </a:rPr>
              <a:t>that </a:t>
            </a:r>
            <a:r>
              <a:rPr lang="en-US" sz="3400" i="0" dirty="0">
                <a:solidFill>
                  <a:schemeClr val="bg1"/>
                </a:solidFill>
                <a:effectLst/>
                <a:latin typeface="Quicksand" pitchFamily="2" charset="0"/>
              </a:rPr>
              <a:t>the first engagement with the customer is done by an Engineer that is prepared, personalizes a response, and intends to make progress towards resolving the customer’s issue. </a:t>
            </a:r>
          </a:p>
          <a:p>
            <a:pPr algn="ctr" rtl="0" fontAlgn="base"/>
            <a:endParaRPr lang="en-US" sz="3400" dirty="0">
              <a:solidFill>
                <a:schemeClr val="bg1"/>
              </a:solidFill>
              <a:latin typeface="Quicksand" pitchFamily="2" charset="0"/>
            </a:endParaRPr>
          </a:p>
          <a:p>
            <a:pPr algn="ctr" rtl="0" fontAlgn="base"/>
            <a:r>
              <a:rPr lang="en-US" sz="3400" i="0" dirty="0">
                <a:solidFill>
                  <a:schemeClr val="bg1"/>
                </a:solidFill>
                <a:effectLst/>
                <a:latin typeface="Quicksand" pitchFamily="2" charset="0"/>
              </a:rPr>
              <a:t>(We call this the 3 P's: Prepared, Personalized, Progress)</a:t>
            </a:r>
          </a:p>
          <a:p>
            <a:endParaRPr lang="en-US" sz="32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523999" y="0"/>
            <a:ext cx="9144000" cy="1106251"/>
          </a:xfrm>
        </p:spPr>
        <p:txBody>
          <a:bodyPr>
            <a:normAutofit/>
          </a:bodyPr>
          <a:lstStyle/>
          <a:p>
            <a:r>
              <a:rPr lang="en-US" dirty="0">
                <a:solidFill>
                  <a:schemeClr val="bg1"/>
                </a:solidFill>
                <a:latin typeface="Bookman Press Serif" pitchFamily="50" charset="0"/>
              </a:rPr>
              <a:t>First Quality Response</a:t>
            </a:r>
          </a:p>
        </p:txBody>
      </p:sp>
      <p:sp>
        <p:nvSpPr>
          <p:cNvPr id="3" name="Rectangle 2">
            <a:extLst>
              <a:ext uri="{FF2B5EF4-FFF2-40B4-BE49-F238E27FC236}">
                <a16:creationId xmlns:a16="http://schemas.microsoft.com/office/drawing/2014/main" id="{6FCD081B-0DF9-44F1-BF09-EE78ECC49EDC}"/>
              </a:ext>
            </a:extLst>
          </p:cNvPr>
          <p:cNvSpPr/>
          <p:nvPr/>
        </p:nvSpPr>
        <p:spPr>
          <a:xfrm>
            <a:off x="581841" y="4829215"/>
            <a:ext cx="11246993" cy="1873141"/>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EB0AD26-AC7F-4F38-AA57-D1A47E4CA30A}"/>
              </a:ext>
            </a:extLst>
          </p:cNvPr>
          <p:cNvSpPr txBox="1"/>
          <p:nvPr/>
        </p:nvSpPr>
        <p:spPr>
          <a:xfrm>
            <a:off x="640310" y="4980955"/>
            <a:ext cx="10838430" cy="1569660"/>
          </a:xfrm>
          <a:prstGeom prst="rect">
            <a:avLst/>
          </a:prstGeom>
          <a:noFill/>
        </p:spPr>
        <p:txBody>
          <a:bodyPr wrap="square" rtlCol="0">
            <a:spAutoFit/>
          </a:bodyPr>
          <a:lstStyle/>
          <a:p>
            <a:pPr algn="ctr"/>
            <a:r>
              <a:rPr lang="en-US" sz="3200" dirty="0">
                <a:solidFill>
                  <a:schemeClr val="bg1">
                    <a:lumMod val="95000"/>
                  </a:schemeClr>
                </a:solidFill>
                <a:latin typeface="Quicksand" pitchFamily="2" charset="0"/>
                <a:cs typeface="Segoe UI Light" panose="020B0502040204020203" pitchFamily="34" charset="0"/>
              </a:rPr>
              <a:t>Your first communication should move your case forward or at very least, tell your customer when they will hear from you.</a:t>
            </a:r>
            <a:endParaRPr lang="en-US" sz="3200" dirty="0">
              <a:solidFill>
                <a:schemeClr val="bg1">
                  <a:lumMod val="95000"/>
                </a:schemeClr>
              </a:solidFill>
              <a:effectLst/>
              <a:latin typeface="Quicksand" pitchFamily="2" charset="0"/>
              <a:ea typeface="Calibri" panose="020F0502020204030204" pitchFamily="34" charset="0"/>
            </a:endParaRPr>
          </a:p>
        </p:txBody>
      </p:sp>
    </p:spTree>
    <p:extLst>
      <p:ext uri="{BB962C8B-B14F-4D97-AF65-F5344CB8AC3E}">
        <p14:creationId xmlns:p14="http://schemas.microsoft.com/office/powerpoint/2010/main" val="347695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066185" y="593387"/>
            <a:ext cx="10554513" cy="1106251"/>
          </a:xfrm>
        </p:spPr>
        <p:txBody>
          <a:bodyPr>
            <a:normAutofit fontScale="90000"/>
          </a:bodyPr>
          <a:lstStyle/>
          <a:p>
            <a:r>
              <a:rPr lang="en-US" dirty="0">
                <a:solidFill>
                  <a:schemeClr val="bg1"/>
                </a:solidFill>
                <a:latin typeface="Bookman Press Serif" pitchFamily="50" charset="0"/>
              </a:rPr>
              <a:t>First Quality Response is a relatively new practice…</a:t>
            </a:r>
          </a:p>
        </p:txBody>
      </p:sp>
      <p:sp>
        <p:nvSpPr>
          <p:cNvPr id="6" name="TextBox 5">
            <a:extLst>
              <a:ext uri="{FF2B5EF4-FFF2-40B4-BE49-F238E27FC236}">
                <a16:creationId xmlns:a16="http://schemas.microsoft.com/office/drawing/2014/main" id="{D0E01216-5CA6-4FBE-BA7F-D67F6FA8D706}"/>
              </a:ext>
            </a:extLst>
          </p:cNvPr>
          <p:cNvSpPr txBox="1"/>
          <p:nvPr/>
        </p:nvSpPr>
        <p:spPr>
          <a:xfrm>
            <a:off x="256162" y="2200047"/>
            <a:ext cx="11679675" cy="3200876"/>
          </a:xfrm>
          <a:prstGeom prst="rect">
            <a:avLst/>
          </a:prstGeom>
          <a:noFill/>
        </p:spPr>
        <p:txBody>
          <a:bodyPr wrap="square" rtlCol="0">
            <a:spAutoFit/>
          </a:bodyPr>
          <a:lstStyle/>
          <a:p>
            <a:pPr algn="ctr" rtl="0" fontAlgn="base"/>
            <a:r>
              <a:rPr lang="en-US" sz="3400" dirty="0">
                <a:solidFill>
                  <a:schemeClr val="bg1"/>
                </a:solidFill>
                <a:latin typeface="Quicksand" pitchFamily="2" charset="0"/>
              </a:rPr>
              <a:t>We used to use scope templates.</a:t>
            </a:r>
            <a:br>
              <a:rPr lang="en-US" sz="3400" dirty="0">
                <a:solidFill>
                  <a:schemeClr val="bg1"/>
                </a:solidFill>
                <a:latin typeface="Quicksand" pitchFamily="2" charset="0"/>
              </a:rPr>
            </a:br>
            <a:br>
              <a:rPr lang="en-US" sz="3400" dirty="0">
                <a:solidFill>
                  <a:schemeClr val="bg1"/>
                </a:solidFill>
                <a:latin typeface="Quicksand" pitchFamily="2" charset="0"/>
              </a:rPr>
            </a:br>
            <a:r>
              <a:rPr lang="en-US" sz="3400" dirty="0">
                <a:solidFill>
                  <a:schemeClr val="bg1"/>
                </a:solidFill>
                <a:latin typeface="Quicksand" pitchFamily="2" charset="0"/>
              </a:rPr>
              <a:t>These were intended to make sure we understood the customers email, answered them on time, and that customers had the same experience across teams.</a:t>
            </a:r>
            <a:endParaRPr lang="en-US" sz="3400" i="0" dirty="0">
              <a:solidFill>
                <a:schemeClr val="bg1"/>
              </a:solidFill>
              <a:effectLst/>
              <a:latin typeface="Quicksand" pitchFamily="2" charset="0"/>
            </a:endParaRPr>
          </a:p>
          <a:p>
            <a:pPr algn="ctr"/>
            <a:endParaRPr lang="en-US" sz="3200" dirty="0">
              <a:solidFill>
                <a:schemeClr val="bg1"/>
              </a:solidFill>
              <a:latin typeface="Quicksand" pitchFamily="2" charset="0"/>
              <a:cs typeface="Segoe UI Light" panose="020B0502040204020203" pitchFamily="34" charset="0"/>
            </a:endParaRPr>
          </a:p>
        </p:txBody>
      </p:sp>
      <p:sp>
        <p:nvSpPr>
          <p:cNvPr id="7" name="TextBox 6">
            <a:extLst>
              <a:ext uri="{FF2B5EF4-FFF2-40B4-BE49-F238E27FC236}">
                <a16:creationId xmlns:a16="http://schemas.microsoft.com/office/drawing/2014/main" id="{CFFC6CF0-39CB-412B-9A0C-1C8C313D9A0D}"/>
              </a:ext>
            </a:extLst>
          </p:cNvPr>
          <p:cNvSpPr txBox="1"/>
          <p:nvPr/>
        </p:nvSpPr>
        <p:spPr>
          <a:xfrm rot="230532">
            <a:off x="4857077" y="5494111"/>
            <a:ext cx="11874762" cy="923330"/>
          </a:xfrm>
          <a:prstGeom prst="rect">
            <a:avLst/>
          </a:prstGeom>
          <a:noFill/>
        </p:spPr>
        <p:txBody>
          <a:bodyPr wrap="square" rtlCol="0">
            <a:spAutoFit/>
          </a:bodyPr>
          <a:lstStyle/>
          <a:p>
            <a:r>
              <a:rPr lang="en-US" sz="4800" b="1" dirty="0">
                <a:solidFill>
                  <a:schemeClr val="tx1">
                    <a:lumMod val="95000"/>
                    <a:lumOff val="5000"/>
                  </a:schemeClr>
                </a:solidFill>
                <a:latin typeface="Reey" panose="00000500000000000000" pitchFamily="50" charset="0"/>
              </a:rPr>
              <a:t>All good intentions! </a:t>
            </a:r>
            <a:r>
              <a:rPr lang="en-US" sz="5400" b="1" dirty="0">
                <a:solidFill>
                  <a:schemeClr val="tx1">
                    <a:lumMod val="95000"/>
                    <a:lumOff val="5000"/>
                  </a:schemeClr>
                </a:solidFill>
                <a:latin typeface="Brightside" panose="02000500000000000000" pitchFamily="50" charset="0"/>
              </a:rPr>
              <a:t>B</a:t>
            </a:r>
            <a:r>
              <a:rPr lang="en-US" sz="4800" b="1" dirty="0">
                <a:solidFill>
                  <a:schemeClr val="tx1">
                    <a:lumMod val="95000"/>
                    <a:lumOff val="5000"/>
                  </a:schemeClr>
                </a:solidFill>
                <a:latin typeface="Reey" panose="00000500000000000000" pitchFamily="50" charset="0"/>
              </a:rPr>
              <a:t>ut…</a:t>
            </a:r>
          </a:p>
        </p:txBody>
      </p:sp>
    </p:spTree>
    <p:extLst>
      <p:ext uri="{BB962C8B-B14F-4D97-AF65-F5344CB8AC3E}">
        <p14:creationId xmlns:p14="http://schemas.microsoft.com/office/powerpoint/2010/main" val="3687347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0552D5-2B74-487A-8C0D-A5D6C333A4E4}"/>
              </a:ext>
            </a:extLst>
          </p:cNvPr>
          <p:cNvSpPr txBox="1"/>
          <p:nvPr/>
        </p:nvSpPr>
        <p:spPr>
          <a:xfrm rot="21409281">
            <a:off x="37126" y="227326"/>
            <a:ext cx="8306092" cy="1754326"/>
          </a:xfrm>
          <a:prstGeom prst="rect">
            <a:avLst/>
          </a:prstGeom>
          <a:noFill/>
        </p:spPr>
        <p:txBody>
          <a:bodyPr wrap="square" rtlCol="0">
            <a:spAutoFit/>
          </a:bodyPr>
          <a:lstStyle/>
          <a:p>
            <a:r>
              <a:rPr lang="en-US" sz="6000" b="1" dirty="0">
                <a:solidFill>
                  <a:schemeClr val="tx1">
                    <a:lumMod val="95000"/>
                    <a:lumOff val="5000"/>
                  </a:schemeClr>
                </a:solidFill>
                <a:latin typeface="Brightside" panose="02000500000000000000" pitchFamily="50" charset="0"/>
              </a:rPr>
              <a:t>C</a:t>
            </a:r>
            <a:r>
              <a:rPr lang="en-US" sz="4800" b="1" dirty="0">
                <a:solidFill>
                  <a:schemeClr val="tx1">
                    <a:lumMod val="95000"/>
                    <a:lumOff val="5000"/>
                  </a:schemeClr>
                </a:solidFill>
                <a:latin typeface="Reey" panose="00000500000000000000" pitchFamily="50" charset="0"/>
              </a:rPr>
              <a:t>ustomers had a lot of </a:t>
            </a:r>
          </a:p>
          <a:p>
            <a:r>
              <a:rPr lang="en-US" sz="4800" b="1" dirty="0">
                <a:solidFill>
                  <a:schemeClr val="tx1">
                    <a:lumMod val="95000"/>
                    <a:lumOff val="5000"/>
                  </a:schemeClr>
                </a:solidFill>
                <a:latin typeface="Reey" panose="00000500000000000000" pitchFamily="50" charset="0"/>
              </a:rPr>
              <a:t>    ‘junk’ emails from us…</a:t>
            </a:r>
          </a:p>
        </p:txBody>
      </p:sp>
      <p:sp>
        <p:nvSpPr>
          <p:cNvPr id="7" name="TextBox 6">
            <a:extLst>
              <a:ext uri="{FF2B5EF4-FFF2-40B4-BE49-F238E27FC236}">
                <a16:creationId xmlns:a16="http://schemas.microsoft.com/office/drawing/2014/main" id="{8F081F66-BAA7-4DBB-81C9-772568336A7B}"/>
              </a:ext>
            </a:extLst>
          </p:cNvPr>
          <p:cNvSpPr txBox="1"/>
          <p:nvPr/>
        </p:nvSpPr>
        <p:spPr>
          <a:xfrm>
            <a:off x="1334281" y="2040098"/>
            <a:ext cx="10445916" cy="3416320"/>
          </a:xfrm>
          <a:prstGeom prst="rect">
            <a:avLst/>
          </a:prstGeom>
          <a:noFill/>
        </p:spPr>
        <p:txBody>
          <a:bodyPr wrap="square" rtlCol="0">
            <a:spAutoFit/>
          </a:bodyPr>
          <a:lstStyle/>
          <a:p>
            <a:r>
              <a:rPr lang="en-US" sz="3600" dirty="0">
                <a:solidFill>
                  <a:schemeClr val="bg1">
                    <a:lumMod val="95000"/>
                  </a:schemeClr>
                </a:solidFill>
                <a:latin typeface="Quicksand" pitchFamily="2" charset="0"/>
                <a:cs typeface="Segoe UI Light" panose="020B0502040204020203" pitchFamily="34" charset="0"/>
              </a:rPr>
              <a:t>Templates can help make sure that our customers receive the same service across all teams and they help make sure we hit our goals…</a:t>
            </a:r>
          </a:p>
          <a:p>
            <a:endParaRPr lang="en-US" sz="3600" dirty="0">
              <a:solidFill>
                <a:schemeClr val="bg1">
                  <a:lumMod val="95000"/>
                </a:schemeClr>
              </a:solidFill>
              <a:latin typeface="Quicksand" pitchFamily="2" charset="0"/>
              <a:cs typeface="Segoe UI Light" panose="020B0502040204020203" pitchFamily="34" charset="0"/>
            </a:endParaRPr>
          </a:p>
          <a:p>
            <a:r>
              <a:rPr lang="en-US" sz="3600" dirty="0">
                <a:solidFill>
                  <a:schemeClr val="bg1">
                    <a:lumMod val="95000"/>
                  </a:schemeClr>
                </a:solidFill>
                <a:latin typeface="Quicksand" pitchFamily="2" charset="0"/>
                <a:cs typeface="Segoe UI Light" panose="020B0502040204020203" pitchFamily="34" charset="0"/>
              </a:rPr>
              <a:t>But they can also get repetitive, and often don’t provide your customer good information.</a:t>
            </a:r>
          </a:p>
        </p:txBody>
      </p:sp>
      <p:sp>
        <p:nvSpPr>
          <p:cNvPr id="12" name="TextBox 11">
            <a:extLst>
              <a:ext uri="{FF2B5EF4-FFF2-40B4-BE49-F238E27FC236}">
                <a16:creationId xmlns:a16="http://schemas.microsoft.com/office/drawing/2014/main" id="{99982D3C-4610-47B6-838A-D48DEA3E8D8E}"/>
              </a:ext>
            </a:extLst>
          </p:cNvPr>
          <p:cNvSpPr txBox="1"/>
          <p:nvPr/>
        </p:nvSpPr>
        <p:spPr>
          <a:xfrm>
            <a:off x="286804" y="5750004"/>
            <a:ext cx="8306092" cy="1107996"/>
          </a:xfrm>
          <a:prstGeom prst="rect">
            <a:avLst/>
          </a:prstGeom>
          <a:noFill/>
        </p:spPr>
        <p:txBody>
          <a:bodyPr wrap="square" rtlCol="0">
            <a:spAutoFit/>
          </a:bodyPr>
          <a:lstStyle/>
          <a:p>
            <a:r>
              <a:rPr lang="en-US" sz="6600" b="1" dirty="0">
                <a:solidFill>
                  <a:srgbClr val="A50021"/>
                </a:solidFill>
                <a:latin typeface="Brightside" panose="02000500000000000000" pitchFamily="50" charset="0"/>
              </a:rPr>
              <a:t>Remember:</a:t>
            </a:r>
          </a:p>
        </p:txBody>
      </p:sp>
      <p:sp>
        <p:nvSpPr>
          <p:cNvPr id="14" name="TextBox 13">
            <a:extLst>
              <a:ext uri="{FF2B5EF4-FFF2-40B4-BE49-F238E27FC236}">
                <a16:creationId xmlns:a16="http://schemas.microsoft.com/office/drawing/2014/main" id="{395CF1FE-0129-4492-BD00-0CDDE3E244D3}"/>
              </a:ext>
            </a:extLst>
          </p:cNvPr>
          <p:cNvSpPr txBox="1"/>
          <p:nvPr/>
        </p:nvSpPr>
        <p:spPr>
          <a:xfrm>
            <a:off x="3821320" y="5888504"/>
            <a:ext cx="10445916" cy="646331"/>
          </a:xfrm>
          <a:prstGeom prst="rect">
            <a:avLst/>
          </a:prstGeom>
          <a:noFill/>
        </p:spPr>
        <p:txBody>
          <a:bodyPr wrap="square" rtlCol="0">
            <a:spAutoFit/>
          </a:bodyPr>
          <a:lstStyle/>
          <a:p>
            <a:r>
              <a:rPr lang="en-US" sz="3600" b="1" dirty="0">
                <a:solidFill>
                  <a:schemeClr val="bg1">
                    <a:lumMod val="95000"/>
                  </a:schemeClr>
                </a:solidFill>
                <a:latin typeface="Quicksand" pitchFamily="2" charset="0"/>
                <a:cs typeface="Segoe UI Light" panose="020B0502040204020203" pitchFamily="34" charset="0"/>
              </a:rPr>
              <a:t>Customer focus is key!</a:t>
            </a:r>
          </a:p>
        </p:txBody>
      </p:sp>
    </p:spTree>
    <p:extLst>
      <p:ext uri="{BB962C8B-B14F-4D97-AF65-F5344CB8AC3E}">
        <p14:creationId xmlns:p14="http://schemas.microsoft.com/office/powerpoint/2010/main" val="2102962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700391" y="740898"/>
            <a:ext cx="11679675" cy="2154436"/>
          </a:xfrm>
          <a:prstGeom prst="rect">
            <a:avLst/>
          </a:prstGeom>
          <a:noFill/>
        </p:spPr>
        <p:txBody>
          <a:bodyPr wrap="square" rtlCol="0">
            <a:spAutoFit/>
          </a:bodyPr>
          <a:lstStyle/>
          <a:p>
            <a:pPr rtl="0" fontAlgn="base"/>
            <a:r>
              <a:rPr lang="en-US" sz="3400" dirty="0">
                <a:solidFill>
                  <a:schemeClr val="bg1"/>
                </a:solidFill>
                <a:latin typeface="Quicksand" pitchFamily="2" charset="0"/>
              </a:rPr>
              <a:t>Research your customer’s issue before you reach out to them. Try to fully understand the issue and consider potential root causes.</a:t>
            </a:r>
            <a:endParaRPr lang="en-US" sz="3400" i="0" dirty="0">
              <a:solidFill>
                <a:schemeClr val="bg1"/>
              </a:solidFill>
              <a:effectLst/>
              <a:latin typeface="Quicksand" pitchFamily="2" charset="0"/>
            </a:endParaRPr>
          </a:p>
          <a:p>
            <a:endParaRPr lang="en-US" sz="32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71857" y="4281684"/>
            <a:ext cx="9144000" cy="1106251"/>
          </a:xfrm>
        </p:spPr>
        <p:txBody>
          <a:bodyPr>
            <a:normAutofit fontScale="90000"/>
          </a:bodyPr>
          <a:lstStyle/>
          <a:p>
            <a:pPr algn="l"/>
            <a:r>
              <a:rPr lang="en-US" dirty="0">
                <a:solidFill>
                  <a:schemeClr val="bg1"/>
                </a:solidFill>
                <a:latin typeface="Bookman Press Serif" pitchFamily="50" charset="0"/>
              </a:rPr>
              <a:t>Prepared:</a:t>
            </a:r>
            <a:br>
              <a:rPr lang="en-US" dirty="0">
                <a:solidFill>
                  <a:schemeClr val="bg1"/>
                </a:solidFill>
                <a:latin typeface="Bookman Press Serif" pitchFamily="50" charset="0"/>
              </a:rPr>
            </a:br>
            <a:br>
              <a:rPr lang="en-US" dirty="0">
                <a:solidFill>
                  <a:schemeClr val="bg1"/>
                </a:solidFill>
                <a:latin typeface="Bookman Press Serif" pitchFamily="50" charset="0"/>
              </a:rPr>
            </a:br>
            <a:br>
              <a:rPr lang="en-US" dirty="0">
                <a:solidFill>
                  <a:schemeClr val="bg1"/>
                </a:solidFill>
                <a:latin typeface="Bookman Press Serif" pitchFamily="50" charset="0"/>
              </a:rPr>
            </a:br>
            <a:r>
              <a:rPr lang="en-US" dirty="0">
                <a:solidFill>
                  <a:schemeClr val="bg1"/>
                </a:solidFill>
                <a:latin typeface="Bookman Press Serif" pitchFamily="50" charset="0"/>
              </a:rPr>
              <a:t>Personalized:</a:t>
            </a:r>
            <a:br>
              <a:rPr lang="en-US" dirty="0">
                <a:solidFill>
                  <a:schemeClr val="bg1"/>
                </a:solidFill>
                <a:latin typeface="Bookman Press Serif" pitchFamily="50" charset="0"/>
              </a:rPr>
            </a:br>
            <a:br>
              <a:rPr lang="en-US" dirty="0">
                <a:solidFill>
                  <a:schemeClr val="bg1"/>
                </a:solidFill>
                <a:latin typeface="Bookman Press Serif" pitchFamily="50" charset="0"/>
              </a:rPr>
            </a:br>
            <a:br>
              <a:rPr lang="en-US" dirty="0">
                <a:solidFill>
                  <a:schemeClr val="bg1"/>
                </a:solidFill>
                <a:latin typeface="Bookman Press Serif" pitchFamily="50" charset="0"/>
              </a:rPr>
            </a:br>
            <a:r>
              <a:rPr lang="en-US" dirty="0">
                <a:solidFill>
                  <a:schemeClr val="bg1"/>
                </a:solidFill>
                <a:latin typeface="Bookman Press Serif" pitchFamily="50" charset="0"/>
              </a:rPr>
              <a:t>Progress:</a:t>
            </a:r>
          </a:p>
        </p:txBody>
      </p:sp>
      <p:sp>
        <p:nvSpPr>
          <p:cNvPr id="6" name="TextBox 5">
            <a:extLst>
              <a:ext uri="{FF2B5EF4-FFF2-40B4-BE49-F238E27FC236}">
                <a16:creationId xmlns:a16="http://schemas.microsoft.com/office/drawing/2014/main" id="{81F1807C-97D8-4B06-9948-4F5F089BC347}"/>
              </a:ext>
            </a:extLst>
          </p:cNvPr>
          <p:cNvSpPr txBox="1"/>
          <p:nvPr/>
        </p:nvSpPr>
        <p:spPr>
          <a:xfrm>
            <a:off x="700391" y="2945487"/>
            <a:ext cx="11679675" cy="1631216"/>
          </a:xfrm>
          <a:prstGeom prst="rect">
            <a:avLst/>
          </a:prstGeom>
          <a:noFill/>
        </p:spPr>
        <p:txBody>
          <a:bodyPr wrap="square" rtlCol="0">
            <a:spAutoFit/>
          </a:bodyPr>
          <a:lstStyle/>
          <a:p>
            <a:pPr rtl="0" fontAlgn="base"/>
            <a:r>
              <a:rPr lang="en-US" sz="3400" dirty="0">
                <a:solidFill>
                  <a:schemeClr val="bg1"/>
                </a:solidFill>
                <a:latin typeface="Quicksand" pitchFamily="2" charset="0"/>
              </a:rPr>
              <a:t>Use your customer’s name, call out your customer’s issue specifically, and match their sense of urgency.</a:t>
            </a:r>
            <a:endParaRPr lang="en-US" sz="3400" i="0" dirty="0">
              <a:solidFill>
                <a:schemeClr val="bg1"/>
              </a:solidFill>
              <a:effectLst/>
              <a:latin typeface="Quicksand" pitchFamily="2" charset="0"/>
            </a:endParaRPr>
          </a:p>
          <a:p>
            <a:endParaRPr lang="en-US" sz="3200" dirty="0">
              <a:solidFill>
                <a:schemeClr val="bg1"/>
              </a:solidFill>
              <a:latin typeface="Quicksand" pitchFamily="2" charset="0"/>
              <a:cs typeface="Segoe UI Light" panose="020B0502040204020203" pitchFamily="34" charset="0"/>
            </a:endParaRPr>
          </a:p>
        </p:txBody>
      </p:sp>
      <p:sp>
        <p:nvSpPr>
          <p:cNvPr id="7" name="TextBox 6">
            <a:extLst>
              <a:ext uri="{FF2B5EF4-FFF2-40B4-BE49-F238E27FC236}">
                <a16:creationId xmlns:a16="http://schemas.microsoft.com/office/drawing/2014/main" id="{D110DAA1-E010-4DBA-BDAB-FD427F8EFB99}"/>
              </a:ext>
            </a:extLst>
          </p:cNvPr>
          <p:cNvSpPr txBox="1"/>
          <p:nvPr/>
        </p:nvSpPr>
        <p:spPr>
          <a:xfrm>
            <a:off x="700390" y="5226785"/>
            <a:ext cx="11679675" cy="1631216"/>
          </a:xfrm>
          <a:prstGeom prst="rect">
            <a:avLst/>
          </a:prstGeom>
          <a:noFill/>
        </p:spPr>
        <p:txBody>
          <a:bodyPr wrap="square" rtlCol="0">
            <a:spAutoFit/>
          </a:bodyPr>
          <a:lstStyle/>
          <a:p>
            <a:pPr rtl="0" fontAlgn="base"/>
            <a:r>
              <a:rPr lang="en-US" sz="3400" dirty="0">
                <a:solidFill>
                  <a:schemeClr val="bg1"/>
                </a:solidFill>
                <a:latin typeface="Quicksand" pitchFamily="2" charset="0"/>
              </a:rPr>
              <a:t>Provide clear next steps for you and your customer, and a timeframe in which they will be completed, if possible.</a:t>
            </a:r>
            <a:endParaRPr lang="en-US" sz="3400" i="0" dirty="0">
              <a:solidFill>
                <a:schemeClr val="bg1"/>
              </a:solidFill>
              <a:effectLst/>
              <a:latin typeface="Quicksand" pitchFamily="2" charset="0"/>
            </a:endParaRPr>
          </a:p>
          <a:p>
            <a:endParaRPr lang="en-US" sz="3200" dirty="0">
              <a:solidFill>
                <a:schemeClr val="bg1"/>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243205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1933152" y="-33127"/>
            <a:ext cx="914400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FQR</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4" y="-165141"/>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39081" y="1990876"/>
            <a:ext cx="4637759" cy="4801314"/>
          </a:xfrm>
          <a:prstGeom prst="rect">
            <a:avLst/>
          </a:prstGeom>
          <a:noFill/>
        </p:spPr>
        <p:txBody>
          <a:bodyPr wrap="square" rtlCol="0">
            <a:spAutoFit/>
          </a:bodyPr>
          <a:lstStyle/>
          <a:p>
            <a:r>
              <a:rPr lang="en-US" dirty="0">
                <a:solidFill>
                  <a:schemeClr val="bg1"/>
                </a:solidFill>
                <a:latin typeface="Quicksand" pitchFamily="2" charset="0"/>
                <a:cs typeface="Segoe UI Light" panose="020B0502040204020203" pitchFamily="34" charset="0"/>
              </a:rPr>
              <a:t>Hello Srinivas,</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My name is Whitney and I will be taking your case. </a:t>
            </a:r>
          </a:p>
          <a:p>
            <a:r>
              <a:rPr lang="en-US" dirty="0">
                <a:solidFill>
                  <a:schemeClr val="bg1"/>
                </a:solidFill>
                <a:effectLst/>
                <a:latin typeface="Quicksand" pitchFamily="2" charset="0"/>
              </a:rPr>
              <a:t>You agree that this case will be considered resolved if one of the following conditions are met:</a:t>
            </a:r>
          </a:p>
          <a:p>
            <a:pPr marL="342900" marR="0">
              <a:spcBef>
                <a:spcPts val="0"/>
              </a:spcBef>
              <a:spcAft>
                <a:spcPts val="0"/>
              </a:spcAft>
            </a:pPr>
            <a:r>
              <a:rPr lang="en-US" dirty="0">
                <a:solidFill>
                  <a:schemeClr val="bg1"/>
                </a:solidFill>
                <a:effectLst/>
                <a:latin typeface="Quicksand" pitchFamily="2" charset="0"/>
              </a:rPr>
              <a:t> 1. We have found a solution to your problem of permissions</a:t>
            </a:r>
          </a:p>
          <a:p>
            <a:pPr marL="342900" marR="0">
              <a:spcBef>
                <a:spcPts val="0"/>
              </a:spcBef>
              <a:spcAft>
                <a:spcPts val="0"/>
              </a:spcAft>
            </a:pPr>
            <a:r>
              <a:rPr lang="en-US" dirty="0">
                <a:solidFill>
                  <a:schemeClr val="bg1"/>
                </a:solidFill>
                <a:effectLst/>
                <a:latin typeface="Quicksand" pitchFamily="2" charset="0"/>
              </a:rPr>
              <a:t> 2. If we give you a workaround that will help solve your business need.</a:t>
            </a:r>
          </a:p>
          <a:p>
            <a:pPr marL="342900" marR="0">
              <a:spcBef>
                <a:spcPts val="0"/>
              </a:spcBef>
              <a:spcAft>
                <a:spcPts val="0"/>
              </a:spcAft>
            </a:pPr>
            <a:r>
              <a:rPr lang="en-US" dirty="0">
                <a:solidFill>
                  <a:schemeClr val="bg1"/>
                </a:solidFill>
                <a:effectLst/>
                <a:latin typeface="Quicksand" pitchFamily="2" charset="0"/>
              </a:rPr>
              <a:t> 3. Show you that what you are attempting to do is not a Microsoft supported configuration.</a:t>
            </a:r>
          </a:p>
          <a:p>
            <a:pPr marL="342900" marR="0">
              <a:spcBef>
                <a:spcPts val="0"/>
              </a:spcBef>
              <a:spcAft>
                <a:spcPts val="0"/>
              </a:spcAft>
            </a:pPr>
            <a:r>
              <a:rPr lang="en-US" dirty="0">
                <a:solidFill>
                  <a:schemeClr val="bg1"/>
                </a:solidFill>
                <a:effectLst/>
                <a:latin typeface="Quicksand" pitchFamily="2" charset="0"/>
              </a:rPr>
              <a:t> 4. The issue you are experiencing is intended behavior of the product.        …</a:t>
            </a:r>
          </a:p>
          <a:p>
            <a:endParaRPr lang="en-US" dirty="0">
              <a:solidFill>
                <a:schemeClr val="bg1"/>
              </a:solidFill>
              <a:latin typeface="Quicksand" pitchFamily="2" charset="0"/>
              <a:cs typeface="Segoe UI Light" panose="020B0502040204020203" pitchFamily="34" charset="0"/>
            </a:endParaRP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8EB882-862E-47BB-B9F1-354FF2F06A8C}"/>
              </a:ext>
            </a:extLst>
          </p:cNvPr>
          <p:cNvSpPr txBox="1"/>
          <p:nvPr/>
        </p:nvSpPr>
        <p:spPr>
          <a:xfrm rot="19734860">
            <a:off x="3785449" y="-1395390"/>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11" name="TextBox 10">
            <a:extLst>
              <a:ext uri="{FF2B5EF4-FFF2-40B4-BE49-F238E27FC236}">
                <a16:creationId xmlns:a16="http://schemas.microsoft.com/office/drawing/2014/main" id="{87C8E134-31BD-494F-82A1-9252E2B3556F}"/>
              </a:ext>
            </a:extLst>
          </p:cNvPr>
          <p:cNvSpPr txBox="1"/>
          <p:nvPr/>
        </p:nvSpPr>
        <p:spPr>
          <a:xfrm rot="17479505">
            <a:off x="8614034" y="-1593137"/>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
        <p:nvSpPr>
          <p:cNvPr id="9" name="TextBox 8">
            <a:extLst>
              <a:ext uri="{FF2B5EF4-FFF2-40B4-BE49-F238E27FC236}">
                <a16:creationId xmlns:a16="http://schemas.microsoft.com/office/drawing/2014/main" id="{3CAF7965-A6FA-4493-B703-4B1D21E82CB5}"/>
              </a:ext>
            </a:extLst>
          </p:cNvPr>
          <p:cNvSpPr txBox="1"/>
          <p:nvPr/>
        </p:nvSpPr>
        <p:spPr>
          <a:xfrm>
            <a:off x="6406858" y="1937674"/>
            <a:ext cx="4637759" cy="4524315"/>
          </a:xfrm>
          <a:prstGeom prst="rect">
            <a:avLst/>
          </a:prstGeom>
          <a:noFill/>
        </p:spPr>
        <p:txBody>
          <a:bodyPr wrap="square" rtlCol="0">
            <a:spAutoFit/>
          </a:bodyPr>
          <a:lstStyle/>
          <a:p>
            <a:r>
              <a:rPr lang="en-US" dirty="0">
                <a:solidFill>
                  <a:schemeClr val="bg1"/>
                </a:solidFill>
                <a:latin typeface="Quicksand" pitchFamily="2" charset="0"/>
                <a:cs typeface="Segoe UI Light" panose="020B0502040204020203" pitchFamily="34" charset="0"/>
              </a:rPr>
              <a:t>Hello Srinivas,</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My name is Whitney and I will be working with you on case &lt;case number&gt;.</a:t>
            </a: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If you need to reach out, you can find my contact information in my signature.</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 see you’re having a permissions problem with Azure Data Lake store. Thank you for providing the full error message! </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 was able to look on the backend and I can see your request is failing for path &lt;path&gt; and user &lt;user&gt;.</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What permissions do you have assigned …</a:t>
            </a:r>
          </a:p>
        </p:txBody>
      </p:sp>
    </p:spTree>
    <p:extLst>
      <p:ext uri="{BB962C8B-B14F-4D97-AF65-F5344CB8AC3E}">
        <p14:creationId xmlns:p14="http://schemas.microsoft.com/office/powerpoint/2010/main" val="3980707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4795736" y="-33127"/>
            <a:ext cx="6281416"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Short SLA</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4" y="-165141"/>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39081" y="1990876"/>
            <a:ext cx="4637759" cy="2862322"/>
          </a:xfrm>
          <a:prstGeom prst="rect">
            <a:avLst/>
          </a:prstGeom>
          <a:noFill/>
        </p:spPr>
        <p:txBody>
          <a:bodyPr wrap="square" rtlCol="0">
            <a:spAutoFit/>
          </a:bodyPr>
          <a:lstStyle/>
          <a:p>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Hello Pedro,</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I am currently looking into your case. You will hear back from me soon.</a:t>
            </a:r>
          </a:p>
          <a:p>
            <a:br>
              <a:rPr lang="en-US" dirty="0">
                <a:solidFill>
                  <a:schemeClr val="bg1"/>
                </a:solidFill>
                <a:effectLst/>
                <a:latin typeface="Quicksand" pitchFamily="2" charset="0"/>
                <a:cs typeface="Segoe UI Light" panose="020B0502040204020203" pitchFamily="34" charset="0"/>
              </a:rPr>
            </a:br>
            <a:r>
              <a:rPr lang="en-US" dirty="0">
                <a:solidFill>
                  <a:schemeClr val="bg1"/>
                </a:solidFill>
                <a:effectLst/>
                <a:latin typeface="Quicksand" pitchFamily="2" charset="0"/>
                <a:cs typeface="Segoe UI Light" panose="020B0502040204020203" pitchFamily="34" charset="0"/>
              </a:rPr>
              <a:t>Best,</a:t>
            </a:r>
            <a:br>
              <a:rPr lang="en-US" dirty="0">
                <a:solidFill>
                  <a:schemeClr val="bg1"/>
                </a:solidFill>
                <a:effectLst/>
                <a:latin typeface="Quicksand" pitchFamily="2" charset="0"/>
                <a:cs typeface="Segoe UI Light" panose="020B0502040204020203" pitchFamily="34" charset="0"/>
              </a:rPr>
            </a:br>
            <a:r>
              <a:rPr lang="en-US" dirty="0">
                <a:solidFill>
                  <a:schemeClr val="bg1"/>
                </a:solidFill>
                <a:effectLst/>
                <a:latin typeface="Quicksand" pitchFamily="2" charset="0"/>
                <a:cs typeface="Segoe UI Light" panose="020B0502040204020203" pitchFamily="34" charset="0"/>
              </a:rPr>
              <a:t>Whitney</a:t>
            </a:r>
            <a:endParaRPr lang="en-US" dirty="0">
              <a:solidFill>
                <a:schemeClr val="bg1"/>
              </a:solidFill>
              <a:effectLst/>
              <a:latin typeface="Quicksand" pitchFamily="2" charset="0"/>
            </a:endParaRPr>
          </a:p>
          <a:p>
            <a:endParaRPr lang="en-US" dirty="0">
              <a:solidFill>
                <a:schemeClr val="bg1"/>
              </a:solidFill>
              <a:latin typeface="Quicksand" pitchFamily="2" charset="0"/>
              <a:cs typeface="Segoe UI Light" panose="020B0502040204020203" pitchFamily="34" charset="0"/>
            </a:endParaRP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8EB882-862E-47BB-B9F1-354FF2F06A8C}"/>
              </a:ext>
            </a:extLst>
          </p:cNvPr>
          <p:cNvSpPr txBox="1"/>
          <p:nvPr/>
        </p:nvSpPr>
        <p:spPr>
          <a:xfrm rot="19734860">
            <a:off x="3868067" y="-1474022"/>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11" name="TextBox 10">
            <a:extLst>
              <a:ext uri="{FF2B5EF4-FFF2-40B4-BE49-F238E27FC236}">
                <a16:creationId xmlns:a16="http://schemas.microsoft.com/office/drawing/2014/main" id="{87C8E134-31BD-494F-82A1-9252E2B3556F}"/>
              </a:ext>
            </a:extLst>
          </p:cNvPr>
          <p:cNvSpPr txBox="1"/>
          <p:nvPr/>
        </p:nvSpPr>
        <p:spPr>
          <a:xfrm rot="17479505">
            <a:off x="8688638" y="-1751634"/>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
        <p:nvSpPr>
          <p:cNvPr id="9" name="TextBox 8">
            <a:extLst>
              <a:ext uri="{FF2B5EF4-FFF2-40B4-BE49-F238E27FC236}">
                <a16:creationId xmlns:a16="http://schemas.microsoft.com/office/drawing/2014/main" id="{3CAF7965-A6FA-4493-B703-4B1D21E82CB5}"/>
              </a:ext>
            </a:extLst>
          </p:cNvPr>
          <p:cNvSpPr txBox="1"/>
          <p:nvPr/>
        </p:nvSpPr>
        <p:spPr>
          <a:xfrm>
            <a:off x="6406858" y="1937674"/>
            <a:ext cx="4637759" cy="4524315"/>
          </a:xfrm>
          <a:prstGeom prst="rect">
            <a:avLst/>
          </a:prstGeom>
          <a:noFill/>
        </p:spPr>
        <p:txBody>
          <a:bodyPr wrap="square" rtlCol="0">
            <a:spAutoFit/>
          </a:bodyPr>
          <a:lstStyle/>
          <a:p>
            <a:r>
              <a:rPr lang="en-US" dirty="0">
                <a:solidFill>
                  <a:schemeClr val="bg1"/>
                </a:solidFill>
                <a:latin typeface="Quicksand" pitchFamily="2" charset="0"/>
                <a:cs typeface="Segoe UI Light" panose="020B0502040204020203" pitchFamily="34" charset="0"/>
              </a:rPr>
              <a:t>Hello Pedro,</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My name is Whitney and I will be working with you on case &lt;case number&gt;.</a:t>
            </a: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If you need to reach out, you can find my contact information in my signature.</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 see you’re having a permissions problem with Azure Data Lake store. Thank you for providing the full error message! </a:t>
            </a: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 am currently investigating the issue on the backend and will reach out to you in 2 hours (time) at the latest with next steps.</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If there is anything you need in the meantime, please reach out.</a:t>
            </a:r>
          </a:p>
        </p:txBody>
      </p:sp>
    </p:spTree>
    <p:extLst>
      <p:ext uri="{BB962C8B-B14F-4D97-AF65-F5344CB8AC3E}">
        <p14:creationId xmlns:p14="http://schemas.microsoft.com/office/powerpoint/2010/main" val="1059226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729576" y="1382924"/>
            <a:ext cx="11679675" cy="5293757"/>
          </a:xfrm>
          <a:prstGeom prst="rect">
            <a:avLst/>
          </a:prstGeom>
          <a:noFill/>
        </p:spPr>
        <p:txBody>
          <a:bodyPr wrap="square" rtlCol="0">
            <a:spAutoFit/>
          </a:bodyPr>
          <a:lstStyle/>
          <a:p>
            <a:pPr rtl="0" fontAlgn="base"/>
            <a:r>
              <a:rPr lang="en-US" sz="3400" dirty="0">
                <a:solidFill>
                  <a:schemeClr val="bg1"/>
                </a:solidFill>
                <a:latin typeface="Quicksand" pitchFamily="2" charset="0"/>
              </a:rPr>
              <a:t>Research and prepare next steps and what information you need to gather.</a:t>
            </a:r>
            <a:br>
              <a:rPr lang="en-US" sz="3400" dirty="0">
                <a:solidFill>
                  <a:schemeClr val="bg1"/>
                </a:solidFill>
                <a:latin typeface="Quicksand" pitchFamily="2" charset="0"/>
              </a:rPr>
            </a:br>
            <a:br>
              <a:rPr lang="en-US" sz="3400" dirty="0">
                <a:solidFill>
                  <a:schemeClr val="bg1"/>
                </a:solidFill>
                <a:latin typeface="Quicksand" pitchFamily="2" charset="0"/>
              </a:rPr>
            </a:br>
            <a:r>
              <a:rPr lang="en-US" sz="3400" dirty="0">
                <a:solidFill>
                  <a:schemeClr val="bg1"/>
                </a:solidFill>
                <a:latin typeface="Quicksand" pitchFamily="2" charset="0"/>
              </a:rPr>
              <a:t>First thing on the call, ask your customer to describe the issue to you, then repeat the key points back to them.</a:t>
            </a:r>
          </a:p>
          <a:p>
            <a:pPr rtl="0" fontAlgn="base"/>
            <a:endParaRPr lang="en-US" sz="3400" i="0" dirty="0">
              <a:solidFill>
                <a:schemeClr val="bg1"/>
              </a:solidFill>
              <a:effectLst/>
              <a:latin typeface="Quicksand" pitchFamily="2" charset="0"/>
            </a:endParaRPr>
          </a:p>
          <a:p>
            <a:pPr rtl="0" fontAlgn="base"/>
            <a:r>
              <a:rPr lang="en-US" sz="3400" dirty="0">
                <a:solidFill>
                  <a:schemeClr val="bg1"/>
                </a:solidFill>
                <a:latin typeface="Quicksand" pitchFamily="2" charset="0"/>
              </a:rPr>
              <a:t>End the call when there are not clear next steps.</a:t>
            </a:r>
          </a:p>
          <a:p>
            <a:pPr rtl="0" fontAlgn="base"/>
            <a:endParaRPr lang="en-US" sz="3400" i="0" dirty="0">
              <a:solidFill>
                <a:schemeClr val="bg1"/>
              </a:solidFill>
              <a:effectLst/>
              <a:latin typeface="Quicksand" pitchFamily="2" charset="0"/>
            </a:endParaRPr>
          </a:p>
          <a:p>
            <a:pPr rtl="0" fontAlgn="base"/>
            <a:r>
              <a:rPr lang="en-US" sz="3400" dirty="0">
                <a:solidFill>
                  <a:schemeClr val="bg1"/>
                </a:solidFill>
                <a:latin typeface="Quicksand" pitchFamily="2" charset="0"/>
              </a:rPr>
              <a:t>Follow up with a good FQR email.</a:t>
            </a:r>
            <a:endParaRPr lang="en-US" sz="3400" i="0" dirty="0">
              <a:solidFill>
                <a:schemeClr val="bg1"/>
              </a:solidFill>
              <a:effectLst/>
              <a:latin typeface="Quicksand" pitchFamily="2" charset="0"/>
            </a:endParaRPr>
          </a:p>
          <a:p>
            <a:endParaRPr lang="en-US" sz="32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52400" y="622651"/>
            <a:ext cx="10285377" cy="1106251"/>
          </a:xfrm>
        </p:spPr>
        <p:txBody>
          <a:bodyPr>
            <a:normAutofit fontScale="90000"/>
          </a:bodyPr>
          <a:lstStyle/>
          <a:p>
            <a:pPr algn="l"/>
            <a:r>
              <a:rPr lang="en-US" dirty="0">
                <a:solidFill>
                  <a:schemeClr val="bg1"/>
                </a:solidFill>
                <a:latin typeface="Bookman Press Serif" pitchFamily="50" charset="0"/>
              </a:rPr>
              <a:t>If you make FQR on a call:</a:t>
            </a:r>
            <a:br>
              <a:rPr lang="en-US" dirty="0">
                <a:solidFill>
                  <a:schemeClr val="bg1"/>
                </a:solidFill>
                <a:latin typeface="Bookman Press Serif" pitchFamily="50" charset="0"/>
              </a:rPr>
            </a:br>
            <a:endParaRPr lang="en-US" dirty="0">
              <a:solidFill>
                <a:schemeClr val="bg1"/>
              </a:solidFill>
              <a:latin typeface="Bookman Press Serif" pitchFamily="50" charset="0"/>
            </a:endParaRPr>
          </a:p>
        </p:txBody>
      </p:sp>
    </p:spTree>
    <p:extLst>
      <p:ext uri="{BB962C8B-B14F-4D97-AF65-F5344CB8AC3E}">
        <p14:creationId xmlns:p14="http://schemas.microsoft.com/office/powerpoint/2010/main" val="1446400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B0D69DD-4B18-44DB-B691-2627A6A0A85B}"/>
              </a:ext>
            </a:extLst>
          </p:cNvPr>
          <p:cNvSpPr>
            <a:spLocks noGrp="1"/>
          </p:cNvSpPr>
          <p:nvPr>
            <p:ph type="ctrTitle"/>
          </p:nvPr>
        </p:nvSpPr>
        <p:spPr>
          <a:xfrm>
            <a:off x="1524000" y="187528"/>
            <a:ext cx="9144000" cy="2387600"/>
          </a:xfrm>
        </p:spPr>
        <p:txBody>
          <a:bodyPr>
            <a:normAutofit/>
          </a:bodyPr>
          <a:lstStyle/>
          <a:p>
            <a:r>
              <a:rPr lang="en-US" dirty="0">
                <a:solidFill>
                  <a:schemeClr val="bg1">
                    <a:lumMod val="95000"/>
                  </a:schemeClr>
                </a:solidFill>
                <a:latin typeface="Bookman Press Serif" pitchFamily="50" charset="0"/>
              </a:rPr>
              <a:t>LQR</a:t>
            </a:r>
            <a:br>
              <a:rPr lang="en-US" dirty="0">
                <a:solidFill>
                  <a:schemeClr val="bg1">
                    <a:lumMod val="95000"/>
                  </a:schemeClr>
                </a:solidFill>
                <a:latin typeface="Bookman Press Serif" pitchFamily="50" charset="0"/>
              </a:rPr>
            </a:br>
            <a:r>
              <a:rPr lang="en-US" dirty="0">
                <a:solidFill>
                  <a:schemeClr val="bg1"/>
                </a:solidFill>
                <a:latin typeface="Bookman Press Serif" pitchFamily="50" charset="0"/>
              </a:rPr>
              <a:t>Last Quality Response</a:t>
            </a:r>
          </a:p>
        </p:txBody>
      </p:sp>
      <p:sp>
        <p:nvSpPr>
          <p:cNvPr id="2" name="TextBox 1">
            <a:extLst>
              <a:ext uri="{FF2B5EF4-FFF2-40B4-BE49-F238E27FC236}">
                <a16:creationId xmlns:a16="http://schemas.microsoft.com/office/drawing/2014/main" id="{A6397C73-0D94-4EC2-B653-0862F66C8C34}"/>
              </a:ext>
            </a:extLst>
          </p:cNvPr>
          <p:cNvSpPr txBox="1"/>
          <p:nvPr/>
        </p:nvSpPr>
        <p:spPr>
          <a:xfrm>
            <a:off x="1436451" y="3227194"/>
            <a:ext cx="9319098" cy="2308324"/>
          </a:xfrm>
          <a:prstGeom prst="rect">
            <a:avLst/>
          </a:prstGeom>
          <a:noFill/>
        </p:spPr>
        <p:txBody>
          <a:bodyPr wrap="square" rtlCol="0">
            <a:spAutoFit/>
          </a:bodyPr>
          <a:lstStyle/>
          <a:p>
            <a:pPr algn="ctr"/>
            <a:r>
              <a:rPr lang="en-US" sz="4800" dirty="0">
                <a:solidFill>
                  <a:schemeClr val="bg1">
                    <a:lumMod val="95000"/>
                  </a:schemeClr>
                </a:solidFill>
                <a:latin typeface="Quicksand" pitchFamily="2" charset="0"/>
                <a:cs typeface="Segoe UI Light" panose="020B0502040204020203" pitchFamily="34" charset="0"/>
              </a:rPr>
              <a:t>Your last communication with your customer.</a:t>
            </a:r>
          </a:p>
          <a:p>
            <a:endParaRPr lang="en-US" sz="4800" dirty="0">
              <a:solidFill>
                <a:schemeClr val="bg1">
                  <a:lumMod val="95000"/>
                </a:schemeClr>
              </a:solidFill>
              <a:latin typeface="Quicksand" pitchFamily="2" charset="0"/>
              <a:cs typeface="Segoe UI Light" panose="020B0502040204020203" pitchFamily="34" charset="0"/>
            </a:endParaRPr>
          </a:p>
        </p:txBody>
      </p:sp>
      <p:sp>
        <p:nvSpPr>
          <p:cNvPr id="3" name="TextBox 2">
            <a:extLst>
              <a:ext uri="{FF2B5EF4-FFF2-40B4-BE49-F238E27FC236}">
                <a16:creationId xmlns:a16="http://schemas.microsoft.com/office/drawing/2014/main" id="{F4AF0F22-4F68-41E6-AC13-3DF560DE9640}"/>
              </a:ext>
            </a:extLst>
          </p:cNvPr>
          <p:cNvSpPr txBox="1"/>
          <p:nvPr/>
        </p:nvSpPr>
        <p:spPr>
          <a:xfrm rot="230532">
            <a:off x="158619" y="4968839"/>
            <a:ext cx="11874762" cy="830997"/>
          </a:xfrm>
          <a:prstGeom prst="rect">
            <a:avLst/>
          </a:prstGeom>
          <a:noFill/>
        </p:spPr>
        <p:txBody>
          <a:bodyPr wrap="square" rtlCol="0">
            <a:spAutoFit/>
          </a:bodyPr>
          <a:lstStyle/>
          <a:p>
            <a:r>
              <a:rPr lang="en-US" sz="4800" b="1" dirty="0">
                <a:solidFill>
                  <a:schemeClr val="tx1">
                    <a:lumMod val="95000"/>
                    <a:lumOff val="5000"/>
                  </a:schemeClr>
                </a:solidFill>
                <a:latin typeface="Reey" panose="00000500000000000000" pitchFamily="50" charset="0"/>
              </a:rPr>
              <a:t>Or, your last email with your customer…</a:t>
            </a:r>
          </a:p>
        </p:txBody>
      </p:sp>
    </p:spTree>
    <p:extLst>
      <p:ext uri="{BB962C8B-B14F-4D97-AF65-F5344CB8AC3E}">
        <p14:creationId xmlns:p14="http://schemas.microsoft.com/office/powerpoint/2010/main" val="4023545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230220" y="1373196"/>
            <a:ext cx="11731557" cy="3724096"/>
          </a:xfrm>
          <a:prstGeom prst="rect">
            <a:avLst/>
          </a:prstGeom>
          <a:noFill/>
        </p:spPr>
        <p:txBody>
          <a:bodyPr wrap="square" rtlCol="0">
            <a:spAutoFit/>
          </a:bodyPr>
          <a:lstStyle/>
          <a:p>
            <a:pPr algn="ctr" rtl="0" fontAlgn="base"/>
            <a:r>
              <a:rPr lang="en-US" sz="3400" i="0" dirty="0">
                <a:solidFill>
                  <a:schemeClr val="bg1"/>
                </a:solidFill>
                <a:effectLst/>
                <a:latin typeface="Quicksand" pitchFamily="2" charset="0"/>
              </a:rPr>
              <a:t>Ensure </a:t>
            </a:r>
            <a:r>
              <a:rPr lang="en-US" sz="3400" dirty="0">
                <a:solidFill>
                  <a:schemeClr val="bg1"/>
                </a:solidFill>
                <a:latin typeface="Quicksand" pitchFamily="2" charset="0"/>
              </a:rPr>
              <a:t>that </a:t>
            </a:r>
            <a:r>
              <a:rPr lang="en-US" sz="3400" i="0" dirty="0">
                <a:solidFill>
                  <a:schemeClr val="bg1"/>
                </a:solidFill>
                <a:effectLst/>
                <a:latin typeface="Quicksand" pitchFamily="2" charset="0"/>
              </a:rPr>
              <a:t>the last communication with your customer leaves a good </a:t>
            </a:r>
            <a:r>
              <a:rPr lang="en-US" sz="3400" dirty="0">
                <a:solidFill>
                  <a:schemeClr val="bg1"/>
                </a:solidFill>
                <a:latin typeface="Quicksand" pitchFamily="2" charset="0"/>
              </a:rPr>
              <a:t>impression and leaves them feeling knowledgeable about the issue and what they can do if they encounter the issue again.</a:t>
            </a:r>
            <a:br>
              <a:rPr lang="en-US" sz="3400" dirty="0">
                <a:solidFill>
                  <a:schemeClr val="bg1"/>
                </a:solidFill>
                <a:latin typeface="Quicksand" pitchFamily="2" charset="0"/>
              </a:rPr>
            </a:br>
            <a:br>
              <a:rPr lang="en-US" sz="3400" dirty="0">
                <a:solidFill>
                  <a:schemeClr val="bg1"/>
                </a:solidFill>
                <a:latin typeface="Quicksand" pitchFamily="2" charset="0"/>
              </a:rPr>
            </a:br>
            <a:r>
              <a:rPr lang="en-US" sz="3400" dirty="0">
                <a:solidFill>
                  <a:schemeClr val="bg1"/>
                </a:solidFill>
                <a:latin typeface="Quicksand" pitchFamily="2" charset="0"/>
              </a:rPr>
              <a:t>Equip your customer with knowledge!</a:t>
            </a:r>
          </a:p>
          <a:p>
            <a:pPr algn="ctr" rtl="0" fontAlgn="base"/>
            <a:endParaRPr lang="en-US" sz="32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523999" y="0"/>
            <a:ext cx="9144000" cy="1106251"/>
          </a:xfrm>
        </p:spPr>
        <p:txBody>
          <a:bodyPr>
            <a:normAutofit/>
          </a:bodyPr>
          <a:lstStyle/>
          <a:p>
            <a:r>
              <a:rPr lang="en-US" dirty="0">
                <a:solidFill>
                  <a:schemeClr val="bg1"/>
                </a:solidFill>
                <a:latin typeface="Bookman Press Serif" pitchFamily="50" charset="0"/>
              </a:rPr>
              <a:t>Last Quality Response</a:t>
            </a:r>
          </a:p>
        </p:txBody>
      </p:sp>
      <p:sp>
        <p:nvSpPr>
          <p:cNvPr id="3" name="Rectangle 2">
            <a:extLst>
              <a:ext uri="{FF2B5EF4-FFF2-40B4-BE49-F238E27FC236}">
                <a16:creationId xmlns:a16="http://schemas.microsoft.com/office/drawing/2014/main" id="{6FCD081B-0DF9-44F1-BF09-EE78ECC49EDC}"/>
              </a:ext>
            </a:extLst>
          </p:cNvPr>
          <p:cNvSpPr/>
          <p:nvPr/>
        </p:nvSpPr>
        <p:spPr>
          <a:xfrm>
            <a:off x="581841" y="4829215"/>
            <a:ext cx="11246993" cy="1873141"/>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EB0AD26-AC7F-4F38-AA57-D1A47E4CA30A}"/>
              </a:ext>
            </a:extLst>
          </p:cNvPr>
          <p:cNvSpPr txBox="1"/>
          <p:nvPr/>
        </p:nvSpPr>
        <p:spPr>
          <a:xfrm>
            <a:off x="676783" y="5211314"/>
            <a:ext cx="10838430" cy="1077218"/>
          </a:xfrm>
          <a:prstGeom prst="rect">
            <a:avLst/>
          </a:prstGeom>
          <a:noFill/>
        </p:spPr>
        <p:txBody>
          <a:bodyPr wrap="square" rtlCol="0">
            <a:spAutoFit/>
          </a:bodyPr>
          <a:lstStyle/>
          <a:p>
            <a:pPr algn="ctr"/>
            <a:r>
              <a:rPr lang="en-US" sz="3200" dirty="0">
                <a:solidFill>
                  <a:schemeClr val="bg1">
                    <a:lumMod val="95000"/>
                  </a:schemeClr>
                </a:solidFill>
                <a:latin typeface="Quicksand" pitchFamily="2" charset="0"/>
                <a:cs typeface="Segoe UI Light" panose="020B0502040204020203" pitchFamily="34" charset="0"/>
              </a:rPr>
              <a:t>You can rescue a ‘bad’ case with a great last quality response.</a:t>
            </a:r>
            <a:endParaRPr lang="en-US" sz="3200" dirty="0">
              <a:solidFill>
                <a:schemeClr val="bg1">
                  <a:lumMod val="95000"/>
                </a:schemeClr>
              </a:solidFill>
              <a:effectLst/>
              <a:latin typeface="Quicksand" pitchFamily="2" charset="0"/>
              <a:ea typeface="Calibri" panose="020F0502020204030204" pitchFamily="34" charset="0"/>
            </a:endParaRPr>
          </a:p>
        </p:txBody>
      </p:sp>
    </p:spTree>
    <p:extLst>
      <p:ext uri="{BB962C8B-B14F-4D97-AF65-F5344CB8AC3E}">
        <p14:creationId xmlns:p14="http://schemas.microsoft.com/office/powerpoint/2010/main" val="209905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2" y="1192122"/>
            <a:ext cx="11961779" cy="6001643"/>
          </a:xfrm>
          <a:prstGeom prst="rect">
            <a:avLst/>
          </a:prstGeom>
          <a:noFill/>
        </p:spPr>
        <p:txBody>
          <a:bodyPr wrap="square" rtlCol="0">
            <a:spAutoFit/>
          </a:bodyPr>
          <a:lstStyle/>
          <a:p>
            <a:pPr marL="514350" indent="-514350" algn="ctr" rtl="0" fontAlgn="base">
              <a:buAutoNum type="arabicPeriod"/>
            </a:pPr>
            <a:r>
              <a:rPr lang="en-US" sz="3200" i="0" dirty="0">
                <a:solidFill>
                  <a:schemeClr val="bg1"/>
                </a:solidFill>
                <a:effectLst/>
                <a:latin typeface="Quicksand" pitchFamily="2" charset="0"/>
              </a:rPr>
              <a:t>Thanks your customer for their time, effort, and for contacting Microsoft Support.</a:t>
            </a:r>
            <a:br>
              <a:rPr lang="en-US" sz="3200" i="0" dirty="0">
                <a:solidFill>
                  <a:schemeClr val="bg1"/>
                </a:solidFill>
                <a:effectLst/>
                <a:latin typeface="Quicksand" pitchFamily="2" charset="0"/>
              </a:rPr>
            </a:br>
            <a:br>
              <a:rPr lang="en-US" sz="3200" i="0" dirty="0">
                <a:solidFill>
                  <a:schemeClr val="bg1"/>
                </a:solidFill>
                <a:effectLst/>
                <a:latin typeface="Quicksand" pitchFamily="2" charset="0"/>
              </a:rPr>
            </a:br>
            <a:r>
              <a:rPr lang="en-US" sz="3200" i="0" dirty="0">
                <a:solidFill>
                  <a:schemeClr val="bg1"/>
                </a:solidFill>
                <a:effectLst/>
                <a:latin typeface="Quicksand" pitchFamily="2" charset="0"/>
              </a:rPr>
              <a:t>2. Provides full information about issue, why it occurred, and how it was resolved.</a:t>
            </a:r>
            <a:br>
              <a:rPr lang="en-US" sz="3200" i="0" dirty="0">
                <a:solidFill>
                  <a:schemeClr val="bg1"/>
                </a:solidFill>
                <a:effectLst/>
                <a:latin typeface="Quicksand" pitchFamily="2" charset="0"/>
              </a:rPr>
            </a:br>
            <a:br>
              <a:rPr lang="en-US" sz="3200" i="0" dirty="0">
                <a:solidFill>
                  <a:schemeClr val="bg1"/>
                </a:solidFill>
                <a:effectLst/>
                <a:latin typeface="Quicksand" pitchFamily="2" charset="0"/>
              </a:rPr>
            </a:br>
            <a:r>
              <a:rPr lang="en-US" sz="3200" dirty="0">
                <a:solidFill>
                  <a:schemeClr val="bg1"/>
                </a:solidFill>
                <a:latin typeface="Quicksand" pitchFamily="2" charset="0"/>
              </a:rPr>
              <a:t>3. Reminds the customer they may get a survey and requests that they fill it out.</a:t>
            </a:r>
            <a:br>
              <a:rPr lang="en-US" sz="3200" dirty="0">
                <a:solidFill>
                  <a:schemeClr val="bg1"/>
                </a:solidFill>
                <a:latin typeface="Quicksand" pitchFamily="2" charset="0"/>
              </a:rPr>
            </a:br>
            <a:br>
              <a:rPr lang="en-US" sz="3200" dirty="0">
                <a:solidFill>
                  <a:schemeClr val="bg1"/>
                </a:solidFill>
                <a:latin typeface="Quicksand" pitchFamily="2" charset="0"/>
              </a:rPr>
            </a:br>
            <a:r>
              <a:rPr lang="en-US" sz="3200" dirty="0">
                <a:solidFill>
                  <a:schemeClr val="bg1"/>
                </a:solidFill>
                <a:latin typeface="Quicksand" pitchFamily="2" charset="0"/>
              </a:rPr>
              <a:t>4. Reminds them if they have any other issues, to reach out to us again.</a:t>
            </a:r>
          </a:p>
          <a:p>
            <a:pPr algn="ctr" rtl="0" fontAlgn="base"/>
            <a:endParaRPr lang="en-US" sz="32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523999" y="0"/>
            <a:ext cx="9144000" cy="1106251"/>
          </a:xfrm>
        </p:spPr>
        <p:txBody>
          <a:bodyPr>
            <a:normAutofit/>
          </a:bodyPr>
          <a:lstStyle/>
          <a:p>
            <a:r>
              <a:rPr lang="en-US" dirty="0">
                <a:solidFill>
                  <a:schemeClr val="bg1"/>
                </a:solidFill>
                <a:latin typeface="Bookman Press Serif" pitchFamily="50" charset="0"/>
              </a:rPr>
              <a:t>Last Quality Response</a:t>
            </a:r>
          </a:p>
        </p:txBody>
      </p:sp>
    </p:spTree>
    <p:extLst>
      <p:ext uri="{BB962C8B-B14F-4D97-AF65-F5344CB8AC3E}">
        <p14:creationId xmlns:p14="http://schemas.microsoft.com/office/powerpoint/2010/main" val="126038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810815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186B2F-1FE4-4392-BD85-D9A4C0843705}"/>
              </a:ext>
            </a:extLst>
          </p:cNvPr>
          <p:cNvSpPr txBox="1"/>
          <p:nvPr/>
        </p:nvSpPr>
        <p:spPr>
          <a:xfrm>
            <a:off x="180831" y="1935328"/>
            <a:ext cx="11830338" cy="1754326"/>
          </a:xfrm>
          <a:prstGeom prst="rect">
            <a:avLst/>
          </a:prstGeom>
          <a:noFill/>
        </p:spPr>
        <p:txBody>
          <a:bodyPr wrap="square" rtlCol="0">
            <a:spAutoFit/>
          </a:bodyPr>
          <a:lstStyle/>
          <a:p>
            <a:pPr algn="ctr"/>
            <a:r>
              <a:rPr lang="en-US" sz="5400" dirty="0">
                <a:solidFill>
                  <a:schemeClr val="bg1">
                    <a:lumMod val="95000"/>
                  </a:schemeClr>
                </a:solidFill>
                <a:latin typeface="Quicksand" pitchFamily="2" charset="0"/>
                <a:cs typeface="Segoe UI Light" panose="020B0502040204020203" pitchFamily="34" charset="0"/>
              </a:rPr>
              <a:t>Think about your own customer service experiences…</a:t>
            </a:r>
          </a:p>
        </p:txBody>
      </p:sp>
    </p:spTree>
    <p:extLst>
      <p:ext uri="{BB962C8B-B14F-4D97-AF65-F5344CB8AC3E}">
        <p14:creationId xmlns:p14="http://schemas.microsoft.com/office/powerpoint/2010/main" val="3684114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115110" y="1514812"/>
            <a:ext cx="11961779" cy="4524315"/>
          </a:xfrm>
          <a:prstGeom prst="rect">
            <a:avLst/>
          </a:prstGeom>
          <a:noFill/>
        </p:spPr>
        <p:txBody>
          <a:bodyPr wrap="square" rtlCol="0">
            <a:spAutoFit/>
          </a:bodyPr>
          <a:lstStyle/>
          <a:p>
            <a:pPr algn="ctr" rtl="0" fontAlgn="base"/>
            <a:r>
              <a:rPr lang="en-US" sz="3600" dirty="0">
                <a:solidFill>
                  <a:schemeClr val="bg1"/>
                </a:solidFill>
                <a:latin typeface="Quicksand" pitchFamily="2" charset="0"/>
                <a:cs typeface="Segoe UI Light" panose="020B0502040204020203" pitchFamily="34" charset="0"/>
              </a:rPr>
              <a:t>Match your customer’s tone during the case to leave a good last impression, and tailor your response to your customer’s experience.</a:t>
            </a:r>
            <a:br>
              <a:rPr lang="en-US" sz="3600" dirty="0">
                <a:solidFill>
                  <a:schemeClr val="bg1"/>
                </a:solidFill>
                <a:latin typeface="Quicksand" pitchFamily="2" charset="0"/>
                <a:cs typeface="Segoe UI Light" panose="020B0502040204020203" pitchFamily="34" charset="0"/>
              </a:rPr>
            </a:br>
            <a:br>
              <a:rPr lang="en-US" sz="3600" dirty="0">
                <a:solidFill>
                  <a:schemeClr val="bg1"/>
                </a:solidFill>
                <a:latin typeface="Quicksand" pitchFamily="2" charset="0"/>
                <a:cs typeface="Segoe UI Light" panose="020B0502040204020203" pitchFamily="34" charset="0"/>
              </a:rPr>
            </a:br>
            <a:r>
              <a:rPr lang="en-US" sz="3600" dirty="0">
                <a:solidFill>
                  <a:schemeClr val="bg1"/>
                </a:solidFill>
                <a:latin typeface="Quicksand" pitchFamily="2" charset="0"/>
                <a:cs typeface="Segoe UI Light" panose="020B0502040204020203" pitchFamily="34" charset="0"/>
              </a:rPr>
              <a:t>Templates are helpful but respect your customer relationship and try not to provide a canned response.</a:t>
            </a:r>
            <a:br>
              <a:rPr lang="en-US" sz="3600" dirty="0">
                <a:solidFill>
                  <a:schemeClr val="bg1"/>
                </a:solidFill>
                <a:latin typeface="Quicksand" pitchFamily="2" charset="0"/>
                <a:cs typeface="Segoe UI Light" panose="020B0502040204020203" pitchFamily="34" charset="0"/>
              </a:rPr>
            </a:br>
            <a:br>
              <a:rPr lang="en-US" sz="3600" dirty="0">
                <a:solidFill>
                  <a:schemeClr val="bg1"/>
                </a:solidFill>
                <a:latin typeface="Quicksand" pitchFamily="2" charset="0"/>
                <a:cs typeface="Segoe UI Light" panose="020B0502040204020203" pitchFamily="34" charset="0"/>
              </a:rPr>
            </a:br>
            <a:r>
              <a:rPr lang="en-US" sz="3600" dirty="0">
                <a:solidFill>
                  <a:schemeClr val="bg1"/>
                </a:solidFill>
                <a:latin typeface="Quicksand" pitchFamily="2" charset="0"/>
                <a:cs typeface="Segoe UI Light" panose="020B0502040204020203" pitchFamily="34" charset="0"/>
              </a:rPr>
              <a:t>Just remember to remain professional and courteous.</a:t>
            </a: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034375" y="408561"/>
            <a:ext cx="10123250" cy="1106251"/>
          </a:xfrm>
        </p:spPr>
        <p:txBody>
          <a:bodyPr>
            <a:normAutofit fontScale="90000"/>
          </a:bodyPr>
          <a:lstStyle/>
          <a:p>
            <a:r>
              <a:rPr lang="en-US" dirty="0">
                <a:solidFill>
                  <a:schemeClr val="bg1"/>
                </a:solidFill>
                <a:latin typeface="Bookman Press Serif" pitchFamily="50" charset="0"/>
              </a:rPr>
              <a:t>These are mostly personal touches.</a:t>
            </a:r>
          </a:p>
        </p:txBody>
      </p:sp>
    </p:spTree>
    <p:extLst>
      <p:ext uri="{BB962C8B-B14F-4D97-AF65-F5344CB8AC3E}">
        <p14:creationId xmlns:p14="http://schemas.microsoft.com/office/powerpoint/2010/main" val="534448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6654440" y="1074509"/>
            <a:ext cx="5307337" cy="6186309"/>
          </a:xfrm>
          <a:prstGeom prst="rect">
            <a:avLst/>
          </a:prstGeom>
          <a:noFill/>
        </p:spPr>
        <p:txBody>
          <a:bodyPr wrap="square" rtlCol="0">
            <a:spAutoFit/>
          </a:bodyPr>
          <a:lstStyle/>
          <a:p>
            <a:pPr algn="ctr" rtl="0" fontAlgn="base"/>
            <a:r>
              <a:rPr lang="en-US" sz="3400" i="0" dirty="0">
                <a:solidFill>
                  <a:schemeClr val="bg1"/>
                </a:solidFill>
                <a:effectLst/>
                <a:latin typeface="Quicksand" pitchFamily="2" charset="0"/>
              </a:rPr>
              <a:t>Use your closing ‘Service Desk’ information as a guide!</a:t>
            </a:r>
          </a:p>
          <a:p>
            <a:pPr algn="ctr" rtl="0" fontAlgn="base"/>
            <a:endParaRPr lang="en-US" sz="3400" dirty="0">
              <a:solidFill>
                <a:schemeClr val="bg1"/>
              </a:solidFill>
              <a:latin typeface="Quicksand" pitchFamily="2" charset="0"/>
              <a:cs typeface="Segoe UI Light" panose="020B0502040204020203" pitchFamily="34" charset="0"/>
            </a:endParaRPr>
          </a:p>
          <a:p>
            <a:pPr algn="ctr" rtl="0" fontAlgn="base"/>
            <a:r>
              <a:rPr lang="en-US" sz="3400" dirty="0">
                <a:solidFill>
                  <a:schemeClr val="bg1"/>
                </a:solidFill>
                <a:latin typeface="Quicksand" pitchFamily="2" charset="0"/>
                <a:cs typeface="Segoe UI Light" panose="020B0502040204020203" pitchFamily="34" charset="0"/>
              </a:rPr>
              <a:t>Your LQR should include:</a:t>
            </a:r>
          </a:p>
          <a:p>
            <a:pPr marL="514350" indent="-514350" algn="ctr" rtl="0" fontAlgn="base">
              <a:buAutoNum type="arabicPeriod"/>
            </a:pPr>
            <a:r>
              <a:rPr lang="en-US" sz="3200" dirty="0">
                <a:solidFill>
                  <a:schemeClr val="bg1"/>
                </a:solidFill>
                <a:latin typeface="Quicksand" pitchFamily="2" charset="0"/>
                <a:cs typeface="Segoe UI Light" panose="020B0502040204020203" pitchFamily="34" charset="0"/>
              </a:rPr>
              <a:t>Summary of the issue.</a:t>
            </a:r>
          </a:p>
          <a:p>
            <a:pPr marL="514350" indent="-514350" algn="ctr" rtl="0" fontAlgn="base">
              <a:buAutoNum type="arabicPeriod"/>
            </a:pPr>
            <a:r>
              <a:rPr lang="en-US" sz="3200" dirty="0">
                <a:solidFill>
                  <a:schemeClr val="bg1"/>
                </a:solidFill>
                <a:latin typeface="Quicksand" pitchFamily="2" charset="0"/>
                <a:cs typeface="Segoe UI Light" panose="020B0502040204020203" pitchFamily="34" charset="0"/>
              </a:rPr>
              <a:t>Why the issue occurred.</a:t>
            </a:r>
          </a:p>
          <a:p>
            <a:pPr marL="514350" indent="-514350" algn="ctr" rtl="0" fontAlgn="base">
              <a:buAutoNum type="arabicPeriod"/>
            </a:pPr>
            <a:r>
              <a:rPr lang="en-US" sz="3200" dirty="0">
                <a:solidFill>
                  <a:schemeClr val="bg1"/>
                </a:solidFill>
                <a:latin typeface="Quicksand" pitchFamily="2" charset="0"/>
                <a:cs typeface="Segoe UI Light" panose="020B0502040204020203" pitchFamily="34" charset="0"/>
              </a:rPr>
              <a:t>How we resolved it.</a:t>
            </a:r>
            <a:br>
              <a:rPr lang="en-US" sz="3200" dirty="0">
                <a:solidFill>
                  <a:schemeClr val="bg1"/>
                </a:solidFill>
                <a:latin typeface="Quicksand" pitchFamily="2" charset="0"/>
                <a:cs typeface="Segoe UI Light" panose="020B0502040204020203" pitchFamily="34" charset="0"/>
              </a:rPr>
            </a:br>
            <a:br>
              <a:rPr lang="en-US" sz="3200" dirty="0">
                <a:solidFill>
                  <a:schemeClr val="bg1"/>
                </a:solidFill>
                <a:latin typeface="Quicksand" pitchFamily="2" charset="0"/>
                <a:cs typeface="Segoe UI Light" panose="020B0502040204020203" pitchFamily="34" charset="0"/>
              </a:rPr>
            </a:br>
            <a:r>
              <a:rPr lang="en-US" sz="3200" dirty="0">
                <a:solidFill>
                  <a:schemeClr val="bg1"/>
                </a:solidFill>
                <a:latin typeface="Quicksand" pitchFamily="2" charset="0"/>
                <a:cs typeface="Segoe UI Light" panose="020B0502040204020203" pitchFamily="34" charset="0"/>
              </a:rPr>
              <a:t>But don’t forget to personalize.</a:t>
            </a:r>
          </a:p>
          <a:p>
            <a:pPr marL="514350" indent="-514350" algn="ctr" rtl="0" fontAlgn="base">
              <a:buAutoNum type="arabicPeriod"/>
            </a:pPr>
            <a:endParaRPr lang="en-US" sz="34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13488" y="-104840"/>
            <a:ext cx="10275652" cy="1106251"/>
          </a:xfrm>
        </p:spPr>
        <p:txBody>
          <a:bodyPr>
            <a:normAutofit/>
          </a:bodyPr>
          <a:lstStyle/>
          <a:p>
            <a:r>
              <a:rPr lang="en-US" dirty="0">
                <a:solidFill>
                  <a:schemeClr val="bg1"/>
                </a:solidFill>
                <a:latin typeface="Bookman Press Serif" pitchFamily="50" charset="0"/>
              </a:rPr>
              <a:t>LQR – Technical Information</a:t>
            </a:r>
          </a:p>
        </p:txBody>
      </p:sp>
      <p:pic>
        <p:nvPicPr>
          <p:cNvPr id="7" name="Picture 6">
            <a:extLst>
              <a:ext uri="{FF2B5EF4-FFF2-40B4-BE49-F238E27FC236}">
                <a16:creationId xmlns:a16="http://schemas.microsoft.com/office/drawing/2014/main" id="{FD43FBE5-D895-414B-906D-5D34423ADEB3}"/>
              </a:ext>
            </a:extLst>
          </p:cNvPr>
          <p:cNvPicPr>
            <a:picLocks noChangeAspect="1"/>
          </p:cNvPicPr>
          <p:nvPr/>
        </p:nvPicPr>
        <p:blipFill>
          <a:blip r:embed="rId3"/>
          <a:stretch>
            <a:fillRect/>
          </a:stretch>
        </p:blipFill>
        <p:spPr>
          <a:xfrm>
            <a:off x="230223" y="1106251"/>
            <a:ext cx="6424217" cy="5646909"/>
          </a:xfrm>
          <a:prstGeom prst="rect">
            <a:avLst/>
          </a:prstGeom>
        </p:spPr>
      </p:pic>
    </p:spTree>
    <p:extLst>
      <p:ext uri="{BB962C8B-B14F-4D97-AF65-F5344CB8AC3E}">
        <p14:creationId xmlns:p14="http://schemas.microsoft.com/office/powerpoint/2010/main" val="3148109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397C73-0D94-4EC2-B653-0862F66C8C34}"/>
              </a:ext>
            </a:extLst>
          </p:cNvPr>
          <p:cNvSpPr txBox="1"/>
          <p:nvPr/>
        </p:nvSpPr>
        <p:spPr>
          <a:xfrm>
            <a:off x="6654440" y="1074509"/>
            <a:ext cx="5307337" cy="6186309"/>
          </a:xfrm>
          <a:prstGeom prst="rect">
            <a:avLst/>
          </a:prstGeom>
          <a:noFill/>
        </p:spPr>
        <p:txBody>
          <a:bodyPr wrap="square" rtlCol="0">
            <a:spAutoFit/>
          </a:bodyPr>
          <a:lstStyle/>
          <a:p>
            <a:pPr algn="ctr" rtl="0" fontAlgn="base"/>
            <a:r>
              <a:rPr lang="en-US" sz="3400" i="0" dirty="0">
                <a:solidFill>
                  <a:schemeClr val="bg1"/>
                </a:solidFill>
                <a:effectLst/>
                <a:latin typeface="Quicksand" pitchFamily="2" charset="0"/>
              </a:rPr>
              <a:t>Use your closing ‘Service Desk’ information as a guide!</a:t>
            </a:r>
          </a:p>
          <a:p>
            <a:pPr algn="ctr" rtl="0" fontAlgn="base"/>
            <a:endParaRPr lang="en-US" sz="3400" dirty="0">
              <a:solidFill>
                <a:schemeClr val="bg1"/>
              </a:solidFill>
              <a:latin typeface="Quicksand" pitchFamily="2" charset="0"/>
              <a:cs typeface="Segoe UI Light" panose="020B0502040204020203" pitchFamily="34" charset="0"/>
            </a:endParaRPr>
          </a:p>
          <a:p>
            <a:pPr algn="ctr" rtl="0" fontAlgn="base"/>
            <a:r>
              <a:rPr lang="en-US" sz="3400" dirty="0">
                <a:solidFill>
                  <a:schemeClr val="bg1"/>
                </a:solidFill>
                <a:latin typeface="Quicksand" pitchFamily="2" charset="0"/>
                <a:cs typeface="Segoe UI Light" panose="020B0502040204020203" pitchFamily="34" charset="0"/>
              </a:rPr>
              <a:t>Your LQR should include:</a:t>
            </a:r>
          </a:p>
          <a:p>
            <a:pPr marL="514350" indent="-514350" algn="ctr" rtl="0" fontAlgn="base">
              <a:buAutoNum type="arabicPeriod"/>
            </a:pPr>
            <a:r>
              <a:rPr lang="en-US" sz="3200" dirty="0">
                <a:solidFill>
                  <a:schemeClr val="bg1"/>
                </a:solidFill>
                <a:latin typeface="Quicksand" pitchFamily="2" charset="0"/>
                <a:cs typeface="Segoe UI Light" panose="020B0502040204020203" pitchFamily="34" charset="0"/>
              </a:rPr>
              <a:t>Summary of the issue.</a:t>
            </a:r>
          </a:p>
          <a:p>
            <a:pPr marL="514350" indent="-514350" algn="ctr" rtl="0" fontAlgn="base">
              <a:buAutoNum type="arabicPeriod"/>
            </a:pPr>
            <a:r>
              <a:rPr lang="en-US" sz="3200" dirty="0">
                <a:solidFill>
                  <a:schemeClr val="bg1"/>
                </a:solidFill>
                <a:latin typeface="Quicksand" pitchFamily="2" charset="0"/>
                <a:cs typeface="Segoe UI Light" panose="020B0502040204020203" pitchFamily="34" charset="0"/>
              </a:rPr>
              <a:t>Why the issue occurred.</a:t>
            </a:r>
          </a:p>
          <a:p>
            <a:pPr marL="514350" indent="-514350" algn="ctr" rtl="0" fontAlgn="base">
              <a:buAutoNum type="arabicPeriod"/>
            </a:pPr>
            <a:r>
              <a:rPr lang="en-US" sz="3200" dirty="0">
                <a:solidFill>
                  <a:schemeClr val="bg1"/>
                </a:solidFill>
                <a:latin typeface="Quicksand" pitchFamily="2" charset="0"/>
                <a:cs typeface="Segoe UI Light" panose="020B0502040204020203" pitchFamily="34" charset="0"/>
              </a:rPr>
              <a:t>How we resolved it.</a:t>
            </a:r>
            <a:br>
              <a:rPr lang="en-US" sz="3200" dirty="0">
                <a:solidFill>
                  <a:schemeClr val="bg1"/>
                </a:solidFill>
                <a:latin typeface="Quicksand" pitchFamily="2" charset="0"/>
                <a:cs typeface="Segoe UI Light" panose="020B0502040204020203" pitchFamily="34" charset="0"/>
              </a:rPr>
            </a:br>
            <a:br>
              <a:rPr lang="en-US" sz="3200" dirty="0">
                <a:solidFill>
                  <a:schemeClr val="bg1"/>
                </a:solidFill>
                <a:latin typeface="Quicksand" pitchFamily="2" charset="0"/>
                <a:cs typeface="Segoe UI Light" panose="020B0502040204020203" pitchFamily="34" charset="0"/>
              </a:rPr>
            </a:br>
            <a:r>
              <a:rPr lang="en-US" sz="3200" dirty="0">
                <a:solidFill>
                  <a:schemeClr val="bg1"/>
                </a:solidFill>
                <a:latin typeface="Quicksand" pitchFamily="2" charset="0"/>
                <a:cs typeface="Segoe UI Light" panose="020B0502040204020203" pitchFamily="34" charset="0"/>
              </a:rPr>
              <a:t>But don’t forget to personalize.</a:t>
            </a:r>
          </a:p>
          <a:p>
            <a:pPr marL="514350" indent="-514350" algn="ctr" rtl="0" fontAlgn="base">
              <a:buAutoNum type="arabicPeriod"/>
            </a:pPr>
            <a:endParaRPr lang="en-US" sz="3400" dirty="0">
              <a:solidFill>
                <a:schemeClr val="bg1"/>
              </a:solidFill>
              <a:latin typeface="Quicksand" pitchFamily="2" charset="0"/>
              <a:cs typeface="Segoe UI Light" panose="020B0502040204020203" pitchFamily="34" charset="0"/>
            </a:endParaRP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13488" y="-104840"/>
            <a:ext cx="10275652" cy="1106251"/>
          </a:xfrm>
        </p:spPr>
        <p:txBody>
          <a:bodyPr>
            <a:normAutofit/>
          </a:bodyPr>
          <a:lstStyle/>
          <a:p>
            <a:r>
              <a:rPr lang="en-US" dirty="0">
                <a:solidFill>
                  <a:schemeClr val="bg1"/>
                </a:solidFill>
                <a:latin typeface="Bookman Press Serif" pitchFamily="50" charset="0"/>
              </a:rPr>
              <a:t>LQR – Technical Information</a:t>
            </a:r>
          </a:p>
        </p:txBody>
      </p:sp>
      <p:pic>
        <p:nvPicPr>
          <p:cNvPr id="7" name="Picture 6">
            <a:extLst>
              <a:ext uri="{FF2B5EF4-FFF2-40B4-BE49-F238E27FC236}">
                <a16:creationId xmlns:a16="http://schemas.microsoft.com/office/drawing/2014/main" id="{FD43FBE5-D895-414B-906D-5D34423ADEB3}"/>
              </a:ext>
            </a:extLst>
          </p:cNvPr>
          <p:cNvPicPr>
            <a:picLocks noChangeAspect="1"/>
          </p:cNvPicPr>
          <p:nvPr/>
        </p:nvPicPr>
        <p:blipFill>
          <a:blip r:embed="rId3"/>
          <a:stretch>
            <a:fillRect/>
          </a:stretch>
        </p:blipFill>
        <p:spPr>
          <a:xfrm>
            <a:off x="230223" y="1106251"/>
            <a:ext cx="6424217" cy="5646909"/>
          </a:xfrm>
          <a:prstGeom prst="rect">
            <a:avLst/>
          </a:prstGeom>
        </p:spPr>
      </p:pic>
      <p:sp>
        <p:nvSpPr>
          <p:cNvPr id="3" name="Rectangle 2">
            <a:extLst>
              <a:ext uri="{FF2B5EF4-FFF2-40B4-BE49-F238E27FC236}">
                <a16:creationId xmlns:a16="http://schemas.microsoft.com/office/drawing/2014/main" id="{7FAE1F44-09E3-4877-9CAA-192122AF46B0}"/>
              </a:ext>
            </a:extLst>
          </p:cNvPr>
          <p:cNvSpPr/>
          <p:nvPr/>
        </p:nvSpPr>
        <p:spPr>
          <a:xfrm>
            <a:off x="-2"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monitor, television&#10;&#10;Description automatically generated">
            <a:extLst>
              <a:ext uri="{FF2B5EF4-FFF2-40B4-BE49-F238E27FC236}">
                <a16:creationId xmlns:a16="http://schemas.microsoft.com/office/drawing/2014/main" id="{1B4BB792-3BCD-4EFB-AA67-5F6FB6820D4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77552" y="2295685"/>
            <a:ext cx="4542883" cy="4773097"/>
          </a:xfrm>
          <a:prstGeom prst="rect">
            <a:avLst/>
          </a:prstGeom>
        </p:spPr>
      </p:pic>
      <p:sp>
        <p:nvSpPr>
          <p:cNvPr id="18" name="TextBox 17">
            <a:extLst>
              <a:ext uri="{FF2B5EF4-FFF2-40B4-BE49-F238E27FC236}">
                <a16:creationId xmlns:a16="http://schemas.microsoft.com/office/drawing/2014/main" id="{F4162E2A-C6F7-4D0F-BBFB-8F8B081545A7}"/>
              </a:ext>
            </a:extLst>
          </p:cNvPr>
          <p:cNvSpPr txBox="1"/>
          <p:nvPr/>
        </p:nvSpPr>
        <p:spPr>
          <a:xfrm rot="21475266">
            <a:off x="4694424" y="3873962"/>
            <a:ext cx="3334040" cy="2308324"/>
          </a:xfrm>
          <a:prstGeom prst="rect">
            <a:avLst/>
          </a:prstGeom>
          <a:noFill/>
        </p:spPr>
        <p:txBody>
          <a:bodyPr wrap="square" rtlCol="0">
            <a:spAutoFit/>
          </a:bodyPr>
          <a:lstStyle/>
          <a:p>
            <a:pPr algn="ctr"/>
            <a:r>
              <a:rPr lang="en-US" sz="4800" b="1" dirty="0">
                <a:solidFill>
                  <a:schemeClr val="tx1">
                    <a:lumMod val="95000"/>
                    <a:lumOff val="5000"/>
                  </a:schemeClr>
                </a:solidFill>
                <a:latin typeface="Shadows Into Light" panose="02000000000000000000" pitchFamily="2" charset="0"/>
              </a:rPr>
              <a:t>They may need to be different.</a:t>
            </a:r>
            <a:endParaRPr lang="en-US" sz="5400" b="1" dirty="0">
              <a:solidFill>
                <a:schemeClr val="tx1">
                  <a:lumMod val="95000"/>
                  <a:lumOff val="5000"/>
                </a:schemeClr>
              </a:solidFill>
              <a:latin typeface="Shadows Into Light" panose="02000000000000000000" pitchFamily="2" charset="0"/>
            </a:endParaRPr>
          </a:p>
        </p:txBody>
      </p:sp>
      <p:pic>
        <p:nvPicPr>
          <p:cNvPr id="20" name="Picture 19" descr="A picture containing monitor, television&#10;&#10;Description automatically generated">
            <a:extLst>
              <a:ext uri="{FF2B5EF4-FFF2-40B4-BE49-F238E27FC236}">
                <a16:creationId xmlns:a16="http://schemas.microsoft.com/office/drawing/2014/main" id="{69454B6B-FC42-41E2-9A89-B671B345E60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789065">
            <a:off x="6171015" y="-318037"/>
            <a:ext cx="4542883" cy="4773097"/>
          </a:xfrm>
          <a:prstGeom prst="rect">
            <a:avLst/>
          </a:prstGeom>
        </p:spPr>
      </p:pic>
      <p:sp>
        <p:nvSpPr>
          <p:cNvPr id="22" name="TextBox 21">
            <a:extLst>
              <a:ext uri="{FF2B5EF4-FFF2-40B4-BE49-F238E27FC236}">
                <a16:creationId xmlns:a16="http://schemas.microsoft.com/office/drawing/2014/main" id="{8AE9C7E7-44DA-47BD-BDA5-D21B33A14262}"/>
              </a:ext>
            </a:extLst>
          </p:cNvPr>
          <p:cNvSpPr txBox="1"/>
          <p:nvPr/>
        </p:nvSpPr>
        <p:spPr>
          <a:xfrm rot="664331">
            <a:off x="6687887" y="1260240"/>
            <a:ext cx="3334040" cy="2308324"/>
          </a:xfrm>
          <a:prstGeom prst="rect">
            <a:avLst/>
          </a:prstGeom>
          <a:noFill/>
        </p:spPr>
        <p:txBody>
          <a:bodyPr wrap="square" rtlCol="0">
            <a:spAutoFit/>
          </a:bodyPr>
          <a:lstStyle/>
          <a:p>
            <a:pPr algn="ctr"/>
            <a:r>
              <a:rPr lang="en-US" sz="4800" dirty="0">
                <a:solidFill>
                  <a:schemeClr val="tx1">
                    <a:lumMod val="95000"/>
                    <a:lumOff val="5000"/>
                  </a:schemeClr>
                </a:solidFill>
                <a:latin typeface="Parkway Lush" panose="02000506000000020004" pitchFamily="2" charset="0"/>
              </a:rPr>
              <a:t>Your LQR is </a:t>
            </a:r>
            <a:r>
              <a:rPr lang="en-US" sz="4800" u="sng" dirty="0">
                <a:solidFill>
                  <a:schemeClr val="tx1">
                    <a:lumMod val="95000"/>
                    <a:lumOff val="5000"/>
                  </a:schemeClr>
                </a:solidFill>
                <a:latin typeface="Parkway Lush" panose="02000506000000020004" pitchFamily="2" charset="0"/>
              </a:rPr>
              <a:t>customer</a:t>
            </a:r>
            <a:r>
              <a:rPr lang="en-US" sz="4800" dirty="0">
                <a:solidFill>
                  <a:schemeClr val="tx1">
                    <a:lumMod val="95000"/>
                    <a:lumOff val="5000"/>
                  </a:schemeClr>
                </a:solidFill>
                <a:latin typeface="Parkway Lush" panose="02000506000000020004" pitchFamily="2" charset="0"/>
              </a:rPr>
              <a:t> focused.</a:t>
            </a:r>
            <a:endParaRPr lang="en-US" sz="5400" dirty="0">
              <a:solidFill>
                <a:schemeClr val="tx1">
                  <a:lumMod val="95000"/>
                  <a:lumOff val="5000"/>
                </a:schemeClr>
              </a:solidFill>
              <a:latin typeface="Parkway Lush" panose="02000506000000020004" pitchFamily="2" charset="0"/>
            </a:endParaRPr>
          </a:p>
        </p:txBody>
      </p:sp>
      <p:pic>
        <p:nvPicPr>
          <p:cNvPr id="24" name="Picture 23" descr="A picture containing monitor, television&#10;&#10;Description automatically generated">
            <a:extLst>
              <a:ext uri="{FF2B5EF4-FFF2-40B4-BE49-F238E27FC236}">
                <a16:creationId xmlns:a16="http://schemas.microsoft.com/office/drawing/2014/main" id="{3FC3913B-4D9F-40A6-B739-35BAAE88455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21159192">
            <a:off x="2181903" y="-235797"/>
            <a:ext cx="4542883" cy="4773097"/>
          </a:xfrm>
          <a:prstGeom prst="rect">
            <a:avLst/>
          </a:prstGeom>
        </p:spPr>
      </p:pic>
      <p:sp>
        <p:nvSpPr>
          <p:cNvPr id="26" name="TextBox 25">
            <a:extLst>
              <a:ext uri="{FF2B5EF4-FFF2-40B4-BE49-F238E27FC236}">
                <a16:creationId xmlns:a16="http://schemas.microsoft.com/office/drawing/2014/main" id="{F545E5D6-F41B-474D-8F43-52A0345B0140}"/>
              </a:ext>
            </a:extLst>
          </p:cNvPr>
          <p:cNvSpPr txBox="1"/>
          <p:nvPr/>
        </p:nvSpPr>
        <p:spPr>
          <a:xfrm rot="21034458">
            <a:off x="2699411" y="1154908"/>
            <a:ext cx="3334040" cy="2308324"/>
          </a:xfrm>
          <a:prstGeom prst="rect">
            <a:avLst/>
          </a:prstGeom>
          <a:noFill/>
        </p:spPr>
        <p:txBody>
          <a:bodyPr wrap="square" rtlCol="0">
            <a:spAutoFit/>
          </a:bodyPr>
          <a:lstStyle/>
          <a:p>
            <a:pPr algn="ctr"/>
            <a:r>
              <a:rPr lang="en-US" sz="4800" b="1" dirty="0">
                <a:solidFill>
                  <a:schemeClr val="tx1">
                    <a:lumMod val="95000"/>
                    <a:lumOff val="5000"/>
                  </a:schemeClr>
                </a:solidFill>
                <a:latin typeface="Brightside" panose="02000500000000000000" pitchFamily="50" charset="0"/>
              </a:rPr>
              <a:t>Your case notes are </a:t>
            </a:r>
            <a:r>
              <a:rPr lang="en-US" sz="4800" b="1" u="sng" dirty="0">
                <a:solidFill>
                  <a:schemeClr val="tx1">
                    <a:lumMod val="95000"/>
                    <a:lumOff val="5000"/>
                  </a:schemeClr>
                </a:solidFill>
                <a:latin typeface="Brightside" panose="02000500000000000000" pitchFamily="50" charset="0"/>
              </a:rPr>
              <a:t>peer</a:t>
            </a:r>
            <a:r>
              <a:rPr lang="en-US" sz="4800" b="1" dirty="0">
                <a:solidFill>
                  <a:schemeClr val="tx1">
                    <a:lumMod val="95000"/>
                    <a:lumOff val="5000"/>
                  </a:schemeClr>
                </a:solidFill>
                <a:latin typeface="Brightside" panose="02000500000000000000" pitchFamily="50" charset="0"/>
              </a:rPr>
              <a:t> </a:t>
            </a:r>
            <a:r>
              <a:rPr lang="en-US" sz="4800" dirty="0">
                <a:solidFill>
                  <a:schemeClr val="tx1">
                    <a:lumMod val="95000"/>
                    <a:lumOff val="5000"/>
                  </a:schemeClr>
                </a:solidFill>
                <a:latin typeface="Black Freeday" panose="02000500000000000000" pitchFamily="2" charset="0"/>
              </a:rPr>
              <a:t>f</a:t>
            </a:r>
            <a:r>
              <a:rPr lang="en-US" sz="4800" b="1" dirty="0">
                <a:solidFill>
                  <a:schemeClr val="tx1">
                    <a:lumMod val="95000"/>
                    <a:lumOff val="5000"/>
                  </a:schemeClr>
                </a:solidFill>
                <a:latin typeface="Brightside" panose="02000500000000000000" pitchFamily="50" charset="0"/>
              </a:rPr>
              <a:t>ocused.</a:t>
            </a:r>
            <a:endParaRPr lang="en-US" sz="5400" b="1" dirty="0">
              <a:solidFill>
                <a:schemeClr val="tx1">
                  <a:lumMod val="95000"/>
                  <a:lumOff val="5000"/>
                </a:schemeClr>
              </a:solidFill>
              <a:latin typeface="Brightside" panose="02000500000000000000" pitchFamily="50" charset="0"/>
            </a:endParaRPr>
          </a:p>
        </p:txBody>
      </p:sp>
    </p:spTree>
    <p:extLst>
      <p:ext uri="{BB962C8B-B14F-4D97-AF65-F5344CB8AC3E}">
        <p14:creationId xmlns:p14="http://schemas.microsoft.com/office/powerpoint/2010/main" val="3359628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3"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377735" y="918962"/>
            <a:ext cx="499785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chemeClr val="bg1">
                    <a:lumMod val="95000"/>
                  </a:schemeClr>
                </a:solidFill>
                <a:latin typeface="Bookman Press Serif" pitchFamily="50" charset="0"/>
              </a:rPr>
              <a:t>Case Notes</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4" y="-165141"/>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39081" y="1990876"/>
            <a:ext cx="4637759" cy="3970318"/>
          </a:xfrm>
          <a:prstGeom prst="rect">
            <a:avLst/>
          </a:prstGeom>
          <a:noFill/>
        </p:spPr>
        <p:txBody>
          <a:bodyPr wrap="square" rtlCol="0">
            <a:spAutoFit/>
          </a:bodyPr>
          <a:lstStyle/>
          <a:p>
            <a:r>
              <a:rPr lang="en-US" u="sng" dirty="0">
                <a:solidFill>
                  <a:schemeClr val="bg1"/>
                </a:solidFill>
                <a:latin typeface="Quicksand" pitchFamily="2" charset="0"/>
                <a:cs typeface="Segoe UI Light" panose="020B0502040204020203" pitchFamily="34" charset="0"/>
              </a:rPr>
              <a:t>Cause:</a:t>
            </a: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Customer Mistake – Incorrect Permissions Applied.</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u="sng" dirty="0">
                <a:solidFill>
                  <a:schemeClr val="bg1"/>
                </a:solidFill>
                <a:latin typeface="Quicksand" pitchFamily="2" charset="0"/>
                <a:cs typeface="Segoe UI Light" panose="020B0502040204020203" pitchFamily="34" charset="0"/>
              </a:rPr>
              <a:t>Resolution:</a:t>
            </a:r>
          </a:p>
          <a:p>
            <a:r>
              <a:rPr lang="en-US" dirty="0">
                <a:solidFill>
                  <a:schemeClr val="bg1"/>
                </a:solidFill>
                <a:latin typeface="Quicksand" pitchFamily="2" charset="0"/>
                <a:cs typeface="Segoe UI Light" panose="020B0502040204020203" pitchFamily="34" charset="0"/>
              </a:rPr>
              <a:t>Resolved by adding –X permission for user on Root folder.</a:t>
            </a: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&lt;Documentation&gt;</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u="sng" dirty="0">
                <a:solidFill>
                  <a:schemeClr val="bg1"/>
                </a:solidFill>
                <a:latin typeface="Quicksand" pitchFamily="2" charset="0"/>
                <a:cs typeface="Segoe UI Light" panose="020B0502040204020203" pitchFamily="34" charset="0"/>
              </a:rPr>
              <a:t>Symptom:</a:t>
            </a:r>
          </a:p>
          <a:p>
            <a:r>
              <a:rPr lang="en-US" dirty="0">
                <a:solidFill>
                  <a:schemeClr val="bg1"/>
                </a:solidFill>
                <a:latin typeface="Quicksand" pitchFamily="2" charset="0"/>
                <a:cs typeface="Segoe UI Light" panose="020B0502040204020203" pitchFamily="34" charset="0"/>
              </a:rPr>
              <a:t>Though customer has read permissions on a file in the data lake, they are unable to browse in the portal and receive an access error.</a:t>
            </a: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AF7965-A6FA-4493-B703-4B1D21E82CB5}"/>
              </a:ext>
            </a:extLst>
          </p:cNvPr>
          <p:cNvSpPr txBox="1"/>
          <p:nvPr/>
        </p:nvSpPr>
        <p:spPr>
          <a:xfrm>
            <a:off x="6406858" y="1937674"/>
            <a:ext cx="4637759" cy="4524315"/>
          </a:xfrm>
          <a:prstGeom prst="rect">
            <a:avLst/>
          </a:prstGeom>
          <a:noFill/>
        </p:spPr>
        <p:txBody>
          <a:bodyPr wrap="square" rtlCol="0">
            <a:spAutoFit/>
          </a:bodyPr>
          <a:lstStyle/>
          <a:p>
            <a:r>
              <a:rPr lang="en-US" dirty="0">
                <a:solidFill>
                  <a:schemeClr val="bg1"/>
                </a:solidFill>
                <a:latin typeface="Quicksand" pitchFamily="2" charset="0"/>
                <a:cs typeface="Segoe UI Light" panose="020B0502040204020203" pitchFamily="34" charset="0"/>
              </a:rPr>
              <a:t>You were unable to browse the data lake in the portal and were receiving an access error.</a:t>
            </a:r>
          </a:p>
          <a:p>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We were able to resolve the issue by applying –x permissions for your user on the root folder.</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This resolved the issue because in order to list files in a folder, at least –X permission is needed, and ‘browsing’ in the portal is listing out the files and folders in your data lake.</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You can read more about it here &lt;documentation&gt;.</a:t>
            </a:r>
          </a:p>
        </p:txBody>
      </p:sp>
      <p:sp>
        <p:nvSpPr>
          <p:cNvPr id="3" name="Title 1">
            <a:extLst>
              <a:ext uri="{FF2B5EF4-FFF2-40B4-BE49-F238E27FC236}">
                <a16:creationId xmlns:a16="http://schemas.microsoft.com/office/drawing/2014/main" id="{9AB2C50A-661A-4C09-A5E0-7DC508C840B3}"/>
              </a:ext>
            </a:extLst>
          </p:cNvPr>
          <p:cNvSpPr txBox="1">
            <a:spLocks/>
          </p:cNvSpPr>
          <p:nvPr/>
        </p:nvSpPr>
        <p:spPr>
          <a:xfrm>
            <a:off x="6226837" y="918959"/>
            <a:ext cx="499785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chemeClr val="bg1">
                    <a:lumMod val="95000"/>
                  </a:schemeClr>
                </a:solidFill>
                <a:latin typeface="Bookman Press Serif" pitchFamily="50" charset="0"/>
              </a:rPr>
              <a:t>Customer Mail</a:t>
            </a:r>
          </a:p>
        </p:txBody>
      </p:sp>
    </p:spTree>
    <p:extLst>
      <p:ext uri="{BB962C8B-B14F-4D97-AF65-F5344CB8AC3E}">
        <p14:creationId xmlns:p14="http://schemas.microsoft.com/office/powerpoint/2010/main" val="3164163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4795736" y="-33127"/>
            <a:ext cx="4250987"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LQR</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4" y="-165141"/>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439081" y="1990876"/>
            <a:ext cx="4637759" cy="4247317"/>
          </a:xfrm>
          <a:prstGeom prst="rect">
            <a:avLst/>
          </a:prstGeom>
          <a:noFill/>
        </p:spPr>
        <p:txBody>
          <a:bodyPr wrap="square" rtlCol="0">
            <a:spAutoFit/>
          </a:bodyPr>
          <a:lstStyle/>
          <a:p>
            <a:r>
              <a:rPr lang="en-US" dirty="0">
                <a:solidFill>
                  <a:schemeClr val="bg1"/>
                </a:solidFill>
                <a:latin typeface="Quicksand" pitchFamily="2" charset="0"/>
                <a:cs typeface="Segoe UI Light" panose="020B0502040204020203" pitchFamily="34" charset="0"/>
              </a:rPr>
              <a:t>Hello Mary,</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Thank you for your time on our call today!</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Since we resolved the issue, I will move forward with closing out the case this afternoon.</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If you have any additional questions, please reach out to us again!</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Thank you for choosing Microsoft Support.</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Best,</a:t>
            </a:r>
          </a:p>
          <a:p>
            <a:r>
              <a:rPr lang="en-US" dirty="0">
                <a:solidFill>
                  <a:schemeClr val="bg1"/>
                </a:solidFill>
                <a:latin typeface="Quicksand" pitchFamily="2" charset="0"/>
                <a:cs typeface="Segoe UI Light" panose="020B0502040204020203" pitchFamily="34" charset="0"/>
              </a:rPr>
              <a:t>Whitney</a:t>
            </a: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8EB882-862E-47BB-B9F1-354FF2F06A8C}"/>
              </a:ext>
            </a:extLst>
          </p:cNvPr>
          <p:cNvSpPr txBox="1"/>
          <p:nvPr/>
        </p:nvSpPr>
        <p:spPr>
          <a:xfrm rot="19734860">
            <a:off x="3731131" y="-1261608"/>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11" name="TextBox 10">
            <a:extLst>
              <a:ext uri="{FF2B5EF4-FFF2-40B4-BE49-F238E27FC236}">
                <a16:creationId xmlns:a16="http://schemas.microsoft.com/office/drawing/2014/main" id="{87C8E134-31BD-494F-82A1-9252E2B3556F}"/>
              </a:ext>
            </a:extLst>
          </p:cNvPr>
          <p:cNvSpPr txBox="1"/>
          <p:nvPr/>
        </p:nvSpPr>
        <p:spPr>
          <a:xfrm rot="17479505">
            <a:off x="8688638" y="-1751634"/>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
        <p:nvSpPr>
          <p:cNvPr id="9" name="TextBox 8">
            <a:extLst>
              <a:ext uri="{FF2B5EF4-FFF2-40B4-BE49-F238E27FC236}">
                <a16:creationId xmlns:a16="http://schemas.microsoft.com/office/drawing/2014/main" id="{3CAF7965-A6FA-4493-B703-4B1D21E82CB5}"/>
              </a:ext>
            </a:extLst>
          </p:cNvPr>
          <p:cNvSpPr txBox="1"/>
          <p:nvPr/>
        </p:nvSpPr>
        <p:spPr>
          <a:xfrm>
            <a:off x="6406858" y="1937674"/>
            <a:ext cx="4637759" cy="4524315"/>
          </a:xfrm>
          <a:prstGeom prst="rect">
            <a:avLst/>
          </a:prstGeom>
          <a:noFill/>
        </p:spPr>
        <p:txBody>
          <a:bodyPr wrap="square" rtlCol="0">
            <a:spAutoFit/>
          </a:bodyPr>
          <a:lstStyle/>
          <a:p>
            <a:r>
              <a:rPr lang="en-US" dirty="0">
                <a:solidFill>
                  <a:schemeClr val="bg1"/>
                </a:solidFill>
                <a:latin typeface="Quicksand" pitchFamily="2" charset="0"/>
                <a:cs typeface="Segoe UI Light" panose="020B0502040204020203" pitchFamily="34" charset="0"/>
              </a:rPr>
              <a:t>Hello Mary,</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Thank you for your time on our call today.</a:t>
            </a:r>
          </a:p>
          <a:p>
            <a:endParaRPr lang="en-US" dirty="0">
              <a:solidFill>
                <a:schemeClr val="bg1"/>
              </a:solidFill>
              <a:latin typeface="Quicksand" pitchFamily="2" charset="0"/>
              <a:cs typeface="Segoe UI Light" panose="020B0502040204020203" pitchFamily="34" charset="0"/>
            </a:endParaRPr>
          </a:p>
          <a:p>
            <a:r>
              <a:rPr lang="en-US" dirty="0">
                <a:solidFill>
                  <a:schemeClr val="bg1"/>
                </a:solidFill>
                <a:latin typeface="Quicksand" pitchFamily="2" charset="0"/>
                <a:cs typeface="Segoe UI Light" panose="020B0502040204020203" pitchFamily="34" charset="0"/>
              </a:rPr>
              <a:t>We were able to address the performance of your copy pipeline.</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You were seeing some slow throughput….</a:t>
            </a: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(full description of error).</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We noticed you were using low parallelism and increased parallelism for the job and your data moved much more quickly.</a:t>
            </a:r>
            <a:br>
              <a:rPr lang="en-US" dirty="0">
                <a:solidFill>
                  <a:schemeClr val="bg1"/>
                </a:solidFill>
                <a:latin typeface="Quicksand" pitchFamily="2" charset="0"/>
                <a:cs typeface="Segoe UI Light" panose="020B0502040204020203" pitchFamily="34" charset="0"/>
              </a:rPr>
            </a:br>
            <a:br>
              <a:rPr lang="en-US" dirty="0">
                <a:solidFill>
                  <a:schemeClr val="bg1"/>
                </a:solidFill>
                <a:latin typeface="Quicksand" pitchFamily="2" charset="0"/>
                <a:cs typeface="Segoe UI Light" panose="020B0502040204020203" pitchFamily="34" charset="0"/>
              </a:rPr>
            </a:br>
            <a:r>
              <a:rPr lang="en-US" dirty="0">
                <a:solidFill>
                  <a:schemeClr val="bg1"/>
                </a:solidFill>
                <a:latin typeface="Quicksand" pitchFamily="2" charset="0"/>
                <a:cs typeface="Segoe UI Light" panose="020B0502040204020203" pitchFamily="34" charset="0"/>
              </a:rPr>
              <a:t>Here’s some documentation talking about parallelism: &lt;docs&gt; ……</a:t>
            </a:r>
          </a:p>
        </p:txBody>
      </p:sp>
    </p:spTree>
    <p:extLst>
      <p:ext uri="{BB962C8B-B14F-4D97-AF65-F5344CB8AC3E}">
        <p14:creationId xmlns:p14="http://schemas.microsoft.com/office/powerpoint/2010/main" val="3668750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effectLst/>
              <a:latin typeface="Segoe UI VSS (Regular)"/>
            </a:endParaRPr>
          </a:p>
        </p:txBody>
      </p:sp>
      <p:sp>
        <p:nvSpPr>
          <p:cNvPr id="2" name="TextBox 1">
            <a:extLst>
              <a:ext uri="{FF2B5EF4-FFF2-40B4-BE49-F238E27FC236}">
                <a16:creationId xmlns:a16="http://schemas.microsoft.com/office/drawing/2014/main" id="{A6397C73-0D94-4EC2-B653-0862F66C8C34}"/>
              </a:ext>
            </a:extLst>
          </p:cNvPr>
          <p:cNvSpPr txBox="1"/>
          <p:nvPr/>
        </p:nvSpPr>
        <p:spPr>
          <a:xfrm>
            <a:off x="194553" y="1192122"/>
            <a:ext cx="11767224" cy="1569660"/>
          </a:xfrm>
          <a:prstGeom prst="rect">
            <a:avLst/>
          </a:prstGeom>
          <a:noFill/>
        </p:spPr>
        <p:txBody>
          <a:bodyPr wrap="square" rtlCol="0">
            <a:spAutoFit/>
          </a:bodyPr>
          <a:lstStyle/>
          <a:p>
            <a:pPr algn="ctr" rtl="0" fontAlgn="base"/>
            <a:r>
              <a:rPr lang="en-US" sz="3200" dirty="0">
                <a:solidFill>
                  <a:schemeClr val="bg1"/>
                </a:solidFill>
                <a:latin typeface="Quicksand" pitchFamily="2" charset="0"/>
                <a:cs typeface="Segoe UI Light" panose="020B0502040204020203" pitchFamily="34" charset="0"/>
              </a:rPr>
              <a:t>In your last email to your customer, remind them that they may receive a survey or that they can reach out to you directly with feedback:</a:t>
            </a: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1523999" y="0"/>
            <a:ext cx="9144000" cy="1106251"/>
          </a:xfrm>
        </p:spPr>
        <p:txBody>
          <a:bodyPr>
            <a:normAutofit/>
          </a:bodyPr>
          <a:lstStyle/>
          <a:p>
            <a:r>
              <a:rPr lang="en-US" dirty="0">
                <a:solidFill>
                  <a:schemeClr val="bg1"/>
                </a:solidFill>
                <a:latin typeface="Bookman Press Serif" pitchFamily="50" charset="0"/>
              </a:rPr>
              <a:t>Don’t forget:</a:t>
            </a:r>
          </a:p>
        </p:txBody>
      </p:sp>
      <p:sp>
        <p:nvSpPr>
          <p:cNvPr id="3" name="Rectangle 2">
            <a:extLst>
              <a:ext uri="{FF2B5EF4-FFF2-40B4-BE49-F238E27FC236}">
                <a16:creationId xmlns:a16="http://schemas.microsoft.com/office/drawing/2014/main" id="{249158CE-111C-4A3D-8D71-5AE0C1850C30}"/>
              </a:ext>
            </a:extLst>
          </p:cNvPr>
          <p:cNvSpPr/>
          <p:nvPr/>
        </p:nvSpPr>
        <p:spPr>
          <a:xfrm>
            <a:off x="472503" y="2847653"/>
            <a:ext cx="11246993" cy="3884978"/>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79418A6-323A-4168-A2FA-F9960AD591C4}"/>
              </a:ext>
            </a:extLst>
          </p:cNvPr>
          <p:cNvSpPr txBox="1"/>
          <p:nvPr/>
        </p:nvSpPr>
        <p:spPr>
          <a:xfrm>
            <a:off x="640310" y="3169665"/>
            <a:ext cx="10838430" cy="3046988"/>
          </a:xfrm>
          <a:prstGeom prst="rect">
            <a:avLst/>
          </a:prstGeom>
          <a:noFill/>
        </p:spPr>
        <p:txBody>
          <a:bodyPr wrap="square" rtlCol="0">
            <a:spAutoFit/>
          </a:bodyPr>
          <a:lstStyle/>
          <a:p>
            <a:pPr algn="l"/>
            <a:r>
              <a:rPr lang="en-US" sz="2400" b="1" i="0" u="sng" dirty="0">
                <a:solidFill>
                  <a:schemeClr val="bg1"/>
                </a:solidFill>
                <a:effectLst/>
                <a:latin typeface="Quicksand" pitchFamily="2" charset="0"/>
              </a:rPr>
              <a:t>Please note:</a:t>
            </a:r>
            <a:r>
              <a:rPr lang="en-US" sz="2400" b="1" i="0" dirty="0">
                <a:solidFill>
                  <a:schemeClr val="bg1"/>
                </a:solidFill>
                <a:effectLst/>
                <a:latin typeface="Quicksand" pitchFamily="2" charset="0"/>
              </a:rPr>
              <a:t>  </a:t>
            </a:r>
            <a:r>
              <a:rPr lang="en-US" sz="2400" b="0" i="0" dirty="0">
                <a:solidFill>
                  <a:schemeClr val="bg1"/>
                </a:solidFill>
                <a:effectLst/>
                <a:latin typeface="Quicksand" pitchFamily="2" charset="0"/>
              </a:rPr>
              <a:t>When this case is closed you may receive a survey, and I ask that that you please fill it out! </a:t>
            </a:r>
            <a:br>
              <a:rPr lang="en-US" sz="2400" b="0" i="0" dirty="0">
                <a:solidFill>
                  <a:schemeClr val="bg1"/>
                </a:solidFill>
                <a:effectLst/>
                <a:latin typeface="Quicksand" pitchFamily="2" charset="0"/>
              </a:rPr>
            </a:br>
            <a:br>
              <a:rPr lang="en-US" sz="2400" b="0" i="0" dirty="0">
                <a:solidFill>
                  <a:schemeClr val="bg1"/>
                </a:solidFill>
                <a:effectLst/>
                <a:latin typeface="Quicksand" pitchFamily="2" charset="0"/>
              </a:rPr>
            </a:br>
            <a:r>
              <a:rPr lang="en-US" sz="2400" b="0" i="0" dirty="0">
                <a:solidFill>
                  <a:schemeClr val="bg1"/>
                </a:solidFill>
                <a:effectLst/>
                <a:latin typeface="Quicksand" pitchFamily="2" charset="0"/>
              </a:rPr>
              <a:t>Your feedback is very important to us and we use it to continually improve our service.</a:t>
            </a:r>
            <a:br>
              <a:rPr lang="en-US" sz="2400" b="0" i="0" dirty="0">
                <a:solidFill>
                  <a:schemeClr val="bg1"/>
                </a:solidFill>
                <a:effectLst/>
                <a:latin typeface="Quicksand" pitchFamily="2" charset="0"/>
              </a:rPr>
            </a:br>
            <a:endParaRPr lang="en-US" sz="2400" b="0" i="0" dirty="0">
              <a:solidFill>
                <a:schemeClr val="bg1"/>
              </a:solidFill>
              <a:effectLst/>
              <a:latin typeface="Quicksand" pitchFamily="2" charset="0"/>
            </a:endParaRPr>
          </a:p>
          <a:p>
            <a:pPr algn="l"/>
            <a:r>
              <a:rPr lang="en-US" sz="2400" b="0" i="0" dirty="0">
                <a:solidFill>
                  <a:schemeClr val="bg1"/>
                </a:solidFill>
                <a:effectLst/>
                <a:latin typeface="Quicksand" pitchFamily="2" charset="0"/>
              </a:rPr>
              <a:t>At any time if you would like to discuss any feedback you can also contact me directly or my manager using the contact information below. ​</a:t>
            </a:r>
          </a:p>
        </p:txBody>
      </p:sp>
    </p:spTree>
    <p:extLst>
      <p:ext uri="{BB962C8B-B14F-4D97-AF65-F5344CB8AC3E}">
        <p14:creationId xmlns:p14="http://schemas.microsoft.com/office/powerpoint/2010/main" val="2693292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4049" y="-27103"/>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effectLst/>
              <a:latin typeface="Segoe UI VSS (Regular)"/>
            </a:endParaRPr>
          </a:p>
        </p:txBody>
      </p:sp>
      <p:sp>
        <p:nvSpPr>
          <p:cNvPr id="2" name="TextBox 1">
            <a:extLst>
              <a:ext uri="{FF2B5EF4-FFF2-40B4-BE49-F238E27FC236}">
                <a16:creationId xmlns:a16="http://schemas.microsoft.com/office/drawing/2014/main" id="{A6397C73-0D94-4EC2-B653-0862F66C8C34}"/>
              </a:ext>
            </a:extLst>
          </p:cNvPr>
          <p:cNvSpPr txBox="1"/>
          <p:nvPr/>
        </p:nvSpPr>
        <p:spPr>
          <a:xfrm>
            <a:off x="208339" y="4354237"/>
            <a:ext cx="11767224" cy="2062103"/>
          </a:xfrm>
          <a:prstGeom prst="rect">
            <a:avLst/>
          </a:prstGeom>
          <a:noFill/>
        </p:spPr>
        <p:txBody>
          <a:bodyPr wrap="square" rtlCol="0">
            <a:spAutoFit/>
          </a:bodyPr>
          <a:lstStyle/>
          <a:p>
            <a:pPr algn="ctr" rtl="0" fontAlgn="base"/>
            <a:r>
              <a:rPr lang="en-US" sz="3200" dirty="0">
                <a:solidFill>
                  <a:schemeClr val="bg1"/>
                </a:solidFill>
                <a:latin typeface="Quicksand" pitchFamily="2" charset="0"/>
                <a:cs typeface="Segoe UI Light" panose="020B0502040204020203" pitchFamily="34" charset="0"/>
              </a:rPr>
              <a:t>Our managers regularly reach out to customers to turn around cases with an upset customer or to make things even better with a customer that had a great experience!</a:t>
            </a:r>
          </a:p>
          <a:p>
            <a:pPr algn="ctr" rtl="0" fontAlgn="base"/>
            <a:r>
              <a:rPr lang="en-US" sz="3200" dirty="0">
                <a:solidFill>
                  <a:schemeClr val="bg1"/>
                </a:solidFill>
                <a:latin typeface="Quicksand" pitchFamily="2" charset="0"/>
                <a:cs typeface="Segoe UI Light" panose="020B0502040204020203" pitchFamily="34" charset="0"/>
              </a:rPr>
              <a:t>Feedback really is important!</a:t>
            </a: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4986303" y="2553762"/>
            <a:ext cx="9144000" cy="1106251"/>
          </a:xfrm>
        </p:spPr>
        <p:txBody>
          <a:bodyPr>
            <a:noAutofit/>
          </a:bodyPr>
          <a:lstStyle/>
          <a:p>
            <a:r>
              <a:rPr lang="en-US" sz="6600" dirty="0">
                <a:solidFill>
                  <a:schemeClr val="bg1"/>
                </a:solidFill>
                <a:latin typeface="Bookman Press Serif" pitchFamily="50" charset="0"/>
              </a:rPr>
              <a:t>Reach out to </a:t>
            </a:r>
            <a:br>
              <a:rPr lang="en-US" sz="6600" dirty="0">
                <a:solidFill>
                  <a:schemeClr val="bg1"/>
                </a:solidFill>
                <a:latin typeface="Bookman Press Serif" pitchFamily="50" charset="0"/>
              </a:rPr>
            </a:br>
            <a:r>
              <a:rPr lang="en-US" sz="6600" dirty="0">
                <a:solidFill>
                  <a:schemeClr val="bg1"/>
                </a:solidFill>
                <a:latin typeface="Bookman Press Serif" pitchFamily="50" charset="0"/>
              </a:rPr>
              <a:t>your manager!</a:t>
            </a:r>
          </a:p>
        </p:txBody>
      </p:sp>
      <p:pic>
        <p:nvPicPr>
          <p:cNvPr id="6" name="Picture 5" descr="A picture containing monitor, television&#10;&#10;Description automatically generated">
            <a:extLst>
              <a:ext uri="{FF2B5EF4-FFF2-40B4-BE49-F238E27FC236}">
                <a16:creationId xmlns:a16="http://schemas.microsoft.com/office/drawing/2014/main" id="{F07BE595-7545-4416-848D-0665EF38629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59192">
            <a:off x="-428850" y="-1209039"/>
            <a:ext cx="4542883" cy="4773097"/>
          </a:xfrm>
          <a:prstGeom prst="rect">
            <a:avLst/>
          </a:prstGeom>
        </p:spPr>
      </p:pic>
      <p:sp>
        <p:nvSpPr>
          <p:cNvPr id="7" name="TextBox 6">
            <a:extLst>
              <a:ext uri="{FF2B5EF4-FFF2-40B4-BE49-F238E27FC236}">
                <a16:creationId xmlns:a16="http://schemas.microsoft.com/office/drawing/2014/main" id="{44A562F1-AAF4-4F8D-95CA-F0A4BEC0C134}"/>
              </a:ext>
            </a:extLst>
          </p:cNvPr>
          <p:cNvSpPr txBox="1"/>
          <p:nvPr/>
        </p:nvSpPr>
        <p:spPr>
          <a:xfrm rot="21034458">
            <a:off x="113088" y="230320"/>
            <a:ext cx="3334040" cy="2308324"/>
          </a:xfrm>
          <a:prstGeom prst="rect">
            <a:avLst/>
          </a:prstGeom>
          <a:noFill/>
        </p:spPr>
        <p:txBody>
          <a:bodyPr wrap="square" rtlCol="0">
            <a:spAutoFit/>
          </a:bodyPr>
          <a:lstStyle/>
          <a:p>
            <a:pPr algn="ctr"/>
            <a:r>
              <a:rPr lang="en-US" sz="4800" b="1" dirty="0">
                <a:solidFill>
                  <a:schemeClr val="tx1">
                    <a:lumMod val="95000"/>
                    <a:lumOff val="5000"/>
                  </a:schemeClr>
                </a:solidFill>
                <a:latin typeface="Shadows Into Light" panose="02000000000000000000" pitchFamily="2" charset="0"/>
              </a:rPr>
              <a:t>If your customer is really happy…</a:t>
            </a:r>
            <a:endParaRPr lang="en-US" sz="5400" b="1" dirty="0">
              <a:solidFill>
                <a:schemeClr val="tx1">
                  <a:lumMod val="95000"/>
                  <a:lumOff val="5000"/>
                </a:schemeClr>
              </a:solidFill>
              <a:latin typeface="Shadows Into Light" panose="02000000000000000000" pitchFamily="2" charset="0"/>
            </a:endParaRPr>
          </a:p>
        </p:txBody>
      </p:sp>
      <p:pic>
        <p:nvPicPr>
          <p:cNvPr id="11" name="Picture 10" descr="A picture containing monitor, television&#10;&#10;Description automatically generated">
            <a:extLst>
              <a:ext uri="{FF2B5EF4-FFF2-40B4-BE49-F238E27FC236}">
                <a16:creationId xmlns:a16="http://schemas.microsoft.com/office/drawing/2014/main" id="{BE2EC5A3-C98A-4E73-809A-047F743AA53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972746">
            <a:off x="2934156" y="-444519"/>
            <a:ext cx="4542883" cy="4773097"/>
          </a:xfrm>
          <a:prstGeom prst="rect">
            <a:avLst/>
          </a:prstGeom>
        </p:spPr>
      </p:pic>
      <p:sp>
        <p:nvSpPr>
          <p:cNvPr id="13" name="TextBox 12">
            <a:extLst>
              <a:ext uri="{FF2B5EF4-FFF2-40B4-BE49-F238E27FC236}">
                <a16:creationId xmlns:a16="http://schemas.microsoft.com/office/drawing/2014/main" id="{097DC09E-AA20-438F-BCD5-087EAA530DDD}"/>
              </a:ext>
            </a:extLst>
          </p:cNvPr>
          <p:cNvSpPr txBox="1"/>
          <p:nvPr/>
        </p:nvSpPr>
        <p:spPr>
          <a:xfrm rot="848012">
            <a:off x="3476094" y="1364172"/>
            <a:ext cx="3334040" cy="1569660"/>
          </a:xfrm>
          <a:prstGeom prst="rect">
            <a:avLst/>
          </a:prstGeom>
          <a:noFill/>
        </p:spPr>
        <p:txBody>
          <a:bodyPr wrap="square" rtlCol="0">
            <a:spAutoFit/>
          </a:bodyPr>
          <a:lstStyle/>
          <a:p>
            <a:pPr algn="ctr"/>
            <a:r>
              <a:rPr lang="en-US" sz="4800" b="1" dirty="0">
                <a:solidFill>
                  <a:schemeClr val="tx1">
                    <a:lumMod val="95000"/>
                    <a:lumOff val="5000"/>
                  </a:schemeClr>
                </a:solidFill>
                <a:latin typeface="Shadows Into Light" panose="02000000000000000000" pitchFamily="2" charset="0"/>
              </a:rPr>
              <a:t>Or really upset…</a:t>
            </a:r>
            <a:endParaRPr lang="en-US" sz="5400" b="1" dirty="0">
              <a:solidFill>
                <a:schemeClr val="tx1">
                  <a:lumMod val="95000"/>
                  <a:lumOff val="5000"/>
                </a:schemeClr>
              </a:solidFill>
              <a:latin typeface="Shadows Into Light" panose="02000000000000000000" pitchFamily="2" charset="0"/>
            </a:endParaRPr>
          </a:p>
        </p:txBody>
      </p:sp>
    </p:spTree>
    <p:extLst>
      <p:ext uri="{BB962C8B-B14F-4D97-AF65-F5344CB8AC3E}">
        <p14:creationId xmlns:p14="http://schemas.microsoft.com/office/powerpoint/2010/main" val="558820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4049" y="-27103"/>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effectLst/>
              <a:latin typeface="Segoe UI VSS (Regular)"/>
            </a:endParaRPr>
          </a:p>
        </p:txBody>
      </p:sp>
      <p:sp>
        <p:nvSpPr>
          <p:cNvPr id="2" name="TextBox 1">
            <a:extLst>
              <a:ext uri="{FF2B5EF4-FFF2-40B4-BE49-F238E27FC236}">
                <a16:creationId xmlns:a16="http://schemas.microsoft.com/office/drawing/2014/main" id="{A6397C73-0D94-4EC2-B653-0862F66C8C34}"/>
              </a:ext>
            </a:extLst>
          </p:cNvPr>
          <p:cNvSpPr txBox="1"/>
          <p:nvPr/>
        </p:nvSpPr>
        <p:spPr>
          <a:xfrm>
            <a:off x="208338" y="2096799"/>
            <a:ext cx="11767224" cy="1077218"/>
          </a:xfrm>
          <a:prstGeom prst="rect">
            <a:avLst/>
          </a:prstGeom>
          <a:noFill/>
        </p:spPr>
        <p:txBody>
          <a:bodyPr wrap="square" rtlCol="0">
            <a:spAutoFit/>
          </a:bodyPr>
          <a:lstStyle/>
          <a:p>
            <a:pPr algn="ctr" rtl="0" fontAlgn="base"/>
            <a:r>
              <a:rPr lang="en-US" sz="3200" dirty="0">
                <a:solidFill>
                  <a:schemeClr val="bg1"/>
                </a:solidFill>
                <a:latin typeface="Quicksand" pitchFamily="2" charset="0"/>
                <a:cs typeface="Segoe UI Light" panose="020B0502040204020203" pitchFamily="34" charset="0"/>
              </a:rPr>
              <a:t>But there is always something to learn with case communications.</a:t>
            </a:r>
          </a:p>
        </p:txBody>
      </p:sp>
      <p:sp>
        <p:nvSpPr>
          <p:cNvPr id="5" name="Title 1">
            <a:extLst>
              <a:ext uri="{FF2B5EF4-FFF2-40B4-BE49-F238E27FC236}">
                <a16:creationId xmlns:a16="http://schemas.microsoft.com/office/drawing/2014/main" id="{716E6F4B-07DD-4861-A95A-92769ACD1B05}"/>
              </a:ext>
            </a:extLst>
          </p:cNvPr>
          <p:cNvSpPr>
            <a:spLocks noGrp="1"/>
          </p:cNvSpPr>
          <p:nvPr>
            <p:ph type="ctrTitle"/>
          </p:nvPr>
        </p:nvSpPr>
        <p:spPr>
          <a:xfrm>
            <a:off x="321455" y="990548"/>
            <a:ext cx="11540991" cy="1106251"/>
          </a:xfrm>
        </p:spPr>
        <p:txBody>
          <a:bodyPr>
            <a:noAutofit/>
          </a:bodyPr>
          <a:lstStyle/>
          <a:p>
            <a:r>
              <a:rPr lang="en-US" sz="6600" dirty="0">
                <a:solidFill>
                  <a:schemeClr val="bg1"/>
                </a:solidFill>
                <a:latin typeface="Bookman Press Serif" pitchFamily="50" charset="0"/>
              </a:rPr>
              <a:t>We’ve covered emails, calls, FQR and LQR…</a:t>
            </a:r>
          </a:p>
        </p:txBody>
      </p:sp>
      <p:sp>
        <p:nvSpPr>
          <p:cNvPr id="3" name="Title 1">
            <a:extLst>
              <a:ext uri="{FF2B5EF4-FFF2-40B4-BE49-F238E27FC236}">
                <a16:creationId xmlns:a16="http://schemas.microsoft.com/office/drawing/2014/main" id="{2365C807-40B8-4DAD-B042-104FD18EB30D}"/>
              </a:ext>
            </a:extLst>
          </p:cNvPr>
          <p:cNvSpPr txBox="1">
            <a:spLocks/>
          </p:cNvSpPr>
          <p:nvPr/>
        </p:nvSpPr>
        <p:spPr>
          <a:xfrm>
            <a:off x="1407271" y="2475519"/>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dirty="0">
                <a:latin typeface="Brightside" panose="02000500000000000000" pitchFamily="50" charset="0"/>
              </a:rPr>
              <a:t>R</a:t>
            </a:r>
            <a:r>
              <a:rPr lang="en-US" sz="5400" dirty="0">
                <a:latin typeface="Reey" panose="00000500000000000000" pitchFamily="50" charset="0"/>
              </a:rPr>
              <a:t>emember, this is your most important skillset for a reason.</a:t>
            </a:r>
            <a:endParaRPr lang="en-US" sz="4400" dirty="0">
              <a:latin typeface="Reey" panose="00000500000000000000" pitchFamily="50" charset="0"/>
            </a:endParaRPr>
          </a:p>
        </p:txBody>
      </p:sp>
      <p:sp>
        <p:nvSpPr>
          <p:cNvPr id="4" name="TextBox 3">
            <a:extLst>
              <a:ext uri="{FF2B5EF4-FFF2-40B4-BE49-F238E27FC236}">
                <a16:creationId xmlns:a16="http://schemas.microsoft.com/office/drawing/2014/main" id="{C7BE39A5-BEDB-4FAD-A9D5-066E43A53DCA}"/>
              </a:ext>
            </a:extLst>
          </p:cNvPr>
          <p:cNvSpPr txBox="1"/>
          <p:nvPr/>
        </p:nvSpPr>
        <p:spPr>
          <a:xfrm>
            <a:off x="116809" y="4952382"/>
            <a:ext cx="8394893" cy="1569660"/>
          </a:xfrm>
          <a:prstGeom prst="rect">
            <a:avLst/>
          </a:prstGeom>
          <a:noFill/>
        </p:spPr>
        <p:txBody>
          <a:bodyPr wrap="square" rtlCol="0">
            <a:spAutoFit/>
          </a:bodyPr>
          <a:lstStyle/>
          <a:p>
            <a:pPr rtl="0" fontAlgn="base"/>
            <a:r>
              <a:rPr lang="en-US" sz="3200" dirty="0">
                <a:solidFill>
                  <a:schemeClr val="bg1"/>
                </a:solidFill>
                <a:latin typeface="Quicksand" pitchFamily="2" charset="0"/>
                <a:cs typeface="Segoe UI Light" panose="020B0502040204020203" pitchFamily="34" charset="0"/>
              </a:rPr>
              <a:t>For handoff, unresponsive customers, unresolved cases, duplicate cases, automatic replies, and lifecycles…</a:t>
            </a:r>
          </a:p>
        </p:txBody>
      </p:sp>
      <p:sp>
        <p:nvSpPr>
          <p:cNvPr id="14" name="Title 1">
            <a:extLst>
              <a:ext uri="{FF2B5EF4-FFF2-40B4-BE49-F238E27FC236}">
                <a16:creationId xmlns:a16="http://schemas.microsoft.com/office/drawing/2014/main" id="{D7FE4994-53EF-4224-9608-2EA382F44E18}"/>
              </a:ext>
            </a:extLst>
          </p:cNvPr>
          <p:cNvSpPr txBox="1">
            <a:spLocks/>
          </p:cNvSpPr>
          <p:nvPr/>
        </p:nvSpPr>
        <p:spPr>
          <a:xfrm>
            <a:off x="3294876" y="5535233"/>
            <a:ext cx="11540991" cy="1106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dirty="0">
                <a:solidFill>
                  <a:schemeClr val="bg1"/>
                </a:solidFill>
                <a:latin typeface="Bookman Press Serif" pitchFamily="50" charset="0"/>
              </a:rPr>
              <a:t>…use the wiki.</a:t>
            </a:r>
          </a:p>
        </p:txBody>
      </p:sp>
    </p:spTree>
    <p:extLst>
      <p:ext uri="{BB962C8B-B14F-4D97-AF65-F5344CB8AC3E}">
        <p14:creationId xmlns:p14="http://schemas.microsoft.com/office/powerpoint/2010/main" val="1298915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onitor, television&#10;&#10;Description automatically generated">
            <a:extLst>
              <a:ext uri="{FF2B5EF4-FFF2-40B4-BE49-F238E27FC236}">
                <a16:creationId xmlns:a16="http://schemas.microsoft.com/office/drawing/2014/main" id="{CDE19DD4-C006-4ED8-9462-F1B77F984AF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667305">
            <a:off x="-34329" y="-145169"/>
            <a:ext cx="4736388" cy="4976408"/>
          </a:xfrm>
          <a:prstGeom prst="rect">
            <a:avLst/>
          </a:prstGeom>
        </p:spPr>
      </p:pic>
      <p:sp>
        <p:nvSpPr>
          <p:cNvPr id="5" name="TextBox 4">
            <a:extLst>
              <a:ext uri="{FF2B5EF4-FFF2-40B4-BE49-F238E27FC236}">
                <a16:creationId xmlns:a16="http://schemas.microsoft.com/office/drawing/2014/main" id="{1B3D93BD-5986-41E5-A093-4F355DDD3079}"/>
              </a:ext>
            </a:extLst>
          </p:cNvPr>
          <p:cNvSpPr txBox="1"/>
          <p:nvPr/>
        </p:nvSpPr>
        <p:spPr>
          <a:xfrm>
            <a:off x="310379" y="1753455"/>
            <a:ext cx="3891969" cy="2308324"/>
          </a:xfrm>
          <a:prstGeom prst="rect">
            <a:avLst/>
          </a:prstGeom>
          <a:noFill/>
        </p:spPr>
        <p:txBody>
          <a:bodyPr wrap="square" rtlCol="0">
            <a:spAutoFit/>
          </a:bodyPr>
          <a:lstStyle/>
          <a:p>
            <a:pPr algn="ctr"/>
            <a:r>
              <a:rPr lang="en-US" sz="3600" b="1" dirty="0">
                <a:solidFill>
                  <a:schemeClr val="tx1">
                    <a:lumMod val="95000"/>
                    <a:lumOff val="5000"/>
                  </a:schemeClr>
                </a:solidFill>
                <a:latin typeface="Reey" panose="00000500000000000000" pitchFamily="50" charset="0"/>
              </a:rPr>
              <a:t>This is something you will get better at with time.</a:t>
            </a:r>
            <a:endParaRPr lang="en-US" sz="4000" b="1" dirty="0">
              <a:solidFill>
                <a:schemeClr val="tx1">
                  <a:lumMod val="95000"/>
                  <a:lumOff val="5000"/>
                </a:schemeClr>
              </a:solidFill>
              <a:latin typeface="Reey" panose="00000500000000000000" pitchFamily="50" charset="0"/>
            </a:endParaRPr>
          </a:p>
        </p:txBody>
      </p:sp>
      <p:sp>
        <p:nvSpPr>
          <p:cNvPr id="7" name="Title 1">
            <a:extLst>
              <a:ext uri="{FF2B5EF4-FFF2-40B4-BE49-F238E27FC236}">
                <a16:creationId xmlns:a16="http://schemas.microsoft.com/office/drawing/2014/main" id="{174A6FAB-4B16-44E9-98A1-6A2B91D0C4FB}"/>
              </a:ext>
            </a:extLst>
          </p:cNvPr>
          <p:cNvSpPr txBox="1">
            <a:spLocks/>
          </p:cNvSpPr>
          <p:nvPr/>
        </p:nvSpPr>
        <p:spPr>
          <a:xfrm>
            <a:off x="4021671" y="-76896"/>
            <a:ext cx="7859950" cy="24199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You’re </a:t>
            </a:r>
            <a:r>
              <a:rPr lang="en-US" sz="7200" dirty="0" err="1">
                <a:solidFill>
                  <a:schemeClr val="bg1">
                    <a:lumMod val="95000"/>
                  </a:schemeClr>
                </a:solidFill>
                <a:latin typeface="Bookman Press Serif" pitchFamily="50" charset="0"/>
              </a:rPr>
              <a:t>gonna</a:t>
            </a:r>
            <a:r>
              <a:rPr lang="en-US" sz="7200" dirty="0">
                <a:solidFill>
                  <a:schemeClr val="bg1">
                    <a:lumMod val="95000"/>
                  </a:schemeClr>
                </a:solidFill>
                <a:latin typeface="Bookman Press Serif" pitchFamily="50" charset="0"/>
              </a:rPr>
              <a:t> make mistakes.</a:t>
            </a:r>
          </a:p>
        </p:txBody>
      </p:sp>
      <p:sp>
        <p:nvSpPr>
          <p:cNvPr id="11" name="TextBox 10">
            <a:extLst>
              <a:ext uri="{FF2B5EF4-FFF2-40B4-BE49-F238E27FC236}">
                <a16:creationId xmlns:a16="http://schemas.microsoft.com/office/drawing/2014/main" id="{D456759C-D9DC-43CB-A136-DDB5179B85DE}"/>
              </a:ext>
            </a:extLst>
          </p:cNvPr>
          <p:cNvSpPr txBox="1"/>
          <p:nvPr/>
        </p:nvSpPr>
        <p:spPr>
          <a:xfrm>
            <a:off x="2062263" y="2278045"/>
            <a:ext cx="9819358" cy="3785652"/>
          </a:xfrm>
          <a:prstGeom prst="rect">
            <a:avLst/>
          </a:prstGeom>
          <a:noFill/>
        </p:spPr>
        <p:txBody>
          <a:bodyPr wrap="square" rtlCol="0">
            <a:spAutoFit/>
          </a:bodyPr>
          <a:lstStyle/>
          <a:p>
            <a:pPr algn="r"/>
            <a:r>
              <a:rPr lang="en-US" sz="4800" dirty="0">
                <a:solidFill>
                  <a:schemeClr val="bg1">
                    <a:lumMod val="95000"/>
                  </a:schemeClr>
                </a:solidFill>
                <a:latin typeface="Quicksand" pitchFamily="2" charset="0"/>
                <a:cs typeface="Segoe UI Light" panose="020B0502040204020203" pitchFamily="34" charset="0"/>
              </a:rPr>
              <a:t>Sometimes you won’t</a:t>
            </a:r>
          </a:p>
          <a:p>
            <a:pPr algn="r"/>
            <a:r>
              <a:rPr lang="en-US" sz="4800" dirty="0">
                <a:solidFill>
                  <a:schemeClr val="bg1">
                    <a:lumMod val="95000"/>
                  </a:schemeClr>
                </a:solidFill>
                <a:latin typeface="Quicksand" pitchFamily="2" charset="0"/>
                <a:cs typeface="Segoe UI Light" panose="020B0502040204020203" pitchFamily="34" charset="0"/>
              </a:rPr>
              <a:t>Know what to say.</a:t>
            </a:r>
            <a:br>
              <a:rPr lang="en-US" sz="4800" dirty="0">
                <a:solidFill>
                  <a:schemeClr val="bg1">
                    <a:lumMod val="95000"/>
                  </a:schemeClr>
                </a:solidFill>
                <a:latin typeface="Quicksand" pitchFamily="2" charset="0"/>
                <a:cs typeface="Segoe UI Light" panose="020B0502040204020203" pitchFamily="34" charset="0"/>
              </a:rPr>
            </a:br>
            <a:r>
              <a:rPr lang="en-US" sz="4800" dirty="0">
                <a:solidFill>
                  <a:schemeClr val="bg1">
                    <a:lumMod val="95000"/>
                  </a:schemeClr>
                </a:solidFill>
                <a:latin typeface="Quicksand" pitchFamily="2" charset="0"/>
                <a:cs typeface="Segoe UI Light" panose="020B0502040204020203" pitchFamily="34" charset="0"/>
              </a:rPr>
              <a:t>You’ll sneeze into your mic.</a:t>
            </a:r>
          </a:p>
          <a:p>
            <a:pPr algn="r"/>
            <a:r>
              <a:rPr lang="en-US" sz="4800" dirty="0">
                <a:solidFill>
                  <a:schemeClr val="bg1">
                    <a:lumMod val="95000"/>
                  </a:schemeClr>
                </a:solidFill>
                <a:latin typeface="Quicksand" pitchFamily="2" charset="0"/>
                <a:cs typeface="Segoe UI Light" panose="020B0502040204020203" pitchFamily="34" charset="0"/>
              </a:rPr>
              <a:t>Sometimes you won’t know how to make a customer happy.</a:t>
            </a:r>
          </a:p>
        </p:txBody>
      </p:sp>
      <p:sp>
        <p:nvSpPr>
          <p:cNvPr id="13" name="Title 1">
            <a:extLst>
              <a:ext uri="{FF2B5EF4-FFF2-40B4-BE49-F238E27FC236}">
                <a16:creationId xmlns:a16="http://schemas.microsoft.com/office/drawing/2014/main" id="{D6319B78-56C3-49EC-A7A7-C03BBFC4A8A5}"/>
              </a:ext>
            </a:extLst>
          </p:cNvPr>
          <p:cNvSpPr txBox="1">
            <a:spLocks/>
          </p:cNvSpPr>
          <p:nvPr/>
        </p:nvSpPr>
        <p:spPr>
          <a:xfrm>
            <a:off x="-305775" y="5313016"/>
            <a:ext cx="5124275" cy="13475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It’s Okay.</a:t>
            </a:r>
          </a:p>
        </p:txBody>
      </p:sp>
    </p:spTree>
    <p:extLst>
      <p:ext uri="{BB962C8B-B14F-4D97-AF65-F5344CB8AC3E}">
        <p14:creationId xmlns:p14="http://schemas.microsoft.com/office/powerpoint/2010/main" val="2020815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976009" y="-1079774"/>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Just Remember:</a:t>
            </a:r>
          </a:p>
        </p:txBody>
      </p:sp>
      <p:sp>
        <p:nvSpPr>
          <p:cNvPr id="3" name="TextBox 2">
            <a:extLst>
              <a:ext uri="{FF2B5EF4-FFF2-40B4-BE49-F238E27FC236}">
                <a16:creationId xmlns:a16="http://schemas.microsoft.com/office/drawing/2014/main" id="{C7967837-423A-430F-8528-D97F412B9370}"/>
              </a:ext>
            </a:extLst>
          </p:cNvPr>
          <p:cNvSpPr txBox="1"/>
          <p:nvPr/>
        </p:nvSpPr>
        <p:spPr>
          <a:xfrm>
            <a:off x="388214" y="1275570"/>
            <a:ext cx="11415571" cy="4493538"/>
          </a:xfrm>
          <a:prstGeom prst="rect">
            <a:avLst/>
          </a:prstGeom>
          <a:noFill/>
        </p:spPr>
        <p:txBody>
          <a:bodyPr wrap="square" rtlCol="0">
            <a:spAutoFit/>
          </a:bodyPr>
          <a:lstStyle/>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Be Professional</a:t>
            </a:r>
            <a:br>
              <a:rPr lang="en-US" sz="1400" dirty="0">
                <a:solidFill>
                  <a:schemeClr val="bg1">
                    <a:lumMod val="95000"/>
                  </a:schemeClr>
                </a:solidFill>
                <a:latin typeface="Quicksand" pitchFamily="2" charset="0"/>
                <a:cs typeface="Segoe UI Light" panose="020B0502040204020203" pitchFamily="34" charset="0"/>
              </a:rPr>
            </a:br>
            <a:endParaRPr lang="en-US" sz="1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Make ALL Communications Useful</a:t>
            </a:r>
            <a:br>
              <a:rPr lang="en-US" sz="1400" dirty="0">
                <a:solidFill>
                  <a:schemeClr val="bg1">
                    <a:lumMod val="95000"/>
                  </a:schemeClr>
                </a:solidFill>
                <a:latin typeface="Quicksand" pitchFamily="2" charset="0"/>
                <a:cs typeface="Segoe UI Light" panose="020B0502040204020203" pitchFamily="34" charset="0"/>
              </a:rPr>
            </a:br>
            <a:endParaRPr lang="en-US" sz="1400"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Be Clear</a:t>
            </a:r>
            <a:br>
              <a:rPr lang="en-US" dirty="0">
                <a:solidFill>
                  <a:schemeClr val="bg1">
                    <a:lumMod val="95000"/>
                  </a:schemeClr>
                </a:solidFill>
                <a:latin typeface="Quicksand" pitchFamily="2" charset="0"/>
                <a:cs typeface="Segoe UI Light" panose="020B0502040204020203" pitchFamily="34" charset="0"/>
              </a:rPr>
            </a:br>
            <a:endParaRPr lang="en-US" dirty="0">
              <a:solidFill>
                <a:schemeClr val="bg1">
                  <a:lumMod val="95000"/>
                </a:schemeClr>
              </a:solidFill>
              <a:latin typeface="Quicksand" pitchFamily="2" charset="0"/>
              <a:cs typeface="Segoe UI Light" panose="020B0502040204020203" pitchFamily="34" charset="0"/>
            </a:endParaRP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Be Concise</a:t>
            </a: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Be Prepared</a:t>
            </a:r>
          </a:p>
        </p:txBody>
      </p:sp>
      <p:pic>
        <p:nvPicPr>
          <p:cNvPr id="4" name="Picture 3" descr="A picture containing monitor, television&#10;&#10;Description automatically generated">
            <a:extLst>
              <a:ext uri="{FF2B5EF4-FFF2-40B4-BE49-F238E27FC236}">
                <a16:creationId xmlns:a16="http://schemas.microsoft.com/office/drawing/2014/main" id="{E3C669D2-39CE-405F-A859-477A7D999B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326154">
            <a:off x="7246983" y="2698233"/>
            <a:ext cx="4542883" cy="4773097"/>
          </a:xfrm>
          <a:prstGeom prst="rect">
            <a:avLst/>
          </a:prstGeom>
        </p:spPr>
      </p:pic>
      <p:sp>
        <p:nvSpPr>
          <p:cNvPr id="5" name="TextBox 4">
            <a:extLst>
              <a:ext uri="{FF2B5EF4-FFF2-40B4-BE49-F238E27FC236}">
                <a16:creationId xmlns:a16="http://schemas.microsoft.com/office/drawing/2014/main" id="{5CF2DA11-2EDF-4519-B06C-C1F6A258A4DF}"/>
              </a:ext>
            </a:extLst>
          </p:cNvPr>
          <p:cNvSpPr txBox="1"/>
          <p:nvPr/>
        </p:nvSpPr>
        <p:spPr>
          <a:xfrm>
            <a:off x="7713967" y="4374562"/>
            <a:ext cx="3334040" cy="1938992"/>
          </a:xfrm>
          <a:prstGeom prst="rect">
            <a:avLst/>
          </a:prstGeom>
          <a:noFill/>
        </p:spPr>
        <p:txBody>
          <a:bodyPr wrap="square" rtlCol="0">
            <a:spAutoFit/>
          </a:bodyPr>
          <a:lstStyle/>
          <a:p>
            <a:pPr algn="ctr"/>
            <a:r>
              <a:rPr lang="en-US" sz="6000" b="1" dirty="0">
                <a:solidFill>
                  <a:schemeClr val="tx1">
                    <a:lumMod val="95000"/>
                    <a:lumOff val="5000"/>
                  </a:schemeClr>
                </a:solidFill>
                <a:latin typeface="Parkway Lush" panose="02000506000000020004" pitchFamily="2" charset="0"/>
              </a:rPr>
              <a:t>Be Customer</a:t>
            </a:r>
          </a:p>
          <a:p>
            <a:pPr algn="ctr"/>
            <a:r>
              <a:rPr lang="en-US" sz="6000" b="1" dirty="0">
                <a:solidFill>
                  <a:schemeClr val="tx1">
                    <a:lumMod val="95000"/>
                    <a:lumOff val="5000"/>
                  </a:schemeClr>
                </a:solidFill>
                <a:latin typeface="Parkway Lush" panose="02000506000000020004" pitchFamily="2" charset="0"/>
              </a:rPr>
              <a:t>Focused</a:t>
            </a:r>
            <a:endParaRPr lang="en-US" sz="4000" b="1" dirty="0">
              <a:solidFill>
                <a:schemeClr val="tx1">
                  <a:lumMod val="95000"/>
                  <a:lumOff val="5000"/>
                </a:schemeClr>
              </a:solidFill>
              <a:latin typeface="Parkway Lush" panose="02000506000000020004" pitchFamily="2" charset="0"/>
            </a:endParaRPr>
          </a:p>
        </p:txBody>
      </p:sp>
      <p:sp>
        <p:nvSpPr>
          <p:cNvPr id="7" name="TextBox 6">
            <a:extLst>
              <a:ext uri="{FF2B5EF4-FFF2-40B4-BE49-F238E27FC236}">
                <a16:creationId xmlns:a16="http://schemas.microsoft.com/office/drawing/2014/main" id="{39B6B7BE-BE5C-4402-8AE6-3F566ABF5EA5}"/>
              </a:ext>
            </a:extLst>
          </p:cNvPr>
          <p:cNvSpPr txBox="1"/>
          <p:nvPr/>
        </p:nvSpPr>
        <p:spPr>
          <a:xfrm>
            <a:off x="6618944" y="3009950"/>
            <a:ext cx="3334040" cy="2215991"/>
          </a:xfrm>
          <a:prstGeom prst="rect">
            <a:avLst/>
          </a:prstGeom>
          <a:noFill/>
        </p:spPr>
        <p:txBody>
          <a:bodyPr wrap="square" rtlCol="0">
            <a:spAutoFit/>
          </a:bodyPr>
          <a:lstStyle/>
          <a:p>
            <a:pPr algn="ctr"/>
            <a:r>
              <a:rPr lang="en-US" sz="13800" b="1" dirty="0">
                <a:solidFill>
                  <a:schemeClr val="tx1">
                    <a:lumMod val="95000"/>
                    <a:lumOff val="5000"/>
                  </a:schemeClr>
                </a:solidFill>
                <a:latin typeface="Parkway Lush" panose="02000506000000020004" pitchFamily="2" charset="0"/>
              </a:rPr>
              <a:t>*</a:t>
            </a:r>
            <a:endParaRPr lang="en-US" sz="8000" b="1" dirty="0">
              <a:solidFill>
                <a:schemeClr val="tx1">
                  <a:lumMod val="95000"/>
                  <a:lumOff val="5000"/>
                </a:schemeClr>
              </a:solidFill>
              <a:latin typeface="Parkway Lush" panose="02000506000000020004" pitchFamily="2" charset="0"/>
            </a:endParaRPr>
          </a:p>
        </p:txBody>
      </p:sp>
      <p:sp>
        <p:nvSpPr>
          <p:cNvPr id="11" name="TextBox 10">
            <a:extLst>
              <a:ext uri="{FF2B5EF4-FFF2-40B4-BE49-F238E27FC236}">
                <a16:creationId xmlns:a16="http://schemas.microsoft.com/office/drawing/2014/main" id="{0738380C-DE14-41DF-98BE-75135F929F8F}"/>
              </a:ext>
            </a:extLst>
          </p:cNvPr>
          <p:cNvSpPr txBox="1"/>
          <p:nvPr/>
        </p:nvSpPr>
        <p:spPr>
          <a:xfrm>
            <a:off x="7908075" y="3158176"/>
            <a:ext cx="3334040" cy="2215991"/>
          </a:xfrm>
          <a:prstGeom prst="rect">
            <a:avLst/>
          </a:prstGeom>
          <a:noFill/>
        </p:spPr>
        <p:txBody>
          <a:bodyPr wrap="square" rtlCol="0">
            <a:spAutoFit/>
          </a:bodyPr>
          <a:lstStyle/>
          <a:p>
            <a:pPr algn="ctr"/>
            <a:r>
              <a:rPr lang="en-US" sz="13800" b="1" dirty="0">
                <a:solidFill>
                  <a:schemeClr val="tx1">
                    <a:lumMod val="95000"/>
                    <a:lumOff val="5000"/>
                  </a:schemeClr>
                </a:solidFill>
                <a:latin typeface="Parkway Lush" panose="02000506000000020004" pitchFamily="2" charset="0"/>
              </a:rPr>
              <a:t>*</a:t>
            </a:r>
            <a:endParaRPr lang="en-US" sz="8000" b="1" dirty="0">
              <a:solidFill>
                <a:schemeClr val="tx1">
                  <a:lumMod val="95000"/>
                  <a:lumOff val="5000"/>
                </a:schemeClr>
              </a:solidFill>
              <a:latin typeface="Parkway Lush" panose="02000506000000020004" pitchFamily="2" charset="0"/>
            </a:endParaRPr>
          </a:p>
        </p:txBody>
      </p:sp>
      <p:sp>
        <p:nvSpPr>
          <p:cNvPr id="13" name="TextBox 12">
            <a:extLst>
              <a:ext uri="{FF2B5EF4-FFF2-40B4-BE49-F238E27FC236}">
                <a16:creationId xmlns:a16="http://schemas.microsoft.com/office/drawing/2014/main" id="{974D8CB0-87AB-4F51-AD0C-A29DBFB10488}"/>
              </a:ext>
            </a:extLst>
          </p:cNvPr>
          <p:cNvSpPr txBox="1"/>
          <p:nvPr/>
        </p:nvSpPr>
        <p:spPr>
          <a:xfrm>
            <a:off x="8091856" y="5404492"/>
            <a:ext cx="3334040" cy="2215991"/>
          </a:xfrm>
          <a:prstGeom prst="rect">
            <a:avLst/>
          </a:prstGeom>
          <a:noFill/>
        </p:spPr>
        <p:txBody>
          <a:bodyPr wrap="square" rtlCol="0">
            <a:spAutoFit/>
          </a:bodyPr>
          <a:lstStyle/>
          <a:p>
            <a:pPr algn="ctr"/>
            <a:r>
              <a:rPr lang="en-US" sz="13800" b="1" dirty="0">
                <a:solidFill>
                  <a:schemeClr val="tx1">
                    <a:lumMod val="95000"/>
                    <a:lumOff val="5000"/>
                  </a:schemeClr>
                </a:solidFill>
                <a:latin typeface="Parkway Lush" panose="02000506000000020004" pitchFamily="2" charset="0"/>
              </a:rPr>
              <a:t>*</a:t>
            </a:r>
            <a:endParaRPr lang="en-US" sz="8000" b="1" dirty="0">
              <a:solidFill>
                <a:schemeClr val="tx1">
                  <a:lumMod val="95000"/>
                  <a:lumOff val="5000"/>
                </a:schemeClr>
              </a:solidFill>
              <a:latin typeface="Parkway Lush" panose="02000506000000020004" pitchFamily="2" charset="0"/>
            </a:endParaRPr>
          </a:p>
        </p:txBody>
      </p:sp>
    </p:spTree>
    <p:extLst>
      <p:ext uri="{BB962C8B-B14F-4D97-AF65-F5344CB8AC3E}">
        <p14:creationId xmlns:p14="http://schemas.microsoft.com/office/powerpoint/2010/main" val="415877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rot="304273">
            <a:off x="-2367063" y="-379382"/>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a:latin typeface="Reey" panose="00000500000000000000" pitchFamily="50" charset="0"/>
              </a:rPr>
              <a:t>Agenda</a:t>
            </a:r>
            <a:r>
              <a:rPr lang="en-US" sz="7200" dirty="0">
                <a:latin typeface="Reey" panose="00000500000000000000" pitchFamily="50" charset="0"/>
              </a:rPr>
              <a:t>:</a:t>
            </a:r>
          </a:p>
        </p:txBody>
      </p:sp>
      <p:sp>
        <p:nvSpPr>
          <p:cNvPr id="3" name="TextBox 2">
            <a:extLst>
              <a:ext uri="{FF2B5EF4-FFF2-40B4-BE49-F238E27FC236}">
                <a16:creationId xmlns:a16="http://schemas.microsoft.com/office/drawing/2014/main" id="{C7967837-423A-430F-8528-D97F412B9370}"/>
              </a:ext>
            </a:extLst>
          </p:cNvPr>
          <p:cNvSpPr txBox="1"/>
          <p:nvPr/>
        </p:nvSpPr>
        <p:spPr>
          <a:xfrm>
            <a:off x="1503047" y="1739821"/>
            <a:ext cx="10539795" cy="4524315"/>
          </a:xfrm>
          <a:prstGeom prst="rect">
            <a:avLst/>
          </a:prstGeom>
          <a:noFill/>
        </p:spPr>
        <p:txBody>
          <a:bodyPr wrap="square" rtlCol="0">
            <a:spAutoFit/>
          </a:bodyPr>
          <a:lstStyle/>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Good Communications</a:t>
            </a: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Professional Emails</a:t>
            </a: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Professional Calls</a:t>
            </a: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Call or Email?</a:t>
            </a:r>
          </a:p>
          <a:p>
            <a:pPr marL="914400" indent="-914400">
              <a:buAutoNum type="arabicPeriod"/>
            </a:pPr>
            <a:r>
              <a:rPr lang="en-US" sz="4800" dirty="0">
                <a:solidFill>
                  <a:schemeClr val="bg1">
                    <a:lumMod val="95000"/>
                  </a:schemeClr>
                </a:solidFill>
                <a:latin typeface="Quicksand" pitchFamily="2" charset="0"/>
                <a:cs typeface="Segoe UI Light" panose="020B0502040204020203" pitchFamily="34" charset="0"/>
              </a:rPr>
              <a:t>FQR (First Quality Response)</a:t>
            </a:r>
          </a:p>
          <a:p>
            <a:pPr marL="914400" indent="-914400">
              <a:buFontTx/>
              <a:buAutoNum type="arabicPeriod"/>
            </a:pPr>
            <a:r>
              <a:rPr lang="en-US" sz="4800" dirty="0">
                <a:solidFill>
                  <a:schemeClr val="bg1">
                    <a:lumMod val="95000"/>
                  </a:schemeClr>
                </a:solidFill>
                <a:latin typeface="Quicksand" pitchFamily="2" charset="0"/>
                <a:cs typeface="Segoe UI Light" panose="020B0502040204020203" pitchFamily="34" charset="0"/>
              </a:rPr>
              <a:t>LQR (Last Quality Response)</a:t>
            </a:r>
          </a:p>
        </p:txBody>
      </p:sp>
    </p:spTree>
    <p:extLst>
      <p:ext uri="{BB962C8B-B14F-4D97-AF65-F5344CB8AC3E}">
        <p14:creationId xmlns:p14="http://schemas.microsoft.com/office/powerpoint/2010/main" val="3872235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4407792" cy="9581745"/>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monitor, television&#10;&#10;Description automatically generated">
            <a:extLst>
              <a:ext uri="{FF2B5EF4-FFF2-40B4-BE49-F238E27FC236}">
                <a16:creationId xmlns:a16="http://schemas.microsoft.com/office/drawing/2014/main" id="{3E8D3E4A-50B3-4257-8EC2-760A4F0404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667305">
            <a:off x="39646" y="-271724"/>
            <a:ext cx="4542883" cy="4773097"/>
          </a:xfrm>
          <a:prstGeom prst="rect">
            <a:avLst/>
          </a:prstGeom>
        </p:spPr>
      </p:pic>
      <p:sp>
        <p:nvSpPr>
          <p:cNvPr id="3" name="TextBox 2">
            <a:extLst>
              <a:ext uri="{FF2B5EF4-FFF2-40B4-BE49-F238E27FC236}">
                <a16:creationId xmlns:a16="http://schemas.microsoft.com/office/drawing/2014/main" id="{49DFE934-2CB7-4452-92BA-AFD6D98EF532}"/>
              </a:ext>
            </a:extLst>
          </p:cNvPr>
          <p:cNvSpPr txBox="1"/>
          <p:nvPr/>
        </p:nvSpPr>
        <p:spPr>
          <a:xfrm rot="265370">
            <a:off x="644066" y="1925455"/>
            <a:ext cx="3334040" cy="1323439"/>
          </a:xfrm>
          <a:prstGeom prst="rect">
            <a:avLst/>
          </a:prstGeom>
          <a:noFill/>
        </p:spPr>
        <p:txBody>
          <a:bodyPr wrap="square" rtlCol="0">
            <a:spAutoFit/>
          </a:bodyPr>
          <a:lstStyle/>
          <a:p>
            <a:pPr algn="ctr"/>
            <a:r>
              <a:rPr lang="en-US" sz="4000" b="1" dirty="0">
                <a:solidFill>
                  <a:schemeClr val="tx1">
                    <a:lumMod val="95000"/>
                    <a:lumOff val="5000"/>
                  </a:schemeClr>
                </a:solidFill>
                <a:latin typeface="Reey" panose="00000500000000000000" pitchFamily="50" charset="0"/>
              </a:rPr>
              <a:t>This is all on the wiki!</a:t>
            </a:r>
            <a:endParaRPr lang="en-US" sz="4400" b="1" dirty="0">
              <a:solidFill>
                <a:schemeClr val="tx1">
                  <a:lumMod val="95000"/>
                  <a:lumOff val="5000"/>
                </a:schemeClr>
              </a:solidFill>
              <a:latin typeface="Reey" panose="00000500000000000000" pitchFamily="50" charset="0"/>
            </a:endParaRPr>
          </a:p>
        </p:txBody>
      </p:sp>
      <p:pic>
        <p:nvPicPr>
          <p:cNvPr id="9" name="Picture 8" descr="A picture containing monitor, television&#10;&#10;Description automatically generated">
            <a:extLst>
              <a:ext uri="{FF2B5EF4-FFF2-40B4-BE49-F238E27FC236}">
                <a16:creationId xmlns:a16="http://schemas.microsoft.com/office/drawing/2014/main" id="{2E7E1545-45C2-4F10-B5DD-F4106B956C6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24947" y="-354542"/>
            <a:ext cx="4542883" cy="4773097"/>
          </a:xfrm>
          <a:prstGeom prst="rect">
            <a:avLst/>
          </a:prstGeom>
        </p:spPr>
      </p:pic>
      <p:sp>
        <p:nvSpPr>
          <p:cNvPr id="14" name="Lightning Bolt 13">
            <a:extLst>
              <a:ext uri="{FF2B5EF4-FFF2-40B4-BE49-F238E27FC236}">
                <a16:creationId xmlns:a16="http://schemas.microsoft.com/office/drawing/2014/main" id="{B3EE7E75-FB3D-4BFB-9502-319E9B30AFFE}"/>
              </a:ext>
            </a:extLst>
          </p:cNvPr>
          <p:cNvSpPr/>
          <p:nvPr/>
        </p:nvSpPr>
        <p:spPr>
          <a:xfrm rot="19470836">
            <a:off x="4346196" y="2184735"/>
            <a:ext cx="2785682" cy="1723040"/>
          </a:xfrm>
          <a:custGeom>
            <a:avLst/>
            <a:gdLst>
              <a:gd name="connsiteX0" fmla="*/ 1092606 w 2785682"/>
              <a:gd name="connsiteY0" fmla="*/ 0 h 1723040"/>
              <a:gd name="connsiteX1" fmla="*/ 1375559 w 2785682"/>
              <a:gd name="connsiteY1" fmla="*/ 242502 h 1723040"/>
              <a:gd name="connsiteX2" fmla="*/ 1658512 w 2785682"/>
              <a:gd name="connsiteY2" fmla="*/ 485003 h 1723040"/>
              <a:gd name="connsiteX3" fmla="*/ 1425082 w 2785682"/>
              <a:gd name="connsiteY3" fmla="*/ 542199 h 1723040"/>
              <a:gd name="connsiteX4" fmla="*/ 1795737 w 2785682"/>
              <a:gd name="connsiteY4" fmla="*/ 758313 h 1723040"/>
              <a:gd name="connsiteX5" fmla="*/ 2137881 w 2785682"/>
              <a:gd name="connsiteY5" fmla="*/ 957802 h 1723040"/>
              <a:gd name="connsiteX6" fmla="*/ 1904452 w 2785682"/>
              <a:gd name="connsiteY6" fmla="*/ 1027203 h 1723040"/>
              <a:gd name="connsiteX7" fmla="*/ 2327442 w 2785682"/>
              <a:gd name="connsiteY7" fmla="*/ 1361205 h 1723040"/>
              <a:gd name="connsiteX8" fmla="*/ 2785681 w 2785682"/>
              <a:gd name="connsiteY8" fmla="*/ 1723040 h 1723040"/>
              <a:gd name="connsiteX9" fmla="*/ 2302470 w 2785682"/>
              <a:gd name="connsiteY9" fmla="*/ 1550618 h 1723040"/>
              <a:gd name="connsiteX10" fmla="*/ 1789370 w 2785682"/>
              <a:gd name="connsiteY10" fmla="*/ 1367530 h 1723040"/>
              <a:gd name="connsiteX11" fmla="*/ 1291215 w 2785682"/>
              <a:gd name="connsiteY11" fmla="*/ 1189775 h 1723040"/>
              <a:gd name="connsiteX12" fmla="*/ 1576231 w 2785682"/>
              <a:gd name="connsiteY12" fmla="*/ 1115748 h 1723040"/>
              <a:gd name="connsiteX13" fmla="*/ 1111951 w 2785682"/>
              <a:gd name="connsiteY13" fmla="*/ 944960 h 1723040"/>
              <a:gd name="connsiteX14" fmla="*/ 647671 w 2785682"/>
              <a:gd name="connsiteY14" fmla="*/ 774171 h 1723040"/>
              <a:gd name="connsiteX15" fmla="*/ 980405 w 2785682"/>
              <a:gd name="connsiteY15" fmla="*/ 668635 h 1723040"/>
              <a:gd name="connsiteX16" fmla="*/ 519615 w 2785682"/>
              <a:gd name="connsiteY16" fmla="*/ 500220 h 1723040"/>
              <a:gd name="connsiteX17" fmla="*/ 0 w 2785682"/>
              <a:gd name="connsiteY17" fmla="*/ 310306 h 1723040"/>
              <a:gd name="connsiteX18" fmla="*/ 557229 w 2785682"/>
              <a:gd name="connsiteY18" fmla="*/ 152050 h 1723040"/>
              <a:gd name="connsiteX19" fmla="*/ 1092606 w 2785682"/>
              <a:gd name="connsiteY19" fmla="*/ 0 h 17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5682" h="1723040" fill="none" extrusionOk="0">
                <a:moveTo>
                  <a:pt x="1092606" y="0"/>
                </a:moveTo>
                <a:cubicBezTo>
                  <a:pt x="1219225" y="94474"/>
                  <a:pt x="1269837" y="178017"/>
                  <a:pt x="1375559" y="242502"/>
                </a:cubicBezTo>
                <a:cubicBezTo>
                  <a:pt x="1481281" y="306986"/>
                  <a:pt x="1586072" y="435935"/>
                  <a:pt x="1658512" y="485003"/>
                </a:cubicBezTo>
                <a:cubicBezTo>
                  <a:pt x="1562927" y="524660"/>
                  <a:pt x="1490854" y="505739"/>
                  <a:pt x="1425082" y="542199"/>
                </a:cubicBezTo>
                <a:cubicBezTo>
                  <a:pt x="1600170" y="590483"/>
                  <a:pt x="1662717" y="681427"/>
                  <a:pt x="1795737" y="758313"/>
                </a:cubicBezTo>
                <a:cubicBezTo>
                  <a:pt x="1928758" y="835198"/>
                  <a:pt x="2011609" y="902703"/>
                  <a:pt x="2137881" y="957802"/>
                </a:cubicBezTo>
                <a:cubicBezTo>
                  <a:pt x="2069442" y="999595"/>
                  <a:pt x="1978148" y="975378"/>
                  <a:pt x="1904452" y="1027203"/>
                </a:cubicBezTo>
                <a:cubicBezTo>
                  <a:pt x="1999563" y="1100973"/>
                  <a:pt x="2225932" y="1297565"/>
                  <a:pt x="2327442" y="1361205"/>
                </a:cubicBezTo>
                <a:cubicBezTo>
                  <a:pt x="2428952" y="1424845"/>
                  <a:pt x="2565935" y="1572715"/>
                  <a:pt x="2785681" y="1723040"/>
                </a:cubicBezTo>
                <a:cubicBezTo>
                  <a:pt x="2535290" y="1668711"/>
                  <a:pt x="2446364" y="1581648"/>
                  <a:pt x="2302470" y="1550618"/>
                </a:cubicBezTo>
                <a:cubicBezTo>
                  <a:pt x="2158576" y="1519588"/>
                  <a:pt x="2012584" y="1443833"/>
                  <a:pt x="1789370" y="1367530"/>
                </a:cubicBezTo>
                <a:cubicBezTo>
                  <a:pt x="1566156" y="1291227"/>
                  <a:pt x="1545691" y="1246024"/>
                  <a:pt x="1291215" y="1189775"/>
                </a:cubicBezTo>
                <a:cubicBezTo>
                  <a:pt x="1359916" y="1156926"/>
                  <a:pt x="1514994" y="1155515"/>
                  <a:pt x="1576231" y="1115748"/>
                </a:cubicBezTo>
                <a:cubicBezTo>
                  <a:pt x="1411529" y="1098977"/>
                  <a:pt x="1259213" y="996722"/>
                  <a:pt x="1111951" y="944960"/>
                </a:cubicBezTo>
                <a:cubicBezTo>
                  <a:pt x="964690" y="893198"/>
                  <a:pt x="818633" y="803142"/>
                  <a:pt x="647671" y="774171"/>
                </a:cubicBezTo>
                <a:cubicBezTo>
                  <a:pt x="734229" y="715593"/>
                  <a:pt x="827037" y="760328"/>
                  <a:pt x="980405" y="668635"/>
                </a:cubicBezTo>
                <a:cubicBezTo>
                  <a:pt x="806987" y="630761"/>
                  <a:pt x="713877" y="540959"/>
                  <a:pt x="519615" y="500220"/>
                </a:cubicBezTo>
                <a:cubicBezTo>
                  <a:pt x="325353" y="459481"/>
                  <a:pt x="150407" y="365206"/>
                  <a:pt x="0" y="310306"/>
                </a:cubicBezTo>
                <a:cubicBezTo>
                  <a:pt x="181815" y="242439"/>
                  <a:pt x="445079" y="231161"/>
                  <a:pt x="557229" y="152050"/>
                </a:cubicBezTo>
                <a:cubicBezTo>
                  <a:pt x="669379" y="72939"/>
                  <a:pt x="924010" y="67122"/>
                  <a:pt x="1092606" y="0"/>
                </a:cubicBezTo>
                <a:close/>
              </a:path>
              <a:path w="2785682" h="1723040" stroke="0" extrusionOk="0">
                <a:moveTo>
                  <a:pt x="1092606" y="0"/>
                </a:moveTo>
                <a:cubicBezTo>
                  <a:pt x="1209716" y="87816"/>
                  <a:pt x="1239670" y="150544"/>
                  <a:pt x="1369900" y="237651"/>
                </a:cubicBezTo>
                <a:cubicBezTo>
                  <a:pt x="1500130" y="324758"/>
                  <a:pt x="1552332" y="446434"/>
                  <a:pt x="1658512" y="485003"/>
                </a:cubicBezTo>
                <a:cubicBezTo>
                  <a:pt x="1617077" y="518253"/>
                  <a:pt x="1487364" y="509015"/>
                  <a:pt x="1425082" y="542199"/>
                </a:cubicBezTo>
                <a:cubicBezTo>
                  <a:pt x="1621814" y="604049"/>
                  <a:pt x="1666022" y="735982"/>
                  <a:pt x="1781482" y="750001"/>
                </a:cubicBezTo>
                <a:cubicBezTo>
                  <a:pt x="1896942" y="764020"/>
                  <a:pt x="2025438" y="907078"/>
                  <a:pt x="2137881" y="957802"/>
                </a:cubicBezTo>
                <a:cubicBezTo>
                  <a:pt x="2049976" y="993204"/>
                  <a:pt x="1974595" y="987009"/>
                  <a:pt x="1904452" y="1027203"/>
                </a:cubicBezTo>
                <a:cubicBezTo>
                  <a:pt x="2060760" y="1134543"/>
                  <a:pt x="2199530" y="1300888"/>
                  <a:pt x="2362691" y="1389038"/>
                </a:cubicBezTo>
                <a:cubicBezTo>
                  <a:pt x="2525852" y="1477189"/>
                  <a:pt x="2661740" y="1690105"/>
                  <a:pt x="2785681" y="1723040"/>
                </a:cubicBezTo>
                <a:cubicBezTo>
                  <a:pt x="2577212" y="1650087"/>
                  <a:pt x="2486592" y="1591679"/>
                  <a:pt x="2287526" y="1545285"/>
                </a:cubicBezTo>
                <a:cubicBezTo>
                  <a:pt x="2088460" y="1498891"/>
                  <a:pt x="1961788" y="1397201"/>
                  <a:pt x="1804315" y="1372863"/>
                </a:cubicBezTo>
                <a:cubicBezTo>
                  <a:pt x="1646842" y="1348525"/>
                  <a:pt x="1544530" y="1211758"/>
                  <a:pt x="1291215" y="1189775"/>
                </a:cubicBezTo>
                <a:cubicBezTo>
                  <a:pt x="1420870" y="1134749"/>
                  <a:pt x="1487041" y="1145503"/>
                  <a:pt x="1576231" y="1115748"/>
                </a:cubicBezTo>
                <a:cubicBezTo>
                  <a:pt x="1410413" y="1083158"/>
                  <a:pt x="1232154" y="937487"/>
                  <a:pt x="1093380" y="938128"/>
                </a:cubicBezTo>
                <a:cubicBezTo>
                  <a:pt x="954606" y="938769"/>
                  <a:pt x="758529" y="783736"/>
                  <a:pt x="647671" y="774171"/>
                </a:cubicBezTo>
                <a:cubicBezTo>
                  <a:pt x="797458" y="704913"/>
                  <a:pt x="862560" y="744625"/>
                  <a:pt x="980405" y="668635"/>
                </a:cubicBezTo>
                <a:cubicBezTo>
                  <a:pt x="762849" y="600729"/>
                  <a:pt x="691120" y="556391"/>
                  <a:pt x="509811" y="496637"/>
                </a:cubicBezTo>
                <a:cubicBezTo>
                  <a:pt x="328502" y="436883"/>
                  <a:pt x="234409" y="343564"/>
                  <a:pt x="0" y="310306"/>
                </a:cubicBezTo>
                <a:cubicBezTo>
                  <a:pt x="121677" y="226643"/>
                  <a:pt x="363678" y="225280"/>
                  <a:pt x="568155" y="148947"/>
                </a:cubicBezTo>
                <a:cubicBezTo>
                  <a:pt x="772632" y="72614"/>
                  <a:pt x="923082" y="89683"/>
                  <a:pt x="1092606" y="0"/>
                </a:cubicBezTo>
                <a:close/>
              </a:path>
            </a:pathLst>
          </a:custGeom>
          <a:solidFill>
            <a:srgbClr val="FC0480">
              <a:alpha val="35000"/>
            </a:srgbClr>
          </a:solidFill>
          <a:ln w="82550">
            <a:solidFill>
              <a:srgbClr val="FC0480">
                <a:alpha val="35000"/>
              </a:srgbClr>
            </a:solidFill>
            <a:extLst>
              <a:ext uri="{C807C97D-BFC1-408E-A445-0C87EB9F89A2}">
                <ask:lineSketchStyleProps xmlns:ask="http://schemas.microsoft.com/office/drawing/2018/sketchyshapes" sd="1219033472">
                  <a:prstGeom prst="lightningBol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7D3C1B-5150-477F-92C2-9867419927C6}"/>
              </a:ext>
            </a:extLst>
          </p:cNvPr>
          <p:cNvSpPr txBox="1"/>
          <p:nvPr/>
        </p:nvSpPr>
        <p:spPr>
          <a:xfrm rot="21338144">
            <a:off x="3933833" y="1418887"/>
            <a:ext cx="3610410" cy="1938992"/>
          </a:xfrm>
          <a:prstGeom prst="rect">
            <a:avLst/>
          </a:prstGeom>
          <a:noFill/>
        </p:spPr>
        <p:txBody>
          <a:bodyPr wrap="square" rtlCol="0">
            <a:spAutoFit/>
          </a:bodyPr>
          <a:lstStyle/>
          <a:p>
            <a:pPr algn="ctr"/>
            <a:r>
              <a:rPr lang="en-US" sz="4000" b="1" dirty="0">
                <a:solidFill>
                  <a:schemeClr val="tx1">
                    <a:lumMod val="95000"/>
                    <a:lumOff val="5000"/>
                  </a:schemeClr>
                </a:solidFill>
                <a:latin typeface="Reey" panose="00000500000000000000" pitchFamily="50" charset="0"/>
              </a:rPr>
              <a:t>Search:</a:t>
            </a:r>
          </a:p>
          <a:p>
            <a:pPr algn="ctr"/>
            <a:endParaRPr lang="en-US" sz="4000" b="1" dirty="0">
              <a:solidFill>
                <a:schemeClr val="tx1">
                  <a:lumMod val="95000"/>
                  <a:lumOff val="5000"/>
                </a:schemeClr>
              </a:solidFill>
              <a:latin typeface="Reey" panose="00000500000000000000" pitchFamily="50" charset="0"/>
            </a:endParaRPr>
          </a:p>
          <a:p>
            <a:pPr algn="ctr"/>
            <a:r>
              <a:rPr lang="en-US" sz="4000" b="1" dirty="0">
                <a:solidFill>
                  <a:schemeClr val="tx1">
                    <a:lumMod val="95000"/>
                    <a:lumOff val="5000"/>
                  </a:schemeClr>
                </a:solidFill>
                <a:latin typeface="Reey" panose="00000500000000000000" pitchFamily="50" charset="0"/>
              </a:rPr>
              <a:t>‘communication’</a:t>
            </a:r>
            <a:endParaRPr lang="en-US" sz="4400" b="1" dirty="0">
              <a:solidFill>
                <a:schemeClr val="tx1">
                  <a:lumMod val="95000"/>
                  <a:lumOff val="5000"/>
                </a:schemeClr>
              </a:solidFill>
              <a:latin typeface="Reey" panose="00000500000000000000" pitchFamily="50" charset="0"/>
            </a:endParaRPr>
          </a:p>
        </p:txBody>
      </p:sp>
      <p:sp>
        <p:nvSpPr>
          <p:cNvPr id="4" name="Title 1">
            <a:extLst>
              <a:ext uri="{FF2B5EF4-FFF2-40B4-BE49-F238E27FC236}">
                <a16:creationId xmlns:a16="http://schemas.microsoft.com/office/drawing/2014/main" id="{C424CA9F-15CE-47A6-A913-E3FAD1278085}"/>
              </a:ext>
            </a:extLst>
          </p:cNvPr>
          <p:cNvSpPr txBox="1">
            <a:spLocks/>
          </p:cNvSpPr>
          <p:nvPr/>
        </p:nvSpPr>
        <p:spPr>
          <a:xfrm>
            <a:off x="444085" y="4117706"/>
            <a:ext cx="11303823" cy="24199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We even have some great templates to get you started!</a:t>
            </a:r>
          </a:p>
        </p:txBody>
      </p:sp>
    </p:spTree>
    <p:extLst>
      <p:ext uri="{BB962C8B-B14F-4D97-AF65-F5344CB8AC3E}">
        <p14:creationId xmlns:p14="http://schemas.microsoft.com/office/powerpoint/2010/main" val="49338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8108156"/>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monitor, television&#10;&#10;Description automatically generated">
            <a:extLst>
              <a:ext uri="{FF2B5EF4-FFF2-40B4-BE49-F238E27FC236}">
                <a16:creationId xmlns:a16="http://schemas.microsoft.com/office/drawing/2014/main" id="{3E8D3E4A-50B3-4257-8EC2-760A4F0404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667305">
            <a:off x="1703076" y="292481"/>
            <a:ext cx="4542883" cy="4773097"/>
          </a:xfrm>
          <a:prstGeom prst="rect">
            <a:avLst/>
          </a:prstGeom>
        </p:spPr>
      </p:pic>
      <p:sp>
        <p:nvSpPr>
          <p:cNvPr id="3" name="TextBox 2">
            <a:extLst>
              <a:ext uri="{FF2B5EF4-FFF2-40B4-BE49-F238E27FC236}">
                <a16:creationId xmlns:a16="http://schemas.microsoft.com/office/drawing/2014/main" id="{49DFE934-2CB7-4452-92BA-AFD6D98EF532}"/>
              </a:ext>
            </a:extLst>
          </p:cNvPr>
          <p:cNvSpPr txBox="1"/>
          <p:nvPr/>
        </p:nvSpPr>
        <p:spPr>
          <a:xfrm rot="265370">
            <a:off x="2307496" y="2489660"/>
            <a:ext cx="3334040" cy="1323439"/>
          </a:xfrm>
          <a:prstGeom prst="rect">
            <a:avLst/>
          </a:prstGeom>
          <a:noFill/>
        </p:spPr>
        <p:txBody>
          <a:bodyPr wrap="square" rtlCol="0">
            <a:spAutoFit/>
          </a:bodyPr>
          <a:lstStyle/>
          <a:p>
            <a:pPr algn="ctr"/>
            <a:r>
              <a:rPr lang="en-US" sz="4000" b="1" dirty="0">
                <a:solidFill>
                  <a:schemeClr val="tx1">
                    <a:lumMod val="95000"/>
                    <a:lumOff val="5000"/>
                  </a:schemeClr>
                </a:solidFill>
                <a:latin typeface="Reey" panose="00000500000000000000" pitchFamily="50" charset="0"/>
              </a:rPr>
              <a:t>This is all on the wiki!</a:t>
            </a:r>
            <a:endParaRPr lang="en-US" sz="4400" b="1" dirty="0">
              <a:solidFill>
                <a:schemeClr val="tx1">
                  <a:lumMod val="95000"/>
                  <a:lumOff val="5000"/>
                </a:schemeClr>
              </a:solidFill>
              <a:latin typeface="Reey" panose="00000500000000000000" pitchFamily="50" charset="0"/>
            </a:endParaRPr>
          </a:p>
        </p:txBody>
      </p:sp>
      <p:pic>
        <p:nvPicPr>
          <p:cNvPr id="9" name="Picture 8" descr="A picture containing monitor, television&#10;&#10;Description automatically generated">
            <a:extLst>
              <a:ext uri="{FF2B5EF4-FFF2-40B4-BE49-F238E27FC236}">
                <a16:creationId xmlns:a16="http://schemas.microsoft.com/office/drawing/2014/main" id="{2E7E1545-45C2-4F10-B5DD-F4106B956C6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35098" y="1464531"/>
            <a:ext cx="4542883" cy="4773097"/>
          </a:xfrm>
          <a:prstGeom prst="rect">
            <a:avLst/>
          </a:prstGeom>
        </p:spPr>
      </p:pic>
      <p:sp>
        <p:nvSpPr>
          <p:cNvPr id="14" name="Lightning Bolt 13">
            <a:extLst>
              <a:ext uri="{FF2B5EF4-FFF2-40B4-BE49-F238E27FC236}">
                <a16:creationId xmlns:a16="http://schemas.microsoft.com/office/drawing/2014/main" id="{B3EE7E75-FB3D-4BFB-9502-319E9B30AFFE}"/>
              </a:ext>
            </a:extLst>
          </p:cNvPr>
          <p:cNvSpPr/>
          <p:nvPr/>
        </p:nvSpPr>
        <p:spPr>
          <a:xfrm rot="19470836">
            <a:off x="6612080" y="4084175"/>
            <a:ext cx="2785682" cy="1723040"/>
          </a:xfrm>
          <a:custGeom>
            <a:avLst/>
            <a:gdLst>
              <a:gd name="connsiteX0" fmla="*/ 1092606 w 2785682"/>
              <a:gd name="connsiteY0" fmla="*/ 0 h 1723040"/>
              <a:gd name="connsiteX1" fmla="*/ 1375559 w 2785682"/>
              <a:gd name="connsiteY1" fmla="*/ 242502 h 1723040"/>
              <a:gd name="connsiteX2" fmla="*/ 1658512 w 2785682"/>
              <a:gd name="connsiteY2" fmla="*/ 485003 h 1723040"/>
              <a:gd name="connsiteX3" fmla="*/ 1425082 w 2785682"/>
              <a:gd name="connsiteY3" fmla="*/ 542199 h 1723040"/>
              <a:gd name="connsiteX4" fmla="*/ 1795737 w 2785682"/>
              <a:gd name="connsiteY4" fmla="*/ 758313 h 1723040"/>
              <a:gd name="connsiteX5" fmla="*/ 2137881 w 2785682"/>
              <a:gd name="connsiteY5" fmla="*/ 957802 h 1723040"/>
              <a:gd name="connsiteX6" fmla="*/ 1904452 w 2785682"/>
              <a:gd name="connsiteY6" fmla="*/ 1027203 h 1723040"/>
              <a:gd name="connsiteX7" fmla="*/ 2327442 w 2785682"/>
              <a:gd name="connsiteY7" fmla="*/ 1361205 h 1723040"/>
              <a:gd name="connsiteX8" fmla="*/ 2785681 w 2785682"/>
              <a:gd name="connsiteY8" fmla="*/ 1723040 h 1723040"/>
              <a:gd name="connsiteX9" fmla="*/ 2302470 w 2785682"/>
              <a:gd name="connsiteY9" fmla="*/ 1550618 h 1723040"/>
              <a:gd name="connsiteX10" fmla="*/ 1789370 w 2785682"/>
              <a:gd name="connsiteY10" fmla="*/ 1367530 h 1723040"/>
              <a:gd name="connsiteX11" fmla="*/ 1291215 w 2785682"/>
              <a:gd name="connsiteY11" fmla="*/ 1189775 h 1723040"/>
              <a:gd name="connsiteX12" fmla="*/ 1576231 w 2785682"/>
              <a:gd name="connsiteY12" fmla="*/ 1115748 h 1723040"/>
              <a:gd name="connsiteX13" fmla="*/ 1111951 w 2785682"/>
              <a:gd name="connsiteY13" fmla="*/ 944960 h 1723040"/>
              <a:gd name="connsiteX14" fmla="*/ 647671 w 2785682"/>
              <a:gd name="connsiteY14" fmla="*/ 774171 h 1723040"/>
              <a:gd name="connsiteX15" fmla="*/ 980405 w 2785682"/>
              <a:gd name="connsiteY15" fmla="*/ 668635 h 1723040"/>
              <a:gd name="connsiteX16" fmla="*/ 519615 w 2785682"/>
              <a:gd name="connsiteY16" fmla="*/ 500220 h 1723040"/>
              <a:gd name="connsiteX17" fmla="*/ 0 w 2785682"/>
              <a:gd name="connsiteY17" fmla="*/ 310306 h 1723040"/>
              <a:gd name="connsiteX18" fmla="*/ 557229 w 2785682"/>
              <a:gd name="connsiteY18" fmla="*/ 152050 h 1723040"/>
              <a:gd name="connsiteX19" fmla="*/ 1092606 w 2785682"/>
              <a:gd name="connsiteY19" fmla="*/ 0 h 17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5682" h="1723040" fill="none" extrusionOk="0">
                <a:moveTo>
                  <a:pt x="1092606" y="0"/>
                </a:moveTo>
                <a:cubicBezTo>
                  <a:pt x="1219225" y="94474"/>
                  <a:pt x="1269837" y="178017"/>
                  <a:pt x="1375559" y="242502"/>
                </a:cubicBezTo>
                <a:cubicBezTo>
                  <a:pt x="1481281" y="306986"/>
                  <a:pt x="1586072" y="435935"/>
                  <a:pt x="1658512" y="485003"/>
                </a:cubicBezTo>
                <a:cubicBezTo>
                  <a:pt x="1562927" y="524660"/>
                  <a:pt x="1490854" y="505739"/>
                  <a:pt x="1425082" y="542199"/>
                </a:cubicBezTo>
                <a:cubicBezTo>
                  <a:pt x="1600170" y="590483"/>
                  <a:pt x="1662717" y="681427"/>
                  <a:pt x="1795737" y="758313"/>
                </a:cubicBezTo>
                <a:cubicBezTo>
                  <a:pt x="1928758" y="835198"/>
                  <a:pt x="2011609" y="902703"/>
                  <a:pt x="2137881" y="957802"/>
                </a:cubicBezTo>
                <a:cubicBezTo>
                  <a:pt x="2069442" y="999595"/>
                  <a:pt x="1978148" y="975378"/>
                  <a:pt x="1904452" y="1027203"/>
                </a:cubicBezTo>
                <a:cubicBezTo>
                  <a:pt x="1999563" y="1100973"/>
                  <a:pt x="2225932" y="1297565"/>
                  <a:pt x="2327442" y="1361205"/>
                </a:cubicBezTo>
                <a:cubicBezTo>
                  <a:pt x="2428952" y="1424845"/>
                  <a:pt x="2565935" y="1572715"/>
                  <a:pt x="2785681" y="1723040"/>
                </a:cubicBezTo>
                <a:cubicBezTo>
                  <a:pt x="2535290" y="1668711"/>
                  <a:pt x="2446364" y="1581648"/>
                  <a:pt x="2302470" y="1550618"/>
                </a:cubicBezTo>
                <a:cubicBezTo>
                  <a:pt x="2158576" y="1519588"/>
                  <a:pt x="2012584" y="1443833"/>
                  <a:pt x="1789370" y="1367530"/>
                </a:cubicBezTo>
                <a:cubicBezTo>
                  <a:pt x="1566156" y="1291227"/>
                  <a:pt x="1545691" y="1246024"/>
                  <a:pt x="1291215" y="1189775"/>
                </a:cubicBezTo>
                <a:cubicBezTo>
                  <a:pt x="1359916" y="1156926"/>
                  <a:pt x="1514994" y="1155515"/>
                  <a:pt x="1576231" y="1115748"/>
                </a:cubicBezTo>
                <a:cubicBezTo>
                  <a:pt x="1411529" y="1098977"/>
                  <a:pt x="1259213" y="996722"/>
                  <a:pt x="1111951" y="944960"/>
                </a:cubicBezTo>
                <a:cubicBezTo>
                  <a:pt x="964690" y="893198"/>
                  <a:pt x="818633" y="803142"/>
                  <a:pt x="647671" y="774171"/>
                </a:cubicBezTo>
                <a:cubicBezTo>
                  <a:pt x="734229" y="715593"/>
                  <a:pt x="827037" y="760328"/>
                  <a:pt x="980405" y="668635"/>
                </a:cubicBezTo>
                <a:cubicBezTo>
                  <a:pt x="806987" y="630761"/>
                  <a:pt x="713877" y="540959"/>
                  <a:pt x="519615" y="500220"/>
                </a:cubicBezTo>
                <a:cubicBezTo>
                  <a:pt x="325353" y="459481"/>
                  <a:pt x="150407" y="365206"/>
                  <a:pt x="0" y="310306"/>
                </a:cubicBezTo>
                <a:cubicBezTo>
                  <a:pt x="181815" y="242439"/>
                  <a:pt x="445079" y="231161"/>
                  <a:pt x="557229" y="152050"/>
                </a:cubicBezTo>
                <a:cubicBezTo>
                  <a:pt x="669379" y="72939"/>
                  <a:pt x="924010" y="67122"/>
                  <a:pt x="1092606" y="0"/>
                </a:cubicBezTo>
                <a:close/>
              </a:path>
              <a:path w="2785682" h="1723040" stroke="0" extrusionOk="0">
                <a:moveTo>
                  <a:pt x="1092606" y="0"/>
                </a:moveTo>
                <a:cubicBezTo>
                  <a:pt x="1209716" y="87816"/>
                  <a:pt x="1239670" y="150544"/>
                  <a:pt x="1369900" y="237651"/>
                </a:cubicBezTo>
                <a:cubicBezTo>
                  <a:pt x="1500130" y="324758"/>
                  <a:pt x="1552332" y="446434"/>
                  <a:pt x="1658512" y="485003"/>
                </a:cubicBezTo>
                <a:cubicBezTo>
                  <a:pt x="1617077" y="518253"/>
                  <a:pt x="1487364" y="509015"/>
                  <a:pt x="1425082" y="542199"/>
                </a:cubicBezTo>
                <a:cubicBezTo>
                  <a:pt x="1621814" y="604049"/>
                  <a:pt x="1666022" y="735982"/>
                  <a:pt x="1781482" y="750001"/>
                </a:cubicBezTo>
                <a:cubicBezTo>
                  <a:pt x="1896942" y="764020"/>
                  <a:pt x="2025438" y="907078"/>
                  <a:pt x="2137881" y="957802"/>
                </a:cubicBezTo>
                <a:cubicBezTo>
                  <a:pt x="2049976" y="993204"/>
                  <a:pt x="1974595" y="987009"/>
                  <a:pt x="1904452" y="1027203"/>
                </a:cubicBezTo>
                <a:cubicBezTo>
                  <a:pt x="2060760" y="1134543"/>
                  <a:pt x="2199530" y="1300888"/>
                  <a:pt x="2362691" y="1389038"/>
                </a:cubicBezTo>
                <a:cubicBezTo>
                  <a:pt x="2525852" y="1477189"/>
                  <a:pt x="2661740" y="1690105"/>
                  <a:pt x="2785681" y="1723040"/>
                </a:cubicBezTo>
                <a:cubicBezTo>
                  <a:pt x="2577212" y="1650087"/>
                  <a:pt x="2486592" y="1591679"/>
                  <a:pt x="2287526" y="1545285"/>
                </a:cubicBezTo>
                <a:cubicBezTo>
                  <a:pt x="2088460" y="1498891"/>
                  <a:pt x="1961788" y="1397201"/>
                  <a:pt x="1804315" y="1372863"/>
                </a:cubicBezTo>
                <a:cubicBezTo>
                  <a:pt x="1646842" y="1348525"/>
                  <a:pt x="1544530" y="1211758"/>
                  <a:pt x="1291215" y="1189775"/>
                </a:cubicBezTo>
                <a:cubicBezTo>
                  <a:pt x="1420870" y="1134749"/>
                  <a:pt x="1487041" y="1145503"/>
                  <a:pt x="1576231" y="1115748"/>
                </a:cubicBezTo>
                <a:cubicBezTo>
                  <a:pt x="1410413" y="1083158"/>
                  <a:pt x="1232154" y="937487"/>
                  <a:pt x="1093380" y="938128"/>
                </a:cubicBezTo>
                <a:cubicBezTo>
                  <a:pt x="954606" y="938769"/>
                  <a:pt x="758529" y="783736"/>
                  <a:pt x="647671" y="774171"/>
                </a:cubicBezTo>
                <a:cubicBezTo>
                  <a:pt x="797458" y="704913"/>
                  <a:pt x="862560" y="744625"/>
                  <a:pt x="980405" y="668635"/>
                </a:cubicBezTo>
                <a:cubicBezTo>
                  <a:pt x="762849" y="600729"/>
                  <a:pt x="691120" y="556391"/>
                  <a:pt x="509811" y="496637"/>
                </a:cubicBezTo>
                <a:cubicBezTo>
                  <a:pt x="328502" y="436883"/>
                  <a:pt x="234409" y="343564"/>
                  <a:pt x="0" y="310306"/>
                </a:cubicBezTo>
                <a:cubicBezTo>
                  <a:pt x="121677" y="226643"/>
                  <a:pt x="363678" y="225280"/>
                  <a:pt x="568155" y="148947"/>
                </a:cubicBezTo>
                <a:cubicBezTo>
                  <a:pt x="772632" y="72614"/>
                  <a:pt x="923082" y="89683"/>
                  <a:pt x="1092606" y="0"/>
                </a:cubicBezTo>
                <a:close/>
              </a:path>
            </a:pathLst>
          </a:custGeom>
          <a:solidFill>
            <a:srgbClr val="FC0480">
              <a:alpha val="35000"/>
            </a:srgbClr>
          </a:solidFill>
          <a:ln w="82550">
            <a:solidFill>
              <a:srgbClr val="FC0480">
                <a:alpha val="35000"/>
              </a:srgbClr>
            </a:solidFill>
            <a:extLst>
              <a:ext uri="{C807C97D-BFC1-408E-A445-0C87EB9F89A2}">
                <ask:lineSketchStyleProps xmlns:ask="http://schemas.microsoft.com/office/drawing/2018/sketchyshapes" sd="1219033472">
                  <a:prstGeom prst="lightningBol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7D3C1B-5150-477F-92C2-9867419927C6}"/>
              </a:ext>
            </a:extLst>
          </p:cNvPr>
          <p:cNvSpPr txBox="1"/>
          <p:nvPr/>
        </p:nvSpPr>
        <p:spPr>
          <a:xfrm rot="21338144">
            <a:off x="6243984" y="3237960"/>
            <a:ext cx="3610410" cy="1938992"/>
          </a:xfrm>
          <a:prstGeom prst="rect">
            <a:avLst/>
          </a:prstGeom>
          <a:noFill/>
        </p:spPr>
        <p:txBody>
          <a:bodyPr wrap="square" rtlCol="0">
            <a:spAutoFit/>
          </a:bodyPr>
          <a:lstStyle/>
          <a:p>
            <a:pPr algn="ctr"/>
            <a:r>
              <a:rPr lang="en-US" sz="4000" b="1" dirty="0">
                <a:solidFill>
                  <a:schemeClr val="tx1">
                    <a:lumMod val="95000"/>
                    <a:lumOff val="5000"/>
                  </a:schemeClr>
                </a:solidFill>
                <a:latin typeface="Reey" panose="00000500000000000000" pitchFamily="50" charset="0"/>
              </a:rPr>
              <a:t>Search:</a:t>
            </a:r>
          </a:p>
          <a:p>
            <a:pPr algn="ctr"/>
            <a:endParaRPr lang="en-US" sz="4000" b="1" dirty="0">
              <a:solidFill>
                <a:schemeClr val="tx1">
                  <a:lumMod val="95000"/>
                  <a:lumOff val="5000"/>
                </a:schemeClr>
              </a:solidFill>
              <a:latin typeface="Reey" panose="00000500000000000000" pitchFamily="50" charset="0"/>
            </a:endParaRPr>
          </a:p>
          <a:p>
            <a:pPr algn="ctr"/>
            <a:r>
              <a:rPr lang="en-US" sz="4000" b="1" dirty="0">
                <a:solidFill>
                  <a:schemeClr val="tx1">
                    <a:lumMod val="95000"/>
                    <a:lumOff val="5000"/>
                  </a:schemeClr>
                </a:solidFill>
                <a:latin typeface="Reey" panose="00000500000000000000" pitchFamily="50" charset="0"/>
              </a:rPr>
              <a:t>‘communication’</a:t>
            </a:r>
            <a:endParaRPr lang="en-US" sz="4400" b="1" dirty="0">
              <a:solidFill>
                <a:schemeClr val="tx1">
                  <a:lumMod val="95000"/>
                  <a:lumOff val="5000"/>
                </a:schemeClr>
              </a:solidFill>
              <a:latin typeface="Reey" panose="00000500000000000000" pitchFamily="50" charset="0"/>
            </a:endParaRPr>
          </a:p>
        </p:txBody>
      </p:sp>
    </p:spTree>
    <p:extLst>
      <p:ext uri="{BB962C8B-B14F-4D97-AF65-F5344CB8AC3E}">
        <p14:creationId xmlns:p14="http://schemas.microsoft.com/office/powerpoint/2010/main" val="353831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5" name="Rectangle: Rounded Corners 4">
            <a:extLst>
              <a:ext uri="{FF2B5EF4-FFF2-40B4-BE49-F238E27FC236}">
                <a16:creationId xmlns:a16="http://schemas.microsoft.com/office/drawing/2014/main" id="{C1DCE587-4D0A-4B38-9099-1392A27D3232}"/>
              </a:ext>
            </a:extLst>
          </p:cNvPr>
          <p:cNvSpPr/>
          <p:nvPr/>
        </p:nvSpPr>
        <p:spPr>
          <a:xfrm>
            <a:off x="2467583" y="2047130"/>
            <a:ext cx="7256834" cy="2062264"/>
          </a:xfrm>
          <a:prstGeom prst="roundRect">
            <a:avLst/>
          </a:prstGeom>
          <a:solidFill>
            <a:schemeClr val="bg1">
              <a:alpha val="54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1AB147-0135-4837-A25D-978A0AC0AF37}"/>
              </a:ext>
            </a:extLst>
          </p:cNvPr>
          <p:cNvSpPr/>
          <p:nvPr/>
        </p:nvSpPr>
        <p:spPr>
          <a:xfrm>
            <a:off x="0" y="-1"/>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1524000" y="-18753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‘Good’ Communications Are Always</a:t>
            </a:r>
          </a:p>
        </p:txBody>
      </p:sp>
      <p:sp>
        <p:nvSpPr>
          <p:cNvPr id="3" name="TextBox 2">
            <a:extLst>
              <a:ext uri="{FF2B5EF4-FFF2-40B4-BE49-F238E27FC236}">
                <a16:creationId xmlns:a16="http://schemas.microsoft.com/office/drawing/2014/main" id="{C7967837-423A-430F-8528-D97F412B9370}"/>
              </a:ext>
            </a:extLst>
          </p:cNvPr>
          <p:cNvSpPr txBox="1"/>
          <p:nvPr/>
        </p:nvSpPr>
        <p:spPr>
          <a:xfrm>
            <a:off x="2791090" y="2194664"/>
            <a:ext cx="6609820"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Customer Focused</a:t>
            </a:r>
          </a:p>
        </p:txBody>
      </p:sp>
      <p:sp>
        <p:nvSpPr>
          <p:cNvPr id="7" name="TextBox 6">
            <a:extLst>
              <a:ext uri="{FF2B5EF4-FFF2-40B4-BE49-F238E27FC236}">
                <a16:creationId xmlns:a16="http://schemas.microsoft.com/office/drawing/2014/main" id="{7BD49008-D67C-494A-88C3-CEF32C0FFC40}"/>
              </a:ext>
            </a:extLst>
          </p:cNvPr>
          <p:cNvSpPr txBox="1"/>
          <p:nvPr/>
        </p:nvSpPr>
        <p:spPr>
          <a:xfrm>
            <a:off x="103009" y="4312462"/>
            <a:ext cx="11830338" cy="1569660"/>
          </a:xfrm>
          <a:prstGeom prst="rect">
            <a:avLst/>
          </a:prstGeom>
          <a:noFill/>
        </p:spPr>
        <p:txBody>
          <a:bodyPr wrap="square" rtlCol="0">
            <a:spAutoFit/>
          </a:bodyPr>
          <a:lstStyle/>
          <a:p>
            <a:pPr algn="ctr"/>
            <a:r>
              <a:rPr lang="en-US" sz="4800" dirty="0">
                <a:solidFill>
                  <a:schemeClr val="bg1">
                    <a:lumMod val="95000"/>
                  </a:schemeClr>
                </a:solidFill>
                <a:latin typeface="Quicksand" pitchFamily="2" charset="0"/>
                <a:cs typeface="Segoe UI Light" panose="020B0502040204020203" pitchFamily="34" charset="0"/>
              </a:rPr>
              <a:t>When talking to a customer focus on </a:t>
            </a:r>
            <a:r>
              <a:rPr lang="en-US" sz="4800" u="sng" dirty="0">
                <a:solidFill>
                  <a:schemeClr val="bg1">
                    <a:lumMod val="95000"/>
                  </a:schemeClr>
                </a:solidFill>
                <a:latin typeface="Quicksand" pitchFamily="2" charset="0"/>
                <a:cs typeface="Segoe UI Light" panose="020B0502040204020203" pitchFamily="34" charset="0"/>
              </a:rPr>
              <a:t>their problem</a:t>
            </a:r>
            <a:r>
              <a:rPr lang="en-US" sz="4800" dirty="0">
                <a:solidFill>
                  <a:schemeClr val="bg1">
                    <a:lumMod val="95000"/>
                  </a:schemeClr>
                </a:solidFill>
                <a:latin typeface="Quicksand" pitchFamily="2" charset="0"/>
                <a:cs typeface="Segoe UI Light" panose="020B0502040204020203" pitchFamily="34" charset="0"/>
              </a:rPr>
              <a:t> and </a:t>
            </a:r>
            <a:r>
              <a:rPr lang="en-US" sz="4800" u="sng" dirty="0">
                <a:solidFill>
                  <a:schemeClr val="bg1">
                    <a:lumMod val="95000"/>
                  </a:schemeClr>
                </a:solidFill>
                <a:latin typeface="Quicksand" pitchFamily="2" charset="0"/>
                <a:cs typeface="Segoe UI Light" panose="020B0502040204020203" pitchFamily="34" charset="0"/>
              </a:rPr>
              <a:t>not your case.</a:t>
            </a:r>
            <a:endParaRPr lang="en-US" sz="4800" dirty="0">
              <a:solidFill>
                <a:schemeClr val="bg1">
                  <a:lumMod val="95000"/>
                </a:schemeClr>
              </a:solidFill>
              <a:latin typeface="Quicksand" pitchFamily="2" charset="0"/>
              <a:cs typeface="Segoe UI Light" panose="020B0502040204020203" pitchFamily="34" charset="0"/>
            </a:endParaRPr>
          </a:p>
        </p:txBody>
      </p:sp>
    </p:spTree>
    <p:extLst>
      <p:ext uri="{BB962C8B-B14F-4D97-AF65-F5344CB8AC3E}">
        <p14:creationId xmlns:p14="http://schemas.microsoft.com/office/powerpoint/2010/main" val="410514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irds perched on power lines against blue sky">
            <a:extLst>
              <a:ext uri="{FF2B5EF4-FFF2-40B4-BE49-F238E27FC236}">
                <a16:creationId xmlns:a16="http://schemas.microsoft.com/office/drawing/2014/main" id="{FF022DCE-8E1D-4C9E-8042-333E34C6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329304" cy="10194587"/>
          </a:xfrm>
          <a:prstGeom prst="rect">
            <a:avLst/>
          </a:prstGeom>
        </p:spPr>
      </p:pic>
      <p:sp>
        <p:nvSpPr>
          <p:cNvPr id="8" name="Rectangle 7">
            <a:extLst>
              <a:ext uri="{FF2B5EF4-FFF2-40B4-BE49-F238E27FC236}">
                <a16:creationId xmlns:a16="http://schemas.microsoft.com/office/drawing/2014/main" id="{741AB147-0135-4837-A25D-978A0AC0AF37}"/>
              </a:ext>
            </a:extLst>
          </p:cNvPr>
          <p:cNvSpPr/>
          <p:nvPr/>
        </p:nvSpPr>
        <p:spPr>
          <a:xfrm>
            <a:off x="0" y="0"/>
            <a:ext cx="12192000" cy="6858000"/>
          </a:xfrm>
          <a:prstGeom prst="rect">
            <a:avLst/>
          </a:prstGeom>
          <a:solidFill>
            <a:schemeClr val="tx1">
              <a:lumMod val="50000"/>
              <a:lumOff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23D-3836-453A-983C-AA93AB77D9EF}"/>
              </a:ext>
            </a:extLst>
          </p:cNvPr>
          <p:cNvSpPr txBox="1">
            <a:spLocks/>
          </p:cNvSpPr>
          <p:nvPr/>
        </p:nvSpPr>
        <p:spPr>
          <a:xfrm>
            <a:off x="2771048" y="865761"/>
            <a:ext cx="9144000" cy="107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lumMod val="95000"/>
                  </a:schemeClr>
                </a:solidFill>
                <a:latin typeface="Bookman Press Serif" pitchFamily="50" charset="0"/>
              </a:rPr>
              <a:t>During Handoff</a:t>
            </a:r>
          </a:p>
        </p:txBody>
      </p:sp>
      <p:sp>
        <p:nvSpPr>
          <p:cNvPr id="4" name="TextBox 3">
            <a:extLst>
              <a:ext uri="{FF2B5EF4-FFF2-40B4-BE49-F238E27FC236}">
                <a16:creationId xmlns:a16="http://schemas.microsoft.com/office/drawing/2014/main" id="{0526FC9F-6AE9-4AD9-921D-6EFBAB06B5AD}"/>
              </a:ext>
            </a:extLst>
          </p:cNvPr>
          <p:cNvSpPr txBox="1"/>
          <p:nvPr/>
        </p:nvSpPr>
        <p:spPr>
          <a:xfrm rot="21098795">
            <a:off x="79737" y="-32970"/>
            <a:ext cx="4777029" cy="1446550"/>
          </a:xfrm>
          <a:prstGeom prst="rect">
            <a:avLst/>
          </a:prstGeom>
          <a:noFill/>
        </p:spPr>
        <p:txBody>
          <a:bodyPr wrap="square" rtlCol="0">
            <a:spAutoFit/>
          </a:bodyPr>
          <a:lstStyle/>
          <a:p>
            <a:r>
              <a:rPr lang="en-US" sz="8800" b="1" dirty="0">
                <a:latin typeface="Parkway Lush" panose="02000506000000020004" pitchFamily="2" charset="0"/>
                <a:cs typeface="Segoe UI Light" panose="020B0502040204020203" pitchFamily="34" charset="0"/>
              </a:rPr>
              <a:t>For Example:</a:t>
            </a:r>
          </a:p>
        </p:txBody>
      </p:sp>
      <p:sp>
        <p:nvSpPr>
          <p:cNvPr id="5" name="Rectangle 4">
            <a:extLst>
              <a:ext uri="{FF2B5EF4-FFF2-40B4-BE49-F238E27FC236}">
                <a16:creationId xmlns:a16="http://schemas.microsoft.com/office/drawing/2014/main" id="{0F27A1F7-7596-46E9-BA1F-AE27E44D7B18}"/>
              </a:ext>
            </a:extLst>
          </p:cNvPr>
          <p:cNvSpPr/>
          <p:nvPr/>
        </p:nvSpPr>
        <p:spPr>
          <a:xfrm>
            <a:off x="439082"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22CC57-2C81-4AB9-BB4C-F877BB04B4C7}"/>
              </a:ext>
            </a:extLst>
          </p:cNvPr>
          <p:cNvSpPr txBox="1"/>
          <p:nvPr/>
        </p:nvSpPr>
        <p:spPr>
          <a:xfrm>
            <a:off x="550481" y="2309971"/>
            <a:ext cx="4637759" cy="3785652"/>
          </a:xfrm>
          <a:prstGeom prst="rect">
            <a:avLst/>
          </a:prstGeom>
          <a:noFill/>
        </p:spPr>
        <p:txBody>
          <a:bodyPr wrap="square" rtlCol="0">
            <a:spAutoFit/>
          </a:bodyPr>
          <a:lstStyle/>
          <a:p>
            <a:r>
              <a:rPr lang="en-US" sz="2400" dirty="0">
                <a:solidFill>
                  <a:schemeClr val="bg1">
                    <a:lumMod val="95000"/>
                  </a:schemeClr>
                </a:solidFill>
                <a:latin typeface="Quicksand" pitchFamily="2" charset="0"/>
                <a:cs typeface="Segoe UI Light" panose="020B0502040204020203" pitchFamily="34" charset="0"/>
              </a:rPr>
              <a:t>Hello Ann,</a:t>
            </a:r>
            <a:br>
              <a:rPr lang="en-US" sz="2400" dirty="0">
                <a:solidFill>
                  <a:schemeClr val="bg1">
                    <a:lumMod val="95000"/>
                  </a:schemeClr>
                </a:solidFill>
                <a:latin typeface="Quicksand" pitchFamily="2" charset="0"/>
                <a:cs typeface="Segoe UI Light" panose="020B0502040204020203" pitchFamily="34" charset="0"/>
              </a:rPr>
            </a:br>
            <a:br>
              <a:rPr lang="en-US" sz="2400" dirty="0">
                <a:solidFill>
                  <a:schemeClr val="bg1">
                    <a:lumMod val="95000"/>
                  </a:schemeClr>
                </a:solidFill>
                <a:latin typeface="Quicksand" pitchFamily="2" charset="0"/>
                <a:cs typeface="Segoe UI Light" panose="020B0502040204020203" pitchFamily="34" charset="0"/>
              </a:rPr>
            </a:br>
            <a:r>
              <a:rPr lang="en-US" sz="2400" dirty="0">
                <a:solidFill>
                  <a:schemeClr val="bg1">
                    <a:lumMod val="95000"/>
                  </a:schemeClr>
                </a:solidFill>
                <a:latin typeface="Quicksand" pitchFamily="2" charset="0"/>
                <a:cs typeface="Segoe UI Light" panose="020B0502040204020203" pitchFamily="34" charset="0"/>
              </a:rPr>
              <a:t>We are coming to the end of the workday, and unless you have someone who can continue working the case in APAC hours, we cannot leave this case at Severity A. We must reduce to B and pick up again tomorrow.</a:t>
            </a:r>
          </a:p>
        </p:txBody>
      </p:sp>
      <p:sp>
        <p:nvSpPr>
          <p:cNvPr id="13" name="TextBox 12">
            <a:extLst>
              <a:ext uri="{FF2B5EF4-FFF2-40B4-BE49-F238E27FC236}">
                <a16:creationId xmlns:a16="http://schemas.microsoft.com/office/drawing/2014/main" id="{515188C4-30C9-451C-83EC-55D34DA49F56}"/>
              </a:ext>
            </a:extLst>
          </p:cNvPr>
          <p:cNvSpPr txBox="1"/>
          <p:nvPr/>
        </p:nvSpPr>
        <p:spPr>
          <a:xfrm rot="19734860">
            <a:off x="3592070" y="-967950"/>
            <a:ext cx="4777029" cy="4508927"/>
          </a:xfrm>
          <a:prstGeom prst="rect">
            <a:avLst/>
          </a:prstGeom>
          <a:noFill/>
        </p:spPr>
        <p:txBody>
          <a:bodyPr wrap="square" rtlCol="0">
            <a:spAutoFit/>
          </a:bodyPr>
          <a:lstStyle/>
          <a:p>
            <a:r>
              <a:rPr lang="en-US" sz="28700" b="1" dirty="0">
                <a:solidFill>
                  <a:srgbClr val="A50021"/>
                </a:solidFill>
                <a:latin typeface="Parkway Lush" panose="02000506000000020004" pitchFamily="2" charset="0"/>
                <a:cs typeface="Segoe UI Light" panose="020B0502040204020203" pitchFamily="34" charset="0"/>
              </a:rPr>
              <a:t>x</a:t>
            </a:r>
          </a:p>
        </p:txBody>
      </p:sp>
      <p:sp>
        <p:nvSpPr>
          <p:cNvPr id="23" name="Rectangle 22">
            <a:extLst>
              <a:ext uri="{FF2B5EF4-FFF2-40B4-BE49-F238E27FC236}">
                <a16:creationId xmlns:a16="http://schemas.microsoft.com/office/drawing/2014/main" id="{06E1DE6C-9135-4EC9-A962-E1D6433BCCE5}"/>
              </a:ext>
            </a:extLst>
          </p:cNvPr>
          <p:cNvSpPr/>
          <p:nvPr/>
        </p:nvSpPr>
        <p:spPr>
          <a:xfrm>
            <a:off x="6288184" y="1937675"/>
            <a:ext cx="4936503" cy="4706316"/>
          </a:xfrm>
          <a:prstGeom prst="rect">
            <a:avLst/>
          </a:prstGeom>
          <a:solidFill>
            <a:schemeClr val="tx1">
              <a:lumMod val="50000"/>
              <a:lumOff val="5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4A11207-5B04-425B-A29C-67ACEDB4BCC6}"/>
              </a:ext>
            </a:extLst>
          </p:cNvPr>
          <p:cNvSpPr txBox="1"/>
          <p:nvPr/>
        </p:nvSpPr>
        <p:spPr>
          <a:xfrm>
            <a:off x="6399583" y="2309971"/>
            <a:ext cx="4637759" cy="4154984"/>
          </a:xfrm>
          <a:prstGeom prst="rect">
            <a:avLst/>
          </a:prstGeom>
          <a:noFill/>
        </p:spPr>
        <p:txBody>
          <a:bodyPr wrap="square" rtlCol="0">
            <a:spAutoFit/>
          </a:bodyPr>
          <a:lstStyle/>
          <a:p>
            <a:r>
              <a:rPr lang="en-US" sz="2400" dirty="0">
                <a:solidFill>
                  <a:schemeClr val="bg1">
                    <a:lumMod val="95000"/>
                  </a:schemeClr>
                </a:solidFill>
                <a:latin typeface="Quicksand" pitchFamily="2" charset="0"/>
                <a:cs typeface="Segoe UI Light" panose="020B0502040204020203" pitchFamily="34" charset="0"/>
              </a:rPr>
              <a:t>Hello Ann,</a:t>
            </a:r>
            <a:br>
              <a:rPr lang="en-US" sz="2400" dirty="0">
                <a:solidFill>
                  <a:schemeClr val="bg1">
                    <a:lumMod val="95000"/>
                  </a:schemeClr>
                </a:solidFill>
                <a:latin typeface="Quicksand" pitchFamily="2" charset="0"/>
                <a:cs typeface="Segoe UI Light" panose="020B0502040204020203" pitchFamily="34" charset="0"/>
              </a:rPr>
            </a:br>
            <a:br>
              <a:rPr lang="en-US" sz="2400" dirty="0">
                <a:solidFill>
                  <a:schemeClr val="bg1">
                    <a:lumMod val="95000"/>
                  </a:schemeClr>
                </a:solidFill>
                <a:latin typeface="Quicksand" pitchFamily="2" charset="0"/>
                <a:cs typeface="Segoe UI Light" panose="020B0502040204020203" pitchFamily="34" charset="0"/>
              </a:rPr>
            </a:br>
            <a:r>
              <a:rPr lang="en-US" sz="2400" dirty="0">
                <a:solidFill>
                  <a:schemeClr val="bg1">
                    <a:lumMod val="95000"/>
                  </a:schemeClr>
                </a:solidFill>
                <a:latin typeface="Quicksand" pitchFamily="2" charset="0"/>
                <a:cs typeface="Segoe UI Light" panose="020B0502040204020203" pitchFamily="34" charset="0"/>
              </a:rPr>
              <a:t>We are coming to the end of the workday, and I wanted to know how you would like to proceed. My hours start at 8am and we can pick up again at that time, or I can find an engineer who can continue working with you and your team this evening.</a:t>
            </a:r>
          </a:p>
        </p:txBody>
      </p:sp>
      <p:sp>
        <p:nvSpPr>
          <p:cNvPr id="27" name="TextBox 26">
            <a:extLst>
              <a:ext uri="{FF2B5EF4-FFF2-40B4-BE49-F238E27FC236}">
                <a16:creationId xmlns:a16="http://schemas.microsoft.com/office/drawing/2014/main" id="{495C59BD-5626-4893-8DD7-8B4FCF161EAF}"/>
              </a:ext>
            </a:extLst>
          </p:cNvPr>
          <p:cNvSpPr txBox="1"/>
          <p:nvPr/>
        </p:nvSpPr>
        <p:spPr>
          <a:xfrm rot="19734860">
            <a:off x="9526533" y="-1215616"/>
            <a:ext cx="4777029" cy="4508927"/>
          </a:xfrm>
          <a:prstGeom prst="rect">
            <a:avLst/>
          </a:prstGeom>
          <a:noFill/>
        </p:spPr>
        <p:txBody>
          <a:bodyPr wrap="square" rtlCol="0">
            <a:spAutoFit/>
          </a:bodyPr>
          <a:lstStyle/>
          <a:p>
            <a:r>
              <a:rPr lang="en-US" sz="28700" b="1" dirty="0">
                <a:solidFill>
                  <a:srgbClr val="006600"/>
                </a:solidFill>
                <a:latin typeface="Parkway Lush" panose="02000506000000020004" pitchFamily="2" charset="0"/>
                <a:cs typeface="Segoe UI Light" panose="020B0502040204020203" pitchFamily="34" charset="0"/>
              </a:rPr>
              <a:t>o</a:t>
            </a:r>
          </a:p>
        </p:txBody>
      </p:sp>
    </p:spTree>
    <p:extLst>
      <p:ext uri="{BB962C8B-B14F-4D97-AF65-F5344CB8AC3E}">
        <p14:creationId xmlns:p14="http://schemas.microsoft.com/office/powerpoint/2010/main" val="414365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5259</TotalTime>
  <Words>3527</Words>
  <Application>Microsoft Office PowerPoint</Application>
  <PresentationFormat>Widescreen</PresentationFormat>
  <Paragraphs>342</Paragraphs>
  <Slides>60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60</vt:i4>
      </vt:variant>
    </vt:vector>
  </HeadingPairs>
  <TitlesOfParts>
    <vt:vector size="78" baseType="lpstr">
      <vt:lpstr>Arial</vt:lpstr>
      <vt:lpstr>Black Freeday</vt:lpstr>
      <vt:lpstr>Bookman Press Serif</vt:lpstr>
      <vt:lpstr>Brightside</vt:lpstr>
      <vt:lpstr>Calibri</vt:lpstr>
      <vt:lpstr>Calibri Light</vt:lpstr>
      <vt:lpstr>Monesque</vt:lpstr>
      <vt:lpstr>Moon 2.0</vt:lpstr>
      <vt:lpstr>Parkway Lush</vt:lpstr>
      <vt:lpstr>Quicksand</vt:lpstr>
      <vt:lpstr>Reey</vt:lpstr>
      <vt:lpstr>Rubik</vt:lpstr>
      <vt:lpstr>Segoe UI</vt:lpstr>
      <vt:lpstr>Segoe UI Light</vt:lpstr>
      <vt:lpstr>Segoe UI VSS (Regular)</vt:lpstr>
      <vt:lpstr>Shadows Into Light</vt:lpstr>
      <vt:lpstr>Timothy</vt:lpstr>
      <vt:lpstr>Office Theme</vt:lpstr>
      <vt:lpstr>PowerPoint Presentation</vt:lpstr>
      <vt:lpstr>We’ve talked about troubleshooting process, handoff, case notes, even how to stay sane as a support engineer.  During all these presentations, we’ve talked about communications too.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 the Customer Focus?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 a Call</vt:lpstr>
      <vt:lpstr>Why Plan a Call?</vt:lpstr>
      <vt:lpstr>How to Rescue a ‘Bad’ Call</vt:lpstr>
      <vt:lpstr>Professional Phone Calls</vt:lpstr>
      <vt:lpstr>Professional Phone Calls</vt:lpstr>
      <vt:lpstr>PowerPoint Presentation</vt:lpstr>
      <vt:lpstr>How do you know when to call or email?</vt:lpstr>
      <vt:lpstr>PowerPoint Presentation</vt:lpstr>
      <vt:lpstr>So we’ve covered how to be generally professional on calls and emails.</vt:lpstr>
      <vt:lpstr>FQR First Quality Response</vt:lpstr>
      <vt:lpstr>First Quality Response</vt:lpstr>
      <vt:lpstr>First Quality Response is a relatively new practice…</vt:lpstr>
      <vt:lpstr>PowerPoint Presentation</vt:lpstr>
      <vt:lpstr>Prepared:   Personalized:   Progress:</vt:lpstr>
      <vt:lpstr>PowerPoint Presentation</vt:lpstr>
      <vt:lpstr>PowerPoint Presentation</vt:lpstr>
      <vt:lpstr>If you make FQR on a call: </vt:lpstr>
      <vt:lpstr>LQR Last Quality Response</vt:lpstr>
      <vt:lpstr>Last Quality Response</vt:lpstr>
      <vt:lpstr>Last Quality Response</vt:lpstr>
      <vt:lpstr>These are mostly personal touches.</vt:lpstr>
      <vt:lpstr>LQR – Technical Information</vt:lpstr>
      <vt:lpstr>LQR – Technical Information</vt:lpstr>
      <vt:lpstr>PowerPoint Presentation</vt:lpstr>
      <vt:lpstr>PowerPoint Presentation</vt:lpstr>
      <vt:lpstr>Don’t forget:</vt:lpstr>
      <vt:lpstr>Reach out to  your manager!</vt:lpstr>
      <vt:lpstr>We’ve covered emails, calls, FQR and LQR…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Communications</dc:title>
  <dc:creator>Whitney Henderson</dc:creator>
  <cp:lastModifiedBy>Whitney Henderson</cp:lastModifiedBy>
  <cp:revision>63</cp:revision>
  <dcterms:created xsi:type="dcterms:W3CDTF">2020-07-13T19:14:21Z</dcterms:created>
  <dcterms:modified xsi:type="dcterms:W3CDTF">2020-07-20T19:30:22Z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2020-07-13T20:40:48Z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a3b8d8b1-ab87-4ddd-a036-c0ea0e3dd076</vt:lpwstr>
  </property>
  <property fmtid="{D5CDD505-2E9C-101B-9397-08002B2CF9AE}" pid="8" name="MSIP_Label_f42aa342-8706-4288-bd11-ebb85995028c_ContentBits">
    <vt:lpwstr>0</vt:lpwstr>
  </property>
</Properties>
</file>