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4"/>
  </p:sldMasterIdLst>
  <p:notesMasterIdLst>
    <p:notesMasterId r:id="rId14"/>
  </p:notesMasterIdLst>
  <p:sldIdLst>
    <p:sldId id="256" r:id="rId5"/>
    <p:sldId id="262" r:id="rId6"/>
    <p:sldId id="265" r:id="rId7"/>
    <p:sldId id="259" r:id="rId8"/>
    <p:sldId id="264" r:id="rId9"/>
    <p:sldId id="266" r:id="rId10"/>
    <p:sldId id="268"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4660"/>
  </p:normalViewPr>
  <p:slideViewPr>
    <p:cSldViewPr snapToGrid="0">
      <p:cViewPr varScale="1">
        <p:scale>
          <a:sx n="120" d="100"/>
          <a:sy n="120" d="100"/>
        </p:scale>
        <p:origin x="21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mailto:azchatleads@microsoft.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azchatleads@microsoft.com"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656A7-F0DB-4DBE-AEB0-538DCC6A33E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D669C6A9-85B1-4FB6-B12B-D64978428F98}">
      <dgm:prSet phldrT="[Text]"/>
      <dgm:spPr/>
      <dgm:t>
        <a:bodyPr/>
        <a:lstStyle/>
        <a:p>
          <a:r>
            <a:rPr lang="en-US" dirty="0"/>
            <a:t>Request from customer early in the chat</a:t>
          </a:r>
        </a:p>
      </dgm:t>
    </dgm:pt>
    <dgm:pt modelId="{30E69157-B723-4FC4-A99F-EB9D0FB78079}" type="parTrans" cxnId="{604DD1D3-741D-42CF-A8D1-CB069C00C7BA}">
      <dgm:prSet/>
      <dgm:spPr/>
      <dgm:t>
        <a:bodyPr/>
        <a:lstStyle/>
        <a:p>
          <a:endParaRPr lang="en-US"/>
        </a:p>
      </dgm:t>
    </dgm:pt>
    <dgm:pt modelId="{51B059A5-177D-4ADD-97A3-1C3602326DB5}" type="sibTrans" cxnId="{604DD1D3-741D-42CF-A8D1-CB069C00C7BA}">
      <dgm:prSet/>
      <dgm:spPr/>
      <dgm:t>
        <a:bodyPr/>
        <a:lstStyle/>
        <a:p>
          <a:endParaRPr lang="en-US"/>
        </a:p>
      </dgm:t>
    </dgm:pt>
    <dgm:pt modelId="{C79571AD-0D16-4AA9-9DCA-C8071619E11C}">
      <dgm:prSet phldrT="[Text]" custT="1"/>
      <dgm:spPr/>
      <dgm:t>
        <a:bodyPr/>
        <a:lstStyle/>
        <a:p>
          <a:r>
            <a:rPr lang="en-US" sz="1200"/>
            <a:t>Politely buy time, gather adequate information, and then honor the customer’s request.</a:t>
          </a:r>
        </a:p>
      </dgm:t>
    </dgm:pt>
    <dgm:pt modelId="{903E75FC-3FD1-493F-A830-F70B5318D9B0}" type="parTrans" cxnId="{BC7EE984-D60A-440B-B214-0D45FD16DE28}">
      <dgm:prSet/>
      <dgm:spPr/>
      <dgm:t>
        <a:bodyPr/>
        <a:lstStyle/>
        <a:p>
          <a:endParaRPr lang="en-US"/>
        </a:p>
      </dgm:t>
    </dgm:pt>
    <dgm:pt modelId="{EF0A491E-9FF6-4479-87E9-95A33C62DC2B}" type="sibTrans" cxnId="{BC7EE984-D60A-440B-B214-0D45FD16DE28}">
      <dgm:prSet/>
      <dgm:spPr/>
      <dgm:t>
        <a:bodyPr/>
        <a:lstStyle/>
        <a:p>
          <a:endParaRPr lang="en-US"/>
        </a:p>
      </dgm:t>
    </dgm:pt>
    <dgm:pt modelId="{0E130EC7-A01B-4BF5-83BD-7DAF7BA667BB}">
      <dgm:prSet phldrT="[Text]"/>
      <dgm:spPr/>
      <dgm:t>
        <a:bodyPr/>
        <a:lstStyle/>
        <a:p>
          <a:r>
            <a:rPr lang="en-US"/>
            <a:t>Complex issues</a:t>
          </a:r>
        </a:p>
      </dgm:t>
    </dgm:pt>
    <dgm:pt modelId="{A35A37D2-A4E4-48C0-A1A8-F54548B8AD03}" type="parTrans" cxnId="{4D42FB59-E2A1-41BF-BC1E-82CD98B6085B}">
      <dgm:prSet/>
      <dgm:spPr/>
      <dgm:t>
        <a:bodyPr/>
        <a:lstStyle/>
        <a:p>
          <a:endParaRPr lang="en-US"/>
        </a:p>
      </dgm:t>
    </dgm:pt>
    <dgm:pt modelId="{EB083BBB-F8BC-40B4-AC08-8E164725C5CA}" type="sibTrans" cxnId="{4D42FB59-E2A1-41BF-BC1E-82CD98B6085B}">
      <dgm:prSet/>
      <dgm:spPr/>
      <dgm:t>
        <a:bodyPr/>
        <a:lstStyle/>
        <a:p>
          <a:endParaRPr lang="en-US"/>
        </a:p>
      </dgm:t>
    </dgm:pt>
    <dgm:pt modelId="{87C8FA9D-2F66-4719-B97F-A5E81EB7BB6D}">
      <dgm:prSet phldrT="[Text]" custT="1"/>
      <dgm:spPr/>
      <dgm:t>
        <a:bodyPr/>
        <a:lstStyle/>
        <a:p>
          <a:r>
            <a:rPr lang="en-US" sz="1200"/>
            <a:t>If scoping / troubleshooting through chat is time-consuming then request a switch to phone.</a:t>
          </a:r>
        </a:p>
      </dgm:t>
    </dgm:pt>
    <dgm:pt modelId="{104D2A37-D863-47FB-BB44-3379705DFD4D}" type="parTrans" cxnId="{B9B475E9-29D9-4E7B-AC08-E0BEF9BDA899}">
      <dgm:prSet/>
      <dgm:spPr/>
      <dgm:t>
        <a:bodyPr/>
        <a:lstStyle/>
        <a:p>
          <a:endParaRPr lang="en-US"/>
        </a:p>
      </dgm:t>
    </dgm:pt>
    <dgm:pt modelId="{EE39F046-3D48-4283-AF46-73D04CEB99AB}" type="sibTrans" cxnId="{B9B475E9-29D9-4E7B-AC08-E0BEF9BDA899}">
      <dgm:prSet/>
      <dgm:spPr/>
      <dgm:t>
        <a:bodyPr/>
        <a:lstStyle/>
        <a:p>
          <a:endParaRPr lang="en-US"/>
        </a:p>
      </dgm:t>
    </dgm:pt>
    <dgm:pt modelId="{5EB94EBD-3992-4118-A6AE-C4279A26A1A5}">
      <dgm:prSet phldrT="[Text]"/>
      <dgm:spPr/>
      <dgm:t>
        <a:bodyPr/>
        <a:lstStyle/>
        <a:p>
          <a:r>
            <a:rPr lang="en-US"/>
            <a:t>Customer shows signs of frustration</a:t>
          </a:r>
        </a:p>
      </dgm:t>
    </dgm:pt>
    <dgm:pt modelId="{33271E2F-6E7D-476F-83AD-0F95EA690C93}" type="parTrans" cxnId="{3A57C4DA-427A-42B2-A3E6-FBFF4A0388EA}">
      <dgm:prSet/>
      <dgm:spPr/>
      <dgm:t>
        <a:bodyPr/>
        <a:lstStyle/>
        <a:p>
          <a:endParaRPr lang="en-US"/>
        </a:p>
      </dgm:t>
    </dgm:pt>
    <dgm:pt modelId="{D7512A9D-8095-4CDA-8515-FC92BC323A93}" type="sibTrans" cxnId="{3A57C4DA-427A-42B2-A3E6-FBFF4A0388EA}">
      <dgm:prSet/>
      <dgm:spPr/>
      <dgm:t>
        <a:bodyPr/>
        <a:lstStyle/>
        <a:p>
          <a:endParaRPr lang="en-US"/>
        </a:p>
      </dgm:t>
    </dgm:pt>
    <dgm:pt modelId="{40683D5B-DDF6-47E9-8DEC-3D5564F9DDE3}">
      <dgm:prSet phldrT="[Text]" custT="1"/>
      <dgm:spPr/>
      <dgm:t>
        <a:bodyPr/>
        <a:lstStyle/>
        <a:p>
          <a:r>
            <a:rPr lang="en-US" sz="1200"/>
            <a:t>Is customer getting restless / frustrated? Try phone, show empathy and try to make progress.</a:t>
          </a:r>
        </a:p>
      </dgm:t>
    </dgm:pt>
    <dgm:pt modelId="{BAFBCA9A-F162-497A-8D6B-CF9541155E6A}" type="parTrans" cxnId="{049406F8-2DE8-4AFD-BD36-606D26CDBBB3}">
      <dgm:prSet/>
      <dgm:spPr/>
      <dgm:t>
        <a:bodyPr/>
        <a:lstStyle/>
        <a:p>
          <a:endParaRPr lang="en-US"/>
        </a:p>
      </dgm:t>
    </dgm:pt>
    <dgm:pt modelId="{56F75F94-E9F4-4935-BDC6-8E91F24EF8F9}" type="sibTrans" cxnId="{049406F8-2DE8-4AFD-BD36-606D26CDBBB3}">
      <dgm:prSet/>
      <dgm:spPr/>
      <dgm:t>
        <a:bodyPr/>
        <a:lstStyle/>
        <a:p>
          <a:endParaRPr lang="en-US"/>
        </a:p>
      </dgm:t>
    </dgm:pt>
    <dgm:pt modelId="{85631970-515C-4284-B61C-7196CCE70398}">
      <dgm:prSet phldrT="[Text]"/>
      <dgm:spPr/>
      <dgm:t>
        <a:bodyPr/>
        <a:lstStyle/>
        <a:p>
          <a:r>
            <a:rPr lang="en-US"/>
            <a:t>Communication / Language barrier</a:t>
          </a:r>
        </a:p>
      </dgm:t>
    </dgm:pt>
    <dgm:pt modelId="{1B00077F-5C53-48CB-8E87-9DDF7CC46EB5}" type="parTrans" cxnId="{E534C74D-A3D9-4337-968C-7392DF3D2D49}">
      <dgm:prSet/>
      <dgm:spPr/>
      <dgm:t>
        <a:bodyPr/>
        <a:lstStyle/>
        <a:p>
          <a:endParaRPr lang="en-US"/>
        </a:p>
      </dgm:t>
    </dgm:pt>
    <dgm:pt modelId="{D469DC63-CD10-45D4-AD10-F8EB87673E48}" type="sibTrans" cxnId="{E534C74D-A3D9-4337-968C-7392DF3D2D49}">
      <dgm:prSet/>
      <dgm:spPr/>
      <dgm:t>
        <a:bodyPr/>
        <a:lstStyle/>
        <a:p>
          <a:endParaRPr lang="en-US"/>
        </a:p>
      </dgm:t>
    </dgm:pt>
    <dgm:pt modelId="{3EB8D5B1-9E5F-408E-AE1F-66988333FDCD}">
      <dgm:prSet phldrT="[Text]"/>
      <dgm:spPr/>
      <dgm:t>
        <a:bodyPr/>
        <a:lstStyle/>
        <a:p>
          <a:r>
            <a:rPr lang="en-US"/>
            <a:t>Concurrent chats</a:t>
          </a:r>
        </a:p>
      </dgm:t>
    </dgm:pt>
    <dgm:pt modelId="{B052DD62-4C07-44D5-9851-C0C09BFC0411}" type="parTrans" cxnId="{BBD227D9-BEA9-4BCC-86E5-1BE2A8094DBC}">
      <dgm:prSet/>
      <dgm:spPr/>
      <dgm:t>
        <a:bodyPr/>
        <a:lstStyle/>
        <a:p>
          <a:endParaRPr lang="en-US"/>
        </a:p>
      </dgm:t>
    </dgm:pt>
    <dgm:pt modelId="{C9CA3767-63DE-4BFA-BF07-F74B5F89FF19}" type="sibTrans" cxnId="{BBD227D9-BEA9-4BCC-86E5-1BE2A8094DBC}">
      <dgm:prSet/>
      <dgm:spPr/>
      <dgm:t>
        <a:bodyPr/>
        <a:lstStyle/>
        <a:p>
          <a:endParaRPr lang="en-US"/>
        </a:p>
      </dgm:t>
    </dgm:pt>
    <dgm:pt modelId="{48315006-232F-479C-AE76-3E08B23E31C0}">
      <dgm:prSet phldrT="[Text]" custT="1"/>
      <dgm:spPr/>
      <dgm:t>
        <a:bodyPr/>
        <a:lstStyle/>
        <a:p>
          <a:r>
            <a:rPr lang="en-US" sz="1200"/>
            <a:t>Politely inform that chat is English only at present. Offer transfer to get support in their language. </a:t>
          </a:r>
        </a:p>
      </dgm:t>
    </dgm:pt>
    <dgm:pt modelId="{F314F7EC-D790-4186-8063-77C01136E8E7}" type="parTrans" cxnId="{B4181697-6962-4885-8F58-7FCD24C6310B}">
      <dgm:prSet/>
      <dgm:spPr/>
      <dgm:t>
        <a:bodyPr/>
        <a:lstStyle/>
        <a:p>
          <a:endParaRPr lang="en-US"/>
        </a:p>
      </dgm:t>
    </dgm:pt>
    <dgm:pt modelId="{6D500A52-7616-4A2F-B5FF-2C4AF0E73EFB}" type="sibTrans" cxnId="{B4181697-6962-4885-8F58-7FCD24C6310B}">
      <dgm:prSet/>
      <dgm:spPr/>
      <dgm:t>
        <a:bodyPr/>
        <a:lstStyle/>
        <a:p>
          <a:endParaRPr lang="en-US"/>
        </a:p>
      </dgm:t>
    </dgm:pt>
    <dgm:pt modelId="{591724A8-44FB-477A-889F-FC8A1D6E261C}">
      <dgm:prSet phldrT="[Text]" custT="1"/>
      <dgm:spPr/>
      <dgm:t>
        <a:bodyPr/>
        <a:lstStyle/>
        <a:p>
          <a:r>
            <a:rPr lang="en-US" sz="1200"/>
            <a:t>You may support in the customer’s language if you can. Add detailed case notes in English.</a:t>
          </a:r>
        </a:p>
      </dgm:t>
    </dgm:pt>
    <dgm:pt modelId="{14320977-021B-4AB6-997D-755B6C4284DD}" type="parTrans" cxnId="{33A4B3EC-EC79-44F6-9432-190FE4B58A90}">
      <dgm:prSet/>
      <dgm:spPr/>
      <dgm:t>
        <a:bodyPr/>
        <a:lstStyle/>
        <a:p>
          <a:endParaRPr lang="en-US"/>
        </a:p>
      </dgm:t>
    </dgm:pt>
    <dgm:pt modelId="{F9F3A36E-A36B-4A5B-A350-D3977EE5E7DE}" type="sibTrans" cxnId="{33A4B3EC-EC79-44F6-9432-190FE4B58A90}">
      <dgm:prSet/>
      <dgm:spPr/>
      <dgm:t>
        <a:bodyPr/>
        <a:lstStyle/>
        <a:p>
          <a:endParaRPr lang="en-US"/>
        </a:p>
      </dgm:t>
    </dgm:pt>
    <dgm:pt modelId="{436AEC4D-3100-4FF3-9734-6C45D0BFE476}">
      <dgm:prSet phldrT="[Text]"/>
      <dgm:spPr/>
      <dgm:t>
        <a:bodyPr/>
        <a:lstStyle/>
        <a:p>
          <a:r>
            <a:rPr lang="en-US"/>
            <a:t>Anything not covered above?</a:t>
          </a:r>
        </a:p>
      </dgm:t>
    </dgm:pt>
    <dgm:pt modelId="{8EA4B035-D923-4D3F-8F90-40DE89A9A740}" type="parTrans" cxnId="{EDE15B61-6711-4AE4-9340-0EFE244688D1}">
      <dgm:prSet/>
      <dgm:spPr/>
      <dgm:t>
        <a:bodyPr/>
        <a:lstStyle/>
        <a:p>
          <a:endParaRPr lang="en-US"/>
        </a:p>
      </dgm:t>
    </dgm:pt>
    <dgm:pt modelId="{E423C71E-7AA5-4DB2-A72A-4391BBCC8A64}" type="sibTrans" cxnId="{EDE15B61-6711-4AE4-9340-0EFE244688D1}">
      <dgm:prSet/>
      <dgm:spPr/>
      <dgm:t>
        <a:bodyPr/>
        <a:lstStyle/>
        <a:p>
          <a:endParaRPr lang="en-US"/>
        </a:p>
      </dgm:t>
    </dgm:pt>
    <dgm:pt modelId="{03141E35-52AF-4E13-BCBE-D85F664FE135}">
      <dgm:prSet phldrT="[Text]" custT="1"/>
      <dgm:spPr/>
      <dgm:t>
        <a:bodyPr/>
        <a:lstStyle/>
        <a:p>
          <a:r>
            <a:rPr lang="en-US" sz="1200"/>
            <a:t>If you are unable to switch right away, then politely inform the customer and honor the customer request when you can.</a:t>
          </a:r>
        </a:p>
      </dgm:t>
    </dgm:pt>
    <dgm:pt modelId="{E615524F-F7D1-4D0E-A2A6-1006DD9A1BF7}" type="parTrans" cxnId="{F788DAB1-FBE0-46A5-B861-0941DF8DC076}">
      <dgm:prSet/>
      <dgm:spPr/>
      <dgm:t>
        <a:bodyPr/>
        <a:lstStyle/>
        <a:p>
          <a:endParaRPr lang="en-US"/>
        </a:p>
      </dgm:t>
    </dgm:pt>
    <dgm:pt modelId="{CC5A988D-9BA6-434D-B0EA-D9EE90A33C41}" type="sibTrans" cxnId="{F788DAB1-FBE0-46A5-B861-0941DF8DC076}">
      <dgm:prSet/>
      <dgm:spPr/>
      <dgm:t>
        <a:bodyPr/>
        <a:lstStyle/>
        <a:p>
          <a:endParaRPr lang="en-US"/>
        </a:p>
      </dgm:t>
    </dgm:pt>
    <dgm:pt modelId="{D5F63174-3E16-4C9A-8651-7A9659F5CBB5}">
      <dgm:prSet phldrT="[Text]" custT="1"/>
      <dgm:spPr/>
      <dgm:t>
        <a:bodyPr/>
        <a:lstStyle/>
        <a:p>
          <a:r>
            <a:rPr lang="en-US" sz="1200"/>
            <a:t>If the above guidelines do not address a scenario then write to Azure Chat Leads </a:t>
          </a:r>
          <a:r>
            <a:rPr lang="en-US" sz="1200">
              <a:hlinkClick xmlns:r="http://schemas.openxmlformats.org/officeDocument/2006/relationships" r:id="rId1"/>
            </a:rPr>
            <a:t>azchatleads@microsoft.com</a:t>
          </a:r>
          <a:r>
            <a:rPr lang="en-US" sz="1200"/>
            <a:t> about the scenario with your suggestions for guidelines.</a:t>
          </a:r>
        </a:p>
      </dgm:t>
    </dgm:pt>
    <dgm:pt modelId="{604DB882-C487-47F3-A63A-C6E59C2864AB}" type="parTrans" cxnId="{0BFBCC27-94A3-4ED6-820A-2D4162C1614C}">
      <dgm:prSet/>
      <dgm:spPr/>
      <dgm:t>
        <a:bodyPr/>
        <a:lstStyle/>
        <a:p>
          <a:endParaRPr lang="en-US"/>
        </a:p>
      </dgm:t>
    </dgm:pt>
    <dgm:pt modelId="{A27CB341-A77F-42C9-8B55-606A125B45E1}" type="sibTrans" cxnId="{0BFBCC27-94A3-4ED6-820A-2D4162C1614C}">
      <dgm:prSet/>
      <dgm:spPr/>
      <dgm:t>
        <a:bodyPr/>
        <a:lstStyle/>
        <a:p>
          <a:endParaRPr lang="en-US"/>
        </a:p>
      </dgm:t>
    </dgm:pt>
    <dgm:pt modelId="{18890955-10A7-41EB-AA98-F9CA71484A8A}" type="pres">
      <dgm:prSet presAssocID="{797656A7-F0DB-4DBE-AEB0-538DCC6A33E2}" presName="Name0" presStyleCnt="0">
        <dgm:presLayoutVars>
          <dgm:dir/>
          <dgm:animLvl val="lvl"/>
          <dgm:resizeHandles val="exact"/>
        </dgm:presLayoutVars>
      </dgm:prSet>
      <dgm:spPr/>
    </dgm:pt>
    <dgm:pt modelId="{67F93CC7-CF5C-4E39-BBB9-0E7E0F9DAB1D}" type="pres">
      <dgm:prSet presAssocID="{D669C6A9-85B1-4FB6-B12B-D64978428F98}" presName="linNode" presStyleCnt="0"/>
      <dgm:spPr/>
    </dgm:pt>
    <dgm:pt modelId="{19CC44A2-AC04-4C75-B2D9-8588963F0FD7}" type="pres">
      <dgm:prSet presAssocID="{D669C6A9-85B1-4FB6-B12B-D64978428F98}" presName="parentText" presStyleLbl="node1" presStyleIdx="0" presStyleCnt="6">
        <dgm:presLayoutVars>
          <dgm:chMax val="1"/>
          <dgm:bulletEnabled val="1"/>
        </dgm:presLayoutVars>
      </dgm:prSet>
      <dgm:spPr/>
    </dgm:pt>
    <dgm:pt modelId="{73648A8E-D5AF-4BAB-B8CE-222854B90165}" type="pres">
      <dgm:prSet presAssocID="{D669C6A9-85B1-4FB6-B12B-D64978428F98}" presName="descendantText" presStyleLbl="alignAccFollowNode1" presStyleIdx="0" presStyleCnt="6">
        <dgm:presLayoutVars>
          <dgm:bulletEnabled val="1"/>
        </dgm:presLayoutVars>
      </dgm:prSet>
      <dgm:spPr/>
    </dgm:pt>
    <dgm:pt modelId="{CB751773-91D6-455B-866E-5A7123BF75EE}" type="pres">
      <dgm:prSet presAssocID="{51B059A5-177D-4ADD-97A3-1C3602326DB5}" presName="sp" presStyleCnt="0"/>
      <dgm:spPr/>
    </dgm:pt>
    <dgm:pt modelId="{9D8721A1-ECA4-4BA5-87A6-528D43CBD4B6}" type="pres">
      <dgm:prSet presAssocID="{0E130EC7-A01B-4BF5-83BD-7DAF7BA667BB}" presName="linNode" presStyleCnt="0"/>
      <dgm:spPr/>
    </dgm:pt>
    <dgm:pt modelId="{5F24B4EF-97A3-4BCD-9EF6-C688CA497C25}" type="pres">
      <dgm:prSet presAssocID="{0E130EC7-A01B-4BF5-83BD-7DAF7BA667BB}" presName="parentText" presStyleLbl="node1" presStyleIdx="1" presStyleCnt="6">
        <dgm:presLayoutVars>
          <dgm:chMax val="1"/>
          <dgm:bulletEnabled val="1"/>
        </dgm:presLayoutVars>
      </dgm:prSet>
      <dgm:spPr/>
    </dgm:pt>
    <dgm:pt modelId="{82C1BCB7-78A0-4C17-AD84-353C2F88023D}" type="pres">
      <dgm:prSet presAssocID="{0E130EC7-A01B-4BF5-83BD-7DAF7BA667BB}" presName="descendantText" presStyleLbl="alignAccFollowNode1" presStyleIdx="1" presStyleCnt="6">
        <dgm:presLayoutVars>
          <dgm:bulletEnabled val="1"/>
        </dgm:presLayoutVars>
      </dgm:prSet>
      <dgm:spPr/>
    </dgm:pt>
    <dgm:pt modelId="{C356268D-0336-4A48-86CE-88613F5976C7}" type="pres">
      <dgm:prSet presAssocID="{EB083BBB-F8BC-40B4-AC08-8E164725C5CA}" presName="sp" presStyleCnt="0"/>
      <dgm:spPr/>
    </dgm:pt>
    <dgm:pt modelId="{9CE98EBF-1321-4487-80BA-88CFBAEF961F}" type="pres">
      <dgm:prSet presAssocID="{5EB94EBD-3992-4118-A6AE-C4279A26A1A5}" presName="linNode" presStyleCnt="0"/>
      <dgm:spPr/>
    </dgm:pt>
    <dgm:pt modelId="{69FDDCFB-2212-40CA-89EF-A9AEDABD390E}" type="pres">
      <dgm:prSet presAssocID="{5EB94EBD-3992-4118-A6AE-C4279A26A1A5}" presName="parentText" presStyleLbl="node1" presStyleIdx="2" presStyleCnt="6">
        <dgm:presLayoutVars>
          <dgm:chMax val="1"/>
          <dgm:bulletEnabled val="1"/>
        </dgm:presLayoutVars>
      </dgm:prSet>
      <dgm:spPr/>
    </dgm:pt>
    <dgm:pt modelId="{317EF113-4AFE-40E7-BD6C-3230CA47D50E}" type="pres">
      <dgm:prSet presAssocID="{5EB94EBD-3992-4118-A6AE-C4279A26A1A5}" presName="descendantText" presStyleLbl="alignAccFollowNode1" presStyleIdx="2" presStyleCnt="6">
        <dgm:presLayoutVars>
          <dgm:bulletEnabled val="1"/>
        </dgm:presLayoutVars>
      </dgm:prSet>
      <dgm:spPr/>
    </dgm:pt>
    <dgm:pt modelId="{2EED398B-4128-4484-A3B6-8D3BB77B45B7}" type="pres">
      <dgm:prSet presAssocID="{D7512A9D-8095-4CDA-8515-FC92BC323A93}" presName="sp" presStyleCnt="0"/>
      <dgm:spPr/>
    </dgm:pt>
    <dgm:pt modelId="{95E27536-1AD5-4E8B-9B16-EC9583C274A5}" type="pres">
      <dgm:prSet presAssocID="{85631970-515C-4284-B61C-7196CCE70398}" presName="linNode" presStyleCnt="0"/>
      <dgm:spPr/>
    </dgm:pt>
    <dgm:pt modelId="{A72D3829-E9A4-4561-A48C-914344D0FDE7}" type="pres">
      <dgm:prSet presAssocID="{85631970-515C-4284-B61C-7196CCE70398}" presName="parentText" presStyleLbl="node1" presStyleIdx="3" presStyleCnt="6">
        <dgm:presLayoutVars>
          <dgm:chMax val="1"/>
          <dgm:bulletEnabled val="1"/>
        </dgm:presLayoutVars>
      </dgm:prSet>
      <dgm:spPr/>
    </dgm:pt>
    <dgm:pt modelId="{34D2885D-15E7-4ADF-B006-60DF5EE7E152}" type="pres">
      <dgm:prSet presAssocID="{85631970-515C-4284-B61C-7196CCE70398}" presName="descendantText" presStyleLbl="alignAccFollowNode1" presStyleIdx="3" presStyleCnt="6">
        <dgm:presLayoutVars>
          <dgm:bulletEnabled val="1"/>
        </dgm:presLayoutVars>
      </dgm:prSet>
      <dgm:spPr/>
    </dgm:pt>
    <dgm:pt modelId="{D2342EAA-4B5E-4CEE-B7EA-68C298D7C64C}" type="pres">
      <dgm:prSet presAssocID="{D469DC63-CD10-45D4-AD10-F8EB87673E48}" presName="sp" presStyleCnt="0"/>
      <dgm:spPr/>
    </dgm:pt>
    <dgm:pt modelId="{A3FD5350-BBCF-4AAC-A058-68675B16A039}" type="pres">
      <dgm:prSet presAssocID="{3EB8D5B1-9E5F-408E-AE1F-66988333FDCD}" presName="linNode" presStyleCnt="0"/>
      <dgm:spPr/>
    </dgm:pt>
    <dgm:pt modelId="{6A280FF5-FBD2-4DA4-881B-F67394277359}" type="pres">
      <dgm:prSet presAssocID="{3EB8D5B1-9E5F-408E-AE1F-66988333FDCD}" presName="parentText" presStyleLbl="node1" presStyleIdx="4" presStyleCnt="6">
        <dgm:presLayoutVars>
          <dgm:chMax val="1"/>
          <dgm:bulletEnabled val="1"/>
        </dgm:presLayoutVars>
      </dgm:prSet>
      <dgm:spPr/>
    </dgm:pt>
    <dgm:pt modelId="{FBEE31AB-CFCE-4DA2-9E09-6B591C241F7B}" type="pres">
      <dgm:prSet presAssocID="{3EB8D5B1-9E5F-408E-AE1F-66988333FDCD}" presName="descendantText" presStyleLbl="alignAccFollowNode1" presStyleIdx="4" presStyleCnt="6">
        <dgm:presLayoutVars>
          <dgm:bulletEnabled val="1"/>
        </dgm:presLayoutVars>
      </dgm:prSet>
      <dgm:spPr/>
    </dgm:pt>
    <dgm:pt modelId="{8E73EF2D-28ED-49A6-B173-C55D8F4274F4}" type="pres">
      <dgm:prSet presAssocID="{C9CA3767-63DE-4BFA-BF07-F74B5F89FF19}" presName="sp" presStyleCnt="0"/>
      <dgm:spPr/>
    </dgm:pt>
    <dgm:pt modelId="{D425E66A-D496-4D7C-9270-924AE4D74A5F}" type="pres">
      <dgm:prSet presAssocID="{436AEC4D-3100-4FF3-9734-6C45D0BFE476}" presName="linNode" presStyleCnt="0"/>
      <dgm:spPr/>
    </dgm:pt>
    <dgm:pt modelId="{030B3C60-5BE2-4F81-8231-CAAE56A3418B}" type="pres">
      <dgm:prSet presAssocID="{436AEC4D-3100-4FF3-9734-6C45D0BFE476}" presName="parentText" presStyleLbl="node1" presStyleIdx="5" presStyleCnt="6">
        <dgm:presLayoutVars>
          <dgm:chMax val="1"/>
          <dgm:bulletEnabled val="1"/>
        </dgm:presLayoutVars>
      </dgm:prSet>
      <dgm:spPr/>
    </dgm:pt>
    <dgm:pt modelId="{8EE89EB7-CAD0-4384-933F-4ACFC4427489}" type="pres">
      <dgm:prSet presAssocID="{436AEC4D-3100-4FF3-9734-6C45D0BFE476}" presName="descendantText" presStyleLbl="alignAccFollowNode1" presStyleIdx="5" presStyleCnt="6">
        <dgm:presLayoutVars>
          <dgm:bulletEnabled val="1"/>
        </dgm:presLayoutVars>
      </dgm:prSet>
      <dgm:spPr/>
    </dgm:pt>
  </dgm:ptLst>
  <dgm:cxnLst>
    <dgm:cxn modelId="{B094E90F-CCD6-4B8C-B3B0-2BF960EF491E}" type="presOf" srcId="{D5F63174-3E16-4C9A-8651-7A9659F5CBB5}" destId="{8EE89EB7-CAD0-4384-933F-4ACFC4427489}" srcOrd="0" destOrd="0" presId="urn:microsoft.com/office/officeart/2005/8/layout/vList5"/>
    <dgm:cxn modelId="{14513925-74DA-435C-98CA-039B8C199A74}" type="presOf" srcId="{D669C6A9-85B1-4FB6-B12B-D64978428F98}" destId="{19CC44A2-AC04-4C75-B2D9-8588963F0FD7}" srcOrd="0" destOrd="0" presId="urn:microsoft.com/office/officeart/2005/8/layout/vList5"/>
    <dgm:cxn modelId="{0BFBCC27-94A3-4ED6-820A-2D4162C1614C}" srcId="{436AEC4D-3100-4FF3-9734-6C45D0BFE476}" destId="{D5F63174-3E16-4C9A-8651-7A9659F5CBB5}" srcOrd="0" destOrd="0" parTransId="{604DB882-C487-47F3-A63A-C6E59C2864AB}" sibTransId="{A27CB341-A77F-42C9-8B55-606A125B45E1}"/>
    <dgm:cxn modelId="{EDE15B61-6711-4AE4-9340-0EFE244688D1}" srcId="{797656A7-F0DB-4DBE-AEB0-538DCC6A33E2}" destId="{436AEC4D-3100-4FF3-9734-6C45D0BFE476}" srcOrd="5" destOrd="0" parTransId="{8EA4B035-D923-4D3F-8F90-40DE89A9A740}" sibTransId="{E423C71E-7AA5-4DB2-A72A-4391BBCC8A64}"/>
    <dgm:cxn modelId="{E0B85645-8B37-4DB8-956E-D546ECA0474C}" type="presOf" srcId="{591724A8-44FB-477A-889F-FC8A1D6E261C}" destId="{34D2885D-15E7-4ADF-B006-60DF5EE7E152}" srcOrd="0" destOrd="1" presId="urn:microsoft.com/office/officeart/2005/8/layout/vList5"/>
    <dgm:cxn modelId="{E534C74D-A3D9-4337-968C-7392DF3D2D49}" srcId="{797656A7-F0DB-4DBE-AEB0-538DCC6A33E2}" destId="{85631970-515C-4284-B61C-7196CCE70398}" srcOrd="3" destOrd="0" parTransId="{1B00077F-5C53-48CB-8E87-9DDF7CC46EB5}" sibTransId="{D469DC63-CD10-45D4-AD10-F8EB87673E48}"/>
    <dgm:cxn modelId="{F92C3D76-C77B-4AB5-92BC-56009E7476A9}" type="presOf" srcId="{3EB8D5B1-9E5F-408E-AE1F-66988333FDCD}" destId="{6A280FF5-FBD2-4DA4-881B-F67394277359}" srcOrd="0" destOrd="0" presId="urn:microsoft.com/office/officeart/2005/8/layout/vList5"/>
    <dgm:cxn modelId="{4D42FB59-E2A1-41BF-BC1E-82CD98B6085B}" srcId="{797656A7-F0DB-4DBE-AEB0-538DCC6A33E2}" destId="{0E130EC7-A01B-4BF5-83BD-7DAF7BA667BB}" srcOrd="1" destOrd="0" parTransId="{A35A37D2-A4E4-48C0-A1A8-F54548B8AD03}" sibTransId="{EB083BBB-F8BC-40B4-AC08-8E164725C5CA}"/>
    <dgm:cxn modelId="{52EEC65A-C024-463F-8E6B-6ED39BFDFFBE}" type="presOf" srcId="{436AEC4D-3100-4FF3-9734-6C45D0BFE476}" destId="{030B3C60-5BE2-4F81-8231-CAAE56A3418B}" srcOrd="0" destOrd="0" presId="urn:microsoft.com/office/officeart/2005/8/layout/vList5"/>
    <dgm:cxn modelId="{BC7EE984-D60A-440B-B214-0D45FD16DE28}" srcId="{D669C6A9-85B1-4FB6-B12B-D64978428F98}" destId="{C79571AD-0D16-4AA9-9DCA-C8071619E11C}" srcOrd="0" destOrd="0" parTransId="{903E75FC-3FD1-493F-A830-F70B5318D9B0}" sibTransId="{EF0A491E-9FF6-4479-87E9-95A33C62DC2B}"/>
    <dgm:cxn modelId="{B4181697-6962-4885-8F58-7FCD24C6310B}" srcId="{85631970-515C-4284-B61C-7196CCE70398}" destId="{48315006-232F-479C-AE76-3E08B23E31C0}" srcOrd="0" destOrd="0" parTransId="{F314F7EC-D790-4186-8063-77C01136E8E7}" sibTransId="{6D500A52-7616-4A2F-B5FF-2C4AF0E73EFB}"/>
    <dgm:cxn modelId="{CEB5109C-E8D0-4212-959D-FCFEA3A9C7E9}" type="presOf" srcId="{797656A7-F0DB-4DBE-AEB0-538DCC6A33E2}" destId="{18890955-10A7-41EB-AA98-F9CA71484A8A}" srcOrd="0" destOrd="0" presId="urn:microsoft.com/office/officeart/2005/8/layout/vList5"/>
    <dgm:cxn modelId="{BF9770A7-F6CE-4117-8E42-D59B160F3DE6}" type="presOf" srcId="{03141E35-52AF-4E13-BCBE-D85F664FE135}" destId="{FBEE31AB-CFCE-4DA2-9E09-6B591C241F7B}" srcOrd="0" destOrd="0" presId="urn:microsoft.com/office/officeart/2005/8/layout/vList5"/>
    <dgm:cxn modelId="{F788DAB1-FBE0-46A5-B861-0941DF8DC076}" srcId="{3EB8D5B1-9E5F-408E-AE1F-66988333FDCD}" destId="{03141E35-52AF-4E13-BCBE-D85F664FE135}" srcOrd="0" destOrd="0" parTransId="{E615524F-F7D1-4D0E-A2A6-1006DD9A1BF7}" sibTransId="{CC5A988D-9BA6-434D-B0EA-D9EE90A33C41}"/>
    <dgm:cxn modelId="{604DD1D3-741D-42CF-A8D1-CB069C00C7BA}" srcId="{797656A7-F0DB-4DBE-AEB0-538DCC6A33E2}" destId="{D669C6A9-85B1-4FB6-B12B-D64978428F98}" srcOrd="0" destOrd="0" parTransId="{30E69157-B723-4FC4-A99F-EB9D0FB78079}" sibTransId="{51B059A5-177D-4ADD-97A3-1C3602326DB5}"/>
    <dgm:cxn modelId="{7E3568D4-EB83-41F3-A1F3-FF77DA509A1B}" type="presOf" srcId="{5EB94EBD-3992-4118-A6AE-C4279A26A1A5}" destId="{69FDDCFB-2212-40CA-89EF-A9AEDABD390E}" srcOrd="0" destOrd="0" presId="urn:microsoft.com/office/officeart/2005/8/layout/vList5"/>
    <dgm:cxn modelId="{2A84FFD4-466D-4603-9FCF-9054AE760C3F}" type="presOf" srcId="{87C8FA9D-2F66-4719-B97F-A5E81EB7BB6D}" destId="{82C1BCB7-78A0-4C17-AD84-353C2F88023D}" srcOrd="0" destOrd="0" presId="urn:microsoft.com/office/officeart/2005/8/layout/vList5"/>
    <dgm:cxn modelId="{BBD227D9-BEA9-4BCC-86E5-1BE2A8094DBC}" srcId="{797656A7-F0DB-4DBE-AEB0-538DCC6A33E2}" destId="{3EB8D5B1-9E5F-408E-AE1F-66988333FDCD}" srcOrd="4" destOrd="0" parTransId="{B052DD62-4C07-44D5-9851-C0C09BFC0411}" sibTransId="{C9CA3767-63DE-4BFA-BF07-F74B5F89FF19}"/>
    <dgm:cxn modelId="{3A57C4DA-427A-42B2-A3E6-FBFF4A0388EA}" srcId="{797656A7-F0DB-4DBE-AEB0-538DCC6A33E2}" destId="{5EB94EBD-3992-4118-A6AE-C4279A26A1A5}" srcOrd="2" destOrd="0" parTransId="{33271E2F-6E7D-476F-83AD-0F95EA690C93}" sibTransId="{D7512A9D-8095-4CDA-8515-FC92BC323A93}"/>
    <dgm:cxn modelId="{932921DF-FF5B-4255-8CD6-7FC6538734A6}" type="presOf" srcId="{40683D5B-DDF6-47E9-8DEC-3D5564F9DDE3}" destId="{317EF113-4AFE-40E7-BD6C-3230CA47D50E}" srcOrd="0" destOrd="0" presId="urn:microsoft.com/office/officeart/2005/8/layout/vList5"/>
    <dgm:cxn modelId="{C2FD0FE8-E3A4-4047-8E6F-910E8D41BE12}" type="presOf" srcId="{85631970-515C-4284-B61C-7196CCE70398}" destId="{A72D3829-E9A4-4561-A48C-914344D0FDE7}" srcOrd="0" destOrd="0" presId="urn:microsoft.com/office/officeart/2005/8/layout/vList5"/>
    <dgm:cxn modelId="{B9B475E9-29D9-4E7B-AC08-E0BEF9BDA899}" srcId="{0E130EC7-A01B-4BF5-83BD-7DAF7BA667BB}" destId="{87C8FA9D-2F66-4719-B97F-A5E81EB7BB6D}" srcOrd="0" destOrd="0" parTransId="{104D2A37-D863-47FB-BB44-3379705DFD4D}" sibTransId="{EE39F046-3D48-4283-AF46-73D04CEB99AB}"/>
    <dgm:cxn modelId="{33A4B3EC-EC79-44F6-9432-190FE4B58A90}" srcId="{85631970-515C-4284-B61C-7196CCE70398}" destId="{591724A8-44FB-477A-889F-FC8A1D6E261C}" srcOrd="1" destOrd="0" parTransId="{14320977-021B-4AB6-997D-755B6C4284DD}" sibTransId="{F9F3A36E-A36B-4A5B-A350-D3977EE5E7DE}"/>
    <dgm:cxn modelId="{1A49CBEE-9628-44AC-893D-044F93052413}" type="presOf" srcId="{48315006-232F-479C-AE76-3E08B23E31C0}" destId="{34D2885D-15E7-4ADF-B006-60DF5EE7E152}" srcOrd="0" destOrd="0" presId="urn:microsoft.com/office/officeart/2005/8/layout/vList5"/>
    <dgm:cxn modelId="{5FF139F7-BA7D-4B84-8520-374A87BB29AD}" type="presOf" srcId="{0E130EC7-A01B-4BF5-83BD-7DAF7BA667BB}" destId="{5F24B4EF-97A3-4BCD-9EF6-C688CA497C25}" srcOrd="0" destOrd="0" presId="urn:microsoft.com/office/officeart/2005/8/layout/vList5"/>
    <dgm:cxn modelId="{049406F8-2DE8-4AFD-BD36-606D26CDBBB3}" srcId="{5EB94EBD-3992-4118-A6AE-C4279A26A1A5}" destId="{40683D5B-DDF6-47E9-8DEC-3D5564F9DDE3}" srcOrd="0" destOrd="0" parTransId="{BAFBCA9A-F162-497A-8D6B-CF9541155E6A}" sibTransId="{56F75F94-E9F4-4935-BDC6-8E91F24EF8F9}"/>
    <dgm:cxn modelId="{BD23E6FD-BB4F-40AA-BCF8-9465780AA1EA}" type="presOf" srcId="{C79571AD-0D16-4AA9-9DCA-C8071619E11C}" destId="{73648A8E-D5AF-4BAB-B8CE-222854B90165}" srcOrd="0" destOrd="0" presId="urn:microsoft.com/office/officeart/2005/8/layout/vList5"/>
    <dgm:cxn modelId="{8EE59DB9-EB46-4DA3-A73B-553D6E695ED6}" type="presParOf" srcId="{18890955-10A7-41EB-AA98-F9CA71484A8A}" destId="{67F93CC7-CF5C-4E39-BBB9-0E7E0F9DAB1D}" srcOrd="0" destOrd="0" presId="urn:microsoft.com/office/officeart/2005/8/layout/vList5"/>
    <dgm:cxn modelId="{762A1CFF-69A9-45A1-A337-310CA2FECBA0}" type="presParOf" srcId="{67F93CC7-CF5C-4E39-BBB9-0E7E0F9DAB1D}" destId="{19CC44A2-AC04-4C75-B2D9-8588963F0FD7}" srcOrd="0" destOrd="0" presId="urn:microsoft.com/office/officeart/2005/8/layout/vList5"/>
    <dgm:cxn modelId="{9CC7F9BA-2611-4AA0-8B6B-C0E6F1E263C7}" type="presParOf" srcId="{67F93CC7-CF5C-4E39-BBB9-0E7E0F9DAB1D}" destId="{73648A8E-D5AF-4BAB-B8CE-222854B90165}" srcOrd="1" destOrd="0" presId="urn:microsoft.com/office/officeart/2005/8/layout/vList5"/>
    <dgm:cxn modelId="{685B7F68-A1D9-4EC2-BE20-F3266E79400A}" type="presParOf" srcId="{18890955-10A7-41EB-AA98-F9CA71484A8A}" destId="{CB751773-91D6-455B-866E-5A7123BF75EE}" srcOrd="1" destOrd="0" presId="urn:microsoft.com/office/officeart/2005/8/layout/vList5"/>
    <dgm:cxn modelId="{3E6B9CA0-069B-4A57-BE5C-28CCD221BA19}" type="presParOf" srcId="{18890955-10A7-41EB-AA98-F9CA71484A8A}" destId="{9D8721A1-ECA4-4BA5-87A6-528D43CBD4B6}" srcOrd="2" destOrd="0" presId="urn:microsoft.com/office/officeart/2005/8/layout/vList5"/>
    <dgm:cxn modelId="{C9465D6C-025C-4E63-B6F9-36A7BF8418EA}" type="presParOf" srcId="{9D8721A1-ECA4-4BA5-87A6-528D43CBD4B6}" destId="{5F24B4EF-97A3-4BCD-9EF6-C688CA497C25}" srcOrd="0" destOrd="0" presId="urn:microsoft.com/office/officeart/2005/8/layout/vList5"/>
    <dgm:cxn modelId="{646E98AC-45AB-42EA-B06F-64FE826C4EE0}" type="presParOf" srcId="{9D8721A1-ECA4-4BA5-87A6-528D43CBD4B6}" destId="{82C1BCB7-78A0-4C17-AD84-353C2F88023D}" srcOrd="1" destOrd="0" presId="urn:microsoft.com/office/officeart/2005/8/layout/vList5"/>
    <dgm:cxn modelId="{A060F0BC-3CED-4A21-841C-FAB63B835C27}" type="presParOf" srcId="{18890955-10A7-41EB-AA98-F9CA71484A8A}" destId="{C356268D-0336-4A48-86CE-88613F5976C7}" srcOrd="3" destOrd="0" presId="urn:microsoft.com/office/officeart/2005/8/layout/vList5"/>
    <dgm:cxn modelId="{B5891D45-4FB2-4DBA-9459-8A7EEF4D2E6B}" type="presParOf" srcId="{18890955-10A7-41EB-AA98-F9CA71484A8A}" destId="{9CE98EBF-1321-4487-80BA-88CFBAEF961F}" srcOrd="4" destOrd="0" presId="urn:microsoft.com/office/officeart/2005/8/layout/vList5"/>
    <dgm:cxn modelId="{6B2AB4EB-29E1-4742-9FFB-597379DFA975}" type="presParOf" srcId="{9CE98EBF-1321-4487-80BA-88CFBAEF961F}" destId="{69FDDCFB-2212-40CA-89EF-A9AEDABD390E}" srcOrd="0" destOrd="0" presId="urn:microsoft.com/office/officeart/2005/8/layout/vList5"/>
    <dgm:cxn modelId="{422D53CB-8F4A-4B54-822A-01F031BADB26}" type="presParOf" srcId="{9CE98EBF-1321-4487-80BA-88CFBAEF961F}" destId="{317EF113-4AFE-40E7-BD6C-3230CA47D50E}" srcOrd="1" destOrd="0" presId="urn:microsoft.com/office/officeart/2005/8/layout/vList5"/>
    <dgm:cxn modelId="{2CDB75E6-78BA-4A2D-8884-860479CA2951}" type="presParOf" srcId="{18890955-10A7-41EB-AA98-F9CA71484A8A}" destId="{2EED398B-4128-4484-A3B6-8D3BB77B45B7}" srcOrd="5" destOrd="0" presId="urn:microsoft.com/office/officeart/2005/8/layout/vList5"/>
    <dgm:cxn modelId="{825546DF-F693-4E34-83B8-9348381A05CE}" type="presParOf" srcId="{18890955-10A7-41EB-AA98-F9CA71484A8A}" destId="{95E27536-1AD5-4E8B-9B16-EC9583C274A5}" srcOrd="6" destOrd="0" presId="urn:microsoft.com/office/officeart/2005/8/layout/vList5"/>
    <dgm:cxn modelId="{B0F1312B-1F62-49F6-B4C4-1012F46A0619}" type="presParOf" srcId="{95E27536-1AD5-4E8B-9B16-EC9583C274A5}" destId="{A72D3829-E9A4-4561-A48C-914344D0FDE7}" srcOrd="0" destOrd="0" presId="urn:microsoft.com/office/officeart/2005/8/layout/vList5"/>
    <dgm:cxn modelId="{CC052113-80A1-4DE2-89A4-1AE285D9B4C7}" type="presParOf" srcId="{95E27536-1AD5-4E8B-9B16-EC9583C274A5}" destId="{34D2885D-15E7-4ADF-B006-60DF5EE7E152}" srcOrd="1" destOrd="0" presId="urn:microsoft.com/office/officeart/2005/8/layout/vList5"/>
    <dgm:cxn modelId="{F956C802-AC59-4270-B286-07A34BD9099D}" type="presParOf" srcId="{18890955-10A7-41EB-AA98-F9CA71484A8A}" destId="{D2342EAA-4B5E-4CEE-B7EA-68C298D7C64C}" srcOrd="7" destOrd="0" presId="urn:microsoft.com/office/officeart/2005/8/layout/vList5"/>
    <dgm:cxn modelId="{04055517-8ED6-4236-AE16-053281484387}" type="presParOf" srcId="{18890955-10A7-41EB-AA98-F9CA71484A8A}" destId="{A3FD5350-BBCF-4AAC-A058-68675B16A039}" srcOrd="8" destOrd="0" presId="urn:microsoft.com/office/officeart/2005/8/layout/vList5"/>
    <dgm:cxn modelId="{0D059F22-2865-409F-8306-D232255CD1F3}" type="presParOf" srcId="{A3FD5350-BBCF-4AAC-A058-68675B16A039}" destId="{6A280FF5-FBD2-4DA4-881B-F67394277359}" srcOrd="0" destOrd="0" presId="urn:microsoft.com/office/officeart/2005/8/layout/vList5"/>
    <dgm:cxn modelId="{3C2BE17B-506F-48EF-90E8-3247CB6281CE}" type="presParOf" srcId="{A3FD5350-BBCF-4AAC-A058-68675B16A039}" destId="{FBEE31AB-CFCE-4DA2-9E09-6B591C241F7B}" srcOrd="1" destOrd="0" presId="urn:microsoft.com/office/officeart/2005/8/layout/vList5"/>
    <dgm:cxn modelId="{0E39BF43-BBA8-436B-A6A1-2C8A0E89BBEB}" type="presParOf" srcId="{18890955-10A7-41EB-AA98-F9CA71484A8A}" destId="{8E73EF2D-28ED-49A6-B173-C55D8F4274F4}" srcOrd="9" destOrd="0" presId="urn:microsoft.com/office/officeart/2005/8/layout/vList5"/>
    <dgm:cxn modelId="{E7B97DA7-8CD4-4B7C-B168-ABC527996719}" type="presParOf" srcId="{18890955-10A7-41EB-AA98-F9CA71484A8A}" destId="{D425E66A-D496-4D7C-9270-924AE4D74A5F}" srcOrd="10" destOrd="0" presId="urn:microsoft.com/office/officeart/2005/8/layout/vList5"/>
    <dgm:cxn modelId="{D1CDE35F-D479-4AC6-B246-F48EEF4526E8}" type="presParOf" srcId="{D425E66A-D496-4D7C-9270-924AE4D74A5F}" destId="{030B3C60-5BE2-4F81-8231-CAAE56A3418B}" srcOrd="0" destOrd="0" presId="urn:microsoft.com/office/officeart/2005/8/layout/vList5"/>
    <dgm:cxn modelId="{DE8C413A-64AB-4725-89EE-4662DD0D9C0C}" type="presParOf" srcId="{D425E66A-D496-4D7C-9270-924AE4D74A5F}" destId="{8EE89EB7-CAD0-4384-933F-4ACFC44274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48A8E-D5AF-4BAB-B8CE-222854B90165}">
      <dsp:nvSpPr>
        <dsp:cNvPr id="0" name=""/>
        <dsp:cNvSpPr/>
      </dsp:nvSpPr>
      <dsp:spPr>
        <a:xfrm rot="5400000">
          <a:off x="7241638" y="-3230817"/>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Politely buy time, gather adequate information, and then honor the customer’s request.</a:t>
          </a:r>
        </a:p>
      </dsp:txBody>
      <dsp:txXfrm rot="-5400000">
        <a:off x="3953384" y="79489"/>
        <a:ext cx="7006188" cy="407628"/>
      </dsp:txXfrm>
    </dsp:sp>
    <dsp:sp modelId="{19CC44A2-AC04-4C75-B2D9-8588963F0FD7}">
      <dsp:nvSpPr>
        <dsp:cNvPr id="0" name=""/>
        <dsp:cNvSpPr/>
      </dsp:nvSpPr>
      <dsp:spPr>
        <a:xfrm>
          <a:off x="0" y="969"/>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from customer early in the chat</a:t>
          </a:r>
        </a:p>
      </dsp:txBody>
      <dsp:txXfrm>
        <a:off x="27565" y="28534"/>
        <a:ext cx="3898255" cy="509535"/>
      </dsp:txXfrm>
    </dsp:sp>
    <dsp:sp modelId="{82C1BCB7-78A0-4C17-AD84-353C2F88023D}">
      <dsp:nvSpPr>
        <dsp:cNvPr id="0" name=""/>
        <dsp:cNvSpPr/>
      </dsp:nvSpPr>
      <dsp:spPr>
        <a:xfrm rot="5400000">
          <a:off x="7241638" y="-2637919"/>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If scoping / troubleshooting through chat is time-consuming then request a switch to phone.</a:t>
          </a:r>
        </a:p>
      </dsp:txBody>
      <dsp:txXfrm rot="-5400000">
        <a:off x="3953384" y="672387"/>
        <a:ext cx="7006188" cy="407628"/>
      </dsp:txXfrm>
    </dsp:sp>
    <dsp:sp modelId="{5F24B4EF-97A3-4BCD-9EF6-C688CA497C25}">
      <dsp:nvSpPr>
        <dsp:cNvPr id="0" name=""/>
        <dsp:cNvSpPr/>
      </dsp:nvSpPr>
      <dsp:spPr>
        <a:xfrm>
          <a:off x="0" y="593868"/>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Complex issues</a:t>
          </a:r>
        </a:p>
      </dsp:txBody>
      <dsp:txXfrm>
        <a:off x="27565" y="621433"/>
        <a:ext cx="3898255" cy="509535"/>
      </dsp:txXfrm>
    </dsp:sp>
    <dsp:sp modelId="{317EF113-4AFE-40E7-BD6C-3230CA47D50E}">
      <dsp:nvSpPr>
        <dsp:cNvPr id="0" name=""/>
        <dsp:cNvSpPr/>
      </dsp:nvSpPr>
      <dsp:spPr>
        <a:xfrm rot="5400000">
          <a:off x="7241638" y="-2045020"/>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Is customer getting restless / frustrated? Try phone, show empathy and try to make progress.</a:t>
          </a:r>
        </a:p>
      </dsp:txBody>
      <dsp:txXfrm rot="-5400000">
        <a:off x="3953384" y="1265286"/>
        <a:ext cx="7006188" cy="407628"/>
      </dsp:txXfrm>
    </dsp:sp>
    <dsp:sp modelId="{69FDDCFB-2212-40CA-89EF-A9AEDABD390E}">
      <dsp:nvSpPr>
        <dsp:cNvPr id="0" name=""/>
        <dsp:cNvSpPr/>
      </dsp:nvSpPr>
      <dsp:spPr>
        <a:xfrm>
          <a:off x="0" y="1186766"/>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Customer shows signs of frustration</a:t>
          </a:r>
        </a:p>
      </dsp:txBody>
      <dsp:txXfrm>
        <a:off x="27565" y="1214331"/>
        <a:ext cx="3898255" cy="509535"/>
      </dsp:txXfrm>
    </dsp:sp>
    <dsp:sp modelId="{34D2885D-15E7-4ADF-B006-60DF5EE7E152}">
      <dsp:nvSpPr>
        <dsp:cNvPr id="0" name=""/>
        <dsp:cNvSpPr/>
      </dsp:nvSpPr>
      <dsp:spPr>
        <a:xfrm rot="5400000">
          <a:off x="7241638" y="-1452122"/>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Politely inform that chat is English only at present. Offer transfer to get support in their language. </a:t>
          </a:r>
        </a:p>
        <a:p>
          <a:pPr marL="114300" lvl="1" indent="-114300" algn="l" defTabSz="533400">
            <a:lnSpc>
              <a:spcPct val="90000"/>
            </a:lnSpc>
            <a:spcBef>
              <a:spcPct val="0"/>
            </a:spcBef>
            <a:spcAft>
              <a:spcPct val="15000"/>
            </a:spcAft>
            <a:buChar char="•"/>
          </a:pPr>
          <a:r>
            <a:rPr lang="en-US" sz="1200" kern="1200"/>
            <a:t>You may support in the customer’s language if you can. Add detailed case notes in English.</a:t>
          </a:r>
        </a:p>
      </dsp:txBody>
      <dsp:txXfrm rot="-5400000">
        <a:off x="3953384" y="1858184"/>
        <a:ext cx="7006188" cy="407628"/>
      </dsp:txXfrm>
    </dsp:sp>
    <dsp:sp modelId="{A72D3829-E9A4-4561-A48C-914344D0FDE7}">
      <dsp:nvSpPr>
        <dsp:cNvPr id="0" name=""/>
        <dsp:cNvSpPr/>
      </dsp:nvSpPr>
      <dsp:spPr>
        <a:xfrm>
          <a:off x="0" y="1779665"/>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Communication / Language barrier</a:t>
          </a:r>
        </a:p>
      </dsp:txBody>
      <dsp:txXfrm>
        <a:off x="27565" y="1807230"/>
        <a:ext cx="3898255" cy="509535"/>
      </dsp:txXfrm>
    </dsp:sp>
    <dsp:sp modelId="{FBEE31AB-CFCE-4DA2-9E09-6B591C241F7B}">
      <dsp:nvSpPr>
        <dsp:cNvPr id="0" name=""/>
        <dsp:cNvSpPr/>
      </dsp:nvSpPr>
      <dsp:spPr>
        <a:xfrm rot="5400000">
          <a:off x="7241638" y="-859223"/>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If you are unable to switch right away, then politely inform the customer and honor the customer request when you can.</a:t>
          </a:r>
        </a:p>
      </dsp:txBody>
      <dsp:txXfrm rot="-5400000">
        <a:off x="3953384" y="2451083"/>
        <a:ext cx="7006188" cy="407628"/>
      </dsp:txXfrm>
    </dsp:sp>
    <dsp:sp modelId="{6A280FF5-FBD2-4DA4-881B-F67394277359}">
      <dsp:nvSpPr>
        <dsp:cNvPr id="0" name=""/>
        <dsp:cNvSpPr/>
      </dsp:nvSpPr>
      <dsp:spPr>
        <a:xfrm>
          <a:off x="0" y="2372563"/>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Concurrent chats</a:t>
          </a:r>
        </a:p>
      </dsp:txBody>
      <dsp:txXfrm>
        <a:off x="27565" y="2400128"/>
        <a:ext cx="3898255" cy="509535"/>
      </dsp:txXfrm>
    </dsp:sp>
    <dsp:sp modelId="{8EE89EB7-CAD0-4384-933F-4ACFC4427489}">
      <dsp:nvSpPr>
        <dsp:cNvPr id="0" name=""/>
        <dsp:cNvSpPr/>
      </dsp:nvSpPr>
      <dsp:spPr>
        <a:xfrm rot="5400000">
          <a:off x="7241638" y="-266325"/>
          <a:ext cx="451732" cy="70282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t>If the above guidelines do not address a scenario then write to Azure Chat Leads </a:t>
          </a:r>
          <a:r>
            <a:rPr lang="en-US" sz="1200" kern="1200">
              <a:hlinkClick xmlns:r="http://schemas.openxmlformats.org/officeDocument/2006/relationships" r:id="rId1"/>
            </a:rPr>
            <a:t>azchatleads@microsoft.com</a:t>
          </a:r>
          <a:r>
            <a:rPr lang="en-US" sz="1200" kern="1200"/>
            <a:t> about the scenario with your suggestions for guidelines.</a:t>
          </a:r>
        </a:p>
      </dsp:txBody>
      <dsp:txXfrm rot="-5400000">
        <a:off x="3953384" y="3043981"/>
        <a:ext cx="7006188" cy="407628"/>
      </dsp:txXfrm>
    </dsp:sp>
    <dsp:sp modelId="{030B3C60-5BE2-4F81-8231-CAAE56A3418B}">
      <dsp:nvSpPr>
        <dsp:cNvPr id="0" name=""/>
        <dsp:cNvSpPr/>
      </dsp:nvSpPr>
      <dsp:spPr>
        <a:xfrm>
          <a:off x="0" y="2965461"/>
          <a:ext cx="3953385" cy="56466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Anything not covered above?</a:t>
          </a:r>
        </a:p>
      </dsp:txBody>
      <dsp:txXfrm>
        <a:off x="27565" y="2993026"/>
        <a:ext cx="3898255" cy="5095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9A49F-6F9C-4F31-AA11-BC10F88CD0A4}"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B40B7-12DF-49C7-B91D-03BDF6972EBC}" type="slidenum">
              <a:rPr lang="en-US" smtClean="0"/>
              <a:t>‹#›</a:t>
            </a:fld>
            <a:endParaRPr lang="en-US"/>
          </a:p>
        </p:txBody>
      </p:sp>
    </p:spTree>
    <p:extLst>
      <p:ext uri="{BB962C8B-B14F-4D97-AF65-F5344CB8AC3E}">
        <p14:creationId xmlns:p14="http://schemas.microsoft.com/office/powerpoint/2010/main" val="358663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8FA7ED-8991-49C7-A474-C92C1001C2D0}" type="slidenum">
              <a:rPr lang="en-US" smtClean="0"/>
              <a:t>5</a:t>
            </a:fld>
            <a:endParaRPr lang="en-US"/>
          </a:p>
        </p:txBody>
      </p:sp>
    </p:spTree>
    <p:extLst>
      <p:ext uri="{BB962C8B-B14F-4D97-AF65-F5344CB8AC3E}">
        <p14:creationId xmlns:p14="http://schemas.microsoft.com/office/powerpoint/2010/main" val="49305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78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340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19257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EBEBEB">
                    <a:lumMod val="75000"/>
                  </a:srgbClr>
                </a:solidFill>
                <a:effectLst/>
                <a:uLnTx/>
                <a:uFillTx/>
                <a:latin typeface="Segoe UI"/>
                <a:ea typeface="+mn-ea"/>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4224215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2297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92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9451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11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13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9/9/2020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7861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9/9/2020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5493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09867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9/9/2020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63955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sazure.visualstudio.com/AdvCloudEngSupport/_wiki/wikis/Azure%20ACE%20Wiki/64702/Global-Chat-Handover-Policy-CSS-CX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msazure.visualstudio.com/AdvCloudEngSupport/_wiki/wikis/Azure%20ACE%20Wiki/58792/Process-for-Changing-support-channel-field-in-Service-Desk"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msazure.visualstudio.com/AdvCloudEngSupport/_wiki/wikis/Azure%20ACE%20Wiki/56050/Guidelines-for-switching-from-Chat-to-Phone-modality-during-live-chat" TargetMode="Externa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msazure.visualstudio.com/AdvCloudEngSupport/_wiki/wikis/Azure%20ACE%20Wiki/62269/Tips-to-encourage-customers-to-share-feedb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sazure.visualstudio.com/AdvCloudEngSupport/_git/AdvCloudEngSupport?path=%2Fwikis%2FACE-Knowledge-Hub%2FTechnical-Learning-Guides%2FData-Technologies%2FAzure-SQL-Database-(PaaS-DB)%2FProcess-%257C-Quota-Requests-to-Capacity-for-SQL-DB-%257C-MI-%257C-DW.md&amp;_a=preview&amp;version=GBmaster" TargetMode="External"/><Relationship Id="rId2" Type="http://schemas.openxmlformats.org/officeDocument/2006/relationships/hyperlink" Target="https://microsoft.sharepoint.com/:w:/r/teams/AzureCXPACE/_layouts/15/Doc.aspx?sourcedoc=%7BCAE0C6FE-F4CB-4A68-A2C8-08C7D6DA311B%7D&amp;file=UVOC%20Feature%20Request%20Creation%20Process.docx&amp;action=default&amp;mobileredirect=tr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icrosoft.sharepoint.com/teams/AzureCXPACE/_layouts/15/Doc.aspx?sourcedoc=%7b9a934faf-8a18-429f-9223-829cd2c95a05%7d&amp;action=edit&amp;wd=target%281.%20New%20Employees.one%7C48d20a9e-93ca-45f1-8348-bdcd81036934%2FCongratulations%20and%20Welcome%7C82a52779-3f7d-4c2b-9a6f-27c019618fd3%2F%29" TargetMode="External"/><Relationship Id="rId2" Type="http://schemas.openxmlformats.org/officeDocument/2006/relationships/hyperlink" Target="https://msazure.visualstudio.com/AdvCloudEngSupport/_wiki/wikis/Azure%20ACE%20Wiki/64702/Global-Chat-Handover-Policy-CSS-CX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BFC1-EB6B-408F-BA2E-BB276F5DAB66}"/>
              </a:ext>
            </a:extLst>
          </p:cNvPr>
          <p:cNvSpPr>
            <a:spLocks noGrp="1"/>
          </p:cNvSpPr>
          <p:nvPr>
            <p:ph type="ctrTitle"/>
          </p:nvPr>
        </p:nvSpPr>
        <p:spPr>
          <a:xfrm>
            <a:off x="1069848" y="1298448"/>
            <a:ext cx="7522530" cy="2056009"/>
          </a:xfrm>
        </p:spPr>
        <p:txBody>
          <a:bodyPr>
            <a:normAutofit/>
          </a:bodyPr>
          <a:lstStyle/>
          <a:p>
            <a:r>
              <a:rPr lang="en-US" sz="3600" dirty="0"/>
              <a:t>ACE Team Playbook / Handover Process</a:t>
            </a:r>
          </a:p>
        </p:txBody>
      </p:sp>
      <p:sp>
        <p:nvSpPr>
          <p:cNvPr id="3" name="Subtitle 2">
            <a:extLst>
              <a:ext uri="{FF2B5EF4-FFF2-40B4-BE49-F238E27FC236}">
                <a16:creationId xmlns:a16="http://schemas.microsoft.com/office/drawing/2014/main" id="{58C7DFB4-7851-43F6-815A-3729B0A91F4F}"/>
              </a:ext>
            </a:extLst>
          </p:cNvPr>
          <p:cNvSpPr>
            <a:spLocks noGrp="1"/>
          </p:cNvSpPr>
          <p:nvPr>
            <p:ph type="subTitle" idx="1"/>
          </p:nvPr>
        </p:nvSpPr>
        <p:spPr>
          <a:xfrm>
            <a:off x="1100015" y="3429000"/>
            <a:ext cx="7315200" cy="914400"/>
          </a:xfrm>
        </p:spPr>
        <p:txBody>
          <a:bodyPr/>
          <a:lstStyle/>
          <a:p>
            <a:r>
              <a:rPr lang="en-US" dirty="0"/>
              <a:t>- </a:t>
            </a:r>
            <a:r>
              <a:rPr lang="en-US"/>
              <a:t>Azure CSS </a:t>
            </a:r>
            <a:r>
              <a:rPr lang="en-US" dirty="0"/>
              <a:t>Chat Team</a:t>
            </a:r>
          </a:p>
        </p:txBody>
      </p:sp>
    </p:spTree>
    <p:extLst>
      <p:ext uri="{BB962C8B-B14F-4D97-AF65-F5344CB8AC3E}">
        <p14:creationId xmlns:p14="http://schemas.microsoft.com/office/powerpoint/2010/main" val="214742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EAB1-6094-4F54-AC40-49AB331DAAD3}"/>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B613DD7-0766-4360-B7D9-C2834D248D03}"/>
              </a:ext>
            </a:extLst>
          </p:cNvPr>
          <p:cNvSpPr>
            <a:spLocks noGrp="1"/>
          </p:cNvSpPr>
          <p:nvPr>
            <p:ph idx="1"/>
          </p:nvPr>
        </p:nvSpPr>
        <p:spPr/>
        <p:txBody>
          <a:bodyPr>
            <a:normAutofit/>
          </a:bodyPr>
          <a:lstStyle/>
          <a:p>
            <a:r>
              <a:rPr lang="en-US" dirty="0"/>
              <a:t>Walkthrough</a:t>
            </a:r>
          </a:p>
          <a:p>
            <a:pPr lvl="1"/>
            <a:r>
              <a:rPr lang="en-US" dirty="0"/>
              <a:t>Support Topics</a:t>
            </a:r>
          </a:p>
          <a:p>
            <a:pPr lvl="1"/>
            <a:r>
              <a:rPr lang="en-US" dirty="0"/>
              <a:t>Support Plans</a:t>
            </a:r>
          </a:p>
          <a:p>
            <a:pPr lvl="1"/>
            <a:r>
              <a:rPr lang="en-US" dirty="0"/>
              <a:t>Handover Process</a:t>
            </a:r>
          </a:p>
          <a:p>
            <a:pPr lvl="2"/>
            <a:r>
              <a:rPr lang="en-US" dirty="0"/>
              <a:t>Coverage/Weekend Support</a:t>
            </a:r>
          </a:p>
          <a:p>
            <a:pPr lvl="1"/>
            <a:r>
              <a:rPr lang="en-US" sz="1800" dirty="0">
                <a:effectLst/>
                <a:ea typeface="Calibri" panose="020F0502020204030204" pitchFamily="34" charset="0"/>
                <a:cs typeface="Times New Roman"/>
              </a:rPr>
              <a:t>Changing </a:t>
            </a:r>
            <a:r>
              <a:rPr lang="en-US" dirty="0">
                <a:ea typeface="Calibri" panose="020F0502020204030204" pitchFamily="34" charset="0"/>
                <a:cs typeface="Times New Roman"/>
              </a:rPr>
              <a:t>S</a:t>
            </a:r>
            <a:r>
              <a:rPr lang="en-US" sz="1800" dirty="0">
                <a:effectLst/>
                <a:ea typeface="Calibri" panose="020F0502020204030204" pitchFamily="34" charset="0"/>
                <a:cs typeface="Times New Roman"/>
              </a:rPr>
              <a:t>upport Modality Chat/Phone/Email</a:t>
            </a:r>
          </a:p>
          <a:p>
            <a:pPr lvl="1"/>
            <a:r>
              <a:rPr lang="en-US" sz="1800" dirty="0">
                <a:solidFill>
                  <a:schemeClr val="tx1"/>
                </a:solidFill>
                <a:ea typeface="+mj-lt"/>
                <a:cs typeface="+mj-lt"/>
              </a:rPr>
              <a:t>Tips to encourage customers to share feedback</a:t>
            </a:r>
            <a:endParaRPr lang="en-US" dirty="0"/>
          </a:p>
          <a:p>
            <a:pPr lvl="1"/>
            <a:r>
              <a:rPr lang="en-US" dirty="0"/>
              <a:t>Other Processes</a:t>
            </a:r>
          </a:p>
          <a:p>
            <a:pPr lvl="1"/>
            <a:endParaRPr lang="en-US" dirty="0"/>
          </a:p>
          <a:p>
            <a:pPr lvl="1"/>
            <a:endParaRPr lang="en-US" dirty="0"/>
          </a:p>
        </p:txBody>
      </p:sp>
    </p:spTree>
    <p:extLst>
      <p:ext uri="{BB962C8B-B14F-4D97-AF65-F5344CB8AC3E}">
        <p14:creationId xmlns:p14="http://schemas.microsoft.com/office/powerpoint/2010/main" val="323008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F315-51E5-4426-BD4E-1A34BB223C13}"/>
              </a:ext>
            </a:extLst>
          </p:cNvPr>
          <p:cNvSpPr>
            <a:spLocks noGrp="1"/>
          </p:cNvSpPr>
          <p:nvPr>
            <p:ph type="title"/>
          </p:nvPr>
        </p:nvSpPr>
        <p:spPr/>
        <p:txBody>
          <a:bodyPr/>
          <a:lstStyle/>
          <a:p>
            <a:r>
              <a:rPr lang="en-US" dirty="0"/>
              <a:t>Support Topics/Support Plans</a:t>
            </a:r>
          </a:p>
        </p:txBody>
      </p:sp>
      <p:graphicFrame>
        <p:nvGraphicFramePr>
          <p:cNvPr id="4" name="Table 3">
            <a:extLst>
              <a:ext uri="{FF2B5EF4-FFF2-40B4-BE49-F238E27FC236}">
                <a16:creationId xmlns:a16="http://schemas.microsoft.com/office/drawing/2014/main" id="{0ED123DF-568D-45C6-B4E1-781EB7C42F2A}"/>
              </a:ext>
            </a:extLst>
          </p:cNvPr>
          <p:cNvGraphicFramePr/>
          <p:nvPr>
            <p:extLst>
              <p:ext uri="{D42A27DB-BD31-4B8C-83A1-F6EECF244321}">
                <p14:modId xmlns:p14="http://schemas.microsoft.com/office/powerpoint/2010/main" val="844541611"/>
              </p:ext>
            </p:extLst>
          </p:nvPr>
        </p:nvGraphicFramePr>
        <p:xfrm>
          <a:off x="1147762" y="1960908"/>
          <a:ext cx="8642281" cy="1468096"/>
        </p:xfrm>
        <a:graphic>
          <a:graphicData uri="http://schemas.openxmlformats.org/drawingml/2006/table">
            <a:tbl>
              <a:tblPr>
                <a:tableStyleId>{5C22544A-7EE6-4342-B048-85BDC9FD1C3A}</a:tableStyleId>
              </a:tblPr>
              <a:tblGrid>
                <a:gridCol w="6439943">
                  <a:extLst>
                    <a:ext uri="{9D8B030D-6E8A-4147-A177-3AD203B41FA5}">
                      <a16:colId xmlns:a16="http://schemas.microsoft.com/office/drawing/2014/main" val="619290976"/>
                    </a:ext>
                  </a:extLst>
                </a:gridCol>
                <a:gridCol w="1230272">
                  <a:extLst>
                    <a:ext uri="{9D8B030D-6E8A-4147-A177-3AD203B41FA5}">
                      <a16:colId xmlns:a16="http://schemas.microsoft.com/office/drawing/2014/main" val="1185730035"/>
                    </a:ext>
                  </a:extLst>
                </a:gridCol>
                <a:gridCol w="972066">
                  <a:extLst>
                    <a:ext uri="{9D8B030D-6E8A-4147-A177-3AD203B41FA5}">
                      <a16:colId xmlns:a16="http://schemas.microsoft.com/office/drawing/2014/main" val="1210297816"/>
                    </a:ext>
                  </a:extLst>
                </a:gridCol>
              </a:tblGrid>
              <a:tr h="183512">
                <a:tc>
                  <a:txBody>
                    <a:bodyPr/>
                    <a:lstStyle/>
                    <a:p>
                      <a:pPr algn="ctr" fontAlgn="ctr">
                        <a:spcBef>
                          <a:spcPts val="0"/>
                        </a:spcBef>
                        <a:spcAft>
                          <a:spcPts val="0"/>
                        </a:spcAft>
                      </a:pPr>
                      <a:r>
                        <a:rPr lang="en-US" sz="1100" u="none" strike="noStrike">
                          <a:effectLst/>
                        </a:rPr>
                        <a:t>Support Topic Path</a:t>
                      </a:r>
                      <a:endParaRPr lang="en-US" sz="1800" b="0" i="0" u="none" strike="noStrike">
                        <a:effectLst/>
                        <a:latin typeface="Arial" panose="020B0604020202020204" pitchFamily="34" charset="0"/>
                      </a:endParaRPr>
                    </a:p>
                  </a:txBody>
                  <a:tcPr marL="4826" marR="4826" marT="4826" marB="0" anchor="ctr"/>
                </a:tc>
                <a:tc>
                  <a:txBody>
                    <a:bodyPr/>
                    <a:lstStyle/>
                    <a:p>
                      <a:pPr algn="ctr" fontAlgn="ctr">
                        <a:spcBef>
                          <a:spcPts val="0"/>
                        </a:spcBef>
                        <a:spcAft>
                          <a:spcPts val="0"/>
                        </a:spcAft>
                      </a:pPr>
                      <a:r>
                        <a:rPr lang="en-US" sz="1100" u="none" strike="noStrike">
                          <a:effectLst/>
                        </a:rPr>
                        <a:t>Support Topic Id</a:t>
                      </a:r>
                      <a:endParaRPr lang="en-US" sz="1800" b="0" i="0" u="none" strike="noStrike">
                        <a:effectLst/>
                        <a:latin typeface="Arial" panose="020B0604020202020204" pitchFamily="34" charset="0"/>
                      </a:endParaRPr>
                    </a:p>
                  </a:txBody>
                  <a:tcPr marL="4826" marR="4826" marT="4826" marB="0" anchor="ctr"/>
                </a:tc>
                <a:tc>
                  <a:txBody>
                    <a:bodyPr/>
                    <a:lstStyle/>
                    <a:p>
                      <a:pPr algn="ctr" fontAlgn="ctr">
                        <a:spcBef>
                          <a:spcPts val="0"/>
                        </a:spcBef>
                        <a:spcAft>
                          <a:spcPts val="0"/>
                        </a:spcAft>
                      </a:pPr>
                      <a:r>
                        <a:rPr lang="en-US" sz="1100" u="none" strike="noStrike">
                          <a:effectLst/>
                        </a:rPr>
                        <a:t>Chat Enabled</a:t>
                      </a:r>
                      <a:endParaRPr lang="en-US" sz="1800" b="0" i="0" u="none" strike="noStrike">
                        <a:effectLst/>
                        <a:latin typeface="Arial" panose="020B0604020202020204" pitchFamily="34" charset="0"/>
                      </a:endParaRPr>
                    </a:p>
                  </a:txBody>
                  <a:tcPr marL="4826" marR="4826" marT="4826" marB="0" anchor="ctr"/>
                </a:tc>
                <a:extLst>
                  <a:ext uri="{0D108BD9-81ED-4DB2-BD59-A6C34878D82A}">
                    <a16:rowId xmlns:a16="http://schemas.microsoft.com/office/drawing/2014/main" val="1015698537"/>
                  </a:ext>
                </a:extLst>
              </a:tr>
              <a:tr h="183512">
                <a:tc>
                  <a:txBody>
                    <a:bodyPr/>
                    <a:lstStyle/>
                    <a:p>
                      <a:pPr algn="l" fontAlgn="t">
                        <a:spcBef>
                          <a:spcPts val="0"/>
                        </a:spcBef>
                        <a:spcAft>
                          <a:spcPts val="0"/>
                        </a:spcAft>
                      </a:pPr>
                      <a:r>
                        <a:rPr lang="en-US" sz="1100" u="none" strike="noStrike">
                          <a:effectLst/>
                        </a:rPr>
                        <a:t>Availability and Connectivity</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32637216</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3588753629"/>
                  </a:ext>
                </a:extLst>
              </a:tr>
              <a:tr h="183512">
                <a:tc>
                  <a:txBody>
                    <a:bodyPr/>
                    <a:lstStyle/>
                    <a:p>
                      <a:pPr algn="l" fontAlgn="t">
                        <a:spcBef>
                          <a:spcPts val="0"/>
                        </a:spcBef>
                        <a:spcAft>
                          <a:spcPts val="0"/>
                        </a:spcAft>
                      </a:pPr>
                      <a:r>
                        <a:rPr lang="en-US" sz="1100" u="none" strike="noStrike">
                          <a:effectLst/>
                        </a:rPr>
                        <a:t>Availability and Connectivity/Azure Active Directory authentication</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32637235</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680390136"/>
                  </a:ext>
                </a:extLst>
              </a:tr>
              <a:tr h="183512">
                <a:tc>
                  <a:txBody>
                    <a:bodyPr/>
                    <a:lstStyle/>
                    <a:p>
                      <a:pPr algn="l" fontAlgn="t">
                        <a:spcBef>
                          <a:spcPts val="0"/>
                        </a:spcBef>
                        <a:spcAft>
                          <a:spcPts val="0"/>
                        </a:spcAft>
                      </a:pPr>
                      <a:r>
                        <a:rPr lang="en-US" sz="1100" u="none" strike="noStrike">
                          <a:effectLst/>
                        </a:rPr>
                        <a:t>Availability and Connectivity/Cannot connect to my instance</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32739488</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1650558165"/>
                  </a:ext>
                </a:extLst>
              </a:tr>
              <a:tr h="183512">
                <a:tc>
                  <a:txBody>
                    <a:bodyPr/>
                    <a:lstStyle/>
                    <a:p>
                      <a:pPr algn="l" fontAlgn="t">
                        <a:spcBef>
                          <a:spcPts val="0"/>
                        </a:spcBef>
                        <a:spcAft>
                          <a:spcPts val="0"/>
                        </a:spcAft>
                      </a:pPr>
                      <a:r>
                        <a:rPr lang="en-US" sz="1100" u="none" strike="noStrike">
                          <a:effectLst/>
                        </a:rPr>
                        <a:t>Availability and Connectivity/Client drivers</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32637245</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2736886877"/>
                  </a:ext>
                </a:extLst>
              </a:tr>
              <a:tr h="183512">
                <a:tc>
                  <a:txBody>
                    <a:bodyPr/>
                    <a:lstStyle/>
                    <a:p>
                      <a:pPr algn="l" fontAlgn="t">
                        <a:spcBef>
                          <a:spcPts val="0"/>
                        </a:spcBef>
                        <a:spcAft>
                          <a:spcPts val="0"/>
                        </a:spcAft>
                      </a:pPr>
                      <a:r>
                        <a:rPr lang="en-US" sz="1100" u="none" strike="noStrike">
                          <a:effectLst/>
                        </a:rPr>
                        <a:t>Availability and Connectivity/Connection timeouts</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32637246</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1970323408"/>
                  </a:ext>
                </a:extLst>
              </a:tr>
              <a:tr h="183512">
                <a:tc>
                  <a:txBody>
                    <a:bodyPr/>
                    <a:lstStyle/>
                    <a:p>
                      <a:pPr algn="l" fontAlgn="t">
                        <a:spcBef>
                          <a:spcPts val="0"/>
                        </a:spcBef>
                        <a:spcAft>
                          <a:spcPts val="0"/>
                        </a:spcAft>
                      </a:pPr>
                      <a:r>
                        <a:rPr lang="en-US" sz="1100" u="none" strike="noStrike">
                          <a:effectLst/>
                        </a:rPr>
                        <a:t>Availability and Connectivity/Connection type (proxy or redirect)</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32637247</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a:effectLst/>
                        </a:rPr>
                        <a:t>Yes</a:t>
                      </a:r>
                      <a:endParaRPr lang="en-US" sz="1800" b="0" i="0" u="none" strike="noStrike">
                        <a:effectLst/>
                        <a:latin typeface="Arial" panose="020B0604020202020204" pitchFamily="34" charset="0"/>
                      </a:endParaRPr>
                    </a:p>
                  </a:txBody>
                  <a:tcPr marL="4826" marR="4826" marT="4826" marB="0" anchor="b"/>
                </a:tc>
                <a:extLst>
                  <a:ext uri="{0D108BD9-81ED-4DB2-BD59-A6C34878D82A}">
                    <a16:rowId xmlns:a16="http://schemas.microsoft.com/office/drawing/2014/main" val="1597153932"/>
                  </a:ext>
                </a:extLst>
              </a:tr>
              <a:tr h="183512">
                <a:tc>
                  <a:txBody>
                    <a:bodyPr/>
                    <a:lstStyle/>
                    <a:p>
                      <a:pPr algn="l" fontAlgn="t">
                        <a:spcBef>
                          <a:spcPts val="0"/>
                        </a:spcBef>
                        <a:spcAft>
                          <a:spcPts val="0"/>
                        </a:spcAft>
                      </a:pPr>
                      <a:r>
                        <a:rPr lang="en-US" sz="1100" u="none" strike="noStrike">
                          <a:effectLst/>
                        </a:rPr>
                        <a:t>Availability and Connectivity/Database in Recovering state</a:t>
                      </a:r>
                      <a:endParaRPr lang="en-US" sz="1800" b="0" i="0" u="none" strike="noStrike">
                        <a:effectLst/>
                        <a:latin typeface="Arial" panose="020B0604020202020204" pitchFamily="34" charset="0"/>
                      </a:endParaRPr>
                    </a:p>
                  </a:txBody>
                  <a:tcPr marL="4826" marR="4826" marT="4826" marB="0"/>
                </a:tc>
                <a:tc>
                  <a:txBody>
                    <a:bodyPr/>
                    <a:lstStyle/>
                    <a:p>
                      <a:pPr algn="r" fontAlgn="t">
                        <a:spcBef>
                          <a:spcPts val="0"/>
                        </a:spcBef>
                        <a:spcAft>
                          <a:spcPts val="0"/>
                        </a:spcAft>
                      </a:pPr>
                      <a:r>
                        <a:rPr lang="en-US" sz="1100" u="none" strike="noStrike">
                          <a:effectLst/>
                        </a:rPr>
                        <a:t>32637254</a:t>
                      </a:r>
                      <a:endParaRPr lang="en-US" sz="1800" b="0" i="0" u="none" strike="noStrike">
                        <a:effectLst/>
                        <a:latin typeface="Arial" panose="020B0604020202020204" pitchFamily="34" charset="0"/>
                      </a:endParaRPr>
                    </a:p>
                  </a:txBody>
                  <a:tcPr marL="4826" marR="4826" marT="4826" marB="0"/>
                </a:tc>
                <a:tc>
                  <a:txBody>
                    <a:bodyPr/>
                    <a:lstStyle/>
                    <a:p>
                      <a:pPr algn="l" fontAlgn="b">
                        <a:spcBef>
                          <a:spcPts val="0"/>
                        </a:spcBef>
                        <a:spcAft>
                          <a:spcPts val="0"/>
                        </a:spcAft>
                      </a:pPr>
                      <a:r>
                        <a:rPr lang="en-US" sz="1100" u="none" strike="noStrike" dirty="0">
                          <a:effectLst/>
                        </a:rPr>
                        <a:t>Yes</a:t>
                      </a:r>
                      <a:endParaRPr lang="en-US" sz="1800" b="0" i="0" u="none" strike="noStrike" dirty="0">
                        <a:effectLst/>
                        <a:latin typeface="Arial" panose="020B0604020202020204" pitchFamily="34" charset="0"/>
                      </a:endParaRPr>
                    </a:p>
                  </a:txBody>
                  <a:tcPr marL="4826" marR="4826" marT="4826" marB="0" anchor="b"/>
                </a:tc>
                <a:extLst>
                  <a:ext uri="{0D108BD9-81ED-4DB2-BD59-A6C34878D82A}">
                    <a16:rowId xmlns:a16="http://schemas.microsoft.com/office/drawing/2014/main" val="809123554"/>
                  </a:ext>
                </a:extLst>
              </a:tr>
            </a:tbl>
          </a:graphicData>
        </a:graphic>
      </p:graphicFrame>
      <p:sp>
        <p:nvSpPr>
          <p:cNvPr id="3" name="TextBox 2">
            <a:extLst>
              <a:ext uri="{FF2B5EF4-FFF2-40B4-BE49-F238E27FC236}">
                <a16:creationId xmlns:a16="http://schemas.microsoft.com/office/drawing/2014/main" id="{2E70C0BB-1E8C-4212-BBD6-C53EFCBEB0B4}"/>
              </a:ext>
            </a:extLst>
          </p:cNvPr>
          <p:cNvSpPr txBox="1"/>
          <p:nvPr/>
        </p:nvSpPr>
        <p:spPr>
          <a:xfrm>
            <a:off x="1097280" y="3925078"/>
            <a:ext cx="5407121" cy="646331"/>
          </a:xfrm>
          <a:prstGeom prst="rect">
            <a:avLst/>
          </a:prstGeom>
          <a:noFill/>
        </p:spPr>
        <p:txBody>
          <a:bodyPr wrap="none" rtlCol="0">
            <a:spAutoFit/>
          </a:bodyPr>
          <a:lstStyle/>
          <a:p>
            <a:r>
              <a:rPr lang="en-US" dirty="0"/>
              <a:t>Support Plans</a:t>
            </a:r>
          </a:p>
          <a:p>
            <a:pPr marL="285750" indent="-285750">
              <a:buFont typeface="Arial" panose="020B0604020202020204" pitchFamily="34" charset="0"/>
              <a:buChar char="•"/>
            </a:pPr>
            <a:r>
              <a:rPr lang="en-US" dirty="0"/>
              <a:t>We cover all support plans except for ARR customers</a:t>
            </a:r>
          </a:p>
        </p:txBody>
      </p:sp>
    </p:spTree>
    <p:extLst>
      <p:ext uri="{BB962C8B-B14F-4D97-AF65-F5344CB8AC3E}">
        <p14:creationId xmlns:p14="http://schemas.microsoft.com/office/powerpoint/2010/main" val="349966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C725-7C10-4C57-9775-A4E22422E5BB}"/>
              </a:ext>
            </a:extLst>
          </p:cNvPr>
          <p:cNvSpPr>
            <a:spLocks noGrp="1"/>
          </p:cNvSpPr>
          <p:nvPr>
            <p:ph type="title"/>
          </p:nvPr>
        </p:nvSpPr>
        <p:spPr>
          <a:xfrm>
            <a:off x="1097280" y="286603"/>
            <a:ext cx="9274628" cy="1162751"/>
          </a:xfrm>
        </p:spPr>
        <p:txBody>
          <a:bodyPr/>
          <a:lstStyle/>
          <a:p>
            <a:r>
              <a:rPr lang="en-US" b="1" dirty="0"/>
              <a:t>Handovers:</a:t>
            </a:r>
            <a:r>
              <a:rPr lang="en-US" dirty="0"/>
              <a:t> </a:t>
            </a:r>
            <a:r>
              <a:rPr lang="en-US" dirty="0">
                <a:solidFill>
                  <a:schemeClr val="bg2">
                    <a:lumMod val="90000"/>
                  </a:schemeClr>
                </a:solidFill>
              </a:rPr>
              <a:t>To enable 24x5 support</a:t>
            </a:r>
          </a:p>
        </p:txBody>
      </p:sp>
      <p:pic>
        <p:nvPicPr>
          <p:cNvPr id="1026" name="Picture 2">
            <a:extLst>
              <a:ext uri="{FF2B5EF4-FFF2-40B4-BE49-F238E27FC236}">
                <a16:creationId xmlns:a16="http://schemas.microsoft.com/office/drawing/2014/main" id="{C0E701C6-62B8-479F-A446-BD5596034A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52790" y="2081152"/>
            <a:ext cx="4095484" cy="27956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5065B0-53AC-480C-8C21-C7ECB53E6A90}"/>
              </a:ext>
            </a:extLst>
          </p:cNvPr>
          <p:cNvSpPr txBox="1"/>
          <p:nvPr/>
        </p:nvSpPr>
        <p:spPr>
          <a:xfrm>
            <a:off x="1097280" y="5200634"/>
            <a:ext cx="9274628" cy="369332"/>
          </a:xfrm>
          <a:prstGeom prst="rect">
            <a:avLst/>
          </a:prstGeom>
          <a:noFill/>
        </p:spPr>
        <p:txBody>
          <a:bodyPr wrap="square" rtlCol="0">
            <a:spAutoFit/>
          </a:bodyPr>
          <a:lstStyle/>
          <a:p>
            <a:r>
              <a:rPr lang="en-US" dirty="0">
                <a:hlinkClick r:id="rId3"/>
              </a:rPr>
              <a:t>Detailed Handover Policy</a:t>
            </a:r>
            <a:endParaRPr lang="en-US" dirty="0"/>
          </a:p>
        </p:txBody>
      </p:sp>
      <p:sp>
        <p:nvSpPr>
          <p:cNvPr id="4" name="TextBox 3">
            <a:extLst>
              <a:ext uri="{FF2B5EF4-FFF2-40B4-BE49-F238E27FC236}">
                <a16:creationId xmlns:a16="http://schemas.microsoft.com/office/drawing/2014/main" id="{12498D7C-6994-4E78-BF00-8067AC9AD371}"/>
              </a:ext>
            </a:extLst>
          </p:cNvPr>
          <p:cNvSpPr txBox="1"/>
          <p:nvPr/>
        </p:nvSpPr>
        <p:spPr>
          <a:xfrm>
            <a:off x="8105192" y="2193119"/>
            <a:ext cx="2880049"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Coverage 24X5</a:t>
            </a:r>
          </a:p>
          <a:p>
            <a:pPr marL="285750" indent="-285750">
              <a:buFont typeface="Arial" panose="020B0604020202020204" pitchFamily="34" charset="0"/>
              <a:buChar char="•"/>
            </a:pPr>
            <a:r>
              <a:rPr lang="en-US" dirty="0"/>
              <a:t>No Weekend Coverage</a:t>
            </a:r>
          </a:p>
        </p:txBody>
      </p:sp>
    </p:spTree>
    <p:extLst>
      <p:ext uri="{BB962C8B-B14F-4D97-AF65-F5344CB8AC3E}">
        <p14:creationId xmlns:p14="http://schemas.microsoft.com/office/powerpoint/2010/main" val="117180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DDB4-9E06-4975-A8AB-5483040190DC}"/>
              </a:ext>
            </a:extLst>
          </p:cNvPr>
          <p:cNvSpPr>
            <a:spLocks noGrp="1"/>
          </p:cNvSpPr>
          <p:nvPr>
            <p:ph type="title"/>
          </p:nvPr>
        </p:nvSpPr>
        <p:spPr>
          <a:xfrm>
            <a:off x="455995" y="599880"/>
            <a:ext cx="11306469" cy="403137"/>
          </a:xfrm>
        </p:spPr>
        <p:txBody>
          <a:bodyPr/>
          <a:lstStyle/>
          <a:p>
            <a:r>
              <a:rPr lang="en-US" sz="2800">
                <a:effectLst/>
                <a:ea typeface="Calibri" panose="020F0502020204030204" pitchFamily="34" charset="0"/>
                <a:cs typeface="Times New Roman" panose="02020603050405020304" pitchFamily="18" charset="0"/>
              </a:rPr>
              <a:t>Changing support channel field</a:t>
            </a:r>
            <a:endParaRPr lang="en-US"/>
          </a:p>
        </p:txBody>
      </p:sp>
      <p:sp>
        <p:nvSpPr>
          <p:cNvPr id="5" name="Text Placeholder 3">
            <a:extLst>
              <a:ext uri="{FF2B5EF4-FFF2-40B4-BE49-F238E27FC236}">
                <a16:creationId xmlns:a16="http://schemas.microsoft.com/office/drawing/2014/main" id="{D8930CA1-06EE-490D-B07E-E0791A8D62A5}"/>
              </a:ext>
            </a:extLst>
          </p:cNvPr>
          <p:cNvSpPr txBox="1">
            <a:spLocks/>
          </p:cNvSpPr>
          <p:nvPr/>
        </p:nvSpPr>
        <p:spPr>
          <a:xfrm>
            <a:off x="565079" y="1315092"/>
            <a:ext cx="9822094" cy="1571945"/>
          </a:xfrm>
          <a:prstGeom prst="rect">
            <a:avLst/>
          </a:prstGeom>
        </p:spPr>
        <p:txBody>
          <a:bodyPr vert="horz" wrap="square" lIns="0" tIns="0" rIns="0" bIns="0" rtlCol="0" anchor="t">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700">
                <a:solidFill>
                  <a:schemeClr val="tx1"/>
                </a:solidFill>
                <a:cs typeface="Times New Roman"/>
              </a:rPr>
              <a:t>Stats based on Support Channel</a:t>
            </a:r>
            <a:endParaRPr lang="en-US" sz="1700">
              <a:solidFill>
                <a:schemeClr val="tx1"/>
              </a:solidFill>
              <a:cs typeface="Segoe UI Semibold"/>
            </a:endParaRPr>
          </a:p>
          <a:p>
            <a:endParaRPr lang="en-US" sz="1700">
              <a:solidFill>
                <a:schemeClr val="tx2"/>
              </a:solidFill>
              <a:cs typeface="Times New Roman" panose="02020603050405020304" pitchFamily="18" charset="0"/>
            </a:endParaRPr>
          </a:p>
          <a:p>
            <a:r>
              <a:rPr lang="en-US" sz="1600">
                <a:gradFill>
                  <a:gsLst>
                    <a:gs pos="2917">
                      <a:schemeClr val="tx1"/>
                    </a:gs>
                    <a:gs pos="30000">
                      <a:schemeClr val="tx1"/>
                    </a:gs>
                  </a:gsLst>
                  <a:lin ang="5400000" scaled="0"/>
                </a:gradFill>
                <a:latin typeface="+mn-lt"/>
                <a:cs typeface="Arial" panose="020B0604020202020204" pitchFamily="34" charset="0"/>
              </a:rPr>
              <a:t>To determine the number of chat cases resolved on Chat or Offline(Email/Phone), engineers are required to change the support channel in Service Request.</a:t>
            </a:r>
          </a:p>
          <a:p>
            <a:endParaRPr lang="en-US" sz="1700">
              <a:solidFill>
                <a:schemeClr val="tx2"/>
              </a:solidFill>
              <a:cs typeface="Times New Roman" panose="02020603050405020304" pitchFamily="18" charset="0"/>
            </a:endParaRPr>
          </a:p>
        </p:txBody>
      </p:sp>
      <p:pic>
        <p:nvPicPr>
          <p:cNvPr id="4" name="Picture 6" descr="A screenshot of a cell phone&#10;&#10;Description generated with high confidence">
            <a:extLst>
              <a:ext uri="{FF2B5EF4-FFF2-40B4-BE49-F238E27FC236}">
                <a16:creationId xmlns:a16="http://schemas.microsoft.com/office/drawing/2014/main" id="{F878EE8A-2A9F-41A3-A8EB-2F93D78CE3CB}"/>
              </a:ext>
            </a:extLst>
          </p:cNvPr>
          <p:cNvPicPr>
            <a:picLocks noChangeAspect="1"/>
          </p:cNvPicPr>
          <p:nvPr/>
        </p:nvPicPr>
        <p:blipFill>
          <a:blip r:embed="rId3"/>
          <a:stretch>
            <a:fillRect/>
          </a:stretch>
        </p:blipFill>
        <p:spPr>
          <a:xfrm>
            <a:off x="1069270" y="2743201"/>
            <a:ext cx="9312563" cy="1722600"/>
          </a:xfrm>
          <a:prstGeom prst="rect">
            <a:avLst/>
          </a:prstGeom>
        </p:spPr>
      </p:pic>
      <p:sp>
        <p:nvSpPr>
          <p:cNvPr id="9" name="Text Placeholder 3">
            <a:extLst>
              <a:ext uri="{FF2B5EF4-FFF2-40B4-BE49-F238E27FC236}">
                <a16:creationId xmlns:a16="http://schemas.microsoft.com/office/drawing/2014/main" id="{DEF253EE-E556-4213-B0C3-E7AEDDE196D1}"/>
              </a:ext>
            </a:extLst>
          </p:cNvPr>
          <p:cNvSpPr txBox="1">
            <a:spLocks/>
          </p:cNvSpPr>
          <p:nvPr/>
        </p:nvSpPr>
        <p:spPr>
          <a:xfrm>
            <a:off x="717479" y="4828850"/>
            <a:ext cx="9822094" cy="1570233"/>
          </a:xfrm>
          <a:prstGeom prst="rect">
            <a:avLst/>
          </a:prstGeom>
        </p:spPr>
        <p:txBody>
          <a:bodyPr vert="horz" wrap="square" lIns="0" tIns="0" rIns="0" bIns="0" rtlCol="0" anchor="t">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700">
                <a:solidFill>
                  <a:schemeClr val="tx1"/>
                </a:solidFill>
                <a:cs typeface="Times New Roman"/>
              </a:rPr>
              <a:t>New Process</a:t>
            </a:r>
          </a:p>
          <a:p>
            <a:r>
              <a:rPr lang="en-US" sz="1600">
                <a:gradFill>
                  <a:gsLst>
                    <a:gs pos="2917">
                      <a:schemeClr val="tx1"/>
                    </a:gs>
                    <a:gs pos="30000">
                      <a:schemeClr val="tx1"/>
                    </a:gs>
                  </a:gsLst>
                  <a:lin ang="5400000" scaled="0"/>
                </a:gradFill>
                <a:latin typeface="+mn-lt"/>
              </a:rPr>
              <a:t>Update the support channel drop down value to Email/Phone in each service request unless the case is resolved on Chat and case is taken offline.</a:t>
            </a:r>
            <a:endParaRPr lang="en-US" sz="1600">
              <a:gradFill>
                <a:gsLst>
                  <a:gs pos="2917">
                    <a:schemeClr val="tx1"/>
                  </a:gs>
                  <a:gs pos="30000">
                    <a:schemeClr val="tx1"/>
                  </a:gs>
                </a:gsLst>
                <a:lin ang="5400000" scaled="0"/>
              </a:gradFill>
              <a:latin typeface="+mn-lt"/>
              <a:cs typeface="Segoe UI"/>
            </a:endParaRPr>
          </a:p>
          <a:p>
            <a:endParaRPr lang="en-US" sz="1600">
              <a:gradFill>
                <a:gsLst>
                  <a:gs pos="2917">
                    <a:schemeClr val="tx1"/>
                  </a:gs>
                  <a:gs pos="30000">
                    <a:schemeClr val="tx1"/>
                  </a:gs>
                </a:gsLst>
                <a:lin ang="5400000" scaled="0"/>
              </a:gradFill>
              <a:latin typeface="+mn-lt"/>
              <a:cs typeface="Arial" panose="020B0604020202020204" pitchFamily="34" charset="0"/>
            </a:endParaRPr>
          </a:p>
          <a:p>
            <a:r>
              <a:rPr lang="en-US" sz="1600">
                <a:gradFill>
                  <a:gsLst>
                    <a:gs pos="2917">
                      <a:schemeClr val="tx1"/>
                    </a:gs>
                    <a:gs pos="30000">
                      <a:schemeClr val="tx1"/>
                    </a:gs>
                  </a:gsLst>
                  <a:lin ang="5400000" scaled="0"/>
                </a:gradFill>
              </a:rPr>
              <a:t>Wiki : </a:t>
            </a:r>
            <a:r>
              <a:rPr lang="en-US" sz="1600">
                <a:gradFill>
                  <a:gsLst>
                    <a:gs pos="2917">
                      <a:schemeClr val="tx1"/>
                    </a:gs>
                    <a:gs pos="30000">
                      <a:schemeClr val="tx1"/>
                    </a:gs>
                  </a:gsLst>
                  <a:lin ang="5400000" scaled="0"/>
                </a:gradFill>
                <a:hlinkClick r:id="rId4"/>
              </a:rPr>
              <a:t>Process to change Support Channel</a:t>
            </a:r>
            <a:endParaRPr lang="en-US" sz="1600">
              <a:gradFill>
                <a:gsLst>
                  <a:gs pos="2917">
                    <a:schemeClr val="tx1"/>
                  </a:gs>
                  <a:gs pos="30000">
                    <a:schemeClr val="tx1"/>
                  </a:gs>
                </a:gsLst>
                <a:lin ang="5400000" scaled="0"/>
              </a:gradFill>
            </a:endParaRPr>
          </a:p>
          <a:p>
            <a:endParaRPr lang="en-US" sz="1600">
              <a:gradFill>
                <a:gsLst>
                  <a:gs pos="2917">
                    <a:schemeClr val="tx1"/>
                  </a:gs>
                  <a:gs pos="30000">
                    <a:schemeClr val="tx1"/>
                  </a:gs>
                </a:gsLst>
                <a:lin ang="5400000" scaled="0"/>
              </a:gradFill>
              <a:latin typeface="+mn-lt"/>
              <a:cs typeface="Arial" panose="020B0604020202020204" pitchFamily="34" charset="0"/>
            </a:endParaRPr>
          </a:p>
          <a:p>
            <a:endParaRPr lang="en-US" sz="1700">
              <a:solidFill>
                <a:schemeClr val="tx2"/>
              </a:solidFill>
              <a:cs typeface="Times New Roman" panose="02020603050405020304" pitchFamily="18" charset="0"/>
            </a:endParaRPr>
          </a:p>
        </p:txBody>
      </p:sp>
    </p:spTree>
    <p:extLst>
      <p:ext uri="{BB962C8B-B14F-4D97-AF65-F5344CB8AC3E}">
        <p14:creationId xmlns:p14="http://schemas.microsoft.com/office/powerpoint/2010/main" val="22415600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16700A0-027D-43BA-A441-5AE5784E02B8}"/>
              </a:ext>
            </a:extLst>
          </p:cNvPr>
          <p:cNvSpPr>
            <a:spLocks noGrp="1"/>
          </p:cNvSpPr>
          <p:nvPr>
            <p:ph type="title"/>
          </p:nvPr>
        </p:nvSpPr>
        <p:spPr>
          <a:xfrm>
            <a:off x="455995" y="620428"/>
            <a:ext cx="11306469" cy="403137"/>
          </a:xfrm>
        </p:spPr>
        <p:txBody>
          <a:bodyPr/>
          <a:lstStyle/>
          <a:p>
            <a:r>
              <a:rPr lang="en-US" sz="2800" dirty="0">
                <a:cs typeface="Times New Roman" panose="02020603050405020304" pitchFamily="18" charset="0"/>
              </a:rPr>
              <a:t>Switching from Chat to Phone during live chat</a:t>
            </a:r>
            <a:endParaRPr lang="en-US" dirty="0"/>
          </a:p>
        </p:txBody>
      </p:sp>
      <p:sp>
        <p:nvSpPr>
          <p:cNvPr id="17" name="Text Placeholder 2">
            <a:extLst>
              <a:ext uri="{FF2B5EF4-FFF2-40B4-BE49-F238E27FC236}">
                <a16:creationId xmlns:a16="http://schemas.microsoft.com/office/drawing/2014/main" id="{D82528E6-A0D3-4CDE-A6A7-8AA15B75E9A4}"/>
              </a:ext>
            </a:extLst>
          </p:cNvPr>
          <p:cNvSpPr>
            <a:spLocks noGrp="1"/>
          </p:cNvSpPr>
          <p:nvPr>
            <p:ph type="body" sz="quarter" idx="10"/>
          </p:nvPr>
        </p:nvSpPr>
        <p:spPr>
          <a:xfrm>
            <a:off x="442765" y="1117005"/>
            <a:ext cx="11306469" cy="1231106"/>
          </a:xfrm>
        </p:spPr>
        <p:txBody>
          <a:bodyPr vert="horz" wrap="square" lIns="0" tIns="0" rIns="0" bIns="0" rtlCol="0" anchor="t">
            <a:spAutoFit/>
          </a:bodyPr>
          <a:lstStyle/>
          <a:p>
            <a:pPr marL="0" indent="0">
              <a:buNone/>
            </a:pPr>
            <a:r>
              <a:rPr lang="en-US" sz="1950" b="1" dirty="0">
                <a:solidFill>
                  <a:schemeClr val="tx1">
                    <a:lumMod val="65000"/>
                    <a:lumOff val="35000"/>
                  </a:schemeClr>
                </a:solidFill>
              </a:rPr>
              <a:t>PURPOSE: </a:t>
            </a:r>
            <a:r>
              <a:rPr lang="en-US" sz="1950" dirty="0">
                <a:solidFill>
                  <a:schemeClr val="tx1">
                    <a:lumMod val="65000"/>
                    <a:lumOff val="35000"/>
                  </a:schemeClr>
                </a:solidFill>
              </a:rPr>
              <a:t>To ensure consistent customer experience and expectations across time zones for switching from Chat to Phone during a live session</a:t>
            </a:r>
          </a:p>
          <a:p>
            <a:pPr marL="0" indent="0">
              <a:buNone/>
            </a:pPr>
            <a:endParaRPr lang="en-US" sz="1000" dirty="0">
              <a:solidFill>
                <a:schemeClr val="tx1">
                  <a:lumMod val="65000"/>
                  <a:lumOff val="35000"/>
                </a:schemeClr>
              </a:solidFill>
            </a:endParaRPr>
          </a:p>
          <a:p>
            <a:pPr marL="0" indent="0">
              <a:buNone/>
            </a:pPr>
            <a:r>
              <a:rPr lang="en-US" sz="2000" b="1" dirty="0">
                <a:solidFill>
                  <a:schemeClr val="tx1">
                    <a:lumMod val="65000"/>
                    <a:lumOff val="35000"/>
                  </a:schemeClr>
                </a:solidFill>
              </a:rPr>
              <a:t>SCENARIOS</a:t>
            </a:r>
            <a:endParaRPr lang="en-US" dirty="0">
              <a:solidFill>
                <a:srgbClr val="BFBFBF"/>
              </a:solidFill>
              <a:cs typeface="Segoe UI"/>
            </a:endParaRPr>
          </a:p>
        </p:txBody>
      </p:sp>
      <p:graphicFrame>
        <p:nvGraphicFramePr>
          <p:cNvPr id="19" name="Diagram 18">
            <a:extLst>
              <a:ext uri="{FF2B5EF4-FFF2-40B4-BE49-F238E27FC236}">
                <a16:creationId xmlns:a16="http://schemas.microsoft.com/office/drawing/2014/main" id="{0083CE79-E6A9-4F72-977E-6CB074FA0E92}"/>
              </a:ext>
            </a:extLst>
          </p:cNvPr>
          <p:cNvGraphicFramePr/>
          <p:nvPr>
            <p:extLst>
              <p:ext uri="{D42A27DB-BD31-4B8C-83A1-F6EECF244321}">
                <p14:modId xmlns:p14="http://schemas.microsoft.com/office/powerpoint/2010/main" val="1429527187"/>
              </p:ext>
            </p:extLst>
          </p:nvPr>
        </p:nvGraphicFramePr>
        <p:xfrm>
          <a:off x="455995" y="2526803"/>
          <a:ext cx="10981625" cy="3531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 Placeholder 2">
            <a:extLst>
              <a:ext uri="{FF2B5EF4-FFF2-40B4-BE49-F238E27FC236}">
                <a16:creationId xmlns:a16="http://schemas.microsoft.com/office/drawing/2014/main" id="{7718E44F-E80F-4BE3-ACDA-B6EDDD1AA702}"/>
              </a:ext>
            </a:extLst>
          </p:cNvPr>
          <p:cNvSpPr txBox="1">
            <a:spLocks/>
          </p:cNvSpPr>
          <p:nvPr/>
        </p:nvSpPr>
        <p:spPr>
          <a:xfrm>
            <a:off x="8188662" y="2204226"/>
            <a:ext cx="3605893" cy="287771"/>
          </a:xfrm>
          <a:prstGeom prst="rect">
            <a:avLst/>
          </a:prstGeom>
        </p:spPr>
        <p:txBody>
          <a:bodyPr vert="horz" wrap="square" lIns="0" tIns="0" rIns="0" bIns="0" rtlCol="0" anchor="t">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anose="020B0604020202020204" pitchFamily="34" charset="0"/>
              <a:buNone/>
            </a:pPr>
            <a:r>
              <a:rPr lang="en-US">
                <a:solidFill>
                  <a:srgbClr val="BFBFBF"/>
                </a:solidFill>
                <a:cs typeface="Segoe UI"/>
                <a:hlinkClick r:id="rId7"/>
              </a:rPr>
              <a:t>Click here to read the guidelines</a:t>
            </a:r>
            <a:endParaRPr lang="en-US">
              <a:solidFill>
                <a:srgbClr val="BFBFBF"/>
              </a:solidFill>
              <a:cs typeface="Segoe UI"/>
            </a:endParaRPr>
          </a:p>
        </p:txBody>
      </p:sp>
    </p:spTree>
    <p:extLst>
      <p:ext uri="{BB962C8B-B14F-4D97-AF65-F5344CB8AC3E}">
        <p14:creationId xmlns:p14="http://schemas.microsoft.com/office/powerpoint/2010/main" val="30032097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B43AD00-AAC9-42E0-BACE-251AECA608E4}"/>
              </a:ext>
            </a:extLst>
          </p:cNvPr>
          <p:cNvSpPr>
            <a:spLocks noGrp="1"/>
          </p:cNvSpPr>
          <p:nvPr>
            <p:ph type="title"/>
          </p:nvPr>
        </p:nvSpPr>
        <p:spPr>
          <a:xfrm>
            <a:off x="455995" y="620428"/>
            <a:ext cx="11306469" cy="403137"/>
          </a:xfrm>
        </p:spPr>
        <p:txBody>
          <a:bodyPr>
            <a:normAutofit fontScale="90000"/>
          </a:bodyPr>
          <a:lstStyle/>
          <a:p>
            <a:r>
              <a:rPr lang="en-US" sz="2800" dirty="0">
                <a:solidFill>
                  <a:schemeClr val="tx1"/>
                </a:solidFill>
                <a:ea typeface="+mj-lt"/>
                <a:cs typeface="+mj-lt"/>
              </a:rPr>
              <a:t>Tips to encourage customers to share feedback </a:t>
            </a:r>
            <a:endParaRPr lang="en-US" dirty="0"/>
          </a:p>
        </p:txBody>
      </p:sp>
      <p:sp>
        <p:nvSpPr>
          <p:cNvPr id="7" name="Text Placeholder 2">
            <a:extLst>
              <a:ext uri="{FF2B5EF4-FFF2-40B4-BE49-F238E27FC236}">
                <a16:creationId xmlns:a16="http://schemas.microsoft.com/office/drawing/2014/main" id="{76844CA4-6CC5-49FD-8107-09B1BE95EDBA}"/>
              </a:ext>
            </a:extLst>
          </p:cNvPr>
          <p:cNvSpPr txBox="1">
            <a:spLocks/>
          </p:cNvSpPr>
          <p:nvPr/>
        </p:nvSpPr>
        <p:spPr>
          <a:xfrm>
            <a:off x="442765" y="2057096"/>
            <a:ext cx="11306469" cy="3231654"/>
          </a:xfrm>
          <a:prstGeom prst="rect">
            <a:avLst/>
          </a:prstGeom>
        </p:spPr>
        <p:txBody>
          <a:bodyPr vert="horz" wrap="square" lIns="0" tIns="0" rIns="0" bIns="0" rtlCol="0" anchor="t">
            <a:spAutoFit/>
          </a:bodyP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mj-lt"/>
              <a:buAutoNum type="arabicPeriod"/>
            </a:pPr>
            <a:r>
              <a:rPr lang="en-US" sz="1400" dirty="0">
                <a:solidFill>
                  <a:schemeClr val="tx1"/>
                </a:solidFill>
              </a:rPr>
              <a:t>We would like to increase CSAT responses for both chat and offline cases.</a:t>
            </a:r>
          </a:p>
          <a:p>
            <a:pPr marL="342900" indent="-342900">
              <a:buFont typeface="+mj-lt"/>
              <a:buAutoNum type="arabicPeriod"/>
            </a:pPr>
            <a:r>
              <a:rPr lang="en-US" sz="1400" dirty="0">
                <a:solidFill>
                  <a:schemeClr val="tx1"/>
                </a:solidFill>
              </a:rPr>
              <a:t>Two important points </a:t>
            </a:r>
            <a:r>
              <a:rPr lang="en-US" sz="1400" b="1" dirty="0">
                <a:solidFill>
                  <a:schemeClr val="tx1"/>
                </a:solidFill>
              </a:rPr>
              <a:t>early on </a:t>
            </a:r>
            <a:r>
              <a:rPr lang="en-US" sz="1400" dirty="0">
                <a:solidFill>
                  <a:schemeClr val="tx1"/>
                </a:solidFill>
              </a:rPr>
              <a:t>in the chat are to set realistic expectations as to what is possible in terms of getting the issue resolved on chat and also work to build rapport and empathize with the customer from the beginning of the chat.</a:t>
            </a:r>
          </a:p>
          <a:p>
            <a:pPr marL="342900" indent="-342900">
              <a:buFont typeface="+mj-lt"/>
              <a:buAutoNum type="arabicPeriod"/>
            </a:pPr>
            <a:r>
              <a:rPr lang="en-US" sz="1400" dirty="0">
                <a:solidFill>
                  <a:schemeClr val="tx1"/>
                </a:solidFill>
              </a:rPr>
              <a:t>Keep the customer updated throughout the chat and avoid long periods of no chat, ideally no more than 5-minute gaps.  If you know it will take some time to check logs etc., let the customer know.</a:t>
            </a:r>
          </a:p>
          <a:p>
            <a:pPr marL="342900" indent="-342900">
              <a:buFont typeface="+mj-lt"/>
              <a:buAutoNum type="arabicPeriod"/>
            </a:pPr>
            <a:r>
              <a:rPr lang="en-US" sz="1400" dirty="0">
                <a:solidFill>
                  <a:schemeClr val="tx1"/>
                </a:solidFill>
              </a:rPr>
              <a:t>If you need to engage a SME/TA for assistance, be transparent with the customer that you are checking with a SME/TA and you will get back to them shortly on chat</a:t>
            </a:r>
          </a:p>
          <a:p>
            <a:pPr marL="342900" indent="-342900">
              <a:buFont typeface="+mj-lt"/>
              <a:buAutoNum type="arabicPeriod"/>
            </a:pPr>
            <a:r>
              <a:rPr lang="en-US" sz="1400" dirty="0">
                <a:solidFill>
                  <a:schemeClr val="tx1"/>
                </a:solidFill>
              </a:rPr>
              <a:t>If a chat is not going well, consider changing modality to phone and also screensharing if needed.  Making the human connection on phone can help a lot.</a:t>
            </a:r>
          </a:p>
          <a:p>
            <a:pPr marL="342900" indent="-342900">
              <a:buFont typeface="+mj-lt"/>
              <a:buAutoNum type="arabicPeriod"/>
            </a:pPr>
            <a:r>
              <a:rPr lang="en-US" sz="1400" dirty="0">
                <a:solidFill>
                  <a:schemeClr val="tx1"/>
                </a:solidFill>
              </a:rPr>
              <a:t>Ask, Is there anything else you can do for the customer towards the end of chat.</a:t>
            </a:r>
          </a:p>
          <a:p>
            <a:pPr marL="342900" indent="-342900">
              <a:buFont typeface="+mj-lt"/>
              <a:buAutoNum type="arabicPeriod"/>
            </a:pPr>
            <a:r>
              <a:rPr lang="en-US" sz="1400" dirty="0">
                <a:solidFill>
                  <a:schemeClr val="tx1"/>
                </a:solidFill>
              </a:rPr>
              <a:t>Be quick asking for feedback on ending chat as customers often are in a hurry so build up to it..</a:t>
            </a:r>
          </a:p>
          <a:p>
            <a:pPr marL="342900" indent="-342900">
              <a:buFont typeface="+mj-lt"/>
              <a:buAutoNum type="arabicPeriod"/>
            </a:pPr>
            <a:r>
              <a:rPr lang="en-US" sz="1400" dirty="0">
                <a:solidFill>
                  <a:schemeClr val="tx1"/>
                </a:solidFill>
              </a:rPr>
              <a:t>For offline cases, </a:t>
            </a:r>
            <a:r>
              <a:rPr lang="en-US" sz="1400" b="1" dirty="0">
                <a:solidFill>
                  <a:schemeClr val="tx1"/>
                </a:solidFill>
              </a:rPr>
              <a:t>always</a:t>
            </a:r>
            <a:r>
              <a:rPr lang="en-US" sz="1400" dirty="0">
                <a:solidFill>
                  <a:schemeClr val="tx1"/>
                </a:solidFill>
              </a:rPr>
              <a:t> send a summary closing email and ensure you have permission from customer to close the case.</a:t>
            </a:r>
          </a:p>
          <a:p>
            <a:endParaRPr lang="en-US" sz="1400" dirty="0">
              <a:solidFill>
                <a:schemeClr val="tx1"/>
              </a:solidFill>
            </a:endParaRPr>
          </a:p>
          <a:p>
            <a:r>
              <a:rPr lang="en-US" sz="1400" dirty="0">
                <a:solidFill>
                  <a:schemeClr val="tx1"/>
                </a:solidFill>
              </a:rPr>
              <a:t>Full Guidelines on the wiki </a:t>
            </a:r>
            <a:r>
              <a:rPr lang="en-US" sz="1400" dirty="0">
                <a:solidFill>
                  <a:schemeClr val="tx1"/>
                </a:solidFill>
                <a:hlinkClick r:id="rId2"/>
              </a:rPr>
              <a:t>here</a:t>
            </a:r>
            <a:r>
              <a:rPr lang="en-US" sz="1400" dirty="0">
                <a:solidFill>
                  <a:schemeClr val="tx1"/>
                </a:solidFill>
              </a:rPr>
              <a:t>.</a:t>
            </a:r>
            <a:endParaRPr lang="en-IE" sz="1400" dirty="0">
              <a:hlinkClick r:id="rId2"/>
            </a:endParaRPr>
          </a:p>
          <a:p>
            <a:pPr marL="335915" indent="-335915"/>
            <a:endParaRPr lang="en-US" sz="1400" dirty="0">
              <a:solidFill>
                <a:schemeClr val="tx1"/>
              </a:solidFill>
              <a:cs typeface="Segoe UI"/>
            </a:endParaRPr>
          </a:p>
        </p:txBody>
      </p:sp>
    </p:spTree>
    <p:extLst>
      <p:ext uri="{BB962C8B-B14F-4D97-AF65-F5344CB8AC3E}">
        <p14:creationId xmlns:p14="http://schemas.microsoft.com/office/powerpoint/2010/main" val="391983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F341-82F2-4016-886D-9DC91D734D76}"/>
              </a:ext>
            </a:extLst>
          </p:cNvPr>
          <p:cNvSpPr>
            <a:spLocks noGrp="1"/>
          </p:cNvSpPr>
          <p:nvPr>
            <p:ph type="title"/>
          </p:nvPr>
        </p:nvSpPr>
        <p:spPr/>
        <p:txBody>
          <a:bodyPr/>
          <a:lstStyle/>
          <a:p>
            <a:r>
              <a:rPr lang="en-US" dirty="0"/>
              <a:t>Processes in Place</a:t>
            </a:r>
          </a:p>
        </p:txBody>
      </p:sp>
      <p:sp>
        <p:nvSpPr>
          <p:cNvPr id="3" name="Content Placeholder 2">
            <a:extLst>
              <a:ext uri="{FF2B5EF4-FFF2-40B4-BE49-F238E27FC236}">
                <a16:creationId xmlns:a16="http://schemas.microsoft.com/office/drawing/2014/main" id="{2ACCBEE8-ADBA-4215-AC4A-6AF09E2ADF4A}"/>
              </a:ext>
            </a:extLst>
          </p:cNvPr>
          <p:cNvSpPr>
            <a:spLocks noGrp="1"/>
          </p:cNvSpPr>
          <p:nvPr>
            <p:ph idx="1"/>
          </p:nvPr>
        </p:nvSpPr>
        <p:spPr/>
        <p:txBody>
          <a:bodyPr/>
          <a:lstStyle/>
          <a:p>
            <a:pPr lvl="1">
              <a:buFont typeface="Arial" panose="020B0604020202020204" pitchFamily="34" charset="0"/>
              <a:buChar char="•"/>
            </a:pPr>
            <a:r>
              <a:rPr lang="en-US" dirty="0"/>
              <a:t>FQR and LQR</a:t>
            </a:r>
          </a:p>
          <a:p>
            <a:pPr lvl="1">
              <a:buFont typeface="Arial" panose="020B0604020202020204" pitchFamily="34" charset="0"/>
              <a:buChar char="•"/>
            </a:pPr>
            <a:r>
              <a:rPr lang="en-US" dirty="0"/>
              <a:t>Weekly Low CSAT Triages</a:t>
            </a:r>
          </a:p>
          <a:p>
            <a:pPr lvl="1">
              <a:buFont typeface="Arial" panose="020B0604020202020204" pitchFamily="34" charset="0"/>
              <a:buChar char="•"/>
            </a:pPr>
            <a:r>
              <a:rPr lang="en-US" dirty="0" err="1">
                <a:hlinkClick r:id="rId2"/>
              </a:rPr>
              <a:t>UVoc</a:t>
            </a:r>
            <a:r>
              <a:rPr lang="en-US" dirty="0">
                <a:hlinkClick r:id="rId2"/>
              </a:rPr>
              <a:t> Items</a:t>
            </a:r>
            <a:endParaRPr lang="en-US" dirty="0"/>
          </a:p>
          <a:p>
            <a:pPr lvl="1">
              <a:buFont typeface="Arial" panose="020B0604020202020204" pitchFamily="34" charset="0"/>
              <a:buChar char="•"/>
            </a:pPr>
            <a:r>
              <a:rPr lang="en-US" dirty="0">
                <a:hlinkClick r:id="rId3"/>
              </a:rPr>
              <a:t>Handle Quota Requests</a:t>
            </a:r>
            <a:endParaRPr lang="en-US" dirty="0"/>
          </a:p>
          <a:p>
            <a:pPr marL="201168" lvl="1" indent="0">
              <a:buNone/>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14171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E59-67BB-4FEA-8B3F-0795441C5812}"/>
              </a:ext>
            </a:extLst>
          </p:cNvPr>
          <p:cNvSpPr>
            <a:spLocks noGrp="1"/>
          </p:cNvSpPr>
          <p:nvPr>
            <p:ph type="title"/>
          </p:nvPr>
        </p:nvSpPr>
        <p:spPr/>
        <p:txBody>
          <a:bodyPr/>
          <a:lstStyle/>
          <a:p>
            <a:r>
              <a:rPr lang="en-US" dirty="0"/>
              <a:t>ACE Playbook</a:t>
            </a:r>
          </a:p>
        </p:txBody>
      </p:sp>
      <p:sp>
        <p:nvSpPr>
          <p:cNvPr id="3" name="Content Placeholder 2">
            <a:extLst>
              <a:ext uri="{FF2B5EF4-FFF2-40B4-BE49-F238E27FC236}">
                <a16:creationId xmlns:a16="http://schemas.microsoft.com/office/drawing/2014/main" id="{901B870B-1301-4973-988D-2333535A4CDF}"/>
              </a:ext>
            </a:extLst>
          </p:cNvPr>
          <p:cNvSpPr>
            <a:spLocks noGrp="1"/>
          </p:cNvSpPr>
          <p:nvPr>
            <p:ph idx="1"/>
          </p:nvPr>
        </p:nvSpPr>
        <p:spPr/>
        <p:txBody>
          <a:bodyPr/>
          <a:lstStyle/>
          <a:p>
            <a:r>
              <a:rPr lang="en-US" sz="1600" dirty="0">
                <a:hlinkClick r:id="rId2"/>
              </a:rPr>
              <a:t>Handover Process</a:t>
            </a:r>
          </a:p>
          <a:p>
            <a:r>
              <a:rPr lang="en-US" sz="1600" dirty="0">
                <a:hlinkClick r:id="rId3"/>
              </a:rPr>
              <a:t>ACE Team Playbook</a:t>
            </a:r>
            <a:endParaRPr lang="en-US" dirty="0"/>
          </a:p>
        </p:txBody>
      </p:sp>
      <p:sp>
        <p:nvSpPr>
          <p:cNvPr id="5" name="TextBox 4">
            <a:extLst>
              <a:ext uri="{FF2B5EF4-FFF2-40B4-BE49-F238E27FC236}">
                <a16:creationId xmlns:a16="http://schemas.microsoft.com/office/drawing/2014/main" id="{6FA6FD59-29AB-4D94-9946-E6CF78F8A0BB}"/>
              </a:ext>
            </a:extLst>
          </p:cNvPr>
          <p:cNvSpPr txBox="1"/>
          <p:nvPr/>
        </p:nvSpPr>
        <p:spPr>
          <a:xfrm>
            <a:off x="3050071" y="3244334"/>
            <a:ext cx="610014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7" name="TextBox 6">
            <a:extLst>
              <a:ext uri="{FF2B5EF4-FFF2-40B4-BE49-F238E27FC236}">
                <a16:creationId xmlns:a16="http://schemas.microsoft.com/office/drawing/2014/main" id="{43D177D0-FE44-42AD-8A3C-86DCE020F4E6}"/>
              </a:ext>
            </a:extLst>
          </p:cNvPr>
          <p:cNvSpPr txBox="1"/>
          <p:nvPr/>
        </p:nvSpPr>
        <p:spPr>
          <a:xfrm>
            <a:off x="3050071" y="3244334"/>
            <a:ext cx="610014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9" name="TextBox 8">
            <a:extLst>
              <a:ext uri="{FF2B5EF4-FFF2-40B4-BE49-F238E27FC236}">
                <a16:creationId xmlns:a16="http://schemas.microsoft.com/office/drawing/2014/main" id="{6C988C89-81BD-41A5-A51E-479957458086}"/>
              </a:ext>
            </a:extLst>
          </p:cNvPr>
          <p:cNvSpPr txBox="1"/>
          <p:nvPr/>
        </p:nvSpPr>
        <p:spPr>
          <a:xfrm>
            <a:off x="3050071" y="3244334"/>
            <a:ext cx="610014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0394407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EFADC6BDC90B42814D824085D7AE72" ma:contentTypeVersion="16" ma:contentTypeDescription="Create a new document." ma:contentTypeScope="" ma:versionID="3a757598f6583fd28c981b0929149a29">
  <xsd:schema xmlns:xsd="http://www.w3.org/2001/XMLSchema" xmlns:xs="http://www.w3.org/2001/XMLSchema" xmlns:p="http://schemas.microsoft.com/office/2006/metadata/properties" xmlns:ns1="http://schemas.microsoft.com/sharepoint/v3" xmlns:ns3="95e4c3e5-3251-43dd-ab01-72a17fc260d9" xmlns:ns4="46644308-aa53-4c86-a3a1-fcd312f6d0ad" targetNamespace="http://schemas.microsoft.com/office/2006/metadata/properties" ma:root="true" ma:fieldsID="221fb05c61208c83fec6dc49b7e98ea1" ns1:_="" ns3:_="" ns4:_="">
    <xsd:import namespace="http://schemas.microsoft.com/sharepoint/v3"/>
    <xsd:import namespace="95e4c3e5-3251-43dd-ab01-72a17fc260d9"/>
    <xsd:import namespace="46644308-aa53-4c86-a3a1-fcd312f6d0a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e4c3e5-3251-43dd-ab01-72a17fc260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6644308-aa53-4c86-a3a1-fcd312f6d0ad"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FD39B3-5CF4-4DC9-90E1-7E4257D8E6AE}">
  <ds:schemaRefs>
    <ds:schemaRef ds:uri="http://schemas.microsoft.com/sharepoint/v3/contenttype/forms"/>
  </ds:schemaRefs>
</ds:datastoreItem>
</file>

<file path=customXml/itemProps2.xml><?xml version="1.0" encoding="utf-8"?>
<ds:datastoreItem xmlns:ds="http://schemas.openxmlformats.org/officeDocument/2006/customXml" ds:itemID="{B1086C2F-B894-4180-9E49-B4FB8FD33135}">
  <ds:schemaRefs>
    <ds:schemaRef ds:uri="46644308-aa53-4c86-a3a1-fcd312f6d0ad"/>
    <ds:schemaRef ds:uri="95e4c3e5-3251-43dd-ab01-72a17fc260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BFFD3AE-A940-4BB7-AFBF-A87212A9CDB4}">
  <ds:schemaRefs>
    <ds:schemaRef ds:uri="46644308-aa53-4c86-a3a1-fcd312f6d0ad"/>
    <ds:schemaRef ds:uri="95e4c3e5-3251-43dd-ab01-72a17fc260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1497</TotalTime>
  <Words>683</Words>
  <Application>Microsoft Office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Times New Roman</vt:lpstr>
      <vt:lpstr>Wingdings</vt:lpstr>
      <vt:lpstr>Retrospect</vt:lpstr>
      <vt:lpstr>ACE Team Playbook / Handover Process</vt:lpstr>
      <vt:lpstr>Agenda</vt:lpstr>
      <vt:lpstr>Support Topics/Support Plans</vt:lpstr>
      <vt:lpstr>Handovers: To enable 24x5 support</vt:lpstr>
      <vt:lpstr>Changing support channel field</vt:lpstr>
      <vt:lpstr>Switching from Chat to Phone during live chat</vt:lpstr>
      <vt:lpstr>Tips to encourage customers to share feedback </vt:lpstr>
      <vt:lpstr>Processes in Place</vt:lpstr>
      <vt:lpstr>ACE Playbook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Examples and Handovers</dc:title>
  <dc:creator>Sam Post</dc:creator>
  <cp:lastModifiedBy>Omeswar Reddy Danwada</cp:lastModifiedBy>
  <cp:revision>25</cp:revision>
  <dcterms:created xsi:type="dcterms:W3CDTF">2020-06-05T21:48:02Z</dcterms:created>
  <dcterms:modified xsi:type="dcterms:W3CDTF">2020-09-09T14:34:23Z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2020-06-08T19:20:09Z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f4a89824-d649-4746-9e56-ee8e55d86d29</vt:lpwstr>
  </property>
  <property fmtid="{D5CDD505-2E9C-101B-9397-08002B2CF9AE}" pid="8" name="MSIP_Label_f42aa342-8706-4288-bd11-ebb85995028c_ContentBits">
    <vt:lpwstr>0</vt:lpwstr>
  </property>
  <property fmtid="{D5CDD505-2E9C-101B-9397-08002B2CF9AE}" pid="9" name="ContentTypeId">
    <vt:lpwstr>0x010100B4EFADC6BDC90B42814D824085D7AE72</vt:lpwstr>
  </property>
</Properties>
</file>