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6" r:id="rId7"/>
    <p:sldId id="260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8"/>
    <a:srgbClr val="EBBB08"/>
    <a:srgbClr val="686F7E"/>
    <a:srgbClr val="FE514B"/>
    <a:srgbClr val="2F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EB23D-A1AB-4B46-945F-C28E0B74E85C}" v="1" dt="2020-10-02T16:40:1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uling" userId="0f92cf7c-00bf-4187-b417-912f15938bc9" providerId="ADAL" clId="{27BEB23D-A1AB-4B46-945F-C28E0B74E85C}"/>
    <pc:docChg chg="undo custSel modSld">
      <pc:chgData name="Lee Pauling" userId="0f92cf7c-00bf-4187-b417-912f15938bc9" providerId="ADAL" clId="{27BEB23D-A1AB-4B46-945F-C28E0B74E85C}" dt="2020-10-02T16:42:45.946" v="85" actId="1076"/>
      <pc:docMkLst>
        <pc:docMk/>
      </pc:docMkLst>
      <pc:sldChg chg="addSp delSp modSp mod">
        <pc:chgData name="Lee Pauling" userId="0f92cf7c-00bf-4187-b417-912f15938bc9" providerId="ADAL" clId="{27BEB23D-A1AB-4B46-945F-C28E0B74E85C}" dt="2020-10-02T16:42:45.946" v="85" actId="1076"/>
        <pc:sldMkLst>
          <pc:docMk/>
          <pc:sldMk cId="1259153414" sldId="256"/>
        </pc:sldMkLst>
        <pc:spChg chg="add del mod">
          <ac:chgData name="Lee Pauling" userId="0f92cf7c-00bf-4187-b417-912f15938bc9" providerId="ADAL" clId="{27BEB23D-A1AB-4B46-945F-C28E0B74E85C}" dt="2020-10-02T16:42:45.946" v="85" actId="1076"/>
          <ac:spMkLst>
            <pc:docMk/>
            <pc:sldMk cId="1259153414" sldId="256"/>
            <ac:spMk id="7" creationId="{7D585007-FDCF-42E9-BC3C-84740E8D7925}"/>
          </ac:spMkLst>
        </pc:spChg>
        <pc:spChg chg="add del mod">
          <ac:chgData name="Lee Pauling" userId="0f92cf7c-00bf-4187-b417-912f15938bc9" providerId="ADAL" clId="{27BEB23D-A1AB-4B46-945F-C28E0B74E85C}" dt="2020-10-02T16:42:35.799" v="84" actId="22"/>
          <ac:spMkLst>
            <pc:docMk/>
            <pc:sldMk cId="1259153414" sldId="256"/>
            <ac:spMk id="8" creationId="{0DA6343D-07D0-4112-A406-7BD3B45482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F1BB-3017-4866-9904-021F1806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BD96-09E7-4552-A14B-D6BAE61E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6376-1A84-4636-8D62-4BF9B6FC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34C2-D4F8-486C-A424-F3112BAA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DBD-BECC-41EE-9B65-5B01DF0C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E4F-FCBD-4AAF-BD52-4B4BFC8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14B71-92B9-4650-A8E0-756F0B6F3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4CEE-A117-4860-8805-1848C637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B9E5-E4A2-448D-8124-B6AD4C8C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3DAA-6E75-41AD-83F3-FC6641EA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48798-D153-49BD-9AB2-D3356C96E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EE7A-D05E-46FF-89AA-3FF7FC6E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3D39-73BA-4017-8B9F-B73065E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1540-11BD-4353-AE1D-8B97D51F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6AFB-1A53-45A0-AD90-E1C3699D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426-D47E-448E-B44C-4973151D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3C07-0486-48DF-832F-A92D763E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1390-8D2B-425A-9F4B-3D046C5D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7BBD-EA6E-40D2-ADE5-00E12CB2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CD65-0267-40DE-9165-B3B7B501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5FC-06B9-4FC5-85D1-0401F27C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5A6D-2812-4ACB-8989-5EEB13FB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22DD-229B-4578-B3AB-771B83AA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8D5B-C819-4F43-9051-9D4DEC4A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47C9-681A-4103-9DB4-15EE90C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4AF-7607-430D-B5E6-D2910A8E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27C5-E52E-4623-B889-E20A4FFED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F83B-A6BA-4EE2-BD0F-DD2DA626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0CA7-0A9D-492A-9623-083B2F5B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70CAD-26E1-4980-997C-EEEEC9B6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B658-2D97-4581-BB6F-ABEAF121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10F9-AB49-47DB-AAF6-DF75E22F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21637-1F91-43BA-9DFA-094FC01F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98C3-1A00-4FE3-B757-5EF07495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88F0E-7E8F-40D0-A5B5-540100C17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D9B13-D1F4-4950-AE69-6838532BD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5A262-A472-44B0-83F3-1920B41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9106-E06D-43DF-87A7-83068C62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9E385-7C07-4462-90A9-F643A95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7F4-4E19-434C-B0EA-A23F873B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7A447-B52E-41DF-B2E9-446895F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41435-E555-4F3A-97E2-F831EFBA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AC88F-0421-425B-94C8-423C6460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7A1B5-B150-40BE-AC2D-B9800C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43106-51DD-4089-B887-425558B8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F279-BFDF-410C-9517-51185310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A3A-316E-4231-8545-6B8516F2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1023-F8E4-4DC6-8F2D-E649A369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D9503-2E7C-4A38-8397-C63683780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E2F8-4010-4BBE-8A36-1D6BFC81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9AB60-2634-41C0-A3E9-08FB72EA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1837-8041-4C21-AD1F-137B3621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75D3-270E-4526-A7CE-250B9B23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738AA-02F3-4CED-AC7D-A8D18A7B7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D054-448B-4C57-A25C-EE16C4DC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46A6-7DB7-48BD-B853-C53C2372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3695-6D68-4711-B314-FDEB468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92DFF-3F39-4944-BE4E-1F826BF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92D8D-3B5E-4358-86B9-C9CFF45A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58A9-13E9-4508-9E2E-83125ADE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01D2-0902-486A-ACFB-B847A0D9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5B57-820A-42D8-8091-592BFEBEEAE6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4AAA7-9C9A-4CB3-90D7-67E46CAFD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59BF-6CF2-4072-8503-03F8363C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907C-DC9C-4149-9483-F7DA7D6C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88DEF247-4B8C-4BBD-9C54-FF6D7A5A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7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167FD-0F57-40EA-8FC1-8FDBB42B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276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FTS (Follow the Sun)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84B3-22FB-4383-8665-202DDF2D2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Transfer Management Tool in CRM/VDM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312677-1A27-43E8-ADC6-5C8D3D63C5E6}"/>
              </a:ext>
            </a:extLst>
          </p:cNvPr>
          <p:cNvSpPr txBox="1">
            <a:spLocks/>
          </p:cNvSpPr>
          <p:nvPr/>
        </p:nvSpPr>
        <p:spPr>
          <a:xfrm>
            <a:off x="124691" y="1901680"/>
            <a:ext cx="3477491" cy="1921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>
                <a:solidFill>
                  <a:srgbClr val="EBBB08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157DD8-D4A3-47CD-A7AF-D17B1CE19EF1}"/>
              </a:ext>
            </a:extLst>
          </p:cNvPr>
          <p:cNvSpPr txBox="1">
            <a:spLocks/>
          </p:cNvSpPr>
          <p:nvPr/>
        </p:nvSpPr>
        <p:spPr>
          <a:xfrm>
            <a:off x="8478982" y="2932115"/>
            <a:ext cx="3477491" cy="1921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>
                <a:solidFill>
                  <a:srgbClr val="EBBB08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2FA45A-E836-429F-8116-448D8A0B5223}"/>
              </a:ext>
            </a:extLst>
          </p:cNvPr>
          <p:cNvSpPr txBox="1">
            <a:spLocks/>
          </p:cNvSpPr>
          <p:nvPr/>
        </p:nvSpPr>
        <p:spPr>
          <a:xfrm>
            <a:off x="8832272" y="1901681"/>
            <a:ext cx="3477491" cy="1921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EBBB08"/>
                </a:solidFill>
                <a:latin typeface="Fontdinerdotcom Sparkly" panose="02000606060000020004" pitchFamily="2" charset="0"/>
              </a:rPr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85007-FDCF-42E9-BC3C-84740E8D7925}"/>
              </a:ext>
            </a:extLst>
          </p:cNvPr>
          <p:cNvSpPr/>
          <p:nvPr/>
        </p:nvSpPr>
        <p:spPr>
          <a:xfrm>
            <a:off x="3737556" y="1445941"/>
            <a:ext cx="4741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12591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F95F292-C9FF-49C8-A0AE-F8FDEDC7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79">
            <a:off x="-566888" y="-3303608"/>
            <a:ext cx="11342687" cy="7223932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6B4F8F-F889-4232-9B9E-E7D559F0A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906">
            <a:off x="-1259967" y="2269623"/>
            <a:ext cx="13700811" cy="8333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167FD-0F57-40EA-8FC1-8FDBB42B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8159" y="73372"/>
            <a:ext cx="9144000" cy="1086459"/>
          </a:xfrm>
        </p:spPr>
        <p:txBody>
          <a:bodyPr/>
          <a:lstStyle/>
          <a:p>
            <a:r>
              <a:rPr lang="en-US" b="1" dirty="0">
                <a:solidFill>
                  <a:srgbClr val="FE514B"/>
                </a:solidFill>
              </a:rPr>
              <a:t>What is the FTS Tool?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84B3-22FB-4383-8665-202DDF2D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682" y="1191973"/>
            <a:ext cx="9144000" cy="447405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2F2E34"/>
                </a:solidFill>
              </a:rPr>
              <a:t>FTS Tool is a Transfer Management Tool in CRM/VDM that can be used simplify and optimize case handoff procedure.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FF0B6D-3D6B-4759-BF4D-DEF617880990}"/>
              </a:ext>
            </a:extLst>
          </p:cNvPr>
          <p:cNvSpPr txBox="1">
            <a:spLocks/>
          </p:cNvSpPr>
          <p:nvPr/>
        </p:nvSpPr>
        <p:spPr>
          <a:xfrm>
            <a:off x="3249762" y="2604411"/>
            <a:ext cx="6784410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FE514B"/>
                </a:solidFill>
              </a:rPr>
              <a:t>How </a:t>
            </a:r>
            <a:r>
              <a:rPr lang="en-US" b="1" dirty="0">
                <a:solidFill>
                  <a:srgbClr val="FE514B"/>
                </a:solidFill>
              </a:rPr>
              <a:t>does</a:t>
            </a:r>
            <a:r>
              <a:rPr lang="en-US" sz="6600" b="1" dirty="0">
                <a:solidFill>
                  <a:srgbClr val="FE514B"/>
                </a:solidFill>
              </a:rPr>
              <a:t> it work?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A901474-73CB-40BF-8B15-2FE446C45A89}"/>
              </a:ext>
            </a:extLst>
          </p:cNvPr>
          <p:cNvSpPr txBox="1">
            <a:spLocks/>
          </p:cNvSpPr>
          <p:nvPr/>
        </p:nvSpPr>
        <p:spPr>
          <a:xfrm>
            <a:off x="1720323" y="3147640"/>
            <a:ext cx="10106102" cy="447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2F2E34"/>
              </a:solidFill>
            </a:endParaRPr>
          </a:p>
          <a:p>
            <a:pPr algn="l"/>
            <a:r>
              <a:rPr lang="en-US" dirty="0">
                <a:solidFill>
                  <a:srgbClr val="2F2E34"/>
                </a:solidFill>
              </a:rPr>
              <a:t>1. Regional Coverage/Responsibility Times are recorded in CRM.</a:t>
            </a:r>
          </a:p>
          <a:p>
            <a:pPr algn="l"/>
            <a:r>
              <a:rPr lang="en-US" dirty="0">
                <a:solidFill>
                  <a:srgbClr val="2F2E34"/>
                </a:solidFill>
              </a:rPr>
              <a:t>2. FTS tracks all cases that are </a:t>
            </a:r>
            <a:r>
              <a:rPr lang="en-US" dirty="0" err="1">
                <a:solidFill>
                  <a:srgbClr val="2F2E34"/>
                </a:solidFill>
              </a:rPr>
              <a:t>Sev</a:t>
            </a:r>
            <a:r>
              <a:rPr lang="en-US" dirty="0">
                <a:solidFill>
                  <a:srgbClr val="2F2E34"/>
                </a:solidFill>
              </a:rPr>
              <a:t> A or 24x7 at the end of a region’s coverage .</a:t>
            </a:r>
          </a:p>
          <a:p>
            <a:pPr algn="l"/>
            <a:r>
              <a:rPr lang="en-US" dirty="0">
                <a:solidFill>
                  <a:srgbClr val="2F2E34"/>
                </a:solidFill>
              </a:rPr>
              <a:t>3. FTS aggregates these cases into a list for review by Assignment Lead/TA</a:t>
            </a:r>
          </a:p>
          <a:p>
            <a:pPr algn="l"/>
            <a:r>
              <a:rPr lang="en-US" dirty="0">
                <a:solidFill>
                  <a:srgbClr val="2F2E34"/>
                </a:solidFill>
              </a:rPr>
              <a:t>4. Provides tool for engineers to request transfer/report why a case needs to be transferred.</a:t>
            </a:r>
          </a:p>
          <a:p>
            <a:pPr algn="l"/>
            <a:r>
              <a:rPr lang="en-US" dirty="0">
                <a:solidFill>
                  <a:srgbClr val="2F2E34"/>
                </a:solidFill>
              </a:rPr>
              <a:t>5. Tracks/Reports all transfers globally and provides metrics.</a:t>
            </a:r>
          </a:p>
        </p:txBody>
      </p:sp>
    </p:spTree>
    <p:extLst>
      <p:ext uri="{BB962C8B-B14F-4D97-AF65-F5344CB8AC3E}">
        <p14:creationId xmlns:p14="http://schemas.microsoft.com/office/powerpoint/2010/main" val="274981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F95F292-C9FF-49C8-A0AE-F8FDEDC7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9812">
            <a:off x="-81221" y="315156"/>
            <a:ext cx="12738468" cy="8112877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6B4F8F-F889-4232-9B9E-E7D559F0A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220">
            <a:off x="-1618812" y="-5770166"/>
            <a:ext cx="13700811" cy="8333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167FD-0F57-40EA-8FC1-8FDBB42B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22238" y="262815"/>
            <a:ext cx="9144000" cy="108645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move to FTS?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FF0B6D-3D6B-4759-BF4D-DEF617880990}"/>
              </a:ext>
            </a:extLst>
          </p:cNvPr>
          <p:cNvSpPr txBox="1">
            <a:spLocks/>
          </p:cNvSpPr>
          <p:nvPr/>
        </p:nvSpPr>
        <p:spPr>
          <a:xfrm>
            <a:off x="3249762" y="2604411"/>
            <a:ext cx="6784410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FE514B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A901474-73CB-40BF-8B15-2FE446C45A89}"/>
              </a:ext>
            </a:extLst>
          </p:cNvPr>
          <p:cNvSpPr txBox="1">
            <a:spLocks/>
          </p:cNvSpPr>
          <p:nvPr/>
        </p:nvSpPr>
        <p:spPr>
          <a:xfrm>
            <a:off x="1234962" y="2134567"/>
            <a:ext cx="10106102" cy="4474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2F2E34"/>
              </a:solidFill>
            </a:endParaRP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Automation of handoff process, rather than a manual process.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Reduction in transfers – teams who have moved to FTS have seen reductions in transfers between their regions.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Reduction of time in handoff calls – FTS aggregates cases automatically, so there is less back and forth needed from engineers and leads.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Automation of handoff best practices – FTS promotes appropriate handoffs, handovers to engineers who have previously owned a case, and automated handover using VDM.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Accurate transfer trend reporting.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Promotes proactive handoff mentoring/assistance by pre-reporting potential handover cases.</a:t>
            </a:r>
          </a:p>
        </p:txBody>
      </p:sp>
    </p:spTree>
    <p:extLst>
      <p:ext uri="{BB962C8B-B14F-4D97-AF65-F5344CB8AC3E}">
        <p14:creationId xmlns:p14="http://schemas.microsoft.com/office/powerpoint/2010/main" val="45143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6E84B3-22FB-4383-8665-202DDF2D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15" y="405497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sz="2600" dirty="0">
                <a:solidFill>
                  <a:srgbClr val="2F2E34"/>
                </a:solidFill>
              </a:rPr>
              <a:t>Engineers will use FTS form rather than teams transfer list to move cases.</a:t>
            </a:r>
          </a:p>
          <a:p>
            <a:pPr marL="457200" indent="-457200" algn="l">
              <a:buAutoNum type="arabicPeriod"/>
            </a:pPr>
            <a:r>
              <a:rPr lang="en-US" sz="2600" dirty="0">
                <a:solidFill>
                  <a:srgbClr val="2F2E34"/>
                </a:solidFill>
              </a:rPr>
              <a:t>TAs/Assignment leads will use FTS tool to review cases and handoff.</a:t>
            </a:r>
            <a:br>
              <a:rPr lang="en-US" dirty="0">
                <a:solidFill>
                  <a:srgbClr val="2F2E34"/>
                </a:solidFill>
              </a:rPr>
            </a:br>
            <a:br>
              <a:rPr lang="en-US" dirty="0">
                <a:solidFill>
                  <a:srgbClr val="2F2E34"/>
                </a:solidFill>
              </a:rPr>
            </a:br>
            <a:endParaRPr lang="en-US" dirty="0">
              <a:solidFill>
                <a:srgbClr val="2F2E34"/>
              </a:solidFill>
            </a:endParaRPr>
          </a:p>
        </p:txBody>
      </p:sp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1AE9876E-CEBD-4404-908A-EE031743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79">
            <a:off x="-566888" y="-3303608"/>
            <a:ext cx="11342687" cy="72239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9E1109-A926-4C44-82CD-C1DCEB4C7313}"/>
              </a:ext>
            </a:extLst>
          </p:cNvPr>
          <p:cNvSpPr txBox="1">
            <a:spLocks/>
          </p:cNvSpPr>
          <p:nvPr/>
        </p:nvSpPr>
        <p:spPr>
          <a:xfrm>
            <a:off x="-705633" y="105514"/>
            <a:ext cx="11991584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E514B"/>
                </a:solidFill>
              </a:rPr>
              <a:t>Impact of FTS to Current Process: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60813E-16C9-44C5-BBC8-8843249FA4D7}"/>
              </a:ext>
            </a:extLst>
          </p:cNvPr>
          <p:cNvSpPr txBox="1">
            <a:spLocks/>
          </p:cNvSpPr>
          <p:nvPr/>
        </p:nvSpPr>
        <p:spPr>
          <a:xfrm>
            <a:off x="4169000" y="1407700"/>
            <a:ext cx="3854000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686F7E"/>
                </a:solidFill>
              </a:rPr>
              <a:t>Minimal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102E891-6492-4972-9026-21EE91740CD1}"/>
              </a:ext>
            </a:extLst>
          </p:cNvPr>
          <p:cNvSpPr txBox="1">
            <a:spLocks/>
          </p:cNvSpPr>
          <p:nvPr/>
        </p:nvSpPr>
        <p:spPr>
          <a:xfrm>
            <a:off x="1524000" y="53571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F2E34"/>
                </a:solidFill>
              </a:rPr>
              <a:t>1 </a:t>
            </a:r>
            <a:r>
              <a:rPr lang="en-US" dirty="0" err="1">
                <a:solidFill>
                  <a:srgbClr val="2F2E34"/>
                </a:solidFill>
              </a:rPr>
              <a:t>hr</a:t>
            </a:r>
            <a:r>
              <a:rPr lang="en-US" dirty="0">
                <a:solidFill>
                  <a:srgbClr val="2F2E34"/>
                </a:solidFill>
              </a:rPr>
              <a:t> training + wiki article should cover this transition.</a:t>
            </a:r>
          </a:p>
          <a:p>
            <a:r>
              <a:rPr lang="en-US" dirty="0">
                <a:solidFill>
                  <a:srgbClr val="2F2E34"/>
                </a:solidFill>
              </a:rPr>
              <a:t>Otherwise handover process is exactly the same as current.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37C520-8F2D-4794-BC6A-AECE04B3A912}"/>
              </a:ext>
            </a:extLst>
          </p:cNvPr>
          <p:cNvSpPr txBox="1">
            <a:spLocks/>
          </p:cNvSpPr>
          <p:nvPr/>
        </p:nvSpPr>
        <p:spPr>
          <a:xfrm>
            <a:off x="-1078282" y="2968515"/>
            <a:ext cx="674448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E514B"/>
                </a:solidFill>
              </a:rPr>
              <a:t>Changes Needed:</a:t>
            </a:r>
          </a:p>
        </p:txBody>
      </p:sp>
    </p:spTree>
    <p:extLst>
      <p:ext uri="{BB962C8B-B14F-4D97-AF65-F5344CB8AC3E}">
        <p14:creationId xmlns:p14="http://schemas.microsoft.com/office/powerpoint/2010/main" val="71302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1AE9876E-CEBD-4404-908A-EE031743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79">
            <a:off x="-631544" y="-3303607"/>
            <a:ext cx="11342687" cy="72239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9E1109-A926-4C44-82CD-C1DCEB4C7313}"/>
              </a:ext>
            </a:extLst>
          </p:cNvPr>
          <p:cNvSpPr txBox="1">
            <a:spLocks/>
          </p:cNvSpPr>
          <p:nvPr/>
        </p:nvSpPr>
        <p:spPr>
          <a:xfrm>
            <a:off x="-1826792" y="148107"/>
            <a:ext cx="11991584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E514B"/>
                </a:solidFill>
              </a:rPr>
              <a:t>What does this mean 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60813E-16C9-44C5-BBC8-8843249FA4D7}"/>
              </a:ext>
            </a:extLst>
          </p:cNvPr>
          <p:cNvSpPr txBox="1">
            <a:spLocks/>
          </p:cNvSpPr>
          <p:nvPr/>
        </p:nvSpPr>
        <p:spPr>
          <a:xfrm>
            <a:off x="2613892" y="1147219"/>
            <a:ext cx="842356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686F7E"/>
                </a:solidFill>
              </a:rPr>
              <a:t>Support Engineers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37C520-8F2D-4794-BC6A-AECE04B3A912}"/>
              </a:ext>
            </a:extLst>
          </p:cNvPr>
          <p:cNvSpPr txBox="1">
            <a:spLocks/>
          </p:cNvSpPr>
          <p:nvPr/>
        </p:nvSpPr>
        <p:spPr>
          <a:xfrm>
            <a:off x="-758350" y="2981569"/>
            <a:ext cx="674448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E514B"/>
                </a:solidFill>
              </a:rPr>
              <a:t>Updates to process: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90B380-9F0E-459D-A8C3-847B41AFCCD3}"/>
              </a:ext>
            </a:extLst>
          </p:cNvPr>
          <p:cNvSpPr txBox="1">
            <a:spLocks/>
          </p:cNvSpPr>
          <p:nvPr/>
        </p:nvSpPr>
        <p:spPr>
          <a:xfrm>
            <a:off x="249215" y="4068027"/>
            <a:ext cx="9144000" cy="264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Cases need to be correctly marked with Severity, Region, and 24x7 availability to move through the tool.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Fill out FTS form for any transition that needs to be made, rather than filling out Teams form.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Will only need to discuss handoff if handover SME/TA has questions.</a:t>
            </a:r>
          </a:p>
        </p:txBody>
      </p:sp>
    </p:spTree>
    <p:extLst>
      <p:ext uri="{BB962C8B-B14F-4D97-AF65-F5344CB8AC3E}">
        <p14:creationId xmlns:p14="http://schemas.microsoft.com/office/powerpoint/2010/main" val="10470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1AE9876E-CEBD-4404-908A-EE031743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79">
            <a:off x="-631544" y="-3303607"/>
            <a:ext cx="11342687" cy="72239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9E1109-A926-4C44-82CD-C1DCEB4C7313}"/>
              </a:ext>
            </a:extLst>
          </p:cNvPr>
          <p:cNvSpPr txBox="1">
            <a:spLocks/>
          </p:cNvSpPr>
          <p:nvPr/>
        </p:nvSpPr>
        <p:spPr>
          <a:xfrm>
            <a:off x="-1826792" y="148107"/>
            <a:ext cx="11991584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E514B"/>
                </a:solidFill>
              </a:rPr>
              <a:t>What does this mean 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60813E-16C9-44C5-BBC8-8843249FA4D7}"/>
              </a:ext>
            </a:extLst>
          </p:cNvPr>
          <p:cNvSpPr txBox="1">
            <a:spLocks/>
          </p:cNvSpPr>
          <p:nvPr/>
        </p:nvSpPr>
        <p:spPr>
          <a:xfrm>
            <a:off x="2613892" y="1147219"/>
            <a:ext cx="842356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686F7E"/>
                </a:solidFill>
              </a:rPr>
              <a:t>TAs/Assignment Leads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37C520-8F2D-4794-BC6A-AECE04B3A912}"/>
              </a:ext>
            </a:extLst>
          </p:cNvPr>
          <p:cNvSpPr txBox="1">
            <a:spLocks/>
          </p:cNvSpPr>
          <p:nvPr/>
        </p:nvSpPr>
        <p:spPr>
          <a:xfrm>
            <a:off x="-758350" y="2981569"/>
            <a:ext cx="674448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E514B"/>
                </a:solidFill>
              </a:rPr>
              <a:t>Updates to process: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90B380-9F0E-459D-A8C3-847B41AFCCD3}"/>
              </a:ext>
            </a:extLst>
          </p:cNvPr>
          <p:cNvSpPr txBox="1">
            <a:spLocks/>
          </p:cNvSpPr>
          <p:nvPr/>
        </p:nvSpPr>
        <p:spPr>
          <a:xfrm>
            <a:off x="249215" y="4068027"/>
            <a:ext cx="9144000" cy="2641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FTS will aggregate a list of cases that are likely going to be handed over (based on state and severity) and cases that need to be handed over, which Leads and proactively review.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Leads will approve handovers for these cases, and FTS will automatically assign an engineer in the next region using VDM.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Leads only need to work with engineers handing off if there are questions.</a:t>
            </a:r>
          </a:p>
        </p:txBody>
      </p:sp>
    </p:spTree>
    <p:extLst>
      <p:ext uri="{BB962C8B-B14F-4D97-AF65-F5344CB8AC3E}">
        <p14:creationId xmlns:p14="http://schemas.microsoft.com/office/powerpoint/2010/main" val="40736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1AE9876E-CEBD-4404-908A-EE031743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79">
            <a:off x="-631544" y="-3303607"/>
            <a:ext cx="11342687" cy="72239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9E1109-A926-4C44-82CD-C1DCEB4C7313}"/>
              </a:ext>
            </a:extLst>
          </p:cNvPr>
          <p:cNvSpPr txBox="1">
            <a:spLocks/>
          </p:cNvSpPr>
          <p:nvPr/>
        </p:nvSpPr>
        <p:spPr>
          <a:xfrm>
            <a:off x="-1826792" y="148107"/>
            <a:ext cx="11991584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E514B"/>
                </a:solidFill>
              </a:rPr>
              <a:t>What does this mean for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60813E-16C9-44C5-BBC8-8843249FA4D7}"/>
              </a:ext>
            </a:extLst>
          </p:cNvPr>
          <p:cNvSpPr txBox="1">
            <a:spLocks/>
          </p:cNvSpPr>
          <p:nvPr/>
        </p:nvSpPr>
        <p:spPr>
          <a:xfrm>
            <a:off x="2613892" y="1147219"/>
            <a:ext cx="842356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686F7E"/>
                </a:solidFill>
              </a:rPr>
              <a:t>Managers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37C520-8F2D-4794-BC6A-AECE04B3A912}"/>
              </a:ext>
            </a:extLst>
          </p:cNvPr>
          <p:cNvSpPr txBox="1">
            <a:spLocks/>
          </p:cNvSpPr>
          <p:nvPr/>
        </p:nvSpPr>
        <p:spPr>
          <a:xfrm>
            <a:off x="-758350" y="2981569"/>
            <a:ext cx="6744483" cy="1086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E514B"/>
                </a:solidFill>
              </a:rPr>
              <a:t>Updates to process: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90B380-9F0E-459D-A8C3-847B41AFCCD3}"/>
              </a:ext>
            </a:extLst>
          </p:cNvPr>
          <p:cNvSpPr txBox="1">
            <a:spLocks/>
          </p:cNvSpPr>
          <p:nvPr/>
        </p:nvSpPr>
        <p:spPr>
          <a:xfrm>
            <a:off x="249215" y="4068027"/>
            <a:ext cx="9144000" cy="2641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Handover metrics will no longer be housed in teams, they will instead be housed within CRM/VDM.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Access to specific metrics about how many cases are being handed over per region.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F2E34"/>
                </a:solidFill>
              </a:rPr>
              <a:t>Engineers will need to be correctly added to regions in VDM, and regions and handover calls will need to be added to VDM to support the FTS tool. </a:t>
            </a:r>
          </a:p>
        </p:txBody>
      </p:sp>
    </p:spTree>
    <p:extLst>
      <p:ext uri="{BB962C8B-B14F-4D97-AF65-F5344CB8AC3E}">
        <p14:creationId xmlns:p14="http://schemas.microsoft.com/office/powerpoint/2010/main" val="223417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4B8E5B-CCAF-4C07-BF78-C6B05F92B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444">
            <a:off x="-422682" y="-2369335"/>
            <a:ext cx="7524268" cy="4576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167FD-0F57-40EA-8FC1-8FDBB42B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8934" y="168491"/>
            <a:ext cx="9144000" cy="969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Timeline to Go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84B3-22FB-4383-8665-202DDF2D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3" y="2077374"/>
            <a:ext cx="10268985" cy="5575992"/>
          </a:xfrm>
        </p:spPr>
        <p:txBody>
          <a:bodyPr>
            <a:normAutofit/>
          </a:bodyPr>
          <a:lstStyle/>
          <a:p>
            <a:pPr algn="l"/>
            <a:endParaRPr lang="en-US" sz="1100" dirty="0">
              <a:solidFill>
                <a:srgbClr val="2F2E34"/>
              </a:solidFill>
            </a:endParaRPr>
          </a:p>
          <a:p>
            <a:pPr algn="l"/>
            <a:r>
              <a:rPr lang="en-US" sz="2800" dirty="0">
                <a:solidFill>
                  <a:srgbClr val="2F2E34"/>
                </a:solidFill>
              </a:rPr>
              <a:t>October 6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 – Beta Testing</a:t>
            </a:r>
          </a:p>
          <a:p>
            <a:pPr algn="l"/>
            <a:endParaRPr lang="en-US" sz="1100" dirty="0">
              <a:solidFill>
                <a:srgbClr val="2F2E34"/>
              </a:solidFill>
            </a:endParaRPr>
          </a:p>
          <a:p>
            <a:pPr algn="l"/>
            <a:r>
              <a:rPr lang="en-US" sz="2800" dirty="0">
                <a:solidFill>
                  <a:srgbClr val="2F2E34"/>
                </a:solidFill>
              </a:rPr>
              <a:t>October 7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-9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 – Training for SEs </a:t>
            </a:r>
            <a:br>
              <a:rPr lang="en-US" sz="2800" dirty="0">
                <a:solidFill>
                  <a:srgbClr val="2F2E34"/>
                </a:solidFill>
              </a:rPr>
            </a:br>
            <a:r>
              <a:rPr lang="en-US" sz="2800" dirty="0">
                <a:solidFill>
                  <a:srgbClr val="2F2E34"/>
                </a:solidFill>
              </a:rPr>
              <a:t>			and Leads</a:t>
            </a:r>
          </a:p>
          <a:p>
            <a:pPr algn="l"/>
            <a:endParaRPr lang="en-US" sz="1100" dirty="0">
              <a:solidFill>
                <a:srgbClr val="2F2E34"/>
              </a:solidFill>
            </a:endParaRPr>
          </a:p>
          <a:p>
            <a:pPr algn="l"/>
            <a:r>
              <a:rPr lang="en-US" sz="2800" dirty="0">
                <a:solidFill>
                  <a:srgbClr val="2F2E34"/>
                </a:solidFill>
              </a:rPr>
              <a:t>October 13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 – Go Live!</a:t>
            </a:r>
          </a:p>
          <a:p>
            <a:pPr algn="l"/>
            <a:br>
              <a:rPr lang="en-US" sz="2800" dirty="0">
                <a:solidFill>
                  <a:srgbClr val="2F2E34"/>
                </a:solidFill>
              </a:rPr>
            </a:br>
            <a:r>
              <a:rPr lang="en-US" sz="2800" dirty="0">
                <a:solidFill>
                  <a:srgbClr val="2F2E34"/>
                </a:solidFill>
              </a:rPr>
              <a:t>October 13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 – 16</a:t>
            </a:r>
            <a:r>
              <a:rPr lang="en-US" sz="2800" baseline="30000" dirty="0">
                <a:solidFill>
                  <a:srgbClr val="2F2E34"/>
                </a:solidFill>
              </a:rPr>
              <a:t>th</a:t>
            </a:r>
            <a:r>
              <a:rPr lang="en-US" sz="2800" dirty="0">
                <a:solidFill>
                  <a:srgbClr val="2F2E34"/>
                </a:solidFill>
              </a:rPr>
              <a:t> – Live week</a:t>
            </a:r>
            <a:br>
              <a:rPr lang="en-US" sz="2800" dirty="0">
                <a:solidFill>
                  <a:srgbClr val="2F2E34"/>
                </a:solidFill>
              </a:rPr>
            </a:br>
            <a:r>
              <a:rPr lang="en-US" sz="2800" dirty="0">
                <a:solidFill>
                  <a:srgbClr val="2F2E34"/>
                </a:solidFill>
              </a:rPr>
              <a:t>	Setting up and close </a:t>
            </a:r>
          </a:p>
          <a:p>
            <a:pPr algn="l"/>
            <a:r>
              <a:rPr lang="en-US" sz="2800" dirty="0">
                <a:solidFill>
                  <a:srgbClr val="2F2E34"/>
                </a:solidFill>
              </a:rPr>
              <a:t>	</a:t>
            </a:r>
            <a:r>
              <a:rPr lang="en-US" sz="2800">
                <a:solidFill>
                  <a:srgbClr val="2F2E34"/>
                </a:solidFill>
              </a:rPr>
              <a:t>monitoring of </a:t>
            </a:r>
            <a:r>
              <a:rPr lang="en-US" sz="2800" dirty="0">
                <a:solidFill>
                  <a:srgbClr val="2F2E34"/>
                </a:solidFill>
              </a:rPr>
              <a:t>FTS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BA72470-A96F-45D6-876C-EE77AFE89CAE}"/>
              </a:ext>
            </a:extLst>
          </p:cNvPr>
          <p:cNvSpPr/>
          <p:nvPr/>
        </p:nvSpPr>
        <p:spPr>
          <a:xfrm>
            <a:off x="4994348" y="3221043"/>
            <a:ext cx="485948" cy="461639"/>
          </a:xfrm>
          <a:prstGeom prst="star5">
            <a:avLst/>
          </a:prstGeom>
          <a:solidFill>
            <a:srgbClr val="FE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37D7B-D1BC-40D0-99E4-63828FB09ACC}"/>
              </a:ext>
            </a:extLst>
          </p:cNvPr>
          <p:cNvSpPr/>
          <p:nvPr/>
        </p:nvSpPr>
        <p:spPr>
          <a:xfrm>
            <a:off x="59883" y="4296902"/>
            <a:ext cx="3801903" cy="633419"/>
          </a:xfrm>
          <a:prstGeom prst="rect">
            <a:avLst/>
          </a:prstGeom>
          <a:noFill/>
          <a:ln w="76200">
            <a:solidFill>
              <a:srgbClr val="EBB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49CD4-7FC3-4855-800C-68081AF9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2" y="1343746"/>
            <a:ext cx="6294565" cy="47365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A9AA13-DDD6-4B88-AF99-F16B6012CB33}"/>
              </a:ext>
            </a:extLst>
          </p:cNvPr>
          <p:cNvSpPr/>
          <p:nvPr/>
        </p:nvSpPr>
        <p:spPr>
          <a:xfrm>
            <a:off x="7672743" y="3764131"/>
            <a:ext cx="858697" cy="763480"/>
          </a:xfrm>
          <a:prstGeom prst="rect">
            <a:avLst/>
          </a:prstGeom>
          <a:noFill/>
          <a:ln w="76200">
            <a:solidFill>
              <a:srgbClr val="EBBB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A0B4FA1-195B-4D02-BA05-82678E455481}"/>
              </a:ext>
            </a:extLst>
          </p:cNvPr>
          <p:cNvSpPr/>
          <p:nvPr/>
        </p:nvSpPr>
        <p:spPr>
          <a:xfrm>
            <a:off x="8750443" y="3127161"/>
            <a:ext cx="485948" cy="461639"/>
          </a:xfrm>
          <a:prstGeom prst="star5">
            <a:avLst/>
          </a:prstGeom>
          <a:solidFill>
            <a:srgbClr val="FE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944AC5D-C413-46A1-B741-76FC40D7F716}"/>
              </a:ext>
            </a:extLst>
          </p:cNvPr>
          <p:cNvSpPr/>
          <p:nvPr/>
        </p:nvSpPr>
        <p:spPr>
          <a:xfrm>
            <a:off x="10456483" y="3127160"/>
            <a:ext cx="485948" cy="461639"/>
          </a:xfrm>
          <a:prstGeom prst="star5">
            <a:avLst/>
          </a:prstGeom>
          <a:solidFill>
            <a:srgbClr val="FE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BB941C6-EC34-4E61-9CF1-65AEEE263D2D}"/>
              </a:ext>
            </a:extLst>
          </p:cNvPr>
          <p:cNvSpPr/>
          <p:nvPr/>
        </p:nvSpPr>
        <p:spPr>
          <a:xfrm>
            <a:off x="9603463" y="3127160"/>
            <a:ext cx="485948" cy="461639"/>
          </a:xfrm>
          <a:prstGeom prst="star5">
            <a:avLst/>
          </a:prstGeom>
          <a:solidFill>
            <a:srgbClr val="FE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E0901-1674-4670-8BCA-9F71CE55E54A}"/>
              </a:ext>
            </a:extLst>
          </p:cNvPr>
          <p:cNvSpPr/>
          <p:nvPr/>
        </p:nvSpPr>
        <p:spPr>
          <a:xfrm>
            <a:off x="4034303" y="2450237"/>
            <a:ext cx="315460" cy="310718"/>
          </a:xfrm>
          <a:prstGeom prst="rect">
            <a:avLst/>
          </a:prstGeom>
          <a:solidFill>
            <a:srgbClr val="68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D9A55-4A5F-4317-B234-79CC9A5B8196}"/>
              </a:ext>
            </a:extLst>
          </p:cNvPr>
          <p:cNvSpPr/>
          <p:nvPr/>
        </p:nvSpPr>
        <p:spPr>
          <a:xfrm>
            <a:off x="7945876" y="3195408"/>
            <a:ext cx="315460" cy="310718"/>
          </a:xfrm>
          <a:prstGeom prst="rect">
            <a:avLst/>
          </a:prstGeom>
          <a:solidFill>
            <a:srgbClr val="686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B83F00-FA0E-4CA3-8F31-053B40A874E7}"/>
              </a:ext>
            </a:extLst>
          </p:cNvPr>
          <p:cNvCxnSpPr>
            <a:cxnSpLocks/>
          </p:cNvCxnSpPr>
          <p:nvPr/>
        </p:nvCxnSpPr>
        <p:spPr>
          <a:xfrm>
            <a:off x="6764784" y="4234645"/>
            <a:ext cx="4438835" cy="0"/>
          </a:xfrm>
          <a:prstGeom prst="line">
            <a:avLst/>
          </a:prstGeom>
          <a:ln w="76200">
            <a:solidFill>
              <a:srgbClr val="EBBB0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9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304200DD6BA46AB7879F1636718B7" ma:contentTypeVersion="4" ma:contentTypeDescription="Create a new document." ma:contentTypeScope="" ma:versionID="3ea2a8294f351271b936fdbbbb596eca">
  <xsd:schema xmlns:xsd="http://www.w3.org/2001/XMLSchema" xmlns:xs="http://www.w3.org/2001/XMLSchema" xmlns:p="http://schemas.microsoft.com/office/2006/metadata/properties" xmlns:ns2="23faf35d-9634-45d9-a1e1-cfba201d89d4" targetNamespace="http://schemas.microsoft.com/office/2006/metadata/properties" ma:root="true" ma:fieldsID="d85542f814b72eb058d047ed63ba4bdb" ns2:_="">
    <xsd:import namespace="23faf35d-9634-45d9-a1e1-cfba201d8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af35d-9634-45d9-a1e1-cfba201d89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4227BE-175B-4662-9082-66F29DC7DE7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23faf35d-9634-45d9-a1e1-cfba201d89d4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059C9F-14D3-43C7-9B6A-11CBF24D56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7EB6FA-C34B-49EB-9C8C-6723ACE82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af35d-9634-45d9-a1e1-cfba201d89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568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Fontdinerdotcom Sparkly</vt:lpstr>
      <vt:lpstr>Office Theme</vt:lpstr>
      <vt:lpstr>FTS (Follow the Sun) Tool</vt:lpstr>
      <vt:lpstr>What is the FTS Tool?</vt:lpstr>
      <vt:lpstr>Why move to FTS?</vt:lpstr>
      <vt:lpstr>PowerPoint Presentation</vt:lpstr>
      <vt:lpstr>PowerPoint Presentation</vt:lpstr>
      <vt:lpstr>PowerPoint Presentation</vt:lpstr>
      <vt:lpstr>PowerPoint Presentation</vt:lpstr>
      <vt:lpstr>Timeline to Go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FTS (Follow the Sun) Tool</dc:title>
  <dc:creator>Whitney Henderson</dc:creator>
  <cp:lastModifiedBy>Lee Pauling</cp:lastModifiedBy>
  <cp:revision>12</cp:revision>
  <dcterms:created xsi:type="dcterms:W3CDTF">2020-07-28T12:34:06Z</dcterms:created>
  <dcterms:modified xsi:type="dcterms:W3CDTF">2020-10-02T16:42:46Z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2020-07-28T12:44:32Z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0be2cd5b-97c0-43b4-93f3-ef60613e938e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0x010100CCD304200DD6BA46AB7879F1636718B7</vt:lpwstr>
  </property>
</Properties>
</file>