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60"/>
  </p:normalViewPr>
  <p:slideViewPr>
    <p:cSldViewPr snapToGrid="0">
      <p:cViewPr varScale="1">
        <p:scale>
          <a:sx n="111" d="100"/>
          <a:sy n="111"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AF7BC-21B9-47C4-9617-BA8BA1AD360D}" type="doc">
      <dgm:prSet loTypeId="urn:microsoft.com/office/officeart/2009/layout/CircleArrowProcess" loCatId="cycle" qsTypeId="urn:microsoft.com/office/officeart/2005/8/quickstyle/simple1" qsCatId="simple" csTypeId="urn:microsoft.com/office/officeart/2005/8/colors/accent6_2" csCatId="accent6" phldr="1"/>
      <dgm:spPr/>
    </dgm:pt>
    <dgm:pt modelId="{F704653A-B459-426D-8976-53A60E348A34}">
      <dgm:prSet phldrT="[Text]"/>
      <dgm:spPr/>
      <dgm:t>
        <a:bodyPr/>
        <a:lstStyle/>
        <a:p>
          <a:r>
            <a:rPr lang="en-US" dirty="0"/>
            <a:t>Beginning</a:t>
          </a:r>
        </a:p>
      </dgm:t>
    </dgm:pt>
    <dgm:pt modelId="{030316F5-DA7E-486B-BB9F-655A4820131D}" type="parTrans" cxnId="{48AA05AB-9F1B-4719-9731-F7FDE38C1C4D}">
      <dgm:prSet/>
      <dgm:spPr/>
      <dgm:t>
        <a:bodyPr/>
        <a:lstStyle/>
        <a:p>
          <a:endParaRPr lang="en-US"/>
        </a:p>
      </dgm:t>
    </dgm:pt>
    <dgm:pt modelId="{ED282B2A-AA55-462D-BF20-BA32360AFC7B}" type="sibTrans" cxnId="{48AA05AB-9F1B-4719-9731-F7FDE38C1C4D}">
      <dgm:prSet/>
      <dgm:spPr/>
      <dgm:t>
        <a:bodyPr/>
        <a:lstStyle/>
        <a:p>
          <a:endParaRPr lang="en-US"/>
        </a:p>
      </dgm:t>
    </dgm:pt>
    <dgm:pt modelId="{0EF73DCE-3E2E-4566-B9D5-CA82D2E211E0}">
      <dgm:prSet phldrT="[Text]"/>
      <dgm:spPr/>
      <dgm:t>
        <a:bodyPr/>
        <a:lstStyle/>
        <a:p>
          <a:r>
            <a:rPr lang="en-US" dirty="0"/>
            <a:t>Middle</a:t>
          </a:r>
        </a:p>
      </dgm:t>
    </dgm:pt>
    <dgm:pt modelId="{A106DD25-CFEF-4FFE-B0AE-89A3105E904E}" type="parTrans" cxnId="{858A091D-49EA-4838-B741-810D2B5BCF8C}">
      <dgm:prSet/>
      <dgm:spPr/>
      <dgm:t>
        <a:bodyPr/>
        <a:lstStyle/>
        <a:p>
          <a:endParaRPr lang="en-US"/>
        </a:p>
      </dgm:t>
    </dgm:pt>
    <dgm:pt modelId="{DF9054DC-CA54-44AD-B5A8-CA19611E6D6D}" type="sibTrans" cxnId="{858A091D-49EA-4838-B741-810D2B5BCF8C}">
      <dgm:prSet/>
      <dgm:spPr/>
      <dgm:t>
        <a:bodyPr/>
        <a:lstStyle/>
        <a:p>
          <a:endParaRPr lang="en-US"/>
        </a:p>
      </dgm:t>
    </dgm:pt>
    <dgm:pt modelId="{907E8F00-C7D0-4944-91C3-8A3161DA893F}">
      <dgm:prSet phldrT="[Text]"/>
      <dgm:spPr/>
      <dgm:t>
        <a:bodyPr/>
        <a:lstStyle/>
        <a:p>
          <a:r>
            <a:rPr lang="en-US" dirty="0"/>
            <a:t>End</a:t>
          </a:r>
        </a:p>
      </dgm:t>
    </dgm:pt>
    <dgm:pt modelId="{49050068-52D0-49C3-958F-1AAFBA372B4B}" type="parTrans" cxnId="{AD376510-4586-4E7D-816E-3F9BC3934F85}">
      <dgm:prSet/>
      <dgm:spPr/>
      <dgm:t>
        <a:bodyPr/>
        <a:lstStyle/>
        <a:p>
          <a:endParaRPr lang="en-US"/>
        </a:p>
      </dgm:t>
    </dgm:pt>
    <dgm:pt modelId="{153F05E4-567F-4738-8B2A-4819877B07B0}" type="sibTrans" cxnId="{AD376510-4586-4E7D-816E-3F9BC3934F85}">
      <dgm:prSet/>
      <dgm:spPr/>
      <dgm:t>
        <a:bodyPr/>
        <a:lstStyle/>
        <a:p>
          <a:endParaRPr lang="en-US"/>
        </a:p>
      </dgm:t>
    </dgm:pt>
    <dgm:pt modelId="{71D06ED2-AAA8-49A2-9A34-B84BD462328F}" type="pres">
      <dgm:prSet presAssocID="{437AF7BC-21B9-47C4-9617-BA8BA1AD360D}" presName="Name0" presStyleCnt="0">
        <dgm:presLayoutVars>
          <dgm:chMax val="7"/>
          <dgm:chPref val="7"/>
          <dgm:dir/>
          <dgm:animLvl val="lvl"/>
        </dgm:presLayoutVars>
      </dgm:prSet>
      <dgm:spPr/>
    </dgm:pt>
    <dgm:pt modelId="{B21D1EBE-7EA7-4F92-89C6-2792BE37258C}" type="pres">
      <dgm:prSet presAssocID="{F704653A-B459-426D-8976-53A60E348A34}" presName="Accent1" presStyleCnt="0"/>
      <dgm:spPr/>
    </dgm:pt>
    <dgm:pt modelId="{5FDF0082-B252-4DD9-AD2B-14062696F14C}" type="pres">
      <dgm:prSet presAssocID="{F704653A-B459-426D-8976-53A60E348A34}" presName="Accent" presStyleLbl="node1" presStyleIdx="0" presStyleCnt="3"/>
      <dgm:spPr/>
    </dgm:pt>
    <dgm:pt modelId="{3086E27E-3CA8-4E79-8E78-377DDAA32396}" type="pres">
      <dgm:prSet presAssocID="{F704653A-B459-426D-8976-53A60E348A34}" presName="Parent1" presStyleLbl="revTx" presStyleIdx="0" presStyleCnt="3">
        <dgm:presLayoutVars>
          <dgm:chMax val="1"/>
          <dgm:chPref val="1"/>
          <dgm:bulletEnabled val="1"/>
        </dgm:presLayoutVars>
      </dgm:prSet>
      <dgm:spPr/>
    </dgm:pt>
    <dgm:pt modelId="{FE08F02A-8A69-4BB6-83A6-60778480BEB0}" type="pres">
      <dgm:prSet presAssocID="{0EF73DCE-3E2E-4566-B9D5-CA82D2E211E0}" presName="Accent2" presStyleCnt="0"/>
      <dgm:spPr/>
    </dgm:pt>
    <dgm:pt modelId="{DEE22894-F99E-4667-AC7B-C31E6E5FE207}" type="pres">
      <dgm:prSet presAssocID="{0EF73DCE-3E2E-4566-B9D5-CA82D2E211E0}" presName="Accent" presStyleLbl="node1" presStyleIdx="1" presStyleCnt="3"/>
      <dgm:spPr/>
    </dgm:pt>
    <dgm:pt modelId="{0C33B221-03B0-4192-9AAB-0829DC534281}" type="pres">
      <dgm:prSet presAssocID="{0EF73DCE-3E2E-4566-B9D5-CA82D2E211E0}" presName="Parent2" presStyleLbl="revTx" presStyleIdx="1" presStyleCnt="3">
        <dgm:presLayoutVars>
          <dgm:chMax val="1"/>
          <dgm:chPref val="1"/>
          <dgm:bulletEnabled val="1"/>
        </dgm:presLayoutVars>
      </dgm:prSet>
      <dgm:spPr/>
    </dgm:pt>
    <dgm:pt modelId="{1CD62BF3-A36F-4658-ABDD-EAE21AE359E7}" type="pres">
      <dgm:prSet presAssocID="{907E8F00-C7D0-4944-91C3-8A3161DA893F}" presName="Accent3" presStyleCnt="0"/>
      <dgm:spPr/>
    </dgm:pt>
    <dgm:pt modelId="{8887B27A-93AF-455D-9820-DEEA3AFCD1F8}" type="pres">
      <dgm:prSet presAssocID="{907E8F00-C7D0-4944-91C3-8A3161DA893F}" presName="Accent" presStyleLbl="node1" presStyleIdx="2" presStyleCnt="3"/>
      <dgm:spPr/>
    </dgm:pt>
    <dgm:pt modelId="{62B58E6B-5538-465A-BC79-B89144A32493}" type="pres">
      <dgm:prSet presAssocID="{907E8F00-C7D0-4944-91C3-8A3161DA893F}" presName="Parent3" presStyleLbl="revTx" presStyleIdx="2" presStyleCnt="3">
        <dgm:presLayoutVars>
          <dgm:chMax val="1"/>
          <dgm:chPref val="1"/>
          <dgm:bulletEnabled val="1"/>
        </dgm:presLayoutVars>
      </dgm:prSet>
      <dgm:spPr/>
    </dgm:pt>
  </dgm:ptLst>
  <dgm:cxnLst>
    <dgm:cxn modelId="{AD376510-4586-4E7D-816E-3F9BC3934F85}" srcId="{437AF7BC-21B9-47C4-9617-BA8BA1AD360D}" destId="{907E8F00-C7D0-4944-91C3-8A3161DA893F}" srcOrd="2" destOrd="0" parTransId="{49050068-52D0-49C3-958F-1AAFBA372B4B}" sibTransId="{153F05E4-567F-4738-8B2A-4819877B07B0}"/>
    <dgm:cxn modelId="{858A091D-49EA-4838-B741-810D2B5BCF8C}" srcId="{437AF7BC-21B9-47C4-9617-BA8BA1AD360D}" destId="{0EF73DCE-3E2E-4566-B9D5-CA82D2E211E0}" srcOrd="1" destOrd="0" parTransId="{A106DD25-CFEF-4FFE-B0AE-89A3105E904E}" sibTransId="{DF9054DC-CA54-44AD-B5A8-CA19611E6D6D}"/>
    <dgm:cxn modelId="{916D0A27-C0A0-4BE6-97E8-1A77701E0DE1}" type="presOf" srcId="{0EF73DCE-3E2E-4566-B9D5-CA82D2E211E0}" destId="{0C33B221-03B0-4192-9AAB-0829DC534281}" srcOrd="0" destOrd="0" presId="urn:microsoft.com/office/officeart/2009/layout/CircleArrowProcess"/>
    <dgm:cxn modelId="{9D00415B-40A3-48CD-9AB0-D5827FC7BB39}" type="presOf" srcId="{907E8F00-C7D0-4944-91C3-8A3161DA893F}" destId="{62B58E6B-5538-465A-BC79-B89144A32493}" srcOrd="0" destOrd="0" presId="urn:microsoft.com/office/officeart/2009/layout/CircleArrowProcess"/>
    <dgm:cxn modelId="{A3FA6474-E716-4C53-9B2F-6A08C0BDD5C7}" type="presOf" srcId="{F704653A-B459-426D-8976-53A60E348A34}" destId="{3086E27E-3CA8-4E79-8E78-377DDAA32396}" srcOrd="0" destOrd="0" presId="urn:microsoft.com/office/officeart/2009/layout/CircleArrowProcess"/>
    <dgm:cxn modelId="{B42A1A92-97B8-49A2-A023-365EBD0E5199}" type="presOf" srcId="{437AF7BC-21B9-47C4-9617-BA8BA1AD360D}" destId="{71D06ED2-AAA8-49A2-9A34-B84BD462328F}" srcOrd="0" destOrd="0" presId="urn:microsoft.com/office/officeart/2009/layout/CircleArrowProcess"/>
    <dgm:cxn modelId="{48AA05AB-9F1B-4719-9731-F7FDE38C1C4D}" srcId="{437AF7BC-21B9-47C4-9617-BA8BA1AD360D}" destId="{F704653A-B459-426D-8976-53A60E348A34}" srcOrd="0" destOrd="0" parTransId="{030316F5-DA7E-486B-BB9F-655A4820131D}" sibTransId="{ED282B2A-AA55-462D-BF20-BA32360AFC7B}"/>
    <dgm:cxn modelId="{DBBA7D36-BAE8-4941-9F61-FB9398CF6F1E}" type="presParOf" srcId="{71D06ED2-AAA8-49A2-9A34-B84BD462328F}" destId="{B21D1EBE-7EA7-4F92-89C6-2792BE37258C}" srcOrd="0" destOrd="0" presId="urn:microsoft.com/office/officeart/2009/layout/CircleArrowProcess"/>
    <dgm:cxn modelId="{D60A8577-6F64-41F6-9A42-D8CA6F954ECE}" type="presParOf" srcId="{B21D1EBE-7EA7-4F92-89C6-2792BE37258C}" destId="{5FDF0082-B252-4DD9-AD2B-14062696F14C}" srcOrd="0" destOrd="0" presId="urn:microsoft.com/office/officeart/2009/layout/CircleArrowProcess"/>
    <dgm:cxn modelId="{B535118E-4096-4BFF-A1FF-8891A08C932F}" type="presParOf" srcId="{71D06ED2-AAA8-49A2-9A34-B84BD462328F}" destId="{3086E27E-3CA8-4E79-8E78-377DDAA32396}" srcOrd="1" destOrd="0" presId="urn:microsoft.com/office/officeart/2009/layout/CircleArrowProcess"/>
    <dgm:cxn modelId="{2289D468-2E24-4987-BD3C-B5C4F21AA14D}" type="presParOf" srcId="{71D06ED2-AAA8-49A2-9A34-B84BD462328F}" destId="{FE08F02A-8A69-4BB6-83A6-60778480BEB0}" srcOrd="2" destOrd="0" presId="urn:microsoft.com/office/officeart/2009/layout/CircleArrowProcess"/>
    <dgm:cxn modelId="{6B6D18E4-A785-448F-B7F8-8613E52FEE10}" type="presParOf" srcId="{FE08F02A-8A69-4BB6-83A6-60778480BEB0}" destId="{DEE22894-F99E-4667-AC7B-C31E6E5FE207}" srcOrd="0" destOrd="0" presId="urn:microsoft.com/office/officeart/2009/layout/CircleArrowProcess"/>
    <dgm:cxn modelId="{8C326C61-99CF-463C-A5AE-8EAD1F4A6594}" type="presParOf" srcId="{71D06ED2-AAA8-49A2-9A34-B84BD462328F}" destId="{0C33B221-03B0-4192-9AAB-0829DC534281}" srcOrd="3" destOrd="0" presId="urn:microsoft.com/office/officeart/2009/layout/CircleArrowProcess"/>
    <dgm:cxn modelId="{AE8F72E1-50B4-4679-AF4A-AF08DA702960}" type="presParOf" srcId="{71D06ED2-AAA8-49A2-9A34-B84BD462328F}" destId="{1CD62BF3-A36F-4658-ABDD-EAE21AE359E7}" srcOrd="4" destOrd="0" presId="urn:microsoft.com/office/officeart/2009/layout/CircleArrowProcess"/>
    <dgm:cxn modelId="{C56EAC03-E0B5-48FA-A941-BEC113B3DD05}" type="presParOf" srcId="{1CD62BF3-A36F-4658-ABDD-EAE21AE359E7}" destId="{8887B27A-93AF-455D-9820-DEEA3AFCD1F8}" srcOrd="0" destOrd="0" presId="urn:microsoft.com/office/officeart/2009/layout/CircleArrowProcess"/>
    <dgm:cxn modelId="{96C23170-EAE9-4583-85F1-1A4A3D3DD35B}" type="presParOf" srcId="{71D06ED2-AAA8-49A2-9A34-B84BD462328F}" destId="{62B58E6B-5538-465A-BC79-B89144A32493}"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F0082-B252-4DD9-AD2B-14062696F14C}">
      <dsp:nvSpPr>
        <dsp:cNvPr id="0" name=""/>
        <dsp:cNvSpPr/>
      </dsp:nvSpPr>
      <dsp:spPr>
        <a:xfrm>
          <a:off x="2976260" y="0"/>
          <a:ext cx="2635315" cy="2635716"/>
        </a:xfrm>
        <a:prstGeom prst="circularArrow">
          <a:avLst>
            <a:gd name="adj1" fmla="val 10980"/>
            <a:gd name="adj2" fmla="val 1142322"/>
            <a:gd name="adj3" fmla="val 4500000"/>
            <a:gd name="adj4" fmla="val 10800000"/>
            <a:gd name="adj5" fmla="val 125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6E27E-3CA8-4E79-8E78-377DDAA32396}">
      <dsp:nvSpPr>
        <dsp:cNvPr id="0" name=""/>
        <dsp:cNvSpPr/>
      </dsp:nvSpPr>
      <dsp:spPr>
        <a:xfrm>
          <a:off x="3558752" y="951573"/>
          <a:ext cx="1464394" cy="73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Beginning</a:t>
          </a:r>
        </a:p>
      </dsp:txBody>
      <dsp:txXfrm>
        <a:off x="3558752" y="951573"/>
        <a:ext cx="1464394" cy="732021"/>
      </dsp:txXfrm>
    </dsp:sp>
    <dsp:sp modelId="{DEE22894-F99E-4667-AC7B-C31E6E5FE207}">
      <dsp:nvSpPr>
        <dsp:cNvPr id="0" name=""/>
        <dsp:cNvSpPr/>
      </dsp:nvSpPr>
      <dsp:spPr>
        <a:xfrm>
          <a:off x="2244311" y="1514414"/>
          <a:ext cx="2635315" cy="2635716"/>
        </a:xfrm>
        <a:prstGeom prst="leftCircularArrow">
          <a:avLst>
            <a:gd name="adj1" fmla="val 10980"/>
            <a:gd name="adj2" fmla="val 1142322"/>
            <a:gd name="adj3" fmla="val 6300000"/>
            <a:gd name="adj4" fmla="val 18900000"/>
            <a:gd name="adj5" fmla="val 125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3B221-03B0-4192-9AAB-0829DC534281}">
      <dsp:nvSpPr>
        <dsp:cNvPr id="0" name=""/>
        <dsp:cNvSpPr/>
      </dsp:nvSpPr>
      <dsp:spPr>
        <a:xfrm>
          <a:off x="2829771" y="2474748"/>
          <a:ext cx="1464394" cy="73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Middle</a:t>
          </a:r>
        </a:p>
      </dsp:txBody>
      <dsp:txXfrm>
        <a:off x="2829771" y="2474748"/>
        <a:ext cx="1464394" cy="732021"/>
      </dsp:txXfrm>
    </dsp:sp>
    <dsp:sp modelId="{8887B27A-93AF-455D-9820-DEEA3AFCD1F8}">
      <dsp:nvSpPr>
        <dsp:cNvPr id="0" name=""/>
        <dsp:cNvSpPr/>
      </dsp:nvSpPr>
      <dsp:spPr>
        <a:xfrm>
          <a:off x="3163826" y="3210055"/>
          <a:ext cx="2264144" cy="2265052"/>
        </a:xfrm>
        <a:prstGeom prst="blockArc">
          <a:avLst>
            <a:gd name="adj1" fmla="val 13500000"/>
            <a:gd name="adj2" fmla="val 10800000"/>
            <a:gd name="adj3" fmla="val 1274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B58E6B-5538-465A-BC79-B89144A32493}">
      <dsp:nvSpPr>
        <dsp:cNvPr id="0" name=""/>
        <dsp:cNvSpPr/>
      </dsp:nvSpPr>
      <dsp:spPr>
        <a:xfrm>
          <a:off x="3562216" y="4000113"/>
          <a:ext cx="1464394" cy="732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End</a:t>
          </a:r>
        </a:p>
      </dsp:txBody>
      <dsp:txXfrm>
        <a:off x="3562216" y="4000113"/>
        <a:ext cx="1464394" cy="73202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75632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16093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800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632970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799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2310335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869307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05906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39251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09BCA-D656-4901-9673-B1F7BDEAF8FF}"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77818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09BCA-D656-4901-9673-B1F7BDEAF8FF}"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260147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09BCA-D656-4901-9673-B1F7BDEAF8FF}"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55129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09BCA-D656-4901-9673-B1F7BDEAF8FF}"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278849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09BCA-D656-4901-9673-B1F7BDEAF8FF}"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133796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09BCA-D656-4901-9673-B1F7BDEAF8FF}"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335228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09BCA-D656-4901-9673-B1F7BDEAF8FF}"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D7D99-1D3F-4E4A-B456-08750C73AAA2}" type="slidenum">
              <a:rPr lang="en-US" smtClean="0"/>
              <a:t>‹#›</a:t>
            </a:fld>
            <a:endParaRPr lang="en-US"/>
          </a:p>
        </p:txBody>
      </p:sp>
    </p:spTree>
    <p:extLst>
      <p:ext uri="{BB962C8B-B14F-4D97-AF65-F5344CB8AC3E}">
        <p14:creationId xmlns:p14="http://schemas.microsoft.com/office/powerpoint/2010/main" val="33964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E09BCA-D656-4901-9673-B1F7BDEAF8FF}" type="datetimeFigureOut">
              <a:rPr lang="en-US" smtClean="0"/>
              <a:t>7/7/2020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CD7D99-1D3F-4E4A-B456-08750C73AAA2}" type="slidenum">
              <a:rPr lang="en-US" smtClean="0"/>
              <a:t>‹#›</a:t>
            </a:fld>
            <a:endParaRPr lang="en-US"/>
          </a:p>
        </p:txBody>
      </p:sp>
    </p:spTree>
    <p:extLst>
      <p:ext uri="{BB962C8B-B14F-4D97-AF65-F5344CB8AC3E}">
        <p14:creationId xmlns:p14="http://schemas.microsoft.com/office/powerpoint/2010/main" val="4056414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sazure.visualstudio.com/AdvCloudEngSupport/_wiki/wikis/Azure%20ACE%20Wiki/33367/Last-Qualfiied-Response-(LQR)-Avoiding-closing-case-prematurel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am06.safelinks.protection.outlook.com/?url=http%3A%2F%2Fssnl.stanford.edu%2Fdownload%2Ffile%2Ffid%2F511&amp;data=02%7C01%7CGaurav.Patole%40microsoft.com%7C2cf4a9d549d1426f255d08d70de9bcc2%7C72f988bf86f141af91ab2d7cd011db47%7C1%7C0%7C636993170293324174&amp;sdata=3NEbZI4ei%2FE%2BCgJW8QynhM87WfJ8%2F%2BHTo4DRS4gtIls%3D&amp;reserved=0" TargetMode="External"/><Relationship Id="rId2" Type="http://schemas.openxmlformats.org/officeDocument/2006/relationships/hyperlink" Target="https://www.linkedin.com/learning/communicating-with-empathy/the-importance-of-professional-empathy?u=3322" TargetMode="External"/><Relationship Id="rId1" Type="http://schemas.openxmlformats.org/officeDocument/2006/relationships/slideLayout" Target="../slideLayouts/slideLayout2.xml"/><Relationship Id="rId6" Type="http://schemas.openxmlformats.org/officeDocument/2006/relationships/hyperlink" Target="https://learn.microsoft.com/activity/S2029609/launch" TargetMode="External"/><Relationship Id="rId5" Type="http://schemas.openxmlformats.org/officeDocument/2006/relationships/hyperlink" Target="https://learn.microsoft.com/activity/S2029611/launch" TargetMode="External"/><Relationship Id="rId4" Type="http://schemas.openxmlformats.org/officeDocument/2006/relationships/hyperlink" Target="https://microsoft.sharepoint.com/sites/infopedia/pages/layouts/kcdoc.aspx?k=g00-1-10357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bing.com/images/search?view=detailV2&amp;ccid=8Ld69GdX&amp;id=52DCB07C17B736E4CB85E0A952542F93614135EE&amp;thid=OIP.8Ld69GdXaMddhv_VRHl0PwHaFN&amp;mediaurl=http%3a%2f%2f3.bp.blogspot.com%2f-UXnZf7N7A7M%2fUSQ3LgQXhRI%2fAAAAAAAAQ1I%2fnSE4zBvoEY4%2fs1600%2fImportant.jpg&amp;exph=270&amp;expw=384&amp;q=important&amp;simid=608010086821070785&amp;selectedIndex=3"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22D3-DD70-4D32-B1E8-99D4B1C9F13C}"/>
              </a:ext>
            </a:extLst>
          </p:cNvPr>
          <p:cNvSpPr>
            <a:spLocks noGrp="1"/>
          </p:cNvSpPr>
          <p:nvPr>
            <p:ph type="ctrTitle"/>
          </p:nvPr>
        </p:nvSpPr>
        <p:spPr/>
        <p:txBody>
          <a:bodyPr/>
          <a:lstStyle/>
          <a:p>
            <a:r>
              <a:rPr lang="en-US" dirty="0"/>
              <a:t>Soft Skills</a:t>
            </a:r>
          </a:p>
        </p:txBody>
      </p:sp>
      <p:sp>
        <p:nvSpPr>
          <p:cNvPr id="3" name="Subtitle 2">
            <a:extLst>
              <a:ext uri="{FF2B5EF4-FFF2-40B4-BE49-F238E27FC236}">
                <a16:creationId xmlns:a16="http://schemas.microsoft.com/office/drawing/2014/main" id="{1FEB6A01-FC38-4D64-9BBC-21D96FF3F53E}"/>
              </a:ext>
            </a:extLst>
          </p:cNvPr>
          <p:cNvSpPr>
            <a:spLocks noGrp="1"/>
          </p:cNvSpPr>
          <p:nvPr>
            <p:ph type="subTitle" idx="1"/>
          </p:nvPr>
        </p:nvSpPr>
        <p:spPr/>
        <p:txBody>
          <a:bodyPr/>
          <a:lstStyle/>
          <a:p>
            <a:r>
              <a:rPr lang="en-US" dirty="0"/>
              <a:t>Presented by Patrick McBride</a:t>
            </a:r>
          </a:p>
        </p:txBody>
      </p:sp>
    </p:spTree>
    <p:extLst>
      <p:ext uri="{BB962C8B-B14F-4D97-AF65-F5344CB8AC3E}">
        <p14:creationId xmlns:p14="http://schemas.microsoft.com/office/powerpoint/2010/main" val="78773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A6EC-7865-4BBD-AD96-7175ED7C99FD}"/>
              </a:ext>
            </a:extLst>
          </p:cNvPr>
          <p:cNvSpPr>
            <a:spLocks noGrp="1"/>
          </p:cNvSpPr>
          <p:nvPr>
            <p:ph type="title"/>
          </p:nvPr>
        </p:nvSpPr>
        <p:spPr/>
        <p:txBody>
          <a:bodyPr/>
          <a:lstStyle/>
          <a:p>
            <a:r>
              <a:rPr lang="en-US" dirty="0"/>
              <a:t>Once offline REMEMBER</a:t>
            </a:r>
          </a:p>
        </p:txBody>
      </p:sp>
      <p:sp>
        <p:nvSpPr>
          <p:cNvPr id="3" name="Content Placeholder 2">
            <a:extLst>
              <a:ext uri="{FF2B5EF4-FFF2-40B4-BE49-F238E27FC236}">
                <a16:creationId xmlns:a16="http://schemas.microsoft.com/office/drawing/2014/main" id="{195ED76F-E134-4942-85A3-6AF8027175A6}"/>
              </a:ext>
            </a:extLst>
          </p:cNvPr>
          <p:cNvSpPr>
            <a:spLocks noGrp="1"/>
          </p:cNvSpPr>
          <p:nvPr>
            <p:ph idx="1"/>
          </p:nvPr>
        </p:nvSpPr>
        <p:spPr/>
        <p:txBody>
          <a:bodyPr/>
          <a:lstStyle/>
          <a:p>
            <a:pPr marL="0" indent="0">
              <a:buNone/>
            </a:pPr>
            <a:r>
              <a:rPr lang="en-US" dirty="0"/>
              <a:t>Continue to have clear communications and honor commitments on next steps</a:t>
            </a:r>
          </a:p>
          <a:p>
            <a:pPr marL="0" indent="0">
              <a:buNone/>
            </a:pPr>
            <a:r>
              <a:rPr lang="en-US" dirty="0"/>
              <a:t>Once complete critical to have a strong </a:t>
            </a:r>
            <a:r>
              <a:rPr lang="en-US" dirty="0">
                <a:hlinkClick r:id="rId2"/>
              </a:rPr>
              <a:t>LQR</a:t>
            </a:r>
            <a:endParaRPr lang="en-US" dirty="0"/>
          </a:p>
          <a:p>
            <a:pPr marL="0" indent="0">
              <a:buNone/>
            </a:pPr>
            <a:r>
              <a:rPr lang="en-US" dirty="0"/>
              <a:t>	Remember to thank the customer</a:t>
            </a:r>
          </a:p>
          <a:p>
            <a:pPr marL="457200" lvl="1" indent="0">
              <a:buNone/>
            </a:pPr>
            <a:r>
              <a:rPr lang="en-US" dirty="0"/>
              <a:t>Provide your contact information and your managers</a:t>
            </a:r>
          </a:p>
          <a:p>
            <a:pPr marL="457200" lvl="1" indent="0">
              <a:buNone/>
            </a:pPr>
            <a:r>
              <a:rPr lang="en-US" dirty="0"/>
              <a:t>Recap the issue and resolution</a:t>
            </a:r>
          </a:p>
          <a:p>
            <a:pPr marL="457200" lvl="1" indent="0">
              <a:buNone/>
            </a:pPr>
            <a:r>
              <a:rPr lang="en-US" dirty="0"/>
              <a:t>Optional: let them know about the survey and appreciating their feedback</a:t>
            </a:r>
          </a:p>
          <a:p>
            <a:pPr marL="0" indent="0">
              <a:buNone/>
            </a:pPr>
            <a:endParaRPr lang="en-US" dirty="0"/>
          </a:p>
        </p:txBody>
      </p:sp>
    </p:spTree>
    <p:extLst>
      <p:ext uri="{BB962C8B-B14F-4D97-AF65-F5344CB8AC3E}">
        <p14:creationId xmlns:p14="http://schemas.microsoft.com/office/powerpoint/2010/main" val="392471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A98E-1378-45E8-9A3F-3F4130EEEAEE}"/>
              </a:ext>
            </a:extLst>
          </p:cNvPr>
          <p:cNvSpPr>
            <a:spLocks noGrp="1"/>
          </p:cNvSpPr>
          <p:nvPr>
            <p:ph type="title"/>
          </p:nvPr>
        </p:nvSpPr>
        <p:spPr/>
        <p:txBody>
          <a:bodyPr/>
          <a:lstStyle/>
          <a:p>
            <a:r>
              <a:rPr lang="en-US" dirty="0"/>
              <a:t>Example of strong close</a:t>
            </a:r>
          </a:p>
        </p:txBody>
      </p:sp>
      <p:sp>
        <p:nvSpPr>
          <p:cNvPr id="3" name="Content Placeholder 2">
            <a:extLst>
              <a:ext uri="{FF2B5EF4-FFF2-40B4-BE49-F238E27FC236}">
                <a16:creationId xmlns:a16="http://schemas.microsoft.com/office/drawing/2014/main" id="{F0D55A48-FDB5-4341-9FF7-D8BE125DB150}"/>
              </a:ext>
            </a:extLst>
          </p:cNvPr>
          <p:cNvSpPr>
            <a:spLocks noGrp="1"/>
          </p:cNvSpPr>
          <p:nvPr>
            <p:ph idx="1"/>
          </p:nvPr>
        </p:nvSpPr>
        <p:spPr/>
        <p:txBody>
          <a:bodyPr>
            <a:normAutofit fontScale="92500" lnSpcReduction="10000"/>
          </a:bodyPr>
          <a:lstStyle/>
          <a:p>
            <a:pPr marL="0" indent="0">
              <a:buNone/>
            </a:pPr>
            <a:r>
              <a:rPr lang="en-US" b="1" dirty="0">
                <a:solidFill>
                  <a:srgbClr val="7030A0"/>
                </a:solidFill>
              </a:rPr>
              <a:t>Customer:</a:t>
            </a:r>
            <a:r>
              <a:rPr lang="en-US" dirty="0">
                <a:solidFill>
                  <a:srgbClr val="7030A0"/>
                </a:solidFill>
              </a:rPr>
              <a:t> Thanks for your help</a:t>
            </a:r>
          </a:p>
          <a:p>
            <a:pPr marL="0" indent="0">
              <a:buNone/>
            </a:pPr>
            <a:br>
              <a:rPr lang="en-US" dirty="0">
                <a:solidFill>
                  <a:srgbClr val="0070C0"/>
                </a:solidFill>
              </a:rPr>
            </a:br>
            <a:r>
              <a:rPr lang="en-US" b="1" dirty="0">
                <a:solidFill>
                  <a:srgbClr val="0070C0"/>
                </a:solidFill>
              </a:rPr>
              <a:t>Engineer: </a:t>
            </a:r>
            <a:r>
              <a:rPr lang="en-US" dirty="0">
                <a:solidFill>
                  <a:srgbClr val="0070C0"/>
                </a:solidFill>
              </a:rPr>
              <a:t>Is there anything else I can help with as of now?</a:t>
            </a:r>
          </a:p>
          <a:p>
            <a:pPr marL="0" indent="0">
              <a:buNone/>
            </a:pPr>
            <a:br>
              <a:rPr lang="en-US" dirty="0">
                <a:solidFill>
                  <a:srgbClr val="7030A0"/>
                </a:solidFill>
              </a:rPr>
            </a:br>
            <a:r>
              <a:rPr lang="en-US" b="1" dirty="0">
                <a:solidFill>
                  <a:srgbClr val="7030A0"/>
                </a:solidFill>
              </a:rPr>
              <a:t>Customer:</a:t>
            </a:r>
            <a:r>
              <a:rPr lang="en-US" b="1" i="1" dirty="0">
                <a:solidFill>
                  <a:srgbClr val="7030A0"/>
                </a:solidFill>
              </a:rPr>
              <a:t> </a:t>
            </a:r>
            <a:r>
              <a:rPr lang="en-US" dirty="0">
                <a:solidFill>
                  <a:srgbClr val="7030A0"/>
                </a:solidFill>
              </a:rPr>
              <a:t>nope </a:t>
            </a:r>
            <a:r>
              <a:rPr lang="en-US" dirty="0" err="1">
                <a:solidFill>
                  <a:srgbClr val="7030A0"/>
                </a:solidFill>
              </a:rPr>
              <a:t>i</a:t>
            </a:r>
            <a:r>
              <a:rPr lang="en-US" dirty="0">
                <a:solidFill>
                  <a:srgbClr val="7030A0"/>
                </a:solidFill>
              </a:rPr>
              <a:t> think we are all good.</a:t>
            </a:r>
          </a:p>
          <a:p>
            <a:pPr marL="0" indent="0">
              <a:buNone/>
            </a:pPr>
            <a:br>
              <a:rPr lang="en-US" dirty="0">
                <a:solidFill>
                  <a:srgbClr val="0070C0"/>
                </a:solidFill>
              </a:rPr>
            </a:br>
            <a:r>
              <a:rPr lang="en-US" b="1" dirty="0">
                <a:solidFill>
                  <a:srgbClr val="0070C0"/>
                </a:solidFill>
              </a:rPr>
              <a:t>Engineer: </a:t>
            </a:r>
            <a:r>
              <a:rPr lang="en-US" dirty="0">
                <a:solidFill>
                  <a:srgbClr val="0070C0"/>
                </a:solidFill>
              </a:rPr>
              <a:t>I hope you have enjoyed the newly launched chat service.</a:t>
            </a:r>
          </a:p>
          <a:p>
            <a:pPr marL="0" indent="0">
              <a:buNone/>
            </a:pPr>
            <a:br>
              <a:rPr lang="en-US" dirty="0">
                <a:solidFill>
                  <a:srgbClr val="0070C0"/>
                </a:solidFill>
              </a:rPr>
            </a:br>
            <a:r>
              <a:rPr lang="en-US" b="1" dirty="0">
                <a:solidFill>
                  <a:srgbClr val="0070C0"/>
                </a:solidFill>
              </a:rPr>
              <a:t>Engineer: </a:t>
            </a:r>
            <a:r>
              <a:rPr lang="en-US" dirty="0">
                <a:solidFill>
                  <a:srgbClr val="0070C0"/>
                </a:solidFill>
              </a:rPr>
              <a:t>If you have a few moments, do take time to respond to our feedback :)</a:t>
            </a:r>
          </a:p>
          <a:p>
            <a:pPr marL="0" indent="0">
              <a:buNone/>
            </a:pPr>
            <a:br>
              <a:rPr lang="en-US" dirty="0">
                <a:solidFill>
                  <a:srgbClr val="0070C0"/>
                </a:solidFill>
              </a:rPr>
            </a:br>
            <a:r>
              <a:rPr lang="en-US" b="1" dirty="0">
                <a:solidFill>
                  <a:srgbClr val="0070C0"/>
                </a:solidFill>
              </a:rPr>
              <a:t>Engineer: </a:t>
            </a:r>
            <a:r>
              <a:rPr lang="en-US" dirty="0">
                <a:solidFill>
                  <a:srgbClr val="0070C0"/>
                </a:solidFill>
              </a:rPr>
              <a:t>It has been a pleasure working with you, and I hope you have an excellent day! Feel free to chat back anytime if you have any queries or issues, and we will be more than happy to help. Thank you for contacting Azure chat.</a:t>
            </a:r>
          </a:p>
          <a:p>
            <a:pPr marL="0" indent="0">
              <a:buNone/>
            </a:pPr>
            <a:endParaRPr lang="en-US" dirty="0"/>
          </a:p>
        </p:txBody>
      </p:sp>
    </p:spTree>
    <p:extLst>
      <p:ext uri="{BB962C8B-B14F-4D97-AF65-F5344CB8AC3E}">
        <p14:creationId xmlns:p14="http://schemas.microsoft.com/office/powerpoint/2010/main" val="218319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D315-7D7E-4CE4-A5D5-C44B3AAED5C1}"/>
              </a:ext>
            </a:extLst>
          </p:cNvPr>
          <p:cNvSpPr>
            <a:spLocks noGrp="1"/>
          </p:cNvSpPr>
          <p:nvPr>
            <p:ph type="title"/>
          </p:nvPr>
        </p:nvSpPr>
        <p:spPr/>
        <p:txBody>
          <a:bodyPr/>
          <a:lstStyle/>
          <a:p>
            <a:r>
              <a:rPr lang="en-US" dirty="0"/>
              <a:t>Additional Course Content</a:t>
            </a:r>
          </a:p>
        </p:txBody>
      </p:sp>
      <p:sp>
        <p:nvSpPr>
          <p:cNvPr id="3" name="Content Placeholder 2">
            <a:extLst>
              <a:ext uri="{FF2B5EF4-FFF2-40B4-BE49-F238E27FC236}">
                <a16:creationId xmlns:a16="http://schemas.microsoft.com/office/drawing/2014/main" id="{53C1F1D9-72F7-4557-B9DC-EBC2003028A4}"/>
              </a:ext>
            </a:extLst>
          </p:cNvPr>
          <p:cNvSpPr>
            <a:spLocks noGrp="1"/>
          </p:cNvSpPr>
          <p:nvPr>
            <p:ph idx="1"/>
          </p:nvPr>
        </p:nvSpPr>
        <p:spPr/>
        <p:txBody>
          <a:bodyPr/>
          <a:lstStyle/>
          <a:p>
            <a:pPr marL="0" indent="0">
              <a:buNone/>
            </a:pPr>
            <a:r>
              <a:rPr lang="en-US" sz="1800" b="1" dirty="0">
                <a:hlinkClick r:id="rId2"/>
              </a:rPr>
              <a:t>Communicating with Empathy</a:t>
            </a:r>
            <a:r>
              <a:rPr lang="en-US" sz="1800" b="1" dirty="0"/>
              <a:t> – Great online training over 1 </a:t>
            </a:r>
            <a:r>
              <a:rPr lang="en-US" sz="1800" b="1" dirty="0" err="1"/>
              <a:t>hr</a:t>
            </a:r>
            <a:endParaRPr lang="en-US" sz="1800" b="1" dirty="0"/>
          </a:p>
          <a:p>
            <a:endParaRPr lang="en-US" sz="1800" dirty="0">
              <a:hlinkClick r:id="rId3">
                <a:extLst>
                  <a:ext uri="{A12FA001-AC4F-418D-AE19-62706E023703}">
                    <ahyp:hlinkClr xmlns:ahyp="http://schemas.microsoft.com/office/drawing/2018/hyperlinkcolor" val="tx"/>
                  </a:ext>
                </a:extLst>
              </a:hlinkClick>
            </a:endParaRPr>
          </a:p>
          <a:p>
            <a:pPr marL="0" indent="0">
              <a:buNone/>
            </a:pPr>
            <a:r>
              <a:rPr lang="en-US" sz="1800" b="1" dirty="0">
                <a:hlinkClick r:id="rId4" tooltip="https://microsoft.sharepoint.com/sites/infopedia/pages/layouts/kcdoc.aspx?k=g00-1-103571"/>
              </a:rPr>
              <a:t>Exercising Empathy</a:t>
            </a:r>
            <a:r>
              <a:rPr lang="en-US" sz="1800" b="1" dirty="0"/>
              <a:t> – CSS training from CXF</a:t>
            </a:r>
          </a:p>
          <a:p>
            <a:endParaRPr lang="en-US" sz="1800" b="1" dirty="0"/>
          </a:p>
          <a:p>
            <a:pPr marL="0" indent="0">
              <a:buNone/>
            </a:pPr>
            <a:r>
              <a:rPr lang="en-US" sz="1800" b="1" dirty="0">
                <a:hlinkClick r:id="rId5"/>
              </a:rPr>
              <a:t>Phone Based Communication</a:t>
            </a:r>
            <a:endParaRPr lang="en-US" sz="1800" b="1" dirty="0"/>
          </a:p>
          <a:p>
            <a:endParaRPr lang="en-US" sz="1800" dirty="0"/>
          </a:p>
          <a:p>
            <a:pPr marL="0" indent="0">
              <a:buNone/>
            </a:pPr>
            <a:r>
              <a:rPr lang="en-US" sz="1800" b="1" dirty="0">
                <a:hlinkClick r:id="rId6"/>
              </a:rPr>
              <a:t>Email Communication</a:t>
            </a:r>
            <a:endParaRPr lang="en-US" sz="1800" dirty="0"/>
          </a:p>
          <a:p>
            <a:pPr marL="0" indent="0">
              <a:buNone/>
            </a:pPr>
            <a:endParaRPr lang="en-US" dirty="0"/>
          </a:p>
        </p:txBody>
      </p:sp>
    </p:spTree>
    <p:extLst>
      <p:ext uri="{BB962C8B-B14F-4D97-AF65-F5344CB8AC3E}">
        <p14:creationId xmlns:p14="http://schemas.microsoft.com/office/powerpoint/2010/main" val="230014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3289-CCE6-4170-9FA8-2A0DB0ADED7E}"/>
              </a:ext>
            </a:extLst>
          </p:cNvPr>
          <p:cNvSpPr>
            <a:spLocks noGrp="1"/>
          </p:cNvSpPr>
          <p:nvPr>
            <p:ph type="title"/>
          </p:nvPr>
        </p:nvSpPr>
        <p:spPr>
          <a:xfrm>
            <a:off x="3524051" y="2317630"/>
            <a:ext cx="8596668" cy="1320800"/>
          </a:xfrm>
        </p:spPr>
        <p:txBody>
          <a:bodyPr/>
          <a:lstStyle/>
          <a:p>
            <a:r>
              <a:rPr lang="en-US" dirty="0"/>
              <a:t>Questions?</a:t>
            </a:r>
          </a:p>
        </p:txBody>
      </p:sp>
    </p:spTree>
    <p:extLst>
      <p:ext uri="{BB962C8B-B14F-4D97-AF65-F5344CB8AC3E}">
        <p14:creationId xmlns:p14="http://schemas.microsoft.com/office/powerpoint/2010/main" val="389095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B0DB-C2B8-4744-AFC2-EB564933DDE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B350CD1-5578-4CBB-B5B4-9C75F539B788}"/>
              </a:ext>
            </a:extLst>
          </p:cNvPr>
          <p:cNvSpPr>
            <a:spLocks noGrp="1"/>
          </p:cNvSpPr>
          <p:nvPr>
            <p:ph idx="1"/>
          </p:nvPr>
        </p:nvSpPr>
        <p:spPr/>
        <p:txBody>
          <a:bodyPr/>
          <a:lstStyle/>
          <a:p>
            <a:pPr marL="285750" indent="-285750">
              <a:buFont typeface="Arial" panose="020B0604020202020204" pitchFamily="34" charset="0"/>
              <a:buChar char="•"/>
            </a:pPr>
            <a:r>
              <a:rPr lang="en-US" dirty="0">
                <a:solidFill>
                  <a:schemeClr val="bg1">
                    <a:lumMod val="50000"/>
                  </a:schemeClr>
                </a:solidFill>
                <a:cs typeface="Segoe UI" panose="020B0502040204020203" pitchFamily="34" charset="0"/>
              </a:rPr>
              <a:t>Objectives</a:t>
            </a:r>
          </a:p>
          <a:p>
            <a:pPr marL="285750" indent="-285750">
              <a:buFont typeface="Arial" panose="020B0604020202020204" pitchFamily="34" charset="0"/>
              <a:buChar char="•"/>
            </a:pPr>
            <a:r>
              <a:rPr lang="en-US" dirty="0">
                <a:solidFill>
                  <a:schemeClr val="bg1">
                    <a:lumMod val="50000"/>
                  </a:schemeClr>
                </a:solidFill>
                <a:cs typeface="Segoe UI" panose="020B0502040204020203" pitchFamily="34" charset="0"/>
              </a:rPr>
              <a:t>Overview</a:t>
            </a:r>
          </a:p>
          <a:p>
            <a:pPr marL="285750" indent="-285750">
              <a:buFont typeface="Arial" panose="020B0604020202020204" pitchFamily="34" charset="0"/>
              <a:buChar char="•"/>
            </a:pPr>
            <a:r>
              <a:rPr lang="en-US" dirty="0">
                <a:solidFill>
                  <a:schemeClr val="bg1">
                    <a:lumMod val="50000"/>
                  </a:schemeClr>
                </a:solidFill>
                <a:cs typeface="Segoe UI" panose="020B0502040204020203" pitchFamily="34" charset="0"/>
              </a:rPr>
              <a:t>Empathy &amp; Sympathy</a:t>
            </a:r>
          </a:p>
          <a:p>
            <a:pPr marL="285750" indent="-285750">
              <a:buFont typeface="Arial" panose="020B0604020202020204" pitchFamily="34" charset="0"/>
              <a:buChar char="•"/>
            </a:pPr>
            <a:r>
              <a:rPr lang="en-US" dirty="0">
                <a:solidFill>
                  <a:schemeClr val="bg1">
                    <a:lumMod val="50000"/>
                  </a:schemeClr>
                </a:solidFill>
                <a:cs typeface="Segoe UI" panose="020B0502040204020203" pitchFamily="34" charset="0"/>
              </a:rPr>
              <a:t>Difference between Empathy &amp; Sympathy</a:t>
            </a:r>
          </a:p>
          <a:p>
            <a:pPr marL="285750" indent="-285750">
              <a:buFont typeface="Arial" panose="020B0604020202020204" pitchFamily="34" charset="0"/>
              <a:buChar char="•"/>
            </a:pPr>
            <a:r>
              <a:rPr lang="en-US" dirty="0">
                <a:solidFill>
                  <a:schemeClr val="bg1">
                    <a:lumMod val="50000"/>
                  </a:schemeClr>
                </a:solidFill>
                <a:cs typeface="Segoe UI" panose="020B0502040204020203" pitchFamily="34" charset="0"/>
              </a:rPr>
              <a:t>Connecting with Customer through Empathy</a:t>
            </a:r>
          </a:p>
          <a:p>
            <a:pPr marL="285750" indent="-285750">
              <a:buFont typeface="Arial" panose="020B0604020202020204" pitchFamily="34" charset="0"/>
              <a:buChar char="•"/>
            </a:pPr>
            <a:r>
              <a:rPr lang="en-US" dirty="0">
                <a:solidFill>
                  <a:schemeClr val="bg1">
                    <a:lumMod val="50000"/>
                  </a:schemeClr>
                </a:solidFill>
                <a:cs typeface="Segoe UI" panose="020B0502040204020203" pitchFamily="34" charset="0"/>
              </a:rPr>
              <a:t>Reassured User Satisfaction</a:t>
            </a:r>
          </a:p>
          <a:p>
            <a:pPr marL="285750" indent="-285750">
              <a:buFont typeface="Arial" panose="020B0604020202020204" pitchFamily="34" charset="0"/>
              <a:buChar char="•"/>
            </a:pPr>
            <a:r>
              <a:rPr lang="en-US" dirty="0">
                <a:solidFill>
                  <a:schemeClr val="bg1">
                    <a:lumMod val="50000"/>
                  </a:schemeClr>
                </a:solidFill>
                <a:cs typeface="Segoe UI" panose="020B0502040204020203" pitchFamily="34" charset="0"/>
              </a:rPr>
              <a:t>Assessment</a:t>
            </a:r>
          </a:p>
          <a:p>
            <a:pPr marL="0" indent="0">
              <a:buNone/>
            </a:pPr>
            <a:endParaRPr lang="en-US" dirty="0"/>
          </a:p>
        </p:txBody>
      </p:sp>
    </p:spTree>
    <p:extLst>
      <p:ext uri="{BB962C8B-B14F-4D97-AF65-F5344CB8AC3E}">
        <p14:creationId xmlns:p14="http://schemas.microsoft.com/office/powerpoint/2010/main" val="306483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2EDE-21CD-4CA1-B5FF-9192C4EF2A5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42E1B22-0C6E-42F9-B0E5-2CAD30D24F1F}"/>
              </a:ext>
            </a:extLst>
          </p:cNvPr>
          <p:cNvSpPr>
            <a:spLocks noGrp="1"/>
          </p:cNvSpPr>
          <p:nvPr>
            <p:ph idx="1"/>
          </p:nvPr>
        </p:nvSpPr>
        <p:spPr/>
        <p:txBody>
          <a:bodyPr/>
          <a:lstStyle/>
          <a:p>
            <a:pPr marL="0" indent="0">
              <a:buNone/>
            </a:pPr>
            <a:r>
              <a:rPr lang="en-US" dirty="0"/>
              <a:t>By the end of this course, you should be able to understand: </a:t>
            </a:r>
          </a:p>
          <a:p>
            <a:r>
              <a:rPr lang="en-US" dirty="0"/>
              <a:t>Differences between Empathy &amp; Sympathy</a:t>
            </a:r>
          </a:p>
          <a:p>
            <a:r>
              <a:rPr lang="en-US" dirty="0"/>
              <a:t>How we can utilize empathy to help retain customer satisfaction</a:t>
            </a:r>
          </a:p>
        </p:txBody>
      </p:sp>
    </p:spTree>
    <p:extLst>
      <p:ext uri="{BB962C8B-B14F-4D97-AF65-F5344CB8AC3E}">
        <p14:creationId xmlns:p14="http://schemas.microsoft.com/office/powerpoint/2010/main" val="316114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0A3F-EB89-4852-86F2-1864A66A5AA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FA66FEC-E759-42AB-B168-7C0571BB84F8}"/>
              </a:ext>
            </a:extLst>
          </p:cNvPr>
          <p:cNvSpPr>
            <a:spLocks noGrp="1"/>
          </p:cNvSpPr>
          <p:nvPr>
            <p:ph idx="1"/>
          </p:nvPr>
        </p:nvSpPr>
        <p:spPr/>
        <p:txBody>
          <a:bodyPr>
            <a:normAutofit fontScale="85000" lnSpcReduction="10000"/>
          </a:bodyPr>
          <a:lstStyle/>
          <a:p>
            <a:pPr marL="0" indent="0">
              <a:buNone/>
            </a:pPr>
            <a:r>
              <a:rPr lang="en-US" sz="1800" dirty="0">
                <a:solidFill>
                  <a:schemeClr val="bg1">
                    <a:lumMod val="50000"/>
                  </a:schemeClr>
                </a:solidFill>
                <a:cs typeface="Segoe UI" panose="020B0502040204020203" pitchFamily="34" charset="0"/>
              </a:rPr>
              <a:t>Responding to customers with sympathy, getting as upset as they are puts you on an emotional roller coaster and can leave you worn out and frazzled at the end of the day. The trick is to be emotionally aware and sensitive without becoming too emotionally involved. </a:t>
            </a:r>
          </a:p>
          <a:p>
            <a:endParaRPr lang="en-US" sz="1800" dirty="0">
              <a:solidFill>
                <a:schemeClr val="bg1">
                  <a:lumMod val="50000"/>
                </a:schemeClr>
              </a:solidFill>
              <a:cs typeface="Segoe UI" panose="020B0502040204020203" pitchFamily="34" charset="0"/>
            </a:endParaRPr>
          </a:p>
          <a:p>
            <a:pPr marL="0" indent="0">
              <a:buNone/>
            </a:pPr>
            <a:r>
              <a:rPr lang="en-US" sz="1800" dirty="0">
                <a:solidFill>
                  <a:schemeClr val="bg1">
                    <a:lumMod val="50000"/>
                  </a:schemeClr>
                </a:solidFill>
                <a:cs typeface="Segoe UI" panose="020B0502040204020203" pitchFamily="34" charset="0"/>
              </a:rPr>
              <a:t>When you respond with empathy, you stay </a:t>
            </a:r>
            <a:r>
              <a:rPr lang="en-US" sz="1800" b="1" dirty="0">
                <a:solidFill>
                  <a:srgbClr val="FF0000"/>
                </a:solidFill>
                <a:cs typeface="Segoe UI" panose="020B0502040204020203" pitchFamily="34" charset="0"/>
              </a:rPr>
              <a:t>calm</a:t>
            </a:r>
            <a:r>
              <a:rPr lang="en-US" sz="1800" dirty="0">
                <a:solidFill>
                  <a:srgbClr val="FF0000"/>
                </a:solidFill>
                <a:cs typeface="Segoe UI" panose="020B0502040204020203" pitchFamily="34" charset="0"/>
              </a:rPr>
              <a:t> </a:t>
            </a:r>
            <a:r>
              <a:rPr lang="en-US" sz="1800" dirty="0">
                <a:solidFill>
                  <a:schemeClr val="bg1">
                    <a:lumMod val="50000"/>
                  </a:schemeClr>
                </a:solidFill>
                <a:cs typeface="Segoe UI" panose="020B0502040204020203" pitchFamily="34" charset="0"/>
              </a:rPr>
              <a:t>and </a:t>
            </a:r>
            <a:r>
              <a:rPr lang="en-US" sz="1800" b="1" dirty="0">
                <a:solidFill>
                  <a:srgbClr val="FF0000"/>
                </a:solidFill>
                <a:cs typeface="Segoe UI" panose="020B0502040204020203" pitchFamily="34" charset="0"/>
              </a:rPr>
              <a:t>in control of yourself</a:t>
            </a:r>
            <a:r>
              <a:rPr lang="en-US" sz="1800" dirty="0">
                <a:solidFill>
                  <a:schemeClr val="bg1">
                    <a:lumMod val="50000"/>
                  </a:schemeClr>
                </a:solidFill>
                <a:cs typeface="Segoe UI" panose="020B0502040204020203" pitchFamily="34" charset="0"/>
              </a:rPr>
              <a:t>. Only then you become at your absolute best: ready, willing, and able to help your customer meet his needs or solve his problem.</a:t>
            </a:r>
          </a:p>
          <a:p>
            <a:endParaRPr lang="en-US" sz="1800" dirty="0">
              <a:solidFill>
                <a:schemeClr val="bg1">
                  <a:lumMod val="50000"/>
                </a:schemeClr>
              </a:solidFill>
              <a:cs typeface="Segoe UI" panose="020B0502040204020203" pitchFamily="34" charset="0"/>
            </a:endParaRPr>
          </a:p>
          <a:p>
            <a:pPr marL="0" indent="0">
              <a:buNone/>
            </a:pPr>
            <a:r>
              <a:rPr lang="en-US" sz="1800" dirty="0">
                <a:solidFill>
                  <a:schemeClr val="bg1">
                    <a:lumMod val="50000"/>
                  </a:schemeClr>
                </a:solidFill>
                <a:cs typeface="Segoe UI" panose="020B0502040204020203" pitchFamily="34" charset="0"/>
              </a:rPr>
              <a:t>Showing empathy for customers allows you to be </a:t>
            </a:r>
            <a:r>
              <a:rPr lang="en-US" sz="1800" b="1" dirty="0">
                <a:solidFill>
                  <a:srgbClr val="FF0000"/>
                </a:solidFill>
                <a:cs typeface="Segoe UI" panose="020B0502040204020203" pitchFamily="34" charset="0"/>
              </a:rPr>
              <a:t>professional</a:t>
            </a:r>
            <a:r>
              <a:rPr lang="en-US" sz="1800" dirty="0">
                <a:solidFill>
                  <a:schemeClr val="bg1">
                    <a:lumMod val="50000"/>
                  </a:schemeClr>
                </a:solidFill>
                <a:cs typeface="Segoe UI" panose="020B0502040204020203" pitchFamily="34" charset="0"/>
              </a:rPr>
              <a:t> and </a:t>
            </a:r>
            <a:r>
              <a:rPr lang="en-US" sz="1800" b="1" dirty="0">
                <a:solidFill>
                  <a:srgbClr val="FF0000"/>
                </a:solidFill>
                <a:cs typeface="Segoe UI" panose="020B0502040204020203" pitchFamily="34" charset="0"/>
              </a:rPr>
              <a:t>caring</a:t>
            </a:r>
            <a:r>
              <a:rPr lang="en-US" sz="1800" dirty="0">
                <a:solidFill>
                  <a:schemeClr val="bg1">
                    <a:lumMod val="50000"/>
                  </a:schemeClr>
                </a:solidFill>
                <a:cs typeface="Segoe UI" panose="020B0502040204020203" pitchFamily="34" charset="0"/>
              </a:rPr>
              <a:t> at the same time it also makes customers feel that they are important and what they are saying matters. </a:t>
            </a:r>
          </a:p>
          <a:p>
            <a:endParaRPr lang="en-US" sz="1800" dirty="0">
              <a:solidFill>
                <a:schemeClr val="bg1">
                  <a:lumMod val="50000"/>
                </a:schemeClr>
              </a:solidFill>
              <a:cs typeface="Segoe UI" panose="020B0502040204020203" pitchFamily="34" charset="0"/>
            </a:endParaRPr>
          </a:p>
          <a:p>
            <a:pPr marL="0" indent="0">
              <a:buNone/>
            </a:pPr>
            <a:r>
              <a:rPr lang="en-US" sz="1800" dirty="0">
                <a:solidFill>
                  <a:schemeClr val="bg1">
                    <a:lumMod val="50000"/>
                  </a:schemeClr>
                </a:solidFill>
                <a:cs typeface="Segoe UI" panose="020B0502040204020203" pitchFamily="34" charset="0"/>
              </a:rPr>
              <a:t>Empathy cannot be handed out by a machine; it’s something one person does for another. It is important to </a:t>
            </a:r>
            <a:r>
              <a:rPr lang="en-US" sz="1800" b="1" dirty="0">
                <a:solidFill>
                  <a:srgbClr val="FF0000"/>
                </a:solidFill>
                <a:cs typeface="Segoe UI" panose="020B0502040204020203" pitchFamily="34" charset="0"/>
              </a:rPr>
              <a:t>understand</a:t>
            </a:r>
            <a:r>
              <a:rPr lang="en-US" sz="1800" dirty="0">
                <a:solidFill>
                  <a:schemeClr val="bg1">
                    <a:lumMod val="50000"/>
                  </a:schemeClr>
                </a:solidFill>
                <a:cs typeface="Segoe UI" panose="020B0502040204020203" pitchFamily="34" charset="0"/>
              </a:rPr>
              <a:t> empathy &amp; sympathy before you respond to our customers situation.</a:t>
            </a:r>
          </a:p>
          <a:p>
            <a:pPr marL="0" indent="0">
              <a:buNone/>
            </a:pPr>
            <a:endParaRPr lang="en-US" dirty="0"/>
          </a:p>
        </p:txBody>
      </p:sp>
    </p:spTree>
    <p:extLst>
      <p:ext uri="{BB962C8B-B14F-4D97-AF65-F5344CB8AC3E}">
        <p14:creationId xmlns:p14="http://schemas.microsoft.com/office/powerpoint/2010/main" val="244940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652D-0A7C-4F4C-8C61-F64FE8502AC1}"/>
              </a:ext>
            </a:extLst>
          </p:cNvPr>
          <p:cNvSpPr>
            <a:spLocks noGrp="1"/>
          </p:cNvSpPr>
          <p:nvPr>
            <p:ph type="title"/>
          </p:nvPr>
        </p:nvSpPr>
        <p:spPr/>
        <p:txBody>
          <a:bodyPr/>
          <a:lstStyle/>
          <a:p>
            <a:r>
              <a:rPr lang="en-US" dirty="0"/>
              <a:t>Empathy &amp; Sympathy</a:t>
            </a:r>
          </a:p>
        </p:txBody>
      </p:sp>
      <p:sp>
        <p:nvSpPr>
          <p:cNvPr id="3" name="Content Placeholder 2">
            <a:extLst>
              <a:ext uri="{FF2B5EF4-FFF2-40B4-BE49-F238E27FC236}">
                <a16:creationId xmlns:a16="http://schemas.microsoft.com/office/drawing/2014/main" id="{D33A9D10-86EE-42D2-9BE4-DFF696AA0C46}"/>
              </a:ext>
            </a:extLst>
          </p:cNvPr>
          <p:cNvSpPr>
            <a:spLocks noGrp="1"/>
          </p:cNvSpPr>
          <p:nvPr>
            <p:ph idx="1"/>
          </p:nvPr>
        </p:nvSpPr>
        <p:spPr/>
        <p:txBody>
          <a:bodyPr>
            <a:normAutofit fontScale="85000" lnSpcReduction="20000"/>
          </a:bodyPr>
          <a:lstStyle/>
          <a:p>
            <a:pPr marL="0" indent="0">
              <a:buNone/>
            </a:pPr>
            <a:r>
              <a:rPr lang="en-US" b="1" dirty="0">
                <a:solidFill>
                  <a:schemeClr val="accent5">
                    <a:lumMod val="75000"/>
                  </a:schemeClr>
                </a:solidFill>
                <a:cs typeface="Segoe UI" panose="020B0502040204020203" pitchFamily="34" charset="0"/>
              </a:rPr>
              <a:t>Understanding Empathy &amp; Sympathy</a:t>
            </a:r>
          </a:p>
          <a:p>
            <a:endParaRPr lang="en-US" dirty="0">
              <a:solidFill>
                <a:schemeClr val="bg1">
                  <a:lumMod val="50000"/>
                </a:schemeClr>
              </a:solidFill>
              <a:cs typeface="Segoe UI" panose="020B0502040204020203" pitchFamily="34" charset="0"/>
            </a:endParaRPr>
          </a:p>
          <a:p>
            <a:pPr marL="0" indent="0">
              <a:buNone/>
            </a:pPr>
            <a:r>
              <a:rPr lang="en-US" sz="1600" b="1" dirty="0">
                <a:solidFill>
                  <a:schemeClr val="bg1">
                    <a:lumMod val="50000"/>
                  </a:schemeClr>
                </a:solidFill>
                <a:ea typeface="Segoe UI" pitchFamily="34" charset="0"/>
                <a:cs typeface="Segoe UI" panose="020B0502040204020203" pitchFamily="34" charset="0"/>
              </a:rPr>
              <a:t>Empathy</a:t>
            </a:r>
            <a:r>
              <a:rPr lang="en-US" sz="1600" dirty="0">
                <a:solidFill>
                  <a:schemeClr val="bg1">
                    <a:lumMod val="50000"/>
                  </a:schemeClr>
                </a:solidFill>
                <a:ea typeface="Segoe UI" pitchFamily="34" charset="0"/>
                <a:cs typeface="Segoe UI" panose="020B0502040204020203" pitchFamily="34" charset="0"/>
              </a:rPr>
              <a:t> : </a:t>
            </a:r>
          </a:p>
          <a:p>
            <a:pPr lvl="2"/>
            <a:endParaRPr lang="en-US" sz="1600" dirty="0">
              <a:solidFill>
                <a:srgbClr val="FF0000"/>
              </a:solidFill>
              <a:ea typeface="Segoe UI" pitchFamily="34" charset="0"/>
              <a:cs typeface="Segoe UI" panose="020B0502040204020203" pitchFamily="34" charset="0"/>
            </a:endParaRPr>
          </a:p>
          <a:p>
            <a:pPr marL="914400" lvl="2" indent="0">
              <a:buNone/>
            </a:pPr>
            <a:r>
              <a:rPr lang="en-US" sz="1600" dirty="0">
                <a:ea typeface="Segoe UI" pitchFamily="34" charset="0"/>
                <a:cs typeface="Segoe UI" panose="020B0502040204020203" pitchFamily="34" charset="0"/>
              </a:rPr>
              <a:t>The act of understanding, being aware of, being sensitive to the feelings, thoughts, and experience of another of either the past or present without having emotional feelings. </a:t>
            </a:r>
          </a:p>
          <a:p>
            <a:pPr lvl="2"/>
            <a:endParaRPr lang="en-US" sz="1600" dirty="0">
              <a:solidFill>
                <a:srgbClr val="FF0000"/>
              </a:solidFill>
              <a:ea typeface="Segoe UI" pitchFamily="34" charset="0"/>
              <a:cs typeface="Segoe UI" panose="020B0502040204020203" pitchFamily="34" charset="0"/>
            </a:endParaRPr>
          </a:p>
          <a:p>
            <a:pPr marL="914400" lvl="2" indent="0">
              <a:buNone/>
            </a:pPr>
            <a:r>
              <a:rPr lang="en-US" sz="1600" dirty="0">
                <a:solidFill>
                  <a:srgbClr val="FF0000"/>
                </a:solidFill>
                <a:ea typeface="Segoe UI" pitchFamily="34" charset="0"/>
                <a:cs typeface="Segoe UI" panose="020B0502040204020203" pitchFamily="34" charset="0"/>
              </a:rPr>
              <a:t>An empathetic response is, “</a:t>
            </a:r>
            <a:r>
              <a:rPr lang="en-US" sz="1600" i="1" dirty="0">
                <a:solidFill>
                  <a:srgbClr val="FF0000"/>
                </a:solidFill>
                <a:ea typeface="Segoe UI" pitchFamily="34" charset="0"/>
                <a:cs typeface="Segoe UI" panose="020B0502040204020203" pitchFamily="34" charset="0"/>
              </a:rPr>
              <a:t>I can understand why that makes you angry</a:t>
            </a:r>
            <a:r>
              <a:rPr lang="en-US" sz="1600" dirty="0">
                <a:solidFill>
                  <a:srgbClr val="FF0000"/>
                </a:solidFill>
                <a:ea typeface="Segoe UI" pitchFamily="34" charset="0"/>
                <a:cs typeface="Segoe UI" panose="020B0502040204020203" pitchFamily="34" charset="0"/>
              </a:rPr>
              <a:t>.”</a:t>
            </a:r>
            <a:br>
              <a:rPr lang="en-US" sz="1600" dirty="0">
                <a:solidFill>
                  <a:schemeClr val="bg1">
                    <a:lumMod val="50000"/>
                  </a:schemeClr>
                </a:solidFill>
                <a:ea typeface="Segoe UI" pitchFamily="34" charset="0"/>
                <a:cs typeface="Segoe UI" panose="020B0502040204020203" pitchFamily="34" charset="0"/>
              </a:rPr>
            </a:br>
            <a:endParaRPr lang="en-US" sz="1600" dirty="0">
              <a:solidFill>
                <a:schemeClr val="bg1">
                  <a:lumMod val="50000"/>
                </a:schemeClr>
              </a:solidFill>
              <a:ea typeface="Segoe UI" pitchFamily="34" charset="0"/>
              <a:cs typeface="Segoe UI" panose="020B0502040204020203" pitchFamily="34" charset="0"/>
            </a:endParaRPr>
          </a:p>
          <a:p>
            <a:pPr marL="0" indent="0">
              <a:buNone/>
            </a:pPr>
            <a:r>
              <a:rPr lang="en-US" sz="1600" b="1" dirty="0">
                <a:solidFill>
                  <a:schemeClr val="bg1">
                    <a:lumMod val="50000"/>
                  </a:schemeClr>
                </a:solidFill>
                <a:ea typeface="Segoe UI" pitchFamily="34" charset="0"/>
                <a:cs typeface="Segoe UI" panose="020B0502040204020203" pitchFamily="34" charset="0"/>
              </a:rPr>
              <a:t>Sympathy</a:t>
            </a:r>
            <a:r>
              <a:rPr lang="en-US" sz="1600" dirty="0">
                <a:solidFill>
                  <a:schemeClr val="bg1">
                    <a:lumMod val="50000"/>
                  </a:schemeClr>
                </a:solidFill>
                <a:ea typeface="Segoe UI" pitchFamily="34" charset="0"/>
                <a:cs typeface="Segoe UI" panose="020B0502040204020203" pitchFamily="34" charset="0"/>
              </a:rPr>
              <a:t> : </a:t>
            </a:r>
          </a:p>
          <a:p>
            <a:pPr lvl="2"/>
            <a:endParaRPr lang="en-US" sz="1600" dirty="0">
              <a:solidFill>
                <a:schemeClr val="bg1">
                  <a:lumMod val="50000"/>
                </a:schemeClr>
              </a:solidFill>
              <a:ea typeface="Segoe UI" pitchFamily="34" charset="0"/>
              <a:cs typeface="Segoe UI" panose="020B0502040204020203" pitchFamily="34" charset="0"/>
            </a:endParaRPr>
          </a:p>
          <a:p>
            <a:pPr marL="914400" lvl="2" indent="0">
              <a:buNone/>
            </a:pPr>
            <a:r>
              <a:rPr lang="en-US" sz="1600" dirty="0">
                <a:ea typeface="Segoe UI" pitchFamily="34" charset="0"/>
                <a:cs typeface="Segoe UI" panose="020B0502040204020203" pitchFamily="34" charset="0"/>
              </a:rPr>
              <a:t>A relationship between people or things in which whatever affects one corresponding affects the other</a:t>
            </a:r>
          </a:p>
          <a:p>
            <a:pPr marL="0" indent="0">
              <a:buNone/>
            </a:pPr>
            <a:r>
              <a:rPr lang="en-US" sz="1600" dirty="0">
                <a:solidFill>
                  <a:srgbClr val="FF0000"/>
                </a:solidFill>
                <a:ea typeface="Segoe UI" pitchFamily="34" charset="0"/>
                <a:cs typeface="Segoe UI" panose="020B0502040204020203" pitchFamily="34" charset="0"/>
              </a:rPr>
              <a:t> 		A sympathetic response is, “</a:t>
            </a:r>
            <a:r>
              <a:rPr lang="en-US" sz="1600" i="1" dirty="0">
                <a:solidFill>
                  <a:srgbClr val="FF0000"/>
                </a:solidFill>
                <a:ea typeface="Segoe UI" pitchFamily="34" charset="0"/>
                <a:cs typeface="Segoe UI" panose="020B0502040204020203" pitchFamily="34" charset="0"/>
              </a:rPr>
              <a:t>I’m really angry about those centerpieces, too.”</a:t>
            </a:r>
          </a:p>
          <a:p>
            <a:endParaRPr lang="en-US" dirty="0"/>
          </a:p>
        </p:txBody>
      </p:sp>
    </p:spTree>
    <p:extLst>
      <p:ext uri="{BB962C8B-B14F-4D97-AF65-F5344CB8AC3E}">
        <p14:creationId xmlns:p14="http://schemas.microsoft.com/office/powerpoint/2010/main" val="324805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3BC7-D0F4-4AEB-9985-FD8CF280AC2A}"/>
              </a:ext>
            </a:extLst>
          </p:cNvPr>
          <p:cNvSpPr>
            <a:spLocks noGrp="1"/>
          </p:cNvSpPr>
          <p:nvPr>
            <p:ph type="title"/>
          </p:nvPr>
        </p:nvSpPr>
        <p:spPr/>
        <p:txBody>
          <a:bodyPr/>
          <a:lstStyle/>
          <a:p>
            <a:r>
              <a:rPr lang="en-US" dirty="0"/>
              <a:t>Difference between Empathy &amp; Sympathy</a:t>
            </a:r>
          </a:p>
        </p:txBody>
      </p:sp>
      <p:sp>
        <p:nvSpPr>
          <p:cNvPr id="3" name="Content Placeholder 2">
            <a:extLst>
              <a:ext uri="{FF2B5EF4-FFF2-40B4-BE49-F238E27FC236}">
                <a16:creationId xmlns:a16="http://schemas.microsoft.com/office/drawing/2014/main" id="{78BE0E05-7139-405D-A70C-25286E79DC68}"/>
              </a:ext>
            </a:extLst>
          </p:cNvPr>
          <p:cNvSpPr>
            <a:spLocks noGrp="1"/>
          </p:cNvSpPr>
          <p:nvPr>
            <p:ph idx="1"/>
          </p:nvPr>
        </p:nvSpPr>
        <p:spPr/>
        <p:txBody>
          <a:bodyPr/>
          <a:lstStyle/>
          <a:p>
            <a:pPr marL="0" indent="0">
              <a:buNone/>
            </a:pPr>
            <a:r>
              <a:rPr lang="en-US" altLang="pt-PT" sz="1800" dirty="0">
                <a:solidFill>
                  <a:schemeClr val="bg1">
                    <a:lumMod val="50000"/>
                  </a:schemeClr>
                </a:solidFill>
                <a:ea typeface="Segoe UI" pitchFamily="34" charset="0"/>
                <a:cs typeface="Segoe UI" panose="020B0502040204020203" pitchFamily="34" charset="0"/>
              </a:rPr>
              <a:t>When interacting with Customers, it is important to understand that empathy is not the same as sympathy.</a:t>
            </a:r>
          </a:p>
          <a:p>
            <a:endParaRPr lang="en-US" altLang="pt-PT" sz="1800" dirty="0">
              <a:solidFill>
                <a:schemeClr val="bg1">
                  <a:lumMod val="50000"/>
                </a:schemeClr>
              </a:solidFill>
              <a:ea typeface="Segoe UI" pitchFamily="34" charset="0"/>
              <a:cs typeface="Segoe UI" panose="020B0502040204020203" pitchFamily="34" charset="0"/>
            </a:endParaRPr>
          </a:p>
          <a:p>
            <a:pPr marL="0" indent="0">
              <a:buNone/>
            </a:pPr>
            <a:r>
              <a:rPr lang="en-US" altLang="pt-PT" sz="1800" dirty="0">
                <a:solidFill>
                  <a:schemeClr val="bg1">
                    <a:lumMod val="50000"/>
                  </a:schemeClr>
                </a:solidFill>
                <a:ea typeface="Segoe UI" pitchFamily="34" charset="0"/>
                <a:cs typeface="Segoe UI" panose="020B0502040204020203" pitchFamily="34" charset="0"/>
              </a:rPr>
              <a:t>Sympathy involves reliance, a feeling of pity or sorrow and/or agreement, whereas empathy focuses on the </a:t>
            </a:r>
            <a:r>
              <a:rPr lang="en-US" altLang="pt-PT" sz="1800" b="1" dirty="0">
                <a:solidFill>
                  <a:srgbClr val="FF0000"/>
                </a:solidFill>
                <a:ea typeface="Segoe UI" pitchFamily="34" charset="0"/>
                <a:cs typeface="Segoe UI" panose="020B0502040204020203" pitchFamily="34" charset="0"/>
              </a:rPr>
              <a:t>identification</a:t>
            </a:r>
            <a:r>
              <a:rPr lang="en-US" altLang="pt-PT" sz="1800" dirty="0">
                <a:solidFill>
                  <a:schemeClr val="bg1">
                    <a:lumMod val="50000"/>
                  </a:schemeClr>
                </a:solidFill>
                <a:ea typeface="Segoe UI" pitchFamily="34" charset="0"/>
                <a:cs typeface="Segoe UI" panose="020B0502040204020203" pitchFamily="34" charset="0"/>
              </a:rPr>
              <a:t> and </a:t>
            </a:r>
            <a:r>
              <a:rPr lang="en-US" altLang="pt-PT" sz="1800" b="1" dirty="0">
                <a:solidFill>
                  <a:srgbClr val="FF0000"/>
                </a:solidFill>
                <a:ea typeface="Segoe UI" pitchFamily="34" charset="0"/>
                <a:cs typeface="Segoe UI" panose="020B0502040204020203" pitchFamily="34" charset="0"/>
              </a:rPr>
              <a:t>understanding</a:t>
            </a:r>
            <a:r>
              <a:rPr lang="en-US" altLang="pt-PT" sz="1800" dirty="0">
                <a:solidFill>
                  <a:schemeClr val="bg1">
                    <a:lumMod val="50000"/>
                  </a:schemeClr>
                </a:solidFill>
                <a:ea typeface="Segoe UI" pitchFamily="34" charset="0"/>
                <a:cs typeface="Segoe UI" panose="020B0502040204020203" pitchFamily="34" charset="0"/>
              </a:rPr>
              <a:t> of another’s position.</a:t>
            </a:r>
          </a:p>
          <a:p>
            <a:endParaRPr lang="en-US" altLang="pt-PT" sz="1800" dirty="0">
              <a:solidFill>
                <a:schemeClr val="bg1">
                  <a:lumMod val="50000"/>
                </a:schemeClr>
              </a:solidFill>
              <a:ea typeface="Segoe UI" pitchFamily="34" charset="0"/>
              <a:cs typeface="Segoe UI" panose="020B0502040204020203" pitchFamily="34" charset="0"/>
            </a:endParaRPr>
          </a:p>
          <a:p>
            <a:pPr marL="0" indent="0">
              <a:buNone/>
            </a:pPr>
            <a:r>
              <a:rPr lang="en-US" altLang="pt-PT" sz="1800" dirty="0">
                <a:solidFill>
                  <a:schemeClr val="bg1">
                    <a:lumMod val="50000"/>
                  </a:schemeClr>
                </a:solidFill>
                <a:ea typeface="Segoe UI" pitchFamily="34" charset="0"/>
                <a:cs typeface="Segoe UI" panose="020B0502040204020203" pitchFamily="34" charset="0"/>
              </a:rPr>
              <a:t>This understanding does not necessarily translate attention to the customer, reliance on you by the customer, or your agreements</a:t>
            </a:r>
          </a:p>
          <a:p>
            <a:pPr marL="0" indent="0">
              <a:buNone/>
            </a:pPr>
            <a:endParaRPr lang="en-US" dirty="0"/>
          </a:p>
        </p:txBody>
      </p:sp>
    </p:spTree>
    <p:extLst>
      <p:ext uri="{BB962C8B-B14F-4D97-AF65-F5344CB8AC3E}">
        <p14:creationId xmlns:p14="http://schemas.microsoft.com/office/powerpoint/2010/main" val="428351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2C02-6CB0-42D1-BA7E-9702D9C1EA46}"/>
              </a:ext>
            </a:extLst>
          </p:cNvPr>
          <p:cNvSpPr>
            <a:spLocks noGrp="1"/>
          </p:cNvSpPr>
          <p:nvPr>
            <p:ph type="title"/>
          </p:nvPr>
        </p:nvSpPr>
        <p:spPr/>
        <p:txBody>
          <a:bodyPr/>
          <a:lstStyle/>
          <a:p>
            <a:r>
              <a:rPr lang="en-US" dirty="0"/>
              <a:t>Chat Examples &amp; Approaches</a:t>
            </a:r>
          </a:p>
        </p:txBody>
      </p:sp>
      <p:sp>
        <p:nvSpPr>
          <p:cNvPr id="3" name="Content Placeholder 2">
            <a:extLst>
              <a:ext uri="{FF2B5EF4-FFF2-40B4-BE49-F238E27FC236}">
                <a16:creationId xmlns:a16="http://schemas.microsoft.com/office/drawing/2014/main" id="{81243CC5-1C51-492C-BEBC-F5F391AAE8B1}"/>
              </a:ext>
            </a:extLst>
          </p:cNvPr>
          <p:cNvSpPr>
            <a:spLocks noGrp="1"/>
          </p:cNvSpPr>
          <p:nvPr>
            <p:ph idx="1"/>
          </p:nvPr>
        </p:nvSpPr>
        <p:spPr/>
        <p:txBody>
          <a:bodyPr>
            <a:normAutofit fontScale="85000" lnSpcReduction="10000"/>
          </a:bodyPr>
          <a:lstStyle/>
          <a:p>
            <a:pPr marL="0" indent="0">
              <a:buNone/>
            </a:pPr>
            <a:r>
              <a:rPr lang="en-US" b="1" dirty="0">
                <a:solidFill>
                  <a:srgbClr val="7030A0"/>
                </a:solidFill>
              </a:rPr>
              <a:t>Customer: </a:t>
            </a:r>
            <a:r>
              <a:rPr lang="en-US" dirty="0">
                <a:solidFill>
                  <a:srgbClr val="7030A0"/>
                </a:solidFill>
              </a:rPr>
              <a:t>How can I take a snapshot of the container.</a:t>
            </a:r>
          </a:p>
          <a:p>
            <a:pPr marL="0" indent="0">
              <a:buNone/>
            </a:pPr>
            <a:r>
              <a:rPr lang="en-US" b="1" dirty="0">
                <a:solidFill>
                  <a:srgbClr val="0070C0"/>
                </a:solidFill>
              </a:rPr>
              <a:t>Engineer: </a:t>
            </a:r>
            <a:r>
              <a:rPr lang="en-US" dirty="0">
                <a:solidFill>
                  <a:srgbClr val="0070C0"/>
                </a:solidFill>
              </a:rPr>
              <a:t>That is not something that can be done.</a:t>
            </a:r>
          </a:p>
          <a:p>
            <a:pPr marL="0" indent="0">
              <a:buNone/>
            </a:pPr>
            <a:r>
              <a:rPr lang="en-US" b="1" dirty="0">
                <a:solidFill>
                  <a:srgbClr val="00B050"/>
                </a:solidFill>
              </a:rPr>
              <a:t>Alternative</a:t>
            </a:r>
            <a:r>
              <a:rPr lang="en-US" dirty="0">
                <a:solidFill>
                  <a:srgbClr val="00B050"/>
                </a:solidFill>
              </a:rPr>
              <a:t>: Unfortunately, taking a snapshot of the container is not possible today. </a:t>
            </a:r>
          </a:p>
          <a:p>
            <a:pPr marL="0" indent="0">
              <a:buNone/>
            </a:pPr>
            <a:r>
              <a:rPr lang="en-US" b="1" dirty="0">
                <a:solidFill>
                  <a:srgbClr val="0070C0"/>
                </a:solidFill>
              </a:rPr>
              <a:t>Engineer: </a:t>
            </a:r>
            <a:r>
              <a:rPr lang="en-US" dirty="0">
                <a:solidFill>
                  <a:srgbClr val="0070C0"/>
                </a:solidFill>
              </a:rPr>
              <a:t>I tried this in my environment to verify.</a:t>
            </a:r>
          </a:p>
          <a:p>
            <a:pPr marL="0" indent="0">
              <a:buNone/>
            </a:pPr>
            <a:r>
              <a:rPr lang="en-US" b="1" dirty="0">
                <a:solidFill>
                  <a:srgbClr val="00B050"/>
                </a:solidFill>
              </a:rPr>
              <a:t>Alternative: </a:t>
            </a:r>
            <a:r>
              <a:rPr lang="en-US" dirty="0">
                <a:solidFill>
                  <a:srgbClr val="00B050"/>
                </a:solidFill>
              </a:rPr>
              <a:t>To double check I didn’t miss a new feature, I tested it to confirm and consulted with a few others.</a:t>
            </a:r>
          </a:p>
          <a:p>
            <a:pPr marL="0" indent="0">
              <a:buNone/>
            </a:pPr>
            <a:r>
              <a:rPr lang="en-US" b="1" dirty="0">
                <a:solidFill>
                  <a:srgbClr val="0070C0"/>
                </a:solidFill>
              </a:rPr>
              <a:t>Engineer: </a:t>
            </a:r>
            <a:r>
              <a:rPr lang="en-US" dirty="0">
                <a:solidFill>
                  <a:srgbClr val="0070C0"/>
                </a:solidFill>
              </a:rPr>
              <a:t>I even asked colleagues about this but the only thing that it shows is that you can copy the storage container through the storage explorer but a snapshot can not be done.</a:t>
            </a:r>
          </a:p>
          <a:p>
            <a:pPr marL="0" indent="0">
              <a:buNone/>
            </a:pPr>
            <a:r>
              <a:rPr lang="en-US" b="1" dirty="0">
                <a:solidFill>
                  <a:srgbClr val="00B050"/>
                </a:solidFill>
              </a:rPr>
              <a:t>Alternative: </a:t>
            </a:r>
            <a:r>
              <a:rPr lang="en-US" dirty="0">
                <a:solidFill>
                  <a:srgbClr val="00B050"/>
                </a:solidFill>
              </a:rPr>
              <a:t>To accomplish what I understand you are trying to do here, an option might be to copy the storage container through the storage explorer.  I realize it isn’t exactly what you asked but would this work for what you are trying to do?</a:t>
            </a:r>
          </a:p>
          <a:p>
            <a:pPr marL="0" indent="0">
              <a:buNone/>
            </a:pPr>
            <a:r>
              <a:rPr lang="en-US" b="1" dirty="0">
                <a:solidFill>
                  <a:schemeClr val="tx1">
                    <a:lumMod val="50000"/>
                  </a:schemeClr>
                </a:solidFill>
              </a:rPr>
              <a:t>What might be some alternative ways to communicate the same message but in a more empathetic way?</a:t>
            </a:r>
          </a:p>
          <a:p>
            <a:pPr marL="0" indent="0">
              <a:buNone/>
            </a:pPr>
            <a:endParaRPr lang="en-US" dirty="0"/>
          </a:p>
        </p:txBody>
      </p:sp>
    </p:spTree>
    <p:extLst>
      <p:ext uri="{BB962C8B-B14F-4D97-AF65-F5344CB8AC3E}">
        <p14:creationId xmlns:p14="http://schemas.microsoft.com/office/powerpoint/2010/main" val="213265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6333-1924-49F5-9159-A6BD7EE4890A}"/>
              </a:ext>
            </a:extLst>
          </p:cNvPr>
          <p:cNvSpPr>
            <a:spLocks noGrp="1"/>
          </p:cNvSpPr>
          <p:nvPr>
            <p:ph type="title"/>
          </p:nvPr>
        </p:nvSpPr>
        <p:spPr>
          <a:xfrm>
            <a:off x="1022198" y="257175"/>
            <a:ext cx="8596668" cy="710242"/>
          </a:xfrm>
        </p:spPr>
        <p:txBody>
          <a:bodyPr>
            <a:normAutofit fontScale="90000"/>
          </a:bodyPr>
          <a:lstStyle/>
          <a:p>
            <a:r>
              <a:rPr lang="en-US" dirty="0">
                <a:solidFill>
                  <a:srgbClr val="00A651"/>
                </a:solidFill>
                <a:latin typeface="Segoe UI Light" pitchFamily="34" charset="0"/>
              </a:rPr>
              <a:t>Connecting with Customer through Empathy</a:t>
            </a:r>
            <a:br>
              <a:rPr lang="en-US" dirty="0">
                <a:solidFill>
                  <a:srgbClr val="00A651"/>
                </a:solidFill>
                <a:latin typeface="Segoe UI Light" pitchFamily="34" charset="0"/>
              </a:rPr>
            </a:br>
            <a:endParaRPr lang="en-US" dirty="0"/>
          </a:p>
        </p:txBody>
      </p:sp>
      <p:sp>
        <p:nvSpPr>
          <p:cNvPr id="5" name="Content Placeholder 4">
            <a:extLst>
              <a:ext uri="{FF2B5EF4-FFF2-40B4-BE49-F238E27FC236}">
                <a16:creationId xmlns:a16="http://schemas.microsoft.com/office/drawing/2014/main" id="{2199FF9E-C471-4094-B329-C9B6E30E0979}"/>
              </a:ext>
            </a:extLst>
          </p:cNvPr>
          <p:cNvSpPr>
            <a:spLocks noGrp="1"/>
          </p:cNvSpPr>
          <p:nvPr>
            <p:ph idx="1"/>
            <p:custDataLst>
              <p:tags r:id="rId1"/>
            </p:custDataLst>
          </p:nvPr>
        </p:nvSpPr>
        <p:spPr>
          <a:xfrm>
            <a:off x="1022198" y="892686"/>
            <a:ext cx="8596668" cy="5560497"/>
          </a:xfrm>
          <a:prstGeom prst="rect">
            <a:avLst/>
          </a:prstGeom>
        </p:spPr>
        <p:txBody>
          <a:bodyPr wrap="square">
            <a:spAutoFit/>
          </a:bodyPr>
          <a:lstStyle/>
          <a:p>
            <a:endParaRPr lang="en-US" sz="1600" dirty="0">
              <a:solidFill>
                <a:srgbClr val="333333"/>
              </a:solidFill>
              <a:latin typeface="Open Sans"/>
            </a:endParaRPr>
          </a:p>
          <a:p>
            <a:pPr marL="0" indent="0">
              <a:buNone/>
            </a:pPr>
            <a:r>
              <a:rPr lang="en-US" sz="1600" dirty="0">
                <a:solidFill>
                  <a:srgbClr val="333333"/>
                </a:solidFill>
                <a:latin typeface="Open Sans"/>
              </a:rPr>
              <a:t>The challenge to differentiate based upon customer experience doesn’t necessarily take a 4-year degree or many of the other things we see listed in job requirements. It takes </a:t>
            </a:r>
            <a:r>
              <a:rPr lang="en-US" sz="1600" b="1" dirty="0">
                <a:solidFill>
                  <a:srgbClr val="FF0000"/>
                </a:solidFill>
                <a:latin typeface="Open Sans"/>
              </a:rPr>
              <a:t>emotional intelligence </a:t>
            </a:r>
            <a:r>
              <a:rPr lang="en-US" sz="1600" dirty="0">
                <a:solidFill>
                  <a:srgbClr val="333333"/>
                </a:solidFill>
                <a:latin typeface="Open Sans"/>
              </a:rPr>
              <a:t>with a good dose of empathy.</a:t>
            </a:r>
            <a:endParaRPr lang="en-US" sz="1600" b="1" dirty="0">
              <a:solidFill>
                <a:srgbClr val="FF0000"/>
              </a:solidFill>
              <a:cs typeface="Segoe UI" panose="020B0502040204020203" pitchFamily="34" charset="0"/>
            </a:endParaRPr>
          </a:p>
          <a:p>
            <a:endParaRPr lang="en-US" sz="1600" b="1" dirty="0">
              <a:solidFill>
                <a:srgbClr val="FF0000"/>
              </a:solidFill>
              <a:cs typeface="Segoe UI" panose="020B0502040204020203" pitchFamily="34" charset="0"/>
            </a:endParaRPr>
          </a:p>
          <a:p>
            <a:pPr marL="0" indent="0">
              <a:buNone/>
            </a:pPr>
            <a:r>
              <a:rPr lang="en-US" sz="1600" b="1" dirty="0">
                <a:solidFill>
                  <a:srgbClr val="FF0000"/>
                </a:solidFill>
                <a:cs typeface="Segoe UI" panose="020B0502040204020203" pitchFamily="34" charset="0"/>
              </a:rPr>
              <a:t>Empathy</a:t>
            </a:r>
            <a:r>
              <a:rPr lang="en-US" sz="1600" dirty="0">
                <a:cs typeface="Segoe UI" panose="020B0502040204020203" pitchFamily="34" charset="0"/>
              </a:rPr>
              <a:t>, the capacity to share and understand another’s state of mind, doesn’t come naturally to everyone, but it can be developed. </a:t>
            </a:r>
          </a:p>
          <a:p>
            <a:endParaRPr lang="en-US" sz="1600" dirty="0">
              <a:cs typeface="Segoe UI" panose="020B0502040204020203" pitchFamily="34" charset="0"/>
            </a:endParaRPr>
          </a:p>
          <a:p>
            <a:pPr marL="0" indent="0">
              <a:buNone/>
            </a:pPr>
            <a:r>
              <a:rPr lang="en-US" sz="1600" dirty="0">
                <a:cs typeface="Segoe UI" panose="020B0502040204020203" pitchFamily="34" charset="0"/>
              </a:rPr>
              <a:t>Studies show that the “</a:t>
            </a:r>
            <a:r>
              <a:rPr lang="en-US" sz="1600" b="1" dirty="0">
                <a:solidFill>
                  <a:srgbClr val="FF0000"/>
                </a:solidFill>
                <a:cs typeface="Segoe UI" panose="020B0502040204020203" pitchFamily="34" charset="0"/>
              </a:rPr>
              <a:t>thinking</a:t>
            </a:r>
            <a:r>
              <a:rPr lang="en-US" sz="1600" dirty="0">
                <a:cs typeface="Segoe UI" panose="020B0502040204020203" pitchFamily="34" charset="0"/>
              </a:rPr>
              <a:t>” and “</a:t>
            </a:r>
            <a:r>
              <a:rPr lang="en-US" sz="1600" b="1" dirty="0">
                <a:solidFill>
                  <a:srgbClr val="FF0000"/>
                </a:solidFill>
                <a:cs typeface="Segoe UI" panose="020B0502040204020203" pitchFamily="34" charset="0"/>
              </a:rPr>
              <a:t>feeling</a:t>
            </a:r>
            <a:r>
              <a:rPr lang="en-US" sz="1600" dirty="0">
                <a:cs typeface="Segoe UI" panose="020B0502040204020203" pitchFamily="34" charset="0"/>
              </a:rPr>
              <a:t>” parts of our brain learn differently, with the more emotional side requiring a “hands-on” approach. If employees are given a chance to repeatedly act in an empathetic manner, your chances of achieving a differentiated </a:t>
            </a:r>
            <a:r>
              <a:rPr lang="en-US" sz="1600" b="1" dirty="0">
                <a:solidFill>
                  <a:srgbClr val="FF0000"/>
                </a:solidFill>
                <a:cs typeface="Segoe UI" panose="020B0502040204020203" pitchFamily="34" charset="0"/>
              </a:rPr>
              <a:t>customer experience increase dramatically</a:t>
            </a:r>
            <a:r>
              <a:rPr lang="en-US" sz="1600" dirty="0">
                <a:cs typeface="Segoe UI" panose="020B0502040204020203" pitchFamily="34" charset="0"/>
              </a:rPr>
              <a:t>.</a:t>
            </a:r>
          </a:p>
          <a:p>
            <a:endParaRPr lang="en-US" sz="1600" dirty="0">
              <a:solidFill>
                <a:schemeClr val="tx1">
                  <a:lumMod val="75000"/>
                </a:schemeClr>
              </a:solidFill>
              <a:ea typeface="Segoe UI" pitchFamily="34" charset="0"/>
              <a:cs typeface="Segoe UI" panose="020B0502040204020203" pitchFamily="34" charset="0"/>
            </a:endParaRPr>
          </a:p>
          <a:p>
            <a:endParaRPr lang="en-US" sz="1600" dirty="0"/>
          </a:p>
          <a:p>
            <a:endParaRPr lang="en-US" sz="1600" dirty="0"/>
          </a:p>
          <a:p>
            <a:endParaRPr lang="en-US" sz="1600" dirty="0">
              <a:solidFill>
                <a:schemeClr val="tx1">
                  <a:lumMod val="75000"/>
                </a:schemeClr>
              </a:solidFill>
              <a:ea typeface="Segoe UI" pitchFamily="34" charset="0"/>
              <a:cs typeface="Segoe UI" panose="020B0502040204020203" pitchFamily="34" charset="0"/>
            </a:endParaRPr>
          </a:p>
          <a:p>
            <a:endParaRPr lang="en-US" sz="1600" dirty="0">
              <a:solidFill>
                <a:schemeClr val="tx1">
                  <a:lumMod val="75000"/>
                </a:schemeClr>
              </a:solidFill>
              <a:ea typeface="Segoe UI" pitchFamily="34" charset="0"/>
              <a:cs typeface="Segoe UI" panose="020B0502040204020203" pitchFamily="34" charset="0"/>
            </a:endParaRPr>
          </a:p>
        </p:txBody>
      </p:sp>
      <p:pic>
        <p:nvPicPr>
          <p:cNvPr id="7" name="Picture 6">
            <a:extLst>
              <a:ext uri="{FF2B5EF4-FFF2-40B4-BE49-F238E27FC236}">
                <a16:creationId xmlns:a16="http://schemas.microsoft.com/office/drawing/2014/main" id="{AA411BFA-E7A6-4781-9F97-CD40B3F6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519" y="4817691"/>
            <a:ext cx="6073477" cy="2040309"/>
          </a:xfrm>
          <a:prstGeom prst="rect">
            <a:avLst/>
          </a:prstGeom>
          <a:ln w="12700">
            <a:solidFill>
              <a:schemeClr val="tx1"/>
            </a:solidFill>
          </a:ln>
        </p:spPr>
      </p:pic>
    </p:spTree>
    <p:extLst>
      <p:ext uri="{BB962C8B-B14F-4D97-AF65-F5344CB8AC3E}">
        <p14:creationId xmlns:p14="http://schemas.microsoft.com/office/powerpoint/2010/main" val="177774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23CA5E3-D144-40C7-B109-C7671402AE82}"/>
              </a:ext>
            </a:extLst>
          </p:cNvPr>
          <p:cNvSpPr>
            <a:spLocks noGrp="1"/>
          </p:cNvSpPr>
          <p:nvPr>
            <p:ph idx="1"/>
          </p:nvPr>
        </p:nvSpPr>
        <p:spPr>
          <a:xfrm>
            <a:off x="838200" y="2305878"/>
            <a:ext cx="5936311" cy="3871085"/>
          </a:xfrm>
        </p:spPr>
        <p:txBody>
          <a:bodyPr/>
          <a:lstStyle/>
          <a:p>
            <a:pPr marL="0" indent="0">
              <a:buNone/>
            </a:pPr>
            <a:r>
              <a:rPr lang="en-US" dirty="0"/>
              <a:t>It is important to not only start the conversation strong but also stay focused through out the chat on how your communications can be perceived and end strong.</a:t>
            </a:r>
          </a:p>
          <a:p>
            <a:pPr marL="0" indent="0">
              <a:buNone/>
            </a:pPr>
            <a:endParaRPr lang="en-US" u="sng" dirty="0">
              <a:solidFill>
                <a:srgbClr val="001BA0"/>
              </a:solidFill>
              <a:latin typeface="Arial" panose="020B0604020202020204" pitchFamily="34" charset="0"/>
              <a:hlinkClick r:id="rId2"/>
            </a:endParaRPr>
          </a:p>
          <a:p>
            <a:pPr marL="0" indent="0">
              <a:buNone/>
            </a:pPr>
            <a:endParaRPr lang="en-US" dirty="0"/>
          </a:p>
          <a:p>
            <a:pPr marL="0" indent="0">
              <a:buNone/>
            </a:pPr>
            <a:endParaRPr lang="en-US" dirty="0"/>
          </a:p>
        </p:txBody>
      </p:sp>
      <p:graphicFrame>
        <p:nvGraphicFramePr>
          <p:cNvPr id="7" name="Diagram 6">
            <a:extLst>
              <a:ext uri="{FF2B5EF4-FFF2-40B4-BE49-F238E27FC236}">
                <a16:creationId xmlns:a16="http://schemas.microsoft.com/office/drawing/2014/main" id="{B852E7F5-6A0C-4146-AAC8-EF24B61AD162}"/>
              </a:ext>
            </a:extLst>
          </p:cNvPr>
          <p:cNvGraphicFramePr/>
          <p:nvPr>
            <p:extLst>
              <p:ext uri="{D42A27DB-BD31-4B8C-83A1-F6EECF244321}">
                <p14:modId xmlns:p14="http://schemas.microsoft.com/office/powerpoint/2010/main" val="4292937730"/>
              </p:ext>
            </p:extLst>
          </p:nvPr>
        </p:nvGraphicFramePr>
        <p:xfrm>
          <a:off x="4675367" y="886970"/>
          <a:ext cx="7855888" cy="5475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close up of a card&#10;&#10;Description automatically generated">
            <a:extLst>
              <a:ext uri="{FF2B5EF4-FFF2-40B4-BE49-F238E27FC236}">
                <a16:creationId xmlns:a16="http://schemas.microsoft.com/office/drawing/2014/main" id="{6DEB68B5-C8E7-44A1-9CAC-B8E2E36DD7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8868" y="360722"/>
            <a:ext cx="2606095" cy="1827351"/>
          </a:xfrm>
          <a:prstGeom prst="rect">
            <a:avLst/>
          </a:prstGeom>
        </p:spPr>
      </p:pic>
    </p:spTree>
    <p:extLst>
      <p:ext uri="{BB962C8B-B14F-4D97-AF65-F5344CB8AC3E}">
        <p14:creationId xmlns:p14="http://schemas.microsoft.com/office/powerpoint/2010/main" val="2947118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3&quot;/&gt;&lt;lineCharCount val=&quot;1&quot;/&gt;&lt;lineCharCount val=&quot;79&quot;/&gt;&lt;lineCharCount val=&quot;82&quot;/&gt;&lt;lineCharCount val=&quot;15&quot;/&gt;&lt;lineCharCount val=&quot;1&quot;/&gt;&lt;lineCharCount val=&quot;5&quot;/&gt;&lt;lineCharCount val=&quot;81&quot;/&gt;&lt;lineCharCount val=&quot;14&quot;/&gt;&lt;/TableIndex&gt;&lt;/ShapeTextInfo&gt;"/>
  <p:tag name="HTML_SHAPEINFO" val="&lt;ThreeDShapeInfo&gt;&lt;uuid val=&quot;{556AE724-5B2F-4F97-B622-D053A0C305D6}&quot;/&gt;&lt;isInvalidForFieldText val=&quot;0&quot;/&gt;&lt;Image&gt;&lt;filename val=&quot;C:\Users\DolaiSK\AppData\Local\Temp\CP4252166262105Session\CPTrustFolder4252166262105\PPTImport4252166782837\data\asimages\{556AE724-5B2F-4F97-B622-D053A0C305D6}_2.png&quot;/&gt;&lt;left val=&quot;57&quot;/&gt;&lt;top val=&quot;105&quot;/&gt;&lt;width val=&quot;813&quot;/&gt;&lt;height val=&quot;265&quot;/&gt;&lt;hasText val=&quot;1&quot;/&gt;&lt;/Image&gt;&lt;/ThreeDShapeInfo&gt;"/>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TotalTime>
  <Words>910</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Open Sans</vt:lpstr>
      <vt:lpstr>Segoe UI Light</vt:lpstr>
      <vt:lpstr>Trebuchet MS</vt:lpstr>
      <vt:lpstr>Wingdings 3</vt:lpstr>
      <vt:lpstr>Facet</vt:lpstr>
      <vt:lpstr>Soft Skills</vt:lpstr>
      <vt:lpstr>Agenda</vt:lpstr>
      <vt:lpstr>Objectives</vt:lpstr>
      <vt:lpstr>Overview</vt:lpstr>
      <vt:lpstr>Empathy &amp; Sympathy</vt:lpstr>
      <vt:lpstr>Difference between Empathy &amp; Sympathy</vt:lpstr>
      <vt:lpstr>Chat Examples &amp; Approaches</vt:lpstr>
      <vt:lpstr>Connecting with Customer through Empathy </vt:lpstr>
      <vt:lpstr>PowerPoint Presentation</vt:lpstr>
      <vt:lpstr>Once offline REMEMBER</vt:lpstr>
      <vt:lpstr>Example of strong close</vt:lpstr>
      <vt:lpstr>Additional Course Content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dc:title>
  <dc:creator>Patrick McBride</dc:creator>
  <cp:lastModifiedBy>Patrick McBride</cp:lastModifiedBy>
  <cp:revision>1</cp:revision>
  <dcterms:created xsi:type="dcterms:W3CDTF">2020-07-07T18:45:21Z</dcterms:created>
  <dcterms:modified xsi:type="dcterms:W3CDTF">2020-07-07T19:01:53Z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2020-07-07T19:01:31Z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ebc44c30-a2a5-4e7b-b1c9-392d404a9dd7</vt:lpwstr>
  </property>
  <property fmtid="{D5CDD505-2E9C-101B-9397-08002B2CF9AE}" pid="8" name="MSIP_Label_f42aa342-8706-4288-bd11-ebb85995028c_ContentBits">
    <vt:lpwstr>0</vt:lpwstr>
  </property>
</Properties>
</file>