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422" r:id="rId3"/>
    <p:sldId id="400" r:id="rId4"/>
    <p:sldId id="297" r:id="rId5"/>
    <p:sldId id="366" r:id="rId6"/>
    <p:sldId id="367" r:id="rId7"/>
    <p:sldId id="368" r:id="rId8"/>
    <p:sldId id="377" r:id="rId9"/>
    <p:sldId id="392" r:id="rId10"/>
    <p:sldId id="309" r:id="rId11"/>
    <p:sldId id="434" r:id="rId12"/>
    <p:sldId id="435" r:id="rId13"/>
    <p:sldId id="419" r:id="rId14"/>
    <p:sldId id="356" r:id="rId15"/>
    <p:sldId id="311" r:id="rId16"/>
    <p:sldId id="386" r:id="rId17"/>
    <p:sldId id="420" r:id="rId18"/>
    <p:sldId id="413" r:id="rId19"/>
    <p:sldId id="312" r:id="rId20"/>
    <p:sldId id="408" r:id="rId21"/>
    <p:sldId id="430" r:id="rId22"/>
    <p:sldId id="315" r:id="rId23"/>
    <p:sldId id="409" r:id="rId24"/>
    <p:sldId id="369" r:id="rId25"/>
    <p:sldId id="318" r:id="rId26"/>
    <p:sldId id="319" r:id="rId27"/>
    <p:sldId id="410" r:id="rId28"/>
    <p:sldId id="411" r:id="rId29"/>
    <p:sldId id="320" r:id="rId30"/>
    <p:sldId id="372" r:id="rId31"/>
    <p:sldId id="373" r:id="rId32"/>
    <p:sldId id="406" r:id="rId33"/>
    <p:sldId id="383"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perador" initials="O" lastIdx="52" clrIdx="0"/>
  <p:cmAuthor id="1" name="Claudia Parra" initials="CP"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32F"/>
    <a:srgbClr val="249FCA"/>
    <a:srgbClr val="95C23B"/>
    <a:srgbClr val="9D0174"/>
    <a:srgbClr val="3F69B0"/>
    <a:srgbClr val="CC00FF"/>
    <a:srgbClr val="DB1F48"/>
    <a:srgbClr val="EC1914"/>
    <a:srgbClr val="FF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9" autoAdjust="0"/>
    <p:restoredTop sz="99822" autoAdjust="0"/>
  </p:normalViewPr>
  <p:slideViewPr>
    <p:cSldViewPr>
      <p:cViewPr>
        <p:scale>
          <a:sx n="50" d="100"/>
          <a:sy n="50" d="100"/>
        </p:scale>
        <p:origin x="354" y="51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76AE1B-1FF5-427E-9123-2F6EB7601792}" type="datetimeFigureOut">
              <a:rPr lang="es-ES" smtClean="0"/>
              <a:pPr/>
              <a:t>14/09/2020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561B8-FB4D-4CC1-814C-5748E8AAC314}" type="slidenum">
              <a:rPr lang="es-ES" smtClean="0"/>
              <a:pPr/>
              <a:t>‹Nº›</a:t>
            </a:fld>
            <a:endParaRPr lang="es-ES"/>
          </a:p>
        </p:txBody>
      </p:sp>
    </p:spTree>
    <p:extLst>
      <p:ext uri="{BB962C8B-B14F-4D97-AF65-F5344CB8AC3E}">
        <p14:creationId xmlns:p14="http://schemas.microsoft.com/office/powerpoint/2010/main" val="5692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a:t>
            </a:fld>
            <a:endParaRPr lang="es-ES"/>
          </a:p>
        </p:txBody>
      </p:sp>
    </p:spTree>
    <p:extLst>
      <p:ext uri="{BB962C8B-B14F-4D97-AF65-F5344CB8AC3E}">
        <p14:creationId xmlns:p14="http://schemas.microsoft.com/office/powerpoint/2010/main" val="323881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El cambio climático</a:t>
            </a:r>
            <a:r>
              <a:rPr lang="es-ES" baseline="0" dirty="0" smtClean="0"/>
              <a:t> se manifiesta principalmente en 5 aspectos: </a:t>
            </a:r>
          </a:p>
          <a:p>
            <a:pPr marL="171450" indent="-171450">
              <a:buFont typeface="Arial" panose="020B0604020202020204" pitchFamily="34" charset="0"/>
              <a:buChar char="•"/>
            </a:pPr>
            <a:endParaRPr lang="es-ES" baseline="0" dirty="0" smtClean="0"/>
          </a:p>
          <a:p>
            <a:pPr marL="171450" indent="-171450">
              <a:buFont typeface="Arial" panose="020B0604020202020204" pitchFamily="34" charset="0"/>
              <a:buChar char="•"/>
            </a:pPr>
            <a:r>
              <a:rPr lang="es-ES" baseline="0" dirty="0" smtClean="0"/>
              <a:t>Cambios en la temperatura promedio global: elevación de la temperatura global</a:t>
            </a:r>
          </a:p>
          <a:p>
            <a:pPr marL="171450" indent="-171450">
              <a:buFont typeface="Arial" panose="020B0604020202020204" pitchFamily="34" charset="0"/>
              <a:buChar char="•"/>
            </a:pPr>
            <a:r>
              <a:rPr lang="es-ES" baseline="0" dirty="0" smtClean="0"/>
              <a:t>Cambios en los patrones de precipitación global: distribución, intensidad y duración</a:t>
            </a:r>
          </a:p>
          <a:p>
            <a:pPr marL="171450" indent="-171450">
              <a:buFont typeface="Arial" panose="020B0604020202020204" pitchFamily="34" charset="0"/>
              <a:buChar char="•"/>
            </a:pPr>
            <a:r>
              <a:rPr lang="es-ES" baseline="0" dirty="0" smtClean="0"/>
              <a:t>Cambios en los océanos: acidificación, migración y extinción de especies, cambios en los potenciales de captura de las pesquerías</a:t>
            </a:r>
          </a:p>
          <a:p>
            <a:pPr marL="171450" indent="-171450">
              <a:buFont typeface="Arial" panose="020B0604020202020204" pitchFamily="34" charset="0"/>
              <a:buChar char="•"/>
            </a:pPr>
            <a:r>
              <a:rPr lang="es-ES" baseline="0" dirty="0" smtClean="0"/>
              <a:t>Derretimiento de glaciares: Disminución de la superficie glacial y de casquetes polares</a:t>
            </a:r>
          </a:p>
          <a:p>
            <a:pPr marL="171450" indent="-171450">
              <a:buFont typeface="Arial" panose="020B0604020202020204" pitchFamily="34" charset="0"/>
              <a:buChar char="•"/>
            </a:pPr>
            <a:r>
              <a:rPr lang="es-ES" baseline="0" dirty="0" smtClean="0"/>
              <a:t>Incremento del riesgo de ocurrencia de eventos extremos: Lluvias, sequías, tormentas tropicales, deslizamientos de terrenos, etc.</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16</a:t>
            </a:fld>
            <a:endParaRPr lang="es-ES"/>
          </a:p>
        </p:txBody>
      </p:sp>
    </p:spTree>
    <p:extLst>
      <p:ext uri="{BB962C8B-B14F-4D97-AF65-F5344CB8AC3E}">
        <p14:creationId xmlns:p14="http://schemas.microsoft.com/office/powerpoint/2010/main" val="357231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17</a:t>
            </a:fld>
            <a:endParaRPr lang="es-ES"/>
          </a:p>
        </p:txBody>
      </p:sp>
    </p:spTree>
    <p:extLst>
      <p:ext uri="{BB962C8B-B14F-4D97-AF65-F5344CB8AC3E}">
        <p14:creationId xmlns:p14="http://schemas.microsoft.com/office/powerpoint/2010/main" val="765643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Estos</a:t>
            </a:r>
            <a:r>
              <a:rPr lang="es-ES" baseline="0" dirty="0" smtClean="0"/>
              <a:t> cambios generan impactos en varios territorios, sistemas y sectores. Los impactos son diferentes y específicos para cada territorio. Sin embargo, se puede señalar una serie de impactos generales:</a:t>
            </a:r>
          </a:p>
          <a:p>
            <a:pPr marL="171450" indent="-171450">
              <a:buFont typeface="Arial" panose="020B0604020202020204" pitchFamily="34" charset="0"/>
              <a:buChar char="•"/>
            </a:pPr>
            <a:r>
              <a:rPr lang="es-ES" dirty="0" smtClean="0"/>
              <a:t>Océanos:</a:t>
            </a:r>
            <a:r>
              <a:rPr lang="es-ES" baseline="0" dirty="0" smtClean="0"/>
              <a:t> los océanos se acidificarán debido a un aumento en la concentración de CO2 (este no es un efecto del cambio climático, sino del aumento en las emisiones de CO2, que también causa el cambio climático).</a:t>
            </a:r>
            <a:endParaRPr lang="es-ES" dirty="0" smtClean="0"/>
          </a:p>
          <a:p>
            <a:pPr marL="171450" indent="-171450">
              <a:buFont typeface="Arial" panose="020B0604020202020204" pitchFamily="34" charset="0"/>
              <a:buChar char="•"/>
            </a:pPr>
            <a:r>
              <a:rPr lang="es-ES" dirty="0" smtClean="0"/>
              <a:t>Recursos</a:t>
            </a:r>
            <a:r>
              <a:rPr lang="es-ES" baseline="0" dirty="0" smtClean="0"/>
              <a:t> hídricos: sequías variabilidad climático exacerbadas</a:t>
            </a:r>
          </a:p>
          <a:p>
            <a:pPr marL="171450" indent="-171450">
              <a:buFont typeface="Arial" panose="020B0604020202020204" pitchFamily="34" charset="0"/>
              <a:buChar char="•"/>
            </a:pPr>
            <a:r>
              <a:rPr lang="es-ES" baseline="0" dirty="0" smtClean="0"/>
              <a:t>Ecosistemas terrestres y de agua dulce: pérdida de biodiversidad</a:t>
            </a:r>
          </a:p>
          <a:p>
            <a:pPr marL="171450" indent="-171450">
              <a:buFont typeface="Arial" panose="020B0604020202020204" pitchFamily="34" charset="0"/>
              <a:buChar char="•"/>
            </a:pPr>
            <a:r>
              <a:rPr lang="es-ES" baseline="0" dirty="0" smtClean="0"/>
              <a:t>Sistemas costeros y de baja altitud: inundaciones y erosión costera</a:t>
            </a:r>
          </a:p>
          <a:p>
            <a:pPr marL="171450" indent="-171450">
              <a:buFont typeface="Arial" panose="020B0604020202020204" pitchFamily="34" charset="0"/>
              <a:buChar char="•"/>
            </a:pPr>
            <a:r>
              <a:rPr lang="es-ES" baseline="0" dirty="0" smtClean="0"/>
              <a:t>Sistemas de producción de alimentos: disminución en rendimiento de terrenos de cultivo; cambios en la distribución de peces en el océano. Algunas zonas de pesca se beneficiarán con mayores stocks de peces, otras se perjudicarán.</a:t>
            </a:r>
          </a:p>
          <a:p>
            <a:pPr marL="171450" indent="-171450">
              <a:buFont typeface="Arial" panose="020B0604020202020204" pitchFamily="34" charset="0"/>
              <a:buChar char="•"/>
            </a:pPr>
            <a:r>
              <a:rPr lang="es-ES" baseline="0" dirty="0" smtClean="0"/>
              <a:t>Áreas urbanas: olas de calor, deslizamientos</a:t>
            </a:r>
          </a:p>
          <a:p>
            <a:pPr marL="171450" indent="-171450">
              <a:buFont typeface="Arial" panose="020B0604020202020204" pitchFamily="34" charset="0"/>
              <a:buChar char="•"/>
            </a:pPr>
            <a:r>
              <a:rPr lang="es-ES" dirty="0" smtClean="0"/>
              <a:t>Energía: hidroeléctrica</a:t>
            </a:r>
            <a:r>
              <a:rPr lang="es-ES" baseline="0" dirty="0" smtClean="0"/>
              <a:t>s afectadas por cambios en regímenes de ríos</a:t>
            </a:r>
            <a:endParaRPr lang="es-ES" dirty="0" smtClean="0"/>
          </a:p>
          <a:p>
            <a:pPr marL="171450" indent="-171450">
              <a:buFont typeface="Arial" panose="020B0604020202020204" pitchFamily="34" charset="0"/>
              <a:buChar char="•"/>
            </a:pPr>
            <a:r>
              <a:rPr lang="es-ES" dirty="0" smtClean="0"/>
              <a:t>Salud: cambios</a:t>
            </a:r>
            <a:r>
              <a:rPr lang="es-ES" baseline="0" dirty="0" smtClean="0"/>
              <a:t> en la prevalencia de enfermedades relacionadas con el frío o el calor.</a:t>
            </a:r>
            <a:endParaRPr lang="es-ES" dirty="0" smtClean="0"/>
          </a:p>
          <a:p>
            <a:pPr marL="171450" indent="-171450">
              <a:buFont typeface="Arial" panose="020B0604020202020204" pitchFamily="34" charset="0"/>
              <a:buChar char="•"/>
            </a:pPr>
            <a:r>
              <a:rPr lang="es-ES" dirty="0" smtClean="0"/>
              <a:t>Seguridad: potenciales conflictos por</a:t>
            </a:r>
            <a:r>
              <a:rPr lang="es-ES" baseline="0" dirty="0" smtClean="0"/>
              <a:t> la competencia por recursos.</a:t>
            </a:r>
            <a:endParaRPr lang="es-ES"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18</a:t>
            </a:fld>
            <a:endParaRPr lang="es-ES"/>
          </a:p>
        </p:txBody>
      </p:sp>
    </p:spTree>
    <p:extLst>
      <p:ext uri="{BB962C8B-B14F-4D97-AF65-F5344CB8AC3E}">
        <p14:creationId xmlns:p14="http://schemas.microsoft.com/office/powerpoint/2010/main" val="3572311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La </a:t>
            </a:r>
            <a:r>
              <a:rPr lang="en-US" sz="1200" b="0" i="0" u="none" strike="noStrike" kern="1200" baseline="0" dirty="0" err="1" smtClean="0">
                <a:solidFill>
                  <a:schemeClr val="tx1"/>
                </a:solidFill>
                <a:latin typeface="+mn-lt"/>
                <a:ea typeface="+mn-ea"/>
                <a:cs typeface="+mn-cs"/>
              </a:rPr>
              <a:t>acidificación</a:t>
            </a:r>
            <a:r>
              <a:rPr lang="en-US" sz="1200" b="0" i="0" u="none" strike="noStrike" kern="1200" baseline="0" dirty="0" smtClean="0">
                <a:solidFill>
                  <a:schemeClr val="tx1"/>
                </a:solidFill>
                <a:latin typeface="+mn-lt"/>
                <a:ea typeface="+mn-ea"/>
                <a:cs typeface="+mn-cs"/>
              </a:rPr>
              <a:t> de los </a:t>
            </a:r>
            <a:r>
              <a:rPr lang="en-US" sz="1200" b="0" i="0" u="none" strike="noStrike" kern="1200" baseline="0" dirty="0" err="1" smtClean="0">
                <a:solidFill>
                  <a:schemeClr val="tx1"/>
                </a:solidFill>
                <a:latin typeface="+mn-lt"/>
                <a:ea typeface="+mn-ea"/>
                <a:cs typeface="+mn-cs"/>
              </a:rPr>
              <a:t>océanos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trae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consigo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riesgos</a:t>
            </a:r>
            <a:r>
              <a:rPr lang="en-US" sz="1200" b="0" i="0" u="none" strike="noStrike" kern="1200" baseline="0" dirty="0" smtClean="0">
                <a:solidFill>
                  <a:schemeClr val="tx1"/>
                </a:solidFill>
                <a:latin typeface="+mn-lt"/>
                <a:ea typeface="+mn-ea"/>
                <a:cs typeface="+mn-cs"/>
              </a:rPr>
              <a:t> para los </a:t>
            </a:r>
            <a:r>
              <a:rPr lang="en-US" sz="1200" b="0" i="0" u="none" strike="noStrike" kern="1200" baseline="0" dirty="0" err="1" smtClean="0">
                <a:solidFill>
                  <a:schemeClr val="tx1"/>
                </a:solidFill>
                <a:latin typeface="+mn-lt"/>
                <a:ea typeface="+mn-ea"/>
                <a:cs typeface="+mn-cs"/>
              </a:rPr>
              <a:t>ecosistemas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marinos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especialmente</a:t>
            </a:r>
            <a:r>
              <a:rPr lang="en-US" sz="1200" b="0" i="0" u="none" strike="noStrike" kern="1200" baseline="0" dirty="0" smtClean="0">
                <a:solidFill>
                  <a:schemeClr val="tx1"/>
                </a:solidFill>
                <a:latin typeface="+mn-lt"/>
                <a:ea typeface="+mn-ea"/>
                <a:cs typeface="+mn-cs"/>
              </a:rPr>
              <a:t> para los </a:t>
            </a:r>
            <a:r>
              <a:rPr lang="en-US" sz="1200" b="0" i="0" u="none" strike="noStrike" kern="1200" baseline="0" dirty="0" err="1" smtClean="0">
                <a:solidFill>
                  <a:schemeClr val="tx1"/>
                </a:solidFill>
                <a:latin typeface="+mn-lt"/>
                <a:ea typeface="+mn-ea"/>
                <a:cs typeface="+mn-cs"/>
              </a:rPr>
              <a:t>ecosistemas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polares</a:t>
            </a:r>
            <a:r>
              <a:rPr lang="en-US" sz="1200" b="0" i="0" u="none" strike="noStrike" kern="1200" baseline="0" dirty="0" smtClean="0">
                <a:solidFill>
                  <a:schemeClr val="tx1"/>
                </a:solidFill>
                <a:latin typeface="+mn-lt"/>
                <a:ea typeface="+mn-ea"/>
                <a:cs typeface="+mn-cs"/>
              </a:rPr>
              <a:t> y los </a:t>
            </a:r>
            <a:r>
              <a:rPr lang="en-US" sz="1200" b="0" i="0" u="none" strike="noStrike" kern="1200" baseline="0" dirty="0" err="1" smtClean="0">
                <a:solidFill>
                  <a:schemeClr val="tx1"/>
                </a:solidFill>
                <a:latin typeface="+mn-lt"/>
                <a:ea typeface="+mn-ea"/>
                <a:cs typeface="+mn-cs"/>
              </a:rPr>
              <a:t>arrecifes</a:t>
            </a:r>
            <a:r>
              <a:rPr lang="en-US" sz="1200" b="0" i="0" u="none" strike="noStrike" kern="1200" baseline="0" dirty="0" smtClean="0">
                <a:solidFill>
                  <a:schemeClr val="tx1"/>
                </a:solidFill>
                <a:latin typeface="+mn-lt"/>
                <a:ea typeface="+mn-ea"/>
                <a:cs typeface="+mn-cs"/>
              </a:rPr>
              <a:t> de coral. Los </a:t>
            </a:r>
            <a:r>
              <a:rPr lang="en-US" sz="1200" b="0" i="0" u="none" strike="noStrike" kern="1200" baseline="0" dirty="0" err="1" smtClean="0">
                <a:solidFill>
                  <a:schemeClr val="tx1"/>
                </a:solidFill>
                <a:latin typeface="+mn-lt"/>
                <a:ea typeface="+mn-ea"/>
                <a:cs typeface="+mn-cs"/>
              </a:rPr>
              <a:t>cambios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asociados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incluyen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cambios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fisiológicos</a:t>
            </a:r>
            <a:r>
              <a:rPr lang="en-US" sz="1200" b="0" i="0" u="none" strike="noStrike" kern="1200" baseline="0" dirty="0" smtClean="0">
                <a:solidFill>
                  <a:schemeClr val="tx1"/>
                </a:solidFill>
                <a:latin typeface="+mn-lt"/>
                <a:ea typeface="+mn-ea"/>
                <a:cs typeface="+mn-cs"/>
              </a:rPr>
              <a:t>, en el </a:t>
            </a:r>
            <a:r>
              <a:rPr lang="en-US" sz="1200" b="0" i="0" u="none" strike="noStrike" kern="1200" baseline="0" dirty="0" err="1" smtClean="0">
                <a:solidFill>
                  <a:schemeClr val="tx1"/>
                </a:solidFill>
                <a:latin typeface="+mn-lt"/>
                <a:ea typeface="+mn-ea"/>
                <a:cs typeface="+mn-cs"/>
              </a:rPr>
              <a:t>desarrollo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las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dinámicas</a:t>
            </a:r>
            <a:r>
              <a:rPr lang="en-US" sz="1200" b="0" i="0" u="none" strike="noStrike" kern="1200" baseline="0" dirty="0" smtClean="0">
                <a:solidFill>
                  <a:schemeClr val="tx1"/>
                </a:solidFill>
                <a:latin typeface="+mn-lt"/>
                <a:ea typeface="+mn-ea"/>
                <a:cs typeface="+mn-cs"/>
              </a:rPr>
              <a:t> de la </a:t>
            </a:r>
            <a:r>
              <a:rPr lang="en-US" sz="1200" b="0" i="0" u="none" strike="noStrike" kern="1200" baseline="0" dirty="0" err="1" smtClean="0">
                <a:solidFill>
                  <a:schemeClr val="tx1"/>
                </a:solidFill>
                <a:latin typeface="+mn-lt"/>
                <a:ea typeface="+mn-ea"/>
                <a:cs typeface="+mn-cs"/>
              </a:rPr>
              <a:t>población</a:t>
            </a:r>
            <a:r>
              <a:rPr lang="en-US" sz="1200" b="0" i="0" u="none" strike="noStrike" kern="1200" baseline="0" dirty="0" smtClean="0">
                <a:solidFill>
                  <a:schemeClr val="tx1"/>
                </a:solidFill>
                <a:latin typeface="+mn-lt"/>
                <a:ea typeface="+mn-ea"/>
                <a:cs typeface="+mn-cs"/>
              </a:rPr>
              <a:t> de </a:t>
            </a:r>
            <a:r>
              <a:rPr lang="en-US" sz="1200" b="0" i="0" u="none" strike="noStrike" kern="1200" baseline="0" dirty="0" err="1" smtClean="0">
                <a:solidFill>
                  <a:schemeClr val="tx1"/>
                </a:solidFill>
                <a:latin typeface="+mn-lt"/>
                <a:ea typeface="+mn-ea"/>
                <a:cs typeface="+mn-cs"/>
              </a:rPr>
              <a:t>especies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individuales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desde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fitoplancton</a:t>
            </a:r>
            <a:r>
              <a:rPr lang="en-US" sz="1200" b="0" i="0" u="none" strike="noStrike" kern="1200" baseline="0" dirty="0" smtClean="0">
                <a:solidFill>
                  <a:schemeClr val="tx1"/>
                </a:solidFill>
                <a:latin typeface="+mn-lt"/>
                <a:ea typeface="+mn-ea"/>
                <a:cs typeface="+mn-cs"/>
              </a:rPr>
              <a:t> hasta </a:t>
            </a:r>
            <a:r>
              <a:rPr lang="en-US" sz="1200" b="0" i="0" u="none" strike="noStrike" kern="1200" baseline="0" dirty="0" err="1" smtClean="0">
                <a:solidFill>
                  <a:schemeClr val="tx1"/>
                </a:solidFill>
                <a:latin typeface="+mn-lt"/>
                <a:ea typeface="+mn-ea"/>
                <a:cs typeface="+mn-cs"/>
              </a:rPr>
              <a:t>animales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mayores</a:t>
            </a:r>
            <a:r>
              <a:rPr lang="en-US" sz="1200" b="0" i="0" u="none" strike="noStrike" kern="1200" baseline="0" dirty="0" smtClean="0">
                <a:solidFill>
                  <a:schemeClr val="tx1"/>
                </a:solidFill>
                <a:latin typeface="+mn-lt"/>
                <a:ea typeface="+mn-ea"/>
                <a:cs typeface="+mn-cs"/>
              </a:rPr>
              <a:t>.</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19</a:t>
            </a:fld>
            <a:endParaRPr lang="es-ES"/>
          </a:p>
        </p:txBody>
      </p:sp>
    </p:spTree>
    <p:extLst>
      <p:ext uri="{BB962C8B-B14F-4D97-AF65-F5344CB8AC3E}">
        <p14:creationId xmlns:p14="http://schemas.microsoft.com/office/powerpoint/2010/main" val="234811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lgn="just"/>
            <a:r>
              <a:rPr lang="es-ES" dirty="0" smtClean="0"/>
              <a:t>Los riesgos por el CC se incrementarán con la mayor concentración de GEI en el siglo XXI. En general la disponibilidad de recursos hídricos se incrementará en altas latitudes, es decir,</a:t>
            </a:r>
            <a:r>
              <a:rPr lang="es-ES" baseline="0" dirty="0" smtClean="0"/>
              <a:t> lejos del ecuador.</a:t>
            </a:r>
            <a:endParaRPr lang="es-ES" dirty="0" smtClean="0"/>
          </a:p>
          <a:p>
            <a:pPr algn="just"/>
            <a:endParaRPr lang="es-ES" dirty="0" smtClean="0"/>
          </a:p>
          <a:p>
            <a:pPr marL="1085850" lvl="2" indent="-285750" algn="just">
              <a:buFont typeface="Arial" panose="020B0604020202020204" pitchFamily="34" charset="0"/>
              <a:buChar char="•"/>
            </a:pPr>
            <a:r>
              <a:rPr lang="es-ES" b="1" dirty="0" smtClean="0"/>
              <a:t>Aguas superficiales y subterráneas: </a:t>
            </a:r>
            <a:r>
              <a:rPr lang="es-ES" dirty="0" smtClean="0"/>
              <a:t>se reducirán en la mayoría de regiones áridas.</a:t>
            </a:r>
          </a:p>
          <a:p>
            <a:pPr marL="1085850" lvl="2" indent="-285750" algn="just">
              <a:buFont typeface="Arial" panose="020B0604020202020204" pitchFamily="34" charset="0"/>
              <a:buChar char="•"/>
            </a:pPr>
            <a:endParaRPr lang="es-ES" dirty="0" smtClean="0"/>
          </a:p>
          <a:p>
            <a:pPr marL="1085850" lvl="2" indent="-285750" algn="just">
              <a:buFont typeface="Arial" panose="020B0604020202020204" pitchFamily="34" charset="0"/>
              <a:buChar char="•"/>
            </a:pPr>
            <a:r>
              <a:rPr lang="es-ES" b="1" dirty="0" smtClean="0"/>
              <a:t>Sequías: </a:t>
            </a:r>
            <a:r>
              <a:rPr lang="es-ES" dirty="0" smtClean="0"/>
              <a:t>aumentarán su frecuencia. </a:t>
            </a:r>
          </a:p>
          <a:p>
            <a:pPr marL="1085850" lvl="2" indent="-285750" algn="just">
              <a:buFont typeface="Arial" panose="020B0604020202020204" pitchFamily="34" charset="0"/>
              <a:buChar char="•"/>
            </a:pPr>
            <a:endParaRPr lang="es-ES" dirty="0" smtClean="0"/>
          </a:p>
          <a:p>
            <a:pPr marL="1085850" lvl="2" indent="-285750" algn="just">
              <a:buFont typeface="Arial" panose="020B0604020202020204" pitchFamily="34" charset="0"/>
              <a:buChar char="•"/>
            </a:pPr>
            <a:r>
              <a:rPr lang="es-ES" b="1" dirty="0" smtClean="0"/>
              <a:t>Calidad de agua potable: </a:t>
            </a:r>
            <a:r>
              <a:rPr lang="es-ES" dirty="0" smtClean="0"/>
              <a:t>Se reducirá debido a que su tratamiento será complicado en zonas donde los ríos aumenten su contenido de sedimentos a causa de las fuertes lluvias. La polución también afectará el agua potable sobre todo en sequía porque los contaminantes se concentran.</a:t>
            </a:r>
          </a:p>
          <a:p>
            <a:endParaRPr lang="es-PE"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20</a:t>
            </a:fld>
            <a:endParaRPr lang="es-ES"/>
          </a:p>
        </p:txBody>
      </p:sp>
    </p:spTree>
    <p:extLst>
      <p:ext uri="{BB962C8B-B14F-4D97-AF65-F5344CB8AC3E}">
        <p14:creationId xmlns:p14="http://schemas.microsoft.com/office/powerpoint/2010/main" val="376603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400050" lvl="1" indent="0" algn="just">
              <a:buNone/>
            </a:pPr>
            <a:r>
              <a:rPr lang="es-ES" sz="1800" dirty="0" smtClean="0"/>
              <a:t>El carbono almacenado en la biósfera terrestre se libera a la atmósfera debido al cambio de uso de la tierra</a:t>
            </a:r>
            <a:r>
              <a:rPr lang="es-ES" sz="1800" baseline="0" dirty="0" smtClean="0"/>
              <a:t> (principalmente, deforestación)</a:t>
            </a:r>
            <a:endParaRPr lang="es-ES" sz="1800" dirty="0" smtClean="0"/>
          </a:p>
          <a:p>
            <a:pPr marL="400050" lvl="1" indent="0" algn="just">
              <a:buNone/>
            </a:pPr>
            <a:endParaRPr lang="es-ES" sz="1800" dirty="0" smtClean="0"/>
          </a:p>
          <a:p>
            <a:pPr marL="400050" lvl="1" indent="0" algn="just">
              <a:buNone/>
            </a:pPr>
            <a:r>
              <a:rPr lang="es-ES" sz="1800" dirty="0" smtClean="0"/>
              <a:t>Se incrementará la mortalidad de árboles y muerte lenta de bosques durante el siglo XXI debido a altas temperaturas y sequía. Esto pondrá en riesgo los almacenes de carbono, la biodiversidad, producción de madera, calidad de aguas y actividad económica.</a:t>
            </a:r>
          </a:p>
          <a:p>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21</a:t>
            </a:fld>
            <a:endParaRPr lang="es-ES"/>
          </a:p>
        </p:txBody>
      </p:sp>
    </p:spTree>
    <p:extLst>
      <p:ext uri="{BB962C8B-B14F-4D97-AF65-F5344CB8AC3E}">
        <p14:creationId xmlns:p14="http://schemas.microsoft.com/office/powerpoint/2010/main" val="191435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smtClean="0">
                <a:solidFill>
                  <a:schemeClr val="tx1"/>
                </a:solidFill>
                <a:effectLst/>
                <a:latin typeface="+mn-lt"/>
                <a:ea typeface="+mn-ea"/>
                <a:cs typeface="+mn-cs"/>
              </a:rPr>
              <a:t>Con el cambio climático va a ocurrir una modificación en el hábitat de las especies y por lo tanto éstas migrarán. También incentivará su adaptación fisiológica y se darán procesos de selección natural. Si su proceso de migración y adaptación no es suficientemente rápido o igual al ritmo de cambios en el clima éstas se extinguirán.</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22</a:t>
            </a:fld>
            <a:endParaRPr lang="es-ES"/>
          </a:p>
        </p:txBody>
      </p:sp>
    </p:spTree>
    <p:extLst>
      <p:ext uri="{BB962C8B-B14F-4D97-AF65-F5344CB8AC3E}">
        <p14:creationId xmlns:p14="http://schemas.microsoft.com/office/powerpoint/2010/main" val="2870200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Debido</a:t>
            </a:r>
            <a:r>
              <a:rPr lang="es-ES" baseline="0" dirty="0" smtClean="0"/>
              <a:t> al incremento en el nivel del mar a nivel global, los sistemas costeros y áreas de baja altitud sufrirán inundaciones y erosión costera.</a:t>
            </a:r>
            <a:r>
              <a:rPr lang="es-ES" dirty="0" smtClean="0"/>
              <a:t> </a:t>
            </a:r>
            <a:endParaRPr lang="es-PE"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23</a:t>
            </a:fld>
            <a:endParaRPr lang="es-ES"/>
          </a:p>
        </p:txBody>
      </p:sp>
    </p:spTree>
    <p:extLst>
      <p:ext uri="{BB962C8B-B14F-4D97-AF65-F5344CB8AC3E}">
        <p14:creationId xmlns:p14="http://schemas.microsoft.com/office/powerpoint/2010/main" val="107372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baseline="0" dirty="0" smtClean="0"/>
              <a:t>El cambio climático ocasionará invasiones de especies en altas latitudes y altas tasas de extinción local en los trópicos y océanos </a:t>
            </a:r>
            <a:r>
              <a:rPr lang="es-ES" baseline="0" dirty="0" err="1" smtClean="0"/>
              <a:t>semi</a:t>
            </a:r>
            <a:r>
              <a:rPr lang="es-ES" baseline="0" dirty="0" smtClean="0"/>
              <a:t>-encerrados. La riqueza de especies y potencial de captura en pesca se incrementará, en promedio, en latitudes medias y altas (lejos del ecuador) y disminuirá en latitudes tropicales (cerca del ecuador).</a:t>
            </a:r>
          </a:p>
          <a:p>
            <a:endParaRPr lang="es-ES" baseline="0" dirty="0" smtClean="0"/>
          </a:p>
          <a:p>
            <a:r>
              <a:rPr lang="es-ES" baseline="0" dirty="0" smtClean="0"/>
              <a:t>En la costa occidental de Sudamérica existirá una disminución leve del potencial de captura en pesca.</a:t>
            </a:r>
            <a:endParaRPr lang="es-ES" dirty="0" smtClean="0"/>
          </a:p>
          <a:p>
            <a:endParaRPr lang="es-PE"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24</a:t>
            </a:fld>
            <a:endParaRPr lang="es-ES"/>
          </a:p>
        </p:txBody>
      </p:sp>
    </p:spTree>
    <p:extLst>
      <p:ext uri="{BB962C8B-B14F-4D97-AF65-F5344CB8AC3E}">
        <p14:creationId xmlns:p14="http://schemas.microsoft.com/office/powerpoint/2010/main" val="1152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Este gráfico muestra los cambios proyectados en el rendimiento de los cultivos debido al</a:t>
            </a:r>
            <a:r>
              <a:rPr lang="es-ES" baseline="0" dirty="0" smtClean="0"/>
              <a:t> cambio climático durante el siglo XXI. Esta figura consideró diferentes análisis y casos de adaptación y no adaptación combinados. </a:t>
            </a:r>
          </a:p>
          <a:p>
            <a:endParaRPr lang="es-ES" baseline="0" dirty="0" smtClean="0"/>
          </a:p>
          <a:p>
            <a:r>
              <a:rPr lang="es-ES" baseline="0" dirty="0" smtClean="0"/>
              <a:t>Se puede observar que el rendimiento de los cultivos disminuye a lo largo del tiempo y que la intensidad de disminución de rendimiento también aumenta a lo largo del tiempo. </a:t>
            </a:r>
          </a:p>
          <a:p>
            <a:endParaRPr lang="es-ES" baseline="0" dirty="0" smtClean="0"/>
          </a:p>
          <a:p>
            <a:r>
              <a:rPr lang="es-ES" baseline="0" dirty="0" smtClean="0"/>
              <a:t>Las barras azules reflejan que los aumentos en producción son cada vez menores; y las pérdidas en producción son cada vez mayores.</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25</a:t>
            </a:fld>
            <a:endParaRPr lang="es-ES"/>
          </a:p>
        </p:txBody>
      </p:sp>
    </p:spTree>
    <p:extLst>
      <p:ext uri="{BB962C8B-B14F-4D97-AF65-F5344CB8AC3E}">
        <p14:creationId xmlns:p14="http://schemas.microsoft.com/office/powerpoint/2010/main" val="392576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l"/>
            <a:r>
              <a:rPr lang="es-ES" dirty="0" smtClean="0"/>
              <a:t>Las</a:t>
            </a:r>
            <a:r>
              <a:rPr lang="es-ES" baseline="0" dirty="0" smtClean="0"/>
              <a:t> actividades humanas (transporte, industria, deforestación, etc.) generan emisiones de gases de efecto invernadero Estos gases de efecto invernadero modifican la composición de la atmósfera al incrementar su concentración en ella. Esta alteración en la composición de la atmósfera trae cambios en el clima global, como incremento de la temperatura, cambios en la duración de las estaciones, cambios en la distribución de las precipitaciones, entre otros. </a:t>
            </a:r>
          </a:p>
          <a:p>
            <a:pPr algn="l"/>
            <a:endParaRPr lang="es-ES" baseline="0" dirty="0" smtClean="0"/>
          </a:p>
          <a:p>
            <a:pPr algn="l"/>
            <a:r>
              <a:rPr lang="es-ES" baseline="0" dirty="0" smtClean="0"/>
              <a:t>Los cambios en el clima son diferenciados en cada región.</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4</a:t>
            </a:fld>
            <a:endParaRPr lang="es-ES"/>
          </a:p>
        </p:txBody>
      </p:sp>
    </p:spTree>
    <p:extLst>
      <p:ext uri="{BB962C8B-B14F-4D97-AF65-F5344CB8AC3E}">
        <p14:creationId xmlns:p14="http://schemas.microsoft.com/office/powerpoint/2010/main" val="1316653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Debido a los cambios en la distribución de la precipitación y cambios en su intensidad, en las ciudades se presentará escasez de agua, deslizamiento de terrenos y episodios de precipitación extrema en algunos lugares. Asimismo, en las zonas donde se presente sequías la contaminación del aire y agua incrementará debido a que con la evaporación y menos lluvias se incrementará la concentración de contaminantes. </a:t>
            </a:r>
            <a:r>
              <a:rPr lang="es-ES" sz="1200" kern="1200" dirty="0" smtClean="0">
                <a:solidFill>
                  <a:schemeClr val="tx1"/>
                </a:solidFill>
                <a:effectLst/>
                <a:latin typeface="+mn-lt"/>
                <a:ea typeface="+mn-ea"/>
                <a:cs typeface="+mn-cs"/>
              </a:rPr>
              <a:t>Con el incremento de la temperatura, también pueden presentarse olas de calor.</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p>
          <a:p>
            <a:endParaRPr lang="es-ES" baseline="0"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26</a:t>
            </a:fld>
            <a:endParaRPr lang="es-ES"/>
          </a:p>
        </p:txBody>
      </p:sp>
    </p:spTree>
    <p:extLst>
      <p:ext uri="{BB962C8B-B14F-4D97-AF65-F5344CB8AC3E}">
        <p14:creationId xmlns:p14="http://schemas.microsoft.com/office/powerpoint/2010/main" val="262749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En las áreas rurales también se presentará escasez de agua debido a los cambios en patrones de precipitación y temperatura, esto traerá consigo riesgos para la agricultura y cambios en las áreas de producción de cultivos tanto alimenticios como no alimenticios.</a:t>
            </a:r>
            <a:endParaRPr lang="es-ES" dirty="0" smtClean="0"/>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27</a:t>
            </a:fld>
            <a:endParaRPr lang="es-ES"/>
          </a:p>
        </p:txBody>
      </p:sp>
    </p:spTree>
    <p:extLst>
      <p:ext uri="{BB962C8B-B14F-4D97-AF65-F5344CB8AC3E}">
        <p14:creationId xmlns:p14="http://schemas.microsoft.com/office/powerpoint/2010/main" val="3296920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Con los cambios en los caudales de los ríos debido a los cambios en la precipitación afectará la actividad de las hidroeléctricas y con ello el abastecimiento de energía a ciudades, industrias,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r>
              <a:rPr lang="es-ES" sz="1200" kern="1200" dirty="0" smtClean="0">
                <a:solidFill>
                  <a:schemeClr val="tx1"/>
                </a:solidFill>
                <a:effectLst/>
                <a:latin typeface="+mn-lt"/>
                <a:ea typeface="+mn-ea"/>
                <a:cs typeface="+mn-cs"/>
              </a:rPr>
              <a:t>El aumento de la temperatura incrementará la demanda en sistemas de enfriamiento y disminuirá la demanda para sistemas de calefacción.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Los cambios de temperatura traerán consigo cambios en los vientos y con ello se afectará la fuente de energía de los generadores eólicos. Los nuevos patrones de precipitación y temperatura cambiarán la nubosidad en distintas zonas y con ello se influenciará la generación de energía solar.</a:t>
            </a:r>
            <a:endParaRPr lang="es-ES" dirty="0" smtClean="0"/>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28</a:t>
            </a:fld>
            <a:endParaRPr lang="es-ES"/>
          </a:p>
        </p:txBody>
      </p:sp>
    </p:spTree>
    <p:extLst>
      <p:ext uri="{BB962C8B-B14F-4D97-AF65-F5344CB8AC3E}">
        <p14:creationId xmlns:p14="http://schemas.microsoft.com/office/powerpoint/2010/main" val="3099073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Al</a:t>
            </a:r>
            <a:r>
              <a:rPr lang="es-ES" baseline="0" dirty="0" smtClean="0"/>
              <a:t> incrementarse la temperatura, la frecuencia de enfermedades relacionadas al frío disminuirá a nivel global. Por el contrario, los vectores de enfermedades tropicales podrán propagarse con más facilidad en mayores áreas y con ello se tendrá un incremento en la incidencia de enfermedades tropicales.</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endParaRPr lang="es-ES"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29</a:t>
            </a:fld>
            <a:endParaRPr lang="es-ES"/>
          </a:p>
        </p:txBody>
      </p:sp>
    </p:spTree>
    <p:extLst>
      <p:ext uri="{BB962C8B-B14F-4D97-AF65-F5344CB8AC3E}">
        <p14:creationId xmlns:p14="http://schemas.microsoft.com/office/powerpoint/2010/main" val="1757390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Los</a:t>
            </a:r>
            <a:r>
              <a:rPr lang="es-ES" baseline="0" dirty="0" smtClean="0"/>
              <a:t> impactos del cambio climático, como los cambios en la precipitación y temperatura, traerán consigo cambios en la disponibilidad de agua y de recursos naturales (que dependen del agua, temperatura y otros factores para su óptimo desarrollo). Con esto se presentará escasez de recursos y se incrementarán los riesgos de conflictos sociales y hasta se podría llegar a una guerra civil. Asimismo, los cambios en la disponibilidad de recursos y el incremento de la frecuencia de eventos extremos incentivará el desplazamiento de personas hacia zonas con mejores condiciones.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t>
            </a:r>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30</a:t>
            </a:fld>
            <a:endParaRPr lang="es-ES"/>
          </a:p>
        </p:txBody>
      </p:sp>
    </p:spTree>
    <p:extLst>
      <p:ext uri="{BB962C8B-B14F-4D97-AF65-F5344CB8AC3E}">
        <p14:creationId xmlns:p14="http://schemas.microsoft.com/office/powerpoint/2010/main" val="1921775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Todos</a:t>
            </a:r>
            <a:r>
              <a:rPr lang="es-ES" baseline="0" dirty="0" smtClean="0"/>
              <a:t> estos eventos, combinados, generan dificultades para el comercio y el desarrollo económico, y hacen más difícil que las personas salgan de la pobreza. Por ejemplo, la escasez de agua puede generar disminuciones en la producción de cultivos y presiones sobre recursos comunes. Los desastres naturales de origen climático pueden generar pérdidas insufribles para grupos humanos vulnerables. Los servicios de energía y agua potable se pueden encarecer. </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[Los impactos que se muestran</a:t>
            </a:r>
            <a:r>
              <a:rPr lang="es-ES" baseline="0" dirty="0" smtClean="0"/>
              <a:t> son aquellos cuya frecuencia e intensidad se incrementará debido al cambio climático. No obstante, no sugiere una generalización para todas las regiones del planeta. Como ya se explicó el efecto para un sector se manifiesta de distinta forma según las características de cada región.]</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31</a:t>
            </a:fld>
            <a:endParaRPr lang="es-ES"/>
          </a:p>
        </p:txBody>
      </p:sp>
    </p:spTree>
    <p:extLst>
      <p:ext uri="{BB962C8B-B14F-4D97-AF65-F5344CB8AC3E}">
        <p14:creationId xmlns:p14="http://schemas.microsoft.com/office/powerpoint/2010/main" val="49831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El sol</a:t>
            </a:r>
            <a:r>
              <a:rPr lang="es-ES" baseline="0" dirty="0" smtClean="0"/>
              <a:t> calienta la tierra, radiando energía en forma de luz. </a:t>
            </a:r>
            <a:endParaRPr lang="es-PE" dirty="0"/>
          </a:p>
        </p:txBody>
      </p:sp>
      <p:sp>
        <p:nvSpPr>
          <p:cNvPr id="4" name="3 Marcador de número de diapositiva"/>
          <p:cNvSpPr>
            <a:spLocks noGrp="1"/>
          </p:cNvSpPr>
          <p:nvPr>
            <p:ph type="sldNum" sz="quarter" idx="10"/>
          </p:nvPr>
        </p:nvSpPr>
        <p:spPr/>
        <p:txBody>
          <a:bodyPr/>
          <a:lstStyle/>
          <a:p>
            <a:pPr>
              <a:defRPr/>
            </a:pPr>
            <a:fld id="{09AAC062-E222-429F-8D3E-CD888F57D2E8}" type="slidenum">
              <a:rPr lang="es-ES" smtClean="0"/>
              <a:pPr>
                <a:defRPr/>
              </a:pPr>
              <a:t>5</a:t>
            </a:fld>
            <a:endParaRPr lang="es-ES" dirty="0"/>
          </a:p>
        </p:txBody>
      </p:sp>
    </p:spTree>
    <p:extLst>
      <p:ext uri="{BB962C8B-B14F-4D97-AF65-F5344CB8AC3E}">
        <p14:creationId xmlns:p14="http://schemas.microsoft.com/office/powerpoint/2010/main" val="423542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44588" y="685800"/>
            <a:ext cx="4568825" cy="3427413"/>
          </a:xfrm>
          <a:ln/>
        </p:spPr>
      </p:sp>
      <p:sp>
        <p:nvSpPr>
          <p:cNvPr id="66563" name="Notes Placeholder 2"/>
          <p:cNvSpPr>
            <a:spLocks noGrp="1"/>
          </p:cNvSpPr>
          <p:nvPr>
            <p:ph type="body" idx="1"/>
          </p:nvPr>
        </p:nvSpPr>
        <p:spPr>
          <a:ln/>
        </p:spPr>
        <p:txBody>
          <a:bodyPr/>
          <a:lstStyle/>
          <a:p>
            <a:pPr marL="0" marR="0" indent="0" algn="l" defTabSz="914400" rtl="0" eaLnBrk="1" fontAlgn="auto" latinLnBrk="0" hangingPunct="1">
              <a:lnSpc>
                <a:spcPct val="100000"/>
              </a:lnSpc>
              <a:spcBef>
                <a:spcPct val="10000"/>
              </a:spcBef>
              <a:spcAft>
                <a:spcPct val="10000"/>
              </a:spcAft>
              <a:buClrTx/>
              <a:buSzTx/>
              <a:buFontTx/>
              <a:buNone/>
              <a:tabLst/>
              <a:defRPr/>
            </a:pPr>
            <a:r>
              <a:rPr lang="es-ES" dirty="0" smtClean="0"/>
              <a:t>Una</a:t>
            </a:r>
            <a:r>
              <a:rPr lang="es-ES" baseline="0" dirty="0" smtClean="0"/>
              <a:t> p</a:t>
            </a:r>
            <a:r>
              <a:rPr lang="es-ES" dirty="0" smtClean="0"/>
              <a:t>arte de la energía solar es reflejada nuevamente al</a:t>
            </a:r>
            <a:r>
              <a:rPr lang="es-ES" baseline="0" dirty="0" smtClean="0"/>
              <a:t> espacio gracias a la atmósfera y a cuerpos cuya superficie es altamente </a:t>
            </a:r>
            <a:r>
              <a:rPr lang="es-ES" baseline="0" dirty="0" err="1" smtClean="0"/>
              <a:t>reflectiva</a:t>
            </a:r>
            <a:r>
              <a:rPr lang="es-ES" baseline="0" dirty="0" smtClean="0"/>
              <a:t>, como los glaciares (estos actúan como un espejo).</a:t>
            </a:r>
            <a:endParaRPr lang="es-PE" dirty="0" smtClean="0"/>
          </a:p>
          <a:p>
            <a:pPr marL="0" indent="0">
              <a:spcBef>
                <a:spcPct val="10000"/>
              </a:spcBef>
              <a:spcAft>
                <a:spcPct val="10000"/>
              </a:spcAft>
              <a:buFontTx/>
              <a:buNone/>
              <a:defRPr/>
            </a:pPr>
            <a:endParaRPr lang="es-ES" dirty="0" smtClean="0">
              <a:solidFill>
                <a:srgbClr val="000099"/>
              </a:solidFill>
            </a:endParaRPr>
          </a:p>
          <a:p>
            <a:pPr marL="0" indent="0">
              <a:spcBef>
                <a:spcPct val="10000"/>
              </a:spcBef>
              <a:spcAft>
                <a:spcPct val="10000"/>
              </a:spcAft>
              <a:buFontTx/>
              <a:buNone/>
              <a:defRPr/>
            </a:pPr>
            <a:r>
              <a:rPr lang="es-ES" dirty="0" smtClean="0">
                <a:solidFill>
                  <a:srgbClr val="000099"/>
                </a:solidFill>
              </a:rPr>
              <a:t>Las paredes de vidrio en un invernadero reducen el flujo de aire e incrementan la temperatura del aire en el interior. Análogamente, los</a:t>
            </a:r>
            <a:r>
              <a:rPr lang="es-ES" baseline="0" dirty="0" smtClean="0">
                <a:solidFill>
                  <a:srgbClr val="000099"/>
                </a:solidFill>
              </a:rPr>
              <a:t> gases de efecto invernadero en la atmósfera mantienen el calor cerca del planeta </a:t>
            </a:r>
            <a:r>
              <a:rPr lang="es-ES" dirty="0" smtClean="0">
                <a:solidFill>
                  <a:srgbClr val="000099"/>
                </a:solidFill>
              </a:rPr>
              <a:t>y calientan la superficie.</a:t>
            </a:r>
          </a:p>
          <a:p>
            <a:pPr marL="0" indent="0">
              <a:spcBef>
                <a:spcPct val="10000"/>
              </a:spcBef>
              <a:spcAft>
                <a:spcPct val="10000"/>
              </a:spcAft>
              <a:buFontTx/>
              <a:buNone/>
              <a:defRPr/>
            </a:pPr>
            <a:endParaRPr lang="es-ES" dirty="0" smtClean="0">
              <a:solidFill>
                <a:srgbClr val="000099"/>
              </a:solidFill>
            </a:endParaRPr>
          </a:p>
        </p:txBody>
      </p:sp>
      <p:sp>
        <p:nvSpPr>
          <p:cNvPr id="55300" name="Slide Number Placeholder 3"/>
          <p:cNvSpPr>
            <a:spLocks noGrp="1"/>
          </p:cNvSpPr>
          <p:nvPr>
            <p:ph type="sldNum" sz="quarter" idx="5"/>
          </p:nvPr>
        </p:nvSpPr>
        <p:spPr>
          <a:noFill/>
        </p:spPr>
        <p:txBody>
          <a:bodyPr/>
          <a:lstStyle/>
          <a:p>
            <a:fld id="{3C3DF10A-4DA4-4480-AFED-2C6561D0591F}" type="slidenum">
              <a:rPr lang="es-ES" smtClean="0">
                <a:cs typeface="Arial" charset="0"/>
              </a:rPr>
              <a:pPr/>
              <a:t>6</a:t>
            </a:fld>
            <a:endParaRPr lang="es-ES" smtClean="0">
              <a:cs typeface="Arial" charset="0"/>
            </a:endParaRPr>
          </a:p>
        </p:txBody>
      </p:sp>
    </p:spTree>
    <p:extLst>
      <p:ext uri="{BB962C8B-B14F-4D97-AF65-F5344CB8AC3E}">
        <p14:creationId xmlns:p14="http://schemas.microsoft.com/office/powerpoint/2010/main" val="41858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4588" y="685800"/>
            <a:ext cx="4568825" cy="3427413"/>
          </a:xfrm>
          <a:ln/>
        </p:spPr>
      </p:sp>
      <p:sp>
        <p:nvSpPr>
          <p:cNvPr id="67587" name="Notes Placeholder 2"/>
          <p:cNvSpPr>
            <a:spLocks noGrp="1"/>
          </p:cNvSpPr>
          <p:nvPr>
            <p:ph type="body" idx="1"/>
          </p:nvPr>
        </p:nvSpPr>
        <p:spPr>
          <a:ln/>
        </p:spPr>
        <p:txBody>
          <a:bodyPr/>
          <a:lstStyle/>
          <a:p>
            <a:pPr marL="0" indent="0">
              <a:spcBef>
                <a:spcPct val="10000"/>
              </a:spcBef>
              <a:spcAft>
                <a:spcPct val="10000"/>
              </a:spcAft>
              <a:buFontTx/>
              <a:buNone/>
              <a:defRPr/>
            </a:pPr>
            <a:endParaRPr lang="es-ES" dirty="0" smtClean="0">
              <a:solidFill>
                <a:srgbClr val="000099"/>
              </a:solidFill>
            </a:endParaRPr>
          </a:p>
          <a:p>
            <a:pPr marL="0" marR="0" indent="0" algn="l" defTabSz="914400" rtl="0" eaLnBrk="1" fontAlgn="auto" latinLnBrk="0" hangingPunct="1">
              <a:lnSpc>
                <a:spcPct val="100000"/>
              </a:lnSpc>
              <a:spcBef>
                <a:spcPct val="10000"/>
              </a:spcBef>
              <a:spcAft>
                <a:spcPct val="10000"/>
              </a:spcAft>
              <a:buClrTx/>
              <a:buSzTx/>
              <a:buFontTx/>
              <a:buNone/>
              <a:tabLst/>
              <a:defRPr/>
            </a:pPr>
            <a:r>
              <a:rPr lang="es-ES" sz="1200" kern="1200" dirty="0" smtClean="0">
                <a:solidFill>
                  <a:schemeClr val="tx1"/>
                </a:solidFill>
                <a:effectLst/>
                <a:latin typeface="+mn-lt"/>
                <a:ea typeface="+mn-ea"/>
                <a:cs typeface="+mn-cs"/>
              </a:rPr>
              <a:t>Otra parte de la energía radiada por el sol es absorbida por los océanos, la tierra y la atmósfera produciendo el efecto invernadero. </a:t>
            </a:r>
            <a:r>
              <a:rPr lang="es-ES" dirty="0" smtClean="0">
                <a:solidFill>
                  <a:srgbClr val="000099"/>
                </a:solidFill>
              </a:rPr>
              <a:t>Sin este efecto invernadero, la temperatura promedio de la superficie del planeta estaría debajo del punto de congelamiento del agua. Entonces,</a:t>
            </a:r>
            <a:r>
              <a:rPr lang="es-ES" baseline="0" dirty="0" smtClean="0">
                <a:solidFill>
                  <a:srgbClr val="000099"/>
                </a:solidFill>
              </a:rPr>
              <a:t> el efecto invernadero es BUENO porque mantiene la temperatura de la tierra en un nivel adecuado para la vida.</a:t>
            </a:r>
            <a:endParaRPr lang="es-ES" dirty="0" smtClean="0">
              <a:solidFill>
                <a:srgbClr val="000099"/>
              </a:solidFill>
            </a:endParaRPr>
          </a:p>
          <a:p>
            <a:pPr marL="0" indent="0">
              <a:spcBef>
                <a:spcPct val="10000"/>
              </a:spcBef>
              <a:spcAft>
                <a:spcPct val="10000"/>
              </a:spcAft>
              <a:buFontTx/>
              <a:buNone/>
              <a:defRPr/>
            </a:pPr>
            <a:endParaRPr lang="es-ES" dirty="0" smtClean="0">
              <a:solidFill>
                <a:srgbClr val="000099"/>
              </a:solidFill>
            </a:endParaRPr>
          </a:p>
          <a:p>
            <a:pPr marL="0" indent="0">
              <a:spcBef>
                <a:spcPct val="10000"/>
              </a:spcBef>
              <a:spcAft>
                <a:spcPct val="10000"/>
              </a:spcAft>
              <a:buFontTx/>
              <a:buNone/>
              <a:defRPr/>
            </a:pPr>
            <a:endParaRPr lang="es-ES" dirty="0" smtClean="0">
              <a:solidFill>
                <a:srgbClr val="000099"/>
              </a:solidFill>
            </a:endParaRPr>
          </a:p>
          <a:p>
            <a:pPr marL="0" indent="0">
              <a:spcBef>
                <a:spcPct val="10000"/>
              </a:spcBef>
              <a:spcAft>
                <a:spcPct val="10000"/>
              </a:spcAft>
              <a:buFontTx/>
              <a:buNone/>
              <a:defRPr/>
            </a:pPr>
            <a:r>
              <a:rPr lang="es-ES" dirty="0" smtClean="0">
                <a:solidFill>
                  <a:srgbClr val="000099"/>
                </a:solidFill>
              </a:rPr>
              <a:t>Muchos componentes del clima tales como los océanos y cosas vivas afectan la concentración de gases.  Un ejemplo son las plantas que toman el CO2 y lo convierten en carbohidratos vía la fotosíntesis. </a:t>
            </a:r>
          </a:p>
          <a:p>
            <a:pPr marL="0" indent="0">
              <a:spcBef>
                <a:spcPct val="10000"/>
              </a:spcBef>
              <a:spcAft>
                <a:spcPct val="10000"/>
              </a:spcAft>
              <a:buFontTx/>
              <a:buNone/>
              <a:defRPr/>
            </a:pPr>
            <a:r>
              <a:rPr lang="es-ES" dirty="0" smtClean="0">
                <a:solidFill>
                  <a:srgbClr val="000099"/>
                </a:solidFill>
              </a:rPr>
              <a:t>El nivel de calentamiento depende de mecanismos de retroalimentación, por ejemplo ante un incremento de los GEI, la concentración de vapor de agua también se incrementa e</a:t>
            </a:r>
            <a:r>
              <a:rPr lang="es-ES" baseline="0" dirty="0" smtClean="0">
                <a:solidFill>
                  <a:srgbClr val="000099"/>
                </a:solidFill>
              </a:rPr>
              <a:t> intensifica su efecto invernadero</a:t>
            </a:r>
            <a:r>
              <a:rPr lang="es-ES" dirty="0" smtClean="0">
                <a:solidFill>
                  <a:srgbClr val="000099"/>
                </a:solidFill>
              </a:rPr>
              <a:t>, reforzando el ciclo. </a:t>
            </a:r>
          </a:p>
          <a:p>
            <a:pPr marL="0" indent="0">
              <a:spcBef>
                <a:spcPct val="10000"/>
              </a:spcBef>
              <a:spcAft>
                <a:spcPct val="10000"/>
              </a:spcAft>
              <a:buFontTx/>
              <a:buNone/>
              <a:defRPr/>
            </a:pPr>
            <a:endParaRPr lang="es-ES" dirty="0" smtClean="0">
              <a:solidFill>
                <a:srgbClr val="000099"/>
              </a:solidFill>
            </a:endParaRPr>
          </a:p>
          <a:p>
            <a:pPr marL="0" indent="0">
              <a:spcBef>
                <a:spcPct val="10000"/>
              </a:spcBef>
              <a:spcAft>
                <a:spcPct val="10000"/>
              </a:spcAft>
              <a:buFontTx/>
              <a:buNone/>
              <a:defRPr/>
            </a:pPr>
            <a:r>
              <a:rPr lang="es-ES" dirty="0" smtClean="0">
                <a:solidFill>
                  <a:srgbClr val="000099"/>
                </a:solidFill>
              </a:rPr>
              <a:t>Las nubes son notablemente importantes porque son efectivas en tomar energía infrarroja produciendo calentamiento, y a su vez también reflejan la energía del sol causando enfriamiento.</a:t>
            </a:r>
            <a:endParaRPr lang="en-AU" dirty="0" smtClean="0"/>
          </a:p>
        </p:txBody>
      </p:sp>
      <p:sp>
        <p:nvSpPr>
          <p:cNvPr id="56324" name="Slide Number Placeholder 3"/>
          <p:cNvSpPr>
            <a:spLocks noGrp="1"/>
          </p:cNvSpPr>
          <p:nvPr>
            <p:ph type="sldNum" sz="quarter" idx="5"/>
          </p:nvPr>
        </p:nvSpPr>
        <p:spPr>
          <a:noFill/>
        </p:spPr>
        <p:txBody>
          <a:bodyPr/>
          <a:lstStyle/>
          <a:p>
            <a:fld id="{92FDDCA8-5EBB-4E62-A3B3-E74F1474484E}" type="slidenum">
              <a:rPr lang="es-ES" smtClean="0">
                <a:cs typeface="Arial" charset="0"/>
              </a:rPr>
              <a:pPr/>
              <a:t>7</a:t>
            </a:fld>
            <a:endParaRPr lang="es-ES" smtClean="0">
              <a:cs typeface="Arial" charset="0"/>
            </a:endParaRPr>
          </a:p>
        </p:txBody>
      </p:sp>
    </p:spTree>
    <p:extLst>
      <p:ext uri="{BB962C8B-B14F-4D97-AF65-F5344CB8AC3E}">
        <p14:creationId xmlns:p14="http://schemas.microsoft.com/office/powerpoint/2010/main" val="3123772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4588" y="685800"/>
            <a:ext cx="4568825" cy="3427413"/>
          </a:xfrm>
          <a:ln/>
        </p:spPr>
      </p:sp>
      <p:sp>
        <p:nvSpPr>
          <p:cNvPr id="67587" name="Notes Placeholder 2"/>
          <p:cNvSpPr>
            <a:spLocks noGrp="1"/>
          </p:cNvSpPr>
          <p:nvPr>
            <p:ph type="body" idx="1"/>
          </p:nvPr>
        </p:nvSpPr>
        <p:spPr>
          <a:ln/>
        </p:spPr>
        <p:txBody>
          <a:bodyPr/>
          <a:lstStyle/>
          <a:p>
            <a:pPr marL="0" indent="0">
              <a:spcBef>
                <a:spcPct val="10000"/>
              </a:spcBef>
              <a:spcAft>
                <a:spcPct val="10000"/>
              </a:spcAft>
              <a:buFontTx/>
              <a:buNone/>
              <a:defRPr/>
            </a:pPr>
            <a:r>
              <a:rPr lang="es-ES" sz="1200" kern="1200" dirty="0" smtClean="0">
                <a:solidFill>
                  <a:schemeClr val="tx1"/>
                </a:solidFill>
                <a:effectLst/>
                <a:latin typeface="+mn-lt"/>
                <a:ea typeface="+mn-ea"/>
                <a:cs typeface="+mn-cs"/>
              </a:rPr>
              <a:t>Los gases de efecto invernadero (dióxido de carbono, óxido nitroso, metano, </a:t>
            </a:r>
            <a:r>
              <a:rPr lang="es-ES" sz="1200" kern="1200" dirty="0" err="1" smtClean="0">
                <a:solidFill>
                  <a:schemeClr val="tx1"/>
                </a:solidFill>
                <a:effectLst/>
                <a:latin typeface="+mn-lt"/>
                <a:ea typeface="+mn-ea"/>
                <a:cs typeface="+mn-cs"/>
              </a:rPr>
              <a:t>etc</a:t>
            </a:r>
            <a:r>
              <a:rPr lang="es-ES" sz="1200" kern="1200" dirty="0" smtClean="0">
                <a:solidFill>
                  <a:schemeClr val="tx1"/>
                </a:solidFill>
                <a:effectLst/>
                <a:latin typeface="+mn-lt"/>
                <a:ea typeface="+mn-ea"/>
                <a:cs typeface="+mn-cs"/>
              </a:rPr>
              <a:t>) en la atmósfera mantienen el calor cerca del planeta y calientan la superficie. </a:t>
            </a:r>
            <a:r>
              <a:rPr lang="es-ES" dirty="0" smtClean="0">
                <a:solidFill>
                  <a:srgbClr val="000099"/>
                </a:solidFill>
              </a:rPr>
              <a:t>El problema es que si la</a:t>
            </a:r>
            <a:r>
              <a:rPr lang="es-ES" baseline="0" dirty="0" smtClean="0">
                <a:solidFill>
                  <a:srgbClr val="000099"/>
                </a:solidFill>
              </a:rPr>
              <a:t> concentración de gases de efecto invernadero aumenta demasiado, la tierra retiene más calor y se calienta </a:t>
            </a:r>
            <a:r>
              <a:rPr lang="es-ES" sz="1200" kern="1200" dirty="0" smtClean="0">
                <a:solidFill>
                  <a:schemeClr val="tx1"/>
                </a:solidFill>
                <a:effectLst/>
                <a:latin typeface="+mn-lt"/>
                <a:ea typeface="+mn-ea"/>
                <a:cs typeface="+mn-cs"/>
              </a:rPr>
              <a:t>hasta niveles que ponen en peligro a la población </a:t>
            </a:r>
            <a:endParaRPr lang="en-AU" dirty="0" smtClean="0"/>
          </a:p>
        </p:txBody>
      </p:sp>
      <p:sp>
        <p:nvSpPr>
          <p:cNvPr id="56324" name="Slide Number Placeholder 3"/>
          <p:cNvSpPr>
            <a:spLocks noGrp="1"/>
          </p:cNvSpPr>
          <p:nvPr>
            <p:ph type="sldNum" sz="quarter" idx="5"/>
          </p:nvPr>
        </p:nvSpPr>
        <p:spPr>
          <a:noFill/>
        </p:spPr>
        <p:txBody>
          <a:bodyPr/>
          <a:lstStyle/>
          <a:p>
            <a:fld id="{92FDDCA8-5EBB-4E62-A3B3-E74F1474484E}" type="slidenum">
              <a:rPr lang="es-ES" smtClean="0">
                <a:cs typeface="Arial" charset="0"/>
              </a:rPr>
              <a:pPr/>
              <a:t>8</a:t>
            </a:fld>
            <a:endParaRPr lang="es-ES" smtClean="0">
              <a:cs typeface="Arial" charset="0"/>
            </a:endParaRPr>
          </a:p>
        </p:txBody>
      </p:sp>
    </p:spTree>
    <p:extLst>
      <p:ext uri="{BB962C8B-B14F-4D97-AF65-F5344CB8AC3E}">
        <p14:creationId xmlns:p14="http://schemas.microsoft.com/office/powerpoint/2010/main" val="211128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el gráfico</a:t>
            </a:r>
            <a:r>
              <a:rPr lang="es-ES" baseline="0" dirty="0" smtClean="0"/>
              <a:t> se observa que en los últimos años existe una tendencia hacia el aumento en la concentración de dióxido de carbono en la atmósfera terrestre al igual que en la temperatura ambiental global. Sin embargo, a lo largo de la historia terrestre también han existido variaciones en las concentraciones de dióxido de carbono y en la temperatura global (eras de hielo y periodos interglaciares más cálidas). La diferencia entre estos cambios es que el incremento de la temperatura y de la concentración de dióxido de carbono ha alcanzado niveles no registrados antes y que c</a:t>
            </a:r>
            <a:r>
              <a:rPr lang="en-US" sz="1200" b="0" dirty="0" err="1" smtClean="0"/>
              <a:t>asi</a:t>
            </a:r>
            <a:r>
              <a:rPr lang="en-US" sz="1200" b="0" dirty="0" smtClean="0"/>
              <a:t> de la </a:t>
            </a:r>
            <a:r>
              <a:rPr lang="en-US" sz="1200" b="0" dirty="0" err="1" smtClean="0"/>
              <a:t>mitad</a:t>
            </a:r>
            <a:r>
              <a:rPr lang="en-US" sz="1200" b="0" dirty="0" smtClean="0"/>
              <a:t> de </a:t>
            </a:r>
            <a:r>
              <a:rPr lang="en-US" sz="1200" b="0" dirty="0" err="1" smtClean="0"/>
              <a:t>las</a:t>
            </a:r>
            <a:r>
              <a:rPr lang="en-US" sz="1200" b="0" dirty="0" smtClean="0"/>
              <a:t> </a:t>
            </a:r>
            <a:r>
              <a:rPr lang="en-US" sz="1200" b="0" dirty="0" err="1" smtClean="0"/>
              <a:t>emisiones</a:t>
            </a:r>
            <a:r>
              <a:rPr lang="en-US" sz="1200" b="0" dirty="0" smtClean="0"/>
              <a:t> </a:t>
            </a:r>
            <a:r>
              <a:rPr lang="en-US" sz="1200" b="0" dirty="0" err="1" smtClean="0"/>
              <a:t>acumuladas</a:t>
            </a:r>
            <a:r>
              <a:rPr lang="en-US" sz="1200" b="0" dirty="0" smtClean="0"/>
              <a:t> </a:t>
            </a:r>
            <a:r>
              <a:rPr lang="en-US" sz="1200" b="0" dirty="0" err="1" smtClean="0"/>
              <a:t>antropogénicas</a:t>
            </a:r>
            <a:r>
              <a:rPr lang="en-US" sz="1200" b="0" dirty="0" smtClean="0"/>
              <a:t> de CO2 entre 1750 y 2010 </a:t>
            </a:r>
            <a:r>
              <a:rPr lang="en-US" sz="1200" b="0" dirty="0" err="1" smtClean="0"/>
              <a:t>han</a:t>
            </a:r>
            <a:r>
              <a:rPr lang="en-US" sz="1200" b="0" dirty="0" smtClean="0"/>
              <a:t> </a:t>
            </a:r>
            <a:r>
              <a:rPr lang="en-US" sz="1200" b="0" dirty="0" err="1" smtClean="0"/>
              <a:t>ocurrido</a:t>
            </a:r>
            <a:r>
              <a:rPr lang="en-US" sz="1200" b="0" dirty="0" smtClean="0"/>
              <a:t> en los </a:t>
            </a:r>
            <a:r>
              <a:rPr lang="en-US" sz="1200" b="0" dirty="0" err="1" smtClean="0"/>
              <a:t>últimos</a:t>
            </a:r>
            <a:r>
              <a:rPr lang="en-US" sz="1200" b="0" dirty="0" smtClean="0"/>
              <a:t> 40 </a:t>
            </a:r>
            <a:r>
              <a:rPr lang="en-US" sz="1200" b="0" dirty="0" err="1" smtClean="0"/>
              <a:t>años</a:t>
            </a:r>
            <a:r>
              <a:rPr lang="en-US" sz="1200" b="0" dirty="0" smtClean="0"/>
              <a:t>. </a:t>
            </a:r>
            <a:endParaRPr lang="es-ES" baseline="0"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10</a:t>
            </a:fld>
            <a:endParaRPr lang="es-ES"/>
          </a:p>
        </p:txBody>
      </p:sp>
    </p:spTree>
    <p:extLst>
      <p:ext uri="{BB962C8B-B14F-4D97-AF65-F5344CB8AC3E}">
        <p14:creationId xmlns:p14="http://schemas.microsoft.com/office/powerpoint/2010/main" val="71727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El IPCC ha planteado 4 diferentes escenarios de mitigación asumiendo diferentes niveles de esfuerzo de reducción de emisiones de GEI a nivel global. En cada uno de estos escenarios se tendría diferentes impactos del cambio climático. A continuación los detalles:</a:t>
            </a:r>
          </a:p>
          <a:p>
            <a:endParaRPr lang="es-ES" baseline="0" dirty="0" smtClean="0"/>
          </a:p>
          <a:p>
            <a:pPr marL="171450" indent="-171450">
              <a:buFont typeface="Arial" panose="020B0604020202020204" pitchFamily="34" charset="0"/>
              <a:buChar char="•"/>
            </a:pPr>
            <a:r>
              <a:rPr lang="es-ES" baseline="0" dirty="0" smtClean="0"/>
              <a:t>RCP 2.6:Escenario de declinación. Asume una reducción sustancial de las emisiones de GEI a lo largo del tiempo para lograr su forzamiento </a:t>
            </a:r>
            <a:r>
              <a:rPr lang="es-ES" baseline="0" dirty="0" err="1" smtClean="0"/>
              <a:t>radiativo</a:t>
            </a:r>
            <a:r>
              <a:rPr lang="es-ES" baseline="0" dirty="0" smtClean="0"/>
              <a:t> llega primero a 3.1 W/M2 en 2050 y llega a 2.6 para 2100. La temperatura probablemente no excede los 2ºC.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smtClean="0"/>
              <a:t>RCP 4.5: Escenario de estabilización. El forzamiento </a:t>
            </a:r>
            <a:r>
              <a:rPr lang="es-ES" baseline="0" dirty="0" err="1" smtClean="0"/>
              <a:t>radiativo</a:t>
            </a:r>
            <a:r>
              <a:rPr lang="es-ES" baseline="0" dirty="0" smtClean="0"/>
              <a:t> se estabiliza un poco luego del 2100. La temperatura muy probablemente excede los 2ºC.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smtClean="0"/>
              <a:t>RCP 6.0:Escenario de estabilización. El forzamiento </a:t>
            </a:r>
            <a:r>
              <a:rPr lang="es-ES" baseline="0" dirty="0" err="1" smtClean="0"/>
              <a:t>radiativo</a:t>
            </a:r>
            <a:r>
              <a:rPr lang="es-ES" baseline="0" dirty="0" smtClean="0"/>
              <a:t> se estabiliza un poco luego del 2100. Sin forzamiento gracias a la aplicación de varias tecnologías y estrategias de reducción de GEI. La temperatura probablemente excede los 2ºC.</a:t>
            </a:r>
          </a:p>
          <a:p>
            <a:pPr marL="171450" indent="-171450">
              <a:buFont typeface="Arial" panose="020B0604020202020204" pitchFamily="34" charset="0"/>
              <a:buChar char="•"/>
            </a:pPr>
            <a:r>
              <a:rPr lang="es-ES" baseline="0" dirty="0" smtClean="0"/>
              <a:t>RCP 8.5: Incremento de las emisiones de GEI a lo largo del tiempo. La temperatura probablemente no excede los 4ºC</a:t>
            </a:r>
            <a:endParaRPr lang="es-ES" dirty="0" smtClean="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13</a:t>
            </a:fld>
            <a:endParaRPr lang="es-ES"/>
          </a:p>
        </p:txBody>
      </p:sp>
    </p:spTree>
    <p:extLst>
      <p:ext uri="{BB962C8B-B14F-4D97-AF65-F5344CB8AC3E}">
        <p14:creationId xmlns:p14="http://schemas.microsoft.com/office/powerpoint/2010/main" val="360597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El cambio climático se</a:t>
            </a:r>
            <a:r>
              <a:rPr lang="es-ES" baseline="0" dirty="0" smtClean="0"/>
              <a:t> manifiesta principalmente a través de cambios en la temperatura y las precipitaciones.</a:t>
            </a:r>
            <a:endParaRPr lang="es-ES" dirty="0" smtClean="0"/>
          </a:p>
          <a:p>
            <a:endParaRPr lang="es-ES" dirty="0" smtClean="0"/>
          </a:p>
          <a:p>
            <a:r>
              <a:rPr lang="es-ES" dirty="0" smtClean="0"/>
              <a:t>Estos mapas</a:t>
            </a:r>
            <a:r>
              <a:rPr lang="es-ES" baseline="0" dirty="0" smtClean="0"/>
              <a:t> muestran los resultados para dos escenarios: optimista</a:t>
            </a:r>
            <a:r>
              <a:rPr lang="es-ES" baseline="0" dirty="0" smtClean="0">
                <a:solidFill>
                  <a:srgbClr val="FF0000"/>
                </a:solidFill>
              </a:rPr>
              <a:t> (izquierda) y pesimista (derecha). </a:t>
            </a:r>
          </a:p>
          <a:p>
            <a:endParaRPr lang="es-ES" baseline="0" dirty="0" smtClean="0">
              <a:solidFill>
                <a:srgbClr val="FF0000"/>
              </a:solidFill>
            </a:endParaRPr>
          </a:p>
          <a:p>
            <a:r>
              <a:rPr lang="es-ES" baseline="0" dirty="0" smtClean="0"/>
              <a:t>Escenario optimista: Es el llamado escenario RCP 2.6 que considera una reducción sustancial de emisiones de GEI pronto y lo largo del tiempo.</a:t>
            </a:r>
          </a:p>
          <a:p>
            <a:r>
              <a:rPr lang="es-ES" baseline="0" dirty="0" smtClean="0"/>
              <a:t>Escenario pesimista: Es el llamado escenario RCP 8.5 que considera un incremento de emisiones de GEI a lo largo del tiempo, es decir sin acciones de mitigación.</a:t>
            </a:r>
          </a:p>
          <a:p>
            <a:endParaRPr lang="es-ES" baseline="0" dirty="0" smtClean="0"/>
          </a:p>
          <a:p>
            <a:r>
              <a:rPr lang="es-ES" baseline="0" dirty="0" smtClean="0"/>
              <a:t>[Los mapas fueron generados con un </a:t>
            </a:r>
            <a:r>
              <a:rPr lang="es-ES" baseline="0" dirty="0" err="1" smtClean="0"/>
              <a:t>multi</a:t>
            </a:r>
            <a:r>
              <a:rPr lang="es-ES" baseline="0" dirty="0" smtClean="0"/>
              <a:t>-modelo CMIP5 ]</a:t>
            </a:r>
          </a:p>
          <a:p>
            <a:endParaRPr lang="es-ES" baseline="0" dirty="0" smtClean="0"/>
          </a:p>
          <a:p>
            <a:r>
              <a:rPr lang="es-ES" baseline="0" dirty="0" smtClean="0"/>
              <a:t>De este gráfico se puede inferir que los cambios en temperatura y precipitaciones serán diferentes según los esfuerzos de mitigación que se realicen globalmente. En un escenario optimista, donde las acciones de mitigación se realizan pronto y en gran intensidad, los cambios tanto de temperatura y precipitación no serán tan fuertes como en un escenario pesimista donde nunca se emprenden medidas de mitigación.</a:t>
            </a:r>
            <a:endParaRPr lang="es-ES" dirty="0"/>
          </a:p>
        </p:txBody>
      </p:sp>
      <p:sp>
        <p:nvSpPr>
          <p:cNvPr id="4" name="3 Marcador de número de diapositiva"/>
          <p:cNvSpPr>
            <a:spLocks noGrp="1"/>
          </p:cNvSpPr>
          <p:nvPr>
            <p:ph type="sldNum" sz="quarter" idx="10"/>
          </p:nvPr>
        </p:nvSpPr>
        <p:spPr/>
        <p:txBody>
          <a:bodyPr/>
          <a:lstStyle/>
          <a:p>
            <a:fld id="{725561B8-FB4D-4CC1-814C-5748E8AAC314}" type="slidenum">
              <a:rPr lang="es-ES" smtClean="0"/>
              <a:pPr/>
              <a:t>15</a:t>
            </a:fld>
            <a:endParaRPr lang="es-ES"/>
          </a:p>
        </p:txBody>
      </p:sp>
    </p:spTree>
    <p:extLst>
      <p:ext uri="{BB962C8B-B14F-4D97-AF65-F5344CB8AC3E}">
        <p14:creationId xmlns:p14="http://schemas.microsoft.com/office/powerpoint/2010/main" val="336875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139320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239824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166930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424485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424505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318446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389336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324915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164123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351493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AB392AD-3685-48C9-A44A-64821C6C324E}" type="datetimeFigureOut">
              <a:rPr lang="es-ES" smtClean="0"/>
              <a:pPr/>
              <a:t>14/09/2020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A941D0A-3B2B-4EC1-A975-A2330F534330}" type="slidenum">
              <a:rPr lang="es-ES" smtClean="0"/>
              <a:pPr/>
              <a:t>‹Nº›</a:t>
            </a:fld>
            <a:endParaRPr lang="es-ES"/>
          </a:p>
        </p:txBody>
      </p:sp>
    </p:spTree>
    <p:extLst>
      <p:ext uri="{BB962C8B-B14F-4D97-AF65-F5344CB8AC3E}">
        <p14:creationId xmlns:p14="http://schemas.microsoft.com/office/powerpoint/2010/main" val="252969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392AD-3685-48C9-A44A-64821C6C324E}" type="datetimeFigureOut">
              <a:rPr lang="es-ES" smtClean="0"/>
              <a:pPr/>
              <a:t>14/09/2020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41D0A-3B2B-4EC1-A975-A2330F534330}" type="slidenum">
              <a:rPr lang="es-ES" smtClean="0"/>
              <a:pPr/>
              <a:t>‹Nº›</a:t>
            </a:fld>
            <a:endParaRPr lang="es-ES"/>
          </a:p>
        </p:txBody>
      </p:sp>
    </p:spTree>
    <p:extLst>
      <p:ext uri="{BB962C8B-B14F-4D97-AF65-F5344CB8AC3E}">
        <p14:creationId xmlns:p14="http://schemas.microsoft.com/office/powerpoint/2010/main" val="368962003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31.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8.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5.png"/><Relationship Id="rId7"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2 Rectángulo"/>
          <p:cNvSpPr/>
          <p:nvPr/>
        </p:nvSpPr>
        <p:spPr>
          <a:xfrm>
            <a:off x="0" y="602685"/>
            <a:ext cx="9144000" cy="954107"/>
          </a:xfrm>
          <a:prstGeom prst="rect">
            <a:avLst/>
          </a:prstGeom>
        </p:spPr>
        <p:txBody>
          <a:bodyPr wrap="square">
            <a:spAutoFit/>
          </a:bodyPr>
          <a:lstStyle/>
          <a:p>
            <a:pPr algn="ctr"/>
            <a:r>
              <a:rPr lang="es-ES" sz="2800" dirty="0" smtClean="0">
                <a:solidFill>
                  <a:schemeClr val="bg1"/>
                </a:solidFill>
              </a:rPr>
              <a:t>CONCEPTOS BÁSICOS SOBRE CAMBIO CLIMÁTICO</a:t>
            </a:r>
          </a:p>
          <a:p>
            <a:pPr algn="ctr"/>
            <a:r>
              <a:rPr lang="es-ES" sz="2800" dirty="0" smtClean="0">
                <a:solidFill>
                  <a:schemeClr val="bg1"/>
                </a:solidFill>
              </a:rPr>
              <a:t>¿Qué es el cambio climático?</a:t>
            </a:r>
            <a:endParaRPr lang="es-PE" sz="2800" dirty="0">
              <a:solidFill>
                <a:schemeClr val="bg1"/>
              </a:solidFill>
            </a:endParaRPr>
          </a:p>
        </p:txBody>
      </p:sp>
    </p:spTree>
    <p:extLst>
      <p:ext uri="{BB962C8B-B14F-4D97-AF65-F5344CB8AC3E}">
        <p14:creationId xmlns:p14="http://schemas.microsoft.com/office/powerpoint/2010/main" val="1641742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15"/>
          <p:cNvSpPr/>
          <p:nvPr/>
        </p:nvSpPr>
        <p:spPr>
          <a:xfrm>
            <a:off x="467544" y="4941168"/>
            <a:ext cx="2592288" cy="504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4 CuadroTexto"/>
          <p:cNvSpPr txBox="1"/>
          <p:nvPr/>
        </p:nvSpPr>
        <p:spPr>
          <a:xfrm>
            <a:off x="467544" y="1574790"/>
            <a:ext cx="3312368" cy="2862322"/>
          </a:xfrm>
          <a:prstGeom prst="rect">
            <a:avLst/>
          </a:prstGeom>
          <a:noFill/>
        </p:spPr>
        <p:txBody>
          <a:bodyPr wrap="square" rtlCol="0">
            <a:spAutoFit/>
          </a:bodyPr>
          <a:lstStyle/>
          <a:p>
            <a:r>
              <a:rPr lang="es-ES" dirty="0" smtClean="0"/>
              <a:t>El calentamiento total de la tierra y océanos en el periodo de 1850 a 1900 y el 2003 a 2012 ha mostrado un incremento de 0.78ºC (0.72 a 0.85 ºC). </a:t>
            </a:r>
          </a:p>
          <a:p>
            <a:endParaRPr lang="es-ES" dirty="0"/>
          </a:p>
          <a:p>
            <a:r>
              <a:rPr lang="es-ES" dirty="0" smtClean="0"/>
              <a:t>El incremento de energía almacenada en el sistema climático está dominado por el calentamiento en los océanos.</a:t>
            </a:r>
            <a:endParaRPr lang="es-ES" dirty="0"/>
          </a:p>
        </p:txBody>
      </p:sp>
      <p:sp>
        <p:nvSpPr>
          <p:cNvPr id="4" name="3 CuadroTexto"/>
          <p:cNvSpPr txBox="1"/>
          <p:nvPr/>
        </p:nvSpPr>
        <p:spPr>
          <a:xfrm>
            <a:off x="467544" y="899428"/>
            <a:ext cx="7560840" cy="369332"/>
          </a:xfrm>
          <a:prstGeom prst="rect">
            <a:avLst/>
          </a:prstGeom>
          <a:noFill/>
        </p:spPr>
        <p:txBody>
          <a:bodyPr wrap="square" rtlCol="0">
            <a:spAutoFit/>
          </a:bodyPr>
          <a:lstStyle/>
          <a:p>
            <a:r>
              <a:rPr lang="es-ES" b="1" dirty="0" smtClean="0"/>
              <a:t>Cambios en la concentración de dióxido de carbono a lo largo del tiempo</a:t>
            </a:r>
          </a:p>
        </p:txBody>
      </p:sp>
      <p:sp>
        <p:nvSpPr>
          <p:cNvPr id="6" name="5 CuadroTexto"/>
          <p:cNvSpPr txBox="1"/>
          <p:nvPr/>
        </p:nvSpPr>
        <p:spPr>
          <a:xfrm>
            <a:off x="899592" y="5022304"/>
            <a:ext cx="1844479" cy="307777"/>
          </a:xfrm>
          <a:prstGeom prst="rect">
            <a:avLst/>
          </a:prstGeom>
          <a:noFill/>
        </p:spPr>
        <p:txBody>
          <a:bodyPr wrap="none" rtlCol="0">
            <a:spAutoFit/>
          </a:bodyPr>
          <a:lstStyle/>
          <a:p>
            <a:r>
              <a:rPr lang="es-ES" sz="1400" dirty="0" smtClean="0"/>
              <a:t>Fuente: www.nasa.gov</a:t>
            </a:r>
            <a:endParaRPr lang="es-ES" sz="1400" dirty="0"/>
          </a:p>
        </p:txBody>
      </p:sp>
      <p:pic>
        <p:nvPicPr>
          <p:cNvPr id="61444" name="Picture 4" descr="http://mapserver.gsfc.nasa.gov/gcmd-open/mmorahan/historical-trends-in-carbon-dioxide-concentrations-and-temperature-on-a-geological-and-recent-time-scale-1.jpg"/>
          <p:cNvPicPr>
            <a:picLocks noChangeAspect="1" noChangeArrowheads="1"/>
          </p:cNvPicPr>
          <p:nvPr/>
        </p:nvPicPr>
        <p:blipFill>
          <a:blip r:embed="rId3" cstate="print"/>
          <a:srcRect/>
          <a:stretch>
            <a:fillRect/>
          </a:stretch>
        </p:blipFill>
        <p:spPr bwMode="auto">
          <a:xfrm>
            <a:off x="4067944" y="1426461"/>
            <a:ext cx="4803642" cy="4270874"/>
          </a:xfrm>
          <a:prstGeom prst="rect">
            <a:avLst/>
          </a:prstGeom>
          <a:noFill/>
        </p:spPr>
      </p:pic>
      <p:pic>
        <p:nvPicPr>
          <p:cNvPr id="8" name="Imagen 6" descr="title_fucsi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872" y="-272504"/>
            <a:ext cx="8115300" cy="965200"/>
          </a:xfrm>
          <a:prstGeom prst="rect">
            <a:avLst/>
          </a:prstGeom>
        </p:spPr>
      </p:pic>
      <p:sp>
        <p:nvSpPr>
          <p:cNvPr id="9" name="Rectángulo 8"/>
          <p:cNvSpPr/>
          <p:nvPr/>
        </p:nvSpPr>
        <p:spPr>
          <a:xfrm>
            <a:off x="467544" y="116632"/>
            <a:ext cx="4117922" cy="369332"/>
          </a:xfrm>
          <a:prstGeom prst="rect">
            <a:avLst/>
          </a:prstGeom>
        </p:spPr>
        <p:txBody>
          <a:bodyPr wrap="none">
            <a:spAutoFit/>
          </a:bodyPr>
          <a:lstStyle/>
          <a:p>
            <a:r>
              <a:rPr lang="es-PE" b="1" cap="all" dirty="0" smtClean="0">
                <a:solidFill>
                  <a:schemeClr val="bg1"/>
                </a:solidFill>
              </a:rPr>
              <a:t>¿CÓMO OCURRE EL CAMBIO CLIMÁTICO?</a:t>
            </a:r>
            <a:endParaRPr lang="es-PE" b="1" cap="all" dirty="0">
              <a:solidFill>
                <a:schemeClr val="bg1"/>
              </a:solidFill>
            </a:endParaRPr>
          </a:p>
        </p:txBody>
      </p:sp>
      <p:pic>
        <p:nvPicPr>
          <p:cNvPr id="11" name="Imagen 17" descr="arrow_fuen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342" y="5013176"/>
            <a:ext cx="266700" cy="304800"/>
          </a:xfrm>
          <a:prstGeom prst="rect">
            <a:avLst/>
          </a:prstGeom>
        </p:spPr>
      </p:pic>
    </p:spTree>
    <p:extLst>
      <p:ext uri="{BB962C8B-B14F-4D97-AF65-F5344CB8AC3E}">
        <p14:creationId xmlns:p14="http://schemas.microsoft.com/office/powerpoint/2010/main" val="1188929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92671"/>
            <a:ext cx="8738493"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Rectángulo 92"/>
          <p:cNvSpPr/>
          <p:nvPr/>
        </p:nvSpPr>
        <p:spPr>
          <a:xfrm>
            <a:off x="107504" y="6071810"/>
            <a:ext cx="8784976" cy="288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6" name="6 Rectángulo"/>
          <p:cNvSpPr/>
          <p:nvPr/>
        </p:nvSpPr>
        <p:spPr>
          <a:xfrm>
            <a:off x="251521" y="620688"/>
            <a:ext cx="8738492" cy="276999"/>
          </a:xfrm>
          <a:prstGeom prst="rect">
            <a:avLst/>
          </a:prstGeom>
        </p:spPr>
        <p:txBody>
          <a:bodyPr wrap="square">
            <a:spAutoFit/>
          </a:bodyPr>
          <a:lstStyle/>
          <a:p>
            <a:r>
              <a:rPr lang="es-ES" sz="1200" dirty="0" smtClean="0">
                <a:solidFill>
                  <a:schemeClr val="tx1">
                    <a:lumMod val="85000"/>
                    <a:lumOff val="15000"/>
                  </a:schemeClr>
                </a:solidFill>
              </a:rPr>
              <a:t>La concentración de gases de GEI ha aumentado en buena parte debido a emisiones de estos gases por actividades humanas</a:t>
            </a:r>
            <a:endParaRPr lang="es-ES" sz="1200" dirty="0">
              <a:solidFill>
                <a:schemeClr val="tx1">
                  <a:lumMod val="85000"/>
                  <a:lumOff val="15000"/>
                </a:schemeClr>
              </a:solidFill>
            </a:endParaRPr>
          </a:p>
        </p:txBody>
      </p:sp>
      <p:sp>
        <p:nvSpPr>
          <p:cNvPr id="58" name="3 CuadroTexto"/>
          <p:cNvSpPr txBox="1"/>
          <p:nvPr/>
        </p:nvSpPr>
        <p:spPr>
          <a:xfrm>
            <a:off x="467545" y="1173449"/>
            <a:ext cx="3816423" cy="523220"/>
          </a:xfrm>
          <a:prstGeom prst="rect">
            <a:avLst/>
          </a:prstGeom>
          <a:noFill/>
        </p:spPr>
        <p:txBody>
          <a:bodyPr wrap="square" rtlCol="0">
            <a:spAutoFit/>
          </a:bodyPr>
          <a:lstStyle/>
          <a:p>
            <a:r>
              <a:rPr lang="es-ES" sz="1400" b="1" dirty="0" smtClean="0"/>
              <a:t>Emisiones de GEI antropogénicas anuales totales  por grupos de gases (1970-2010) </a:t>
            </a:r>
            <a:endParaRPr lang="es-ES" sz="1400" b="1" dirty="0"/>
          </a:p>
        </p:txBody>
      </p:sp>
      <p:sp>
        <p:nvSpPr>
          <p:cNvPr id="59" name="9 CuadroTexto"/>
          <p:cNvSpPr txBox="1"/>
          <p:nvPr/>
        </p:nvSpPr>
        <p:spPr>
          <a:xfrm rot="16200000">
            <a:off x="-570630" y="3193848"/>
            <a:ext cx="1458671" cy="307777"/>
          </a:xfrm>
          <a:prstGeom prst="rect">
            <a:avLst/>
          </a:prstGeom>
          <a:noFill/>
        </p:spPr>
        <p:txBody>
          <a:bodyPr wrap="square" rtlCol="0">
            <a:spAutoFit/>
          </a:bodyPr>
          <a:lstStyle/>
          <a:p>
            <a:r>
              <a:rPr lang="es-ES" sz="1400" dirty="0" smtClean="0"/>
              <a:t>Emisiones de GEI</a:t>
            </a:r>
            <a:endParaRPr lang="es-ES" sz="1400" dirty="0"/>
          </a:p>
        </p:txBody>
      </p:sp>
      <p:sp>
        <p:nvSpPr>
          <p:cNvPr id="66" name="4 CuadroTexto"/>
          <p:cNvSpPr txBox="1"/>
          <p:nvPr/>
        </p:nvSpPr>
        <p:spPr>
          <a:xfrm>
            <a:off x="288000" y="6069600"/>
            <a:ext cx="1365278" cy="276999"/>
          </a:xfrm>
          <a:prstGeom prst="rect">
            <a:avLst/>
          </a:prstGeom>
          <a:noFill/>
        </p:spPr>
        <p:txBody>
          <a:bodyPr wrap="none" rtlCol="0">
            <a:spAutoFit/>
          </a:bodyPr>
          <a:lstStyle/>
          <a:p>
            <a:r>
              <a:rPr lang="es-ES" sz="1200" dirty="0" smtClean="0"/>
              <a:t>Fuente: IPCC, 2014</a:t>
            </a:r>
            <a:endParaRPr lang="es-ES" sz="1200" dirty="0"/>
          </a:p>
        </p:txBody>
      </p:sp>
      <p:sp>
        <p:nvSpPr>
          <p:cNvPr id="84" name="32 Llamada rectangular"/>
          <p:cNvSpPr/>
          <p:nvPr/>
        </p:nvSpPr>
        <p:spPr>
          <a:xfrm>
            <a:off x="7002270" y="382351"/>
            <a:ext cx="1872208" cy="938337"/>
          </a:xfrm>
          <a:prstGeom prst="wedgeRoundRectCallout">
            <a:avLst>
              <a:gd name="adj1" fmla="val -57972"/>
              <a:gd name="adj2" fmla="val 41183"/>
              <a:gd name="adj3" fmla="val 16667"/>
            </a:avLst>
          </a:prstGeom>
          <a:solidFill>
            <a:srgbClr val="DA1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bg1"/>
                </a:solidFill>
              </a:rPr>
              <a:t>En los últimos 40 años, las emisiones antropogénicas prácticamente se han duplicado</a:t>
            </a:r>
            <a:endParaRPr lang="es-PE" sz="1100" dirty="0">
              <a:solidFill>
                <a:schemeClr val="bg1"/>
              </a:solidFill>
            </a:endParaRPr>
          </a:p>
        </p:txBody>
      </p:sp>
      <p:sp>
        <p:nvSpPr>
          <p:cNvPr id="85" name="34 Rectángulo"/>
          <p:cNvSpPr/>
          <p:nvPr/>
        </p:nvSpPr>
        <p:spPr>
          <a:xfrm>
            <a:off x="7182290" y="3576986"/>
            <a:ext cx="1656184" cy="1740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smtClean="0">
                <a:solidFill>
                  <a:srgbClr val="FFFFFF"/>
                </a:solidFill>
                <a:latin typeface="Calibri"/>
                <a:cs typeface="Calibri"/>
              </a:rPr>
              <a:t>65%: CO</a:t>
            </a:r>
            <a:r>
              <a:rPr lang="es-PE" sz="1400" baseline="-25000" dirty="0" smtClean="0">
                <a:solidFill>
                  <a:srgbClr val="FFFFFF"/>
                </a:solidFill>
                <a:latin typeface="Calibri"/>
                <a:cs typeface="Calibri"/>
              </a:rPr>
              <a:t>2</a:t>
            </a:r>
            <a:r>
              <a:rPr lang="es-PE" sz="1400" dirty="0" smtClean="0">
                <a:solidFill>
                  <a:srgbClr val="FFFFFF"/>
                </a:solidFill>
                <a:latin typeface="Calibri"/>
                <a:cs typeface="Calibri"/>
              </a:rPr>
              <a:t> por la quema de combustibles fósiles y procesos industriales</a:t>
            </a:r>
            <a:endParaRPr lang="es-PE" sz="1400" dirty="0">
              <a:solidFill>
                <a:srgbClr val="FFFFFF"/>
              </a:solidFill>
              <a:latin typeface="Calibri"/>
              <a:cs typeface="Calibri"/>
            </a:endParaRPr>
          </a:p>
        </p:txBody>
      </p:sp>
      <p:sp>
        <p:nvSpPr>
          <p:cNvPr id="86" name="35 Rectángulo"/>
          <p:cNvSpPr/>
          <p:nvPr/>
        </p:nvSpPr>
        <p:spPr>
          <a:xfrm>
            <a:off x="7146286" y="2746857"/>
            <a:ext cx="1728192" cy="466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100" dirty="0" smtClean="0">
                <a:solidFill>
                  <a:schemeClr val="bg1"/>
                </a:solidFill>
              </a:rPr>
              <a:t>11%: CO</a:t>
            </a:r>
            <a:r>
              <a:rPr lang="es-PE" sz="1100" baseline="-25000" dirty="0" smtClean="0">
                <a:solidFill>
                  <a:schemeClr val="bg1"/>
                </a:solidFill>
              </a:rPr>
              <a:t>2</a:t>
            </a:r>
            <a:r>
              <a:rPr lang="es-PE" sz="1100" dirty="0" smtClean="0">
                <a:solidFill>
                  <a:schemeClr val="bg1"/>
                </a:solidFill>
              </a:rPr>
              <a:t> de cambio de uso del suelo </a:t>
            </a:r>
            <a:endParaRPr lang="es-PE" sz="1100" dirty="0">
              <a:solidFill>
                <a:schemeClr val="bg1"/>
              </a:solidFill>
            </a:endParaRPr>
          </a:p>
        </p:txBody>
      </p:sp>
      <p:sp>
        <p:nvSpPr>
          <p:cNvPr id="87" name="36 Rectángulo"/>
          <p:cNvSpPr/>
          <p:nvPr/>
        </p:nvSpPr>
        <p:spPr>
          <a:xfrm>
            <a:off x="7092280" y="2132856"/>
            <a:ext cx="1836204" cy="631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100" dirty="0">
                <a:solidFill>
                  <a:schemeClr val="tx1">
                    <a:lumMod val="75000"/>
                    <a:lumOff val="25000"/>
                  </a:schemeClr>
                </a:solidFill>
                <a:latin typeface="Calibri"/>
                <a:cs typeface="Calibri"/>
              </a:rPr>
              <a:t>16%: Metano por ganadería, </a:t>
            </a:r>
            <a:r>
              <a:rPr lang="es-PE" sz="1100" dirty="0" smtClean="0">
                <a:solidFill>
                  <a:schemeClr val="tx1">
                    <a:lumMod val="75000"/>
                    <a:lumOff val="25000"/>
                  </a:schemeClr>
                </a:solidFill>
                <a:latin typeface="Calibri"/>
                <a:cs typeface="Calibri"/>
              </a:rPr>
              <a:t>agricultura, </a:t>
            </a:r>
            <a:r>
              <a:rPr lang="es-PE" sz="1100" dirty="0">
                <a:solidFill>
                  <a:schemeClr val="tx1">
                    <a:lumMod val="75000"/>
                    <a:lumOff val="25000"/>
                  </a:schemeClr>
                </a:solidFill>
                <a:latin typeface="Calibri"/>
                <a:cs typeface="Calibri"/>
              </a:rPr>
              <a:t>desechos, otros</a:t>
            </a:r>
          </a:p>
        </p:txBody>
      </p:sp>
      <p:sp>
        <p:nvSpPr>
          <p:cNvPr id="88" name="37 Rectángulo"/>
          <p:cNvSpPr/>
          <p:nvPr/>
        </p:nvSpPr>
        <p:spPr>
          <a:xfrm>
            <a:off x="7132295" y="1844824"/>
            <a:ext cx="1756174" cy="34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100" dirty="0">
                <a:solidFill>
                  <a:schemeClr val="tx1">
                    <a:lumMod val="75000"/>
                    <a:lumOff val="25000"/>
                  </a:schemeClr>
                </a:solidFill>
                <a:latin typeface="Calibri"/>
                <a:cs typeface="Calibri"/>
              </a:rPr>
              <a:t>8%: Otros gases y procesos</a:t>
            </a:r>
          </a:p>
        </p:txBody>
      </p:sp>
      <p:pic>
        <p:nvPicPr>
          <p:cNvPr id="95" name="Imagen 94" descr="arrow_fuen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5" y="6107501"/>
            <a:ext cx="226323" cy="258655"/>
          </a:xfrm>
          <a:prstGeom prst="rect">
            <a:avLst/>
          </a:prstGeom>
        </p:spPr>
      </p:pic>
      <p:pic>
        <p:nvPicPr>
          <p:cNvPr id="1028" name="Picture 4" descr="D:\Libelula\flecha-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92" y="1172623"/>
            <a:ext cx="6453188" cy="2030412"/>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6" descr="title_fucsi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6872" y="-272504"/>
            <a:ext cx="8640960" cy="965200"/>
          </a:xfrm>
          <a:prstGeom prst="rect">
            <a:avLst/>
          </a:prstGeom>
        </p:spPr>
      </p:pic>
      <p:sp>
        <p:nvSpPr>
          <p:cNvPr id="19" name="Rectángulo 14"/>
          <p:cNvSpPr/>
          <p:nvPr/>
        </p:nvSpPr>
        <p:spPr>
          <a:xfrm>
            <a:off x="251520" y="140389"/>
            <a:ext cx="5036122" cy="369332"/>
          </a:xfrm>
          <a:prstGeom prst="rect">
            <a:avLst/>
          </a:prstGeom>
        </p:spPr>
        <p:txBody>
          <a:bodyPr wrap="none">
            <a:spAutoFit/>
          </a:bodyPr>
          <a:lstStyle/>
          <a:p>
            <a:r>
              <a:rPr lang="es-ES" b="1" cap="all" dirty="0">
                <a:solidFill>
                  <a:schemeClr val="bg1"/>
                </a:solidFill>
              </a:rPr>
              <a:t>¿Por qué aumenta la concentración de GEI?</a:t>
            </a:r>
          </a:p>
        </p:txBody>
      </p:sp>
    </p:spTree>
    <p:extLst>
      <p:ext uri="{BB962C8B-B14F-4D97-AF65-F5344CB8AC3E}">
        <p14:creationId xmlns:p14="http://schemas.microsoft.com/office/powerpoint/2010/main" val="4195899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32319"/>
            <a:ext cx="3672408" cy="61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ángulo 4"/>
          <p:cNvSpPr/>
          <p:nvPr/>
        </p:nvSpPr>
        <p:spPr>
          <a:xfrm>
            <a:off x="899592" y="3214717"/>
            <a:ext cx="3384376" cy="646331"/>
          </a:xfrm>
          <a:prstGeom prst="rect">
            <a:avLst/>
          </a:prstGeom>
        </p:spPr>
        <p:txBody>
          <a:bodyPr wrap="square">
            <a:spAutoFit/>
          </a:bodyPr>
          <a:lstStyle/>
          <a:p>
            <a:r>
              <a:rPr lang="es-ES" dirty="0">
                <a:solidFill>
                  <a:srgbClr val="262626"/>
                </a:solidFill>
              </a:rPr>
              <a:t>Emisiones de GEI en el mundo según sectores</a:t>
            </a:r>
          </a:p>
        </p:txBody>
      </p:sp>
      <p:grpSp>
        <p:nvGrpSpPr>
          <p:cNvPr id="2" name="1 Grupo"/>
          <p:cNvGrpSpPr/>
          <p:nvPr/>
        </p:nvGrpSpPr>
        <p:grpSpPr>
          <a:xfrm>
            <a:off x="107504" y="6069600"/>
            <a:ext cx="8784976" cy="296556"/>
            <a:chOff x="107504" y="6069600"/>
            <a:chExt cx="8784976" cy="296556"/>
          </a:xfrm>
        </p:grpSpPr>
        <p:sp>
          <p:nvSpPr>
            <p:cNvPr id="7" name="Rectángulo 6"/>
            <p:cNvSpPr/>
            <p:nvPr/>
          </p:nvSpPr>
          <p:spPr>
            <a:xfrm>
              <a:off x="107504" y="6071810"/>
              <a:ext cx="8784976" cy="2880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4 CuadroTexto"/>
            <p:cNvSpPr txBox="1"/>
            <p:nvPr/>
          </p:nvSpPr>
          <p:spPr>
            <a:xfrm>
              <a:off x="288000" y="6069600"/>
              <a:ext cx="1365278" cy="276999"/>
            </a:xfrm>
            <a:prstGeom prst="rect">
              <a:avLst/>
            </a:prstGeom>
            <a:noFill/>
          </p:spPr>
          <p:txBody>
            <a:bodyPr wrap="none" rtlCol="0">
              <a:spAutoFit/>
            </a:bodyPr>
            <a:lstStyle/>
            <a:p>
              <a:r>
                <a:rPr lang="es-ES" sz="1200" dirty="0" smtClean="0"/>
                <a:t>Fuente: IPCC, 2014</a:t>
              </a:r>
              <a:endParaRPr lang="es-ES" sz="1200" dirty="0"/>
            </a:p>
          </p:txBody>
        </p:sp>
        <p:pic>
          <p:nvPicPr>
            <p:cNvPr id="9" name="Imagen 8" descr="arrow_fuen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5" y="6107501"/>
              <a:ext cx="226323" cy="258655"/>
            </a:xfrm>
            <a:prstGeom prst="rect">
              <a:avLst/>
            </a:prstGeom>
          </p:spPr>
        </p:pic>
      </p:grpSp>
      <p:pic>
        <p:nvPicPr>
          <p:cNvPr id="10" name="Imagen 6" descr="title_fucsi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872" y="-272504"/>
            <a:ext cx="8640960" cy="965200"/>
          </a:xfrm>
          <a:prstGeom prst="rect">
            <a:avLst/>
          </a:prstGeom>
        </p:spPr>
      </p:pic>
      <p:sp>
        <p:nvSpPr>
          <p:cNvPr id="11" name="Rectángulo 14"/>
          <p:cNvSpPr/>
          <p:nvPr/>
        </p:nvSpPr>
        <p:spPr>
          <a:xfrm>
            <a:off x="251520" y="140389"/>
            <a:ext cx="5036122" cy="369332"/>
          </a:xfrm>
          <a:prstGeom prst="rect">
            <a:avLst/>
          </a:prstGeom>
        </p:spPr>
        <p:txBody>
          <a:bodyPr wrap="none">
            <a:spAutoFit/>
          </a:bodyPr>
          <a:lstStyle/>
          <a:p>
            <a:r>
              <a:rPr lang="es-ES" b="1" cap="all" dirty="0">
                <a:solidFill>
                  <a:schemeClr val="bg1"/>
                </a:solidFill>
              </a:rPr>
              <a:t>¿Por qué aumenta la concentración de GEI?</a:t>
            </a:r>
          </a:p>
        </p:txBody>
      </p:sp>
    </p:spTree>
    <p:extLst>
      <p:ext uri="{BB962C8B-B14F-4D97-AF65-F5344CB8AC3E}">
        <p14:creationId xmlns:p14="http://schemas.microsoft.com/office/powerpoint/2010/main" val="3858219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6" descr="title_fucsi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872" y="-272504"/>
            <a:ext cx="8115300" cy="965200"/>
          </a:xfrm>
          <a:prstGeom prst="rect">
            <a:avLst/>
          </a:prstGeom>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 y="4939514"/>
            <a:ext cx="7934325" cy="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36" y="2106224"/>
            <a:ext cx="7933172" cy="254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20 CuadroTexto"/>
          <p:cNvSpPr txBox="1"/>
          <p:nvPr/>
        </p:nvSpPr>
        <p:spPr>
          <a:xfrm>
            <a:off x="670683" y="1732746"/>
            <a:ext cx="7934325" cy="400110"/>
          </a:xfrm>
          <a:prstGeom prst="rect">
            <a:avLst/>
          </a:prstGeom>
          <a:solidFill>
            <a:schemeClr val="tx1"/>
          </a:solidFill>
        </p:spPr>
        <p:txBody>
          <a:bodyPr wrap="square" rtlCol="0">
            <a:spAutoFit/>
          </a:bodyPr>
          <a:lstStyle/>
          <a:p>
            <a:pPr algn="ctr"/>
            <a:r>
              <a:rPr lang="es-ES" sz="2000" b="1" dirty="0" smtClean="0">
                <a:solidFill>
                  <a:schemeClr val="bg1"/>
                </a:solidFill>
              </a:rPr>
              <a:t>Las opciones que enfrentamos hoy</a:t>
            </a:r>
            <a:endParaRPr lang="es-ES" sz="2000" b="1" dirty="0">
              <a:solidFill>
                <a:schemeClr val="bg1"/>
              </a:solidFill>
            </a:endParaRPr>
          </a:p>
        </p:txBody>
      </p:sp>
      <p:sp>
        <p:nvSpPr>
          <p:cNvPr id="2" name="1 Rectángulo"/>
          <p:cNvSpPr/>
          <p:nvPr/>
        </p:nvSpPr>
        <p:spPr>
          <a:xfrm>
            <a:off x="539552" y="2154151"/>
            <a:ext cx="2160241" cy="482761"/>
          </a:xfrm>
          <a:prstGeom prst="rect">
            <a:avLst/>
          </a:prstGeom>
        </p:spPr>
        <p:txBody>
          <a:bodyPr wrap="square">
            <a:spAutoFit/>
          </a:bodyPr>
          <a:lstStyle/>
          <a:p>
            <a:pPr algn="ctr">
              <a:lnSpc>
                <a:spcPts val="1500"/>
              </a:lnSpc>
            </a:pPr>
            <a:r>
              <a:rPr lang="es-ES" sz="1590" b="1" dirty="0">
                <a:solidFill>
                  <a:schemeClr val="bg1"/>
                </a:solidFill>
              </a:rPr>
              <a:t>Se mantiene el </a:t>
            </a:r>
            <a:r>
              <a:rPr lang="es-ES" sz="1590" b="1" dirty="0" smtClean="0">
                <a:solidFill>
                  <a:schemeClr val="bg1"/>
                </a:solidFill>
              </a:rPr>
              <a:t>ritmo</a:t>
            </a:r>
            <a:br>
              <a:rPr lang="es-ES" sz="1590" b="1" dirty="0" smtClean="0">
                <a:solidFill>
                  <a:schemeClr val="bg1"/>
                </a:solidFill>
              </a:rPr>
            </a:br>
            <a:r>
              <a:rPr lang="es-ES" sz="1590" b="1" dirty="0" smtClean="0">
                <a:solidFill>
                  <a:schemeClr val="bg1"/>
                </a:solidFill>
              </a:rPr>
              <a:t>de </a:t>
            </a:r>
            <a:r>
              <a:rPr lang="es-ES" sz="1590" b="1" dirty="0">
                <a:solidFill>
                  <a:schemeClr val="bg1"/>
                </a:solidFill>
              </a:rPr>
              <a:t>emisiones actuales</a:t>
            </a:r>
          </a:p>
        </p:txBody>
      </p:sp>
      <p:sp>
        <p:nvSpPr>
          <p:cNvPr id="3" name="2 Rectángulo"/>
          <p:cNvSpPr/>
          <p:nvPr/>
        </p:nvSpPr>
        <p:spPr>
          <a:xfrm>
            <a:off x="2752077" y="2215569"/>
            <a:ext cx="1761316" cy="338554"/>
          </a:xfrm>
          <a:prstGeom prst="rect">
            <a:avLst/>
          </a:prstGeom>
        </p:spPr>
        <p:txBody>
          <a:bodyPr wrap="none">
            <a:spAutoFit/>
          </a:bodyPr>
          <a:lstStyle/>
          <a:p>
            <a:pPr algn="ctr"/>
            <a:r>
              <a:rPr lang="es-ES" sz="1600" b="1" dirty="0">
                <a:solidFill>
                  <a:schemeClr val="bg1"/>
                </a:solidFill>
              </a:rPr>
              <a:t>Algo de mitigación</a:t>
            </a:r>
          </a:p>
        </p:txBody>
      </p:sp>
      <p:sp>
        <p:nvSpPr>
          <p:cNvPr id="4" name="3 Rectángulo"/>
          <p:cNvSpPr/>
          <p:nvPr/>
        </p:nvSpPr>
        <p:spPr>
          <a:xfrm>
            <a:off x="4793751" y="2215569"/>
            <a:ext cx="1672638" cy="338554"/>
          </a:xfrm>
          <a:prstGeom prst="rect">
            <a:avLst/>
          </a:prstGeom>
        </p:spPr>
        <p:txBody>
          <a:bodyPr wrap="none">
            <a:spAutoFit/>
          </a:bodyPr>
          <a:lstStyle/>
          <a:p>
            <a:pPr algn="ctr"/>
            <a:r>
              <a:rPr lang="es-ES" sz="1600" b="1" dirty="0">
                <a:solidFill>
                  <a:schemeClr val="bg1"/>
                </a:solidFill>
              </a:rPr>
              <a:t>Fuerte mitigación</a:t>
            </a:r>
          </a:p>
        </p:txBody>
      </p:sp>
      <p:sp>
        <p:nvSpPr>
          <p:cNvPr id="5" name="4 Rectángulo"/>
          <p:cNvSpPr/>
          <p:nvPr/>
        </p:nvSpPr>
        <p:spPr>
          <a:xfrm>
            <a:off x="2627705" y="2708920"/>
            <a:ext cx="2010060" cy="1200329"/>
          </a:xfrm>
          <a:prstGeom prst="rect">
            <a:avLst/>
          </a:prstGeom>
        </p:spPr>
        <p:txBody>
          <a:bodyPr wrap="square">
            <a:spAutoFit/>
          </a:bodyPr>
          <a:lstStyle/>
          <a:p>
            <a:pPr algn="ctr"/>
            <a:r>
              <a:rPr lang="es-ES" sz="1200" dirty="0">
                <a:solidFill>
                  <a:schemeClr val="bg1"/>
                </a:solidFill>
              </a:rPr>
              <a:t>Emisiones crecen </a:t>
            </a:r>
            <a:r>
              <a:rPr lang="es-ES" sz="1200" dirty="0" smtClean="0">
                <a:solidFill>
                  <a:schemeClr val="bg1"/>
                </a:solidFill>
              </a:rPr>
              <a:t>al año  </a:t>
            </a:r>
            <a:r>
              <a:rPr lang="es-ES" sz="1200" dirty="0">
                <a:solidFill>
                  <a:schemeClr val="bg1"/>
                </a:solidFill>
              </a:rPr>
              <a:t>2080 y después caen.</a:t>
            </a:r>
          </a:p>
          <a:p>
            <a:pPr algn="ctr"/>
            <a:r>
              <a:rPr lang="es-ES" sz="1200" b="1" dirty="0" err="1">
                <a:solidFill>
                  <a:schemeClr val="bg1"/>
                </a:solidFill>
              </a:rPr>
              <a:t>RPC</a:t>
            </a:r>
            <a:r>
              <a:rPr lang="es-ES" sz="1200" b="1" dirty="0">
                <a:solidFill>
                  <a:schemeClr val="bg1"/>
                </a:solidFill>
              </a:rPr>
              <a:t> 6.0*</a:t>
            </a:r>
          </a:p>
          <a:p>
            <a:pPr algn="ctr"/>
            <a:endParaRPr lang="es-ES" sz="1200" b="1" dirty="0" smtClean="0">
              <a:solidFill>
                <a:schemeClr val="bg1"/>
              </a:solidFill>
            </a:endParaRPr>
          </a:p>
          <a:p>
            <a:pPr algn="ctr"/>
            <a:endParaRPr lang="es-ES" sz="1200" b="1" dirty="0">
              <a:solidFill>
                <a:schemeClr val="bg1"/>
              </a:solidFill>
            </a:endParaRPr>
          </a:p>
          <a:p>
            <a:pPr algn="ctr"/>
            <a:r>
              <a:rPr lang="es-ES" sz="1200" b="1" dirty="0">
                <a:solidFill>
                  <a:schemeClr val="bg1"/>
                </a:solidFill>
              </a:rPr>
              <a:t>Probable que exceda 2°C</a:t>
            </a:r>
          </a:p>
        </p:txBody>
      </p:sp>
      <p:sp>
        <p:nvSpPr>
          <p:cNvPr id="6" name="5 Rectángulo"/>
          <p:cNvSpPr/>
          <p:nvPr/>
        </p:nvSpPr>
        <p:spPr>
          <a:xfrm>
            <a:off x="4637845" y="2690336"/>
            <a:ext cx="2022388" cy="1384995"/>
          </a:xfrm>
          <a:prstGeom prst="rect">
            <a:avLst/>
          </a:prstGeom>
        </p:spPr>
        <p:txBody>
          <a:bodyPr wrap="square">
            <a:spAutoFit/>
          </a:bodyPr>
          <a:lstStyle/>
          <a:p>
            <a:pPr algn="ctr"/>
            <a:r>
              <a:rPr lang="es-ES" sz="1200" dirty="0">
                <a:solidFill>
                  <a:schemeClr val="bg1"/>
                </a:solidFill>
              </a:rPr>
              <a:t>Emisiones se estabilizan a la mitad de las emisiones de hoy para </a:t>
            </a:r>
            <a:r>
              <a:rPr lang="es-ES" sz="1200" dirty="0" smtClean="0">
                <a:solidFill>
                  <a:schemeClr val="bg1"/>
                </a:solidFill>
              </a:rPr>
              <a:t>2080</a:t>
            </a:r>
            <a:r>
              <a:rPr lang="es-ES" sz="1200" dirty="0">
                <a:solidFill>
                  <a:schemeClr val="bg1"/>
                </a:solidFill>
              </a:rPr>
              <a:t>.</a:t>
            </a:r>
          </a:p>
          <a:p>
            <a:pPr algn="ctr"/>
            <a:r>
              <a:rPr lang="es-ES" sz="1200" b="1" dirty="0" err="1">
                <a:solidFill>
                  <a:schemeClr val="bg1"/>
                </a:solidFill>
              </a:rPr>
              <a:t>RPC</a:t>
            </a:r>
            <a:r>
              <a:rPr lang="es-ES" sz="1200" b="1" dirty="0">
                <a:solidFill>
                  <a:schemeClr val="bg1"/>
                </a:solidFill>
              </a:rPr>
              <a:t> 4.5</a:t>
            </a:r>
          </a:p>
          <a:p>
            <a:pPr algn="ctr"/>
            <a:endParaRPr lang="es-ES" sz="1200" b="1" dirty="0">
              <a:solidFill>
                <a:schemeClr val="bg1"/>
              </a:solidFill>
            </a:endParaRPr>
          </a:p>
          <a:p>
            <a:pPr algn="ctr"/>
            <a:r>
              <a:rPr lang="es-ES" sz="1200" b="1" dirty="0">
                <a:solidFill>
                  <a:schemeClr val="bg1"/>
                </a:solidFill>
              </a:rPr>
              <a:t>Lo más probable es que no exceda 2°C</a:t>
            </a:r>
          </a:p>
        </p:txBody>
      </p:sp>
      <p:sp>
        <p:nvSpPr>
          <p:cNvPr id="7" name="6 Rectángulo"/>
          <p:cNvSpPr/>
          <p:nvPr/>
        </p:nvSpPr>
        <p:spPr>
          <a:xfrm>
            <a:off x="6691663" y="2204864"/>
            <a:ext cx="1833323" cy="338554"/>
          </a:xfrm>
          <a:prstGeom prst="rect">
            <a:avLst/>
          </a:prstGeom>
        </p:spPr>
        <p:txBody>
          <a:bodyPr wrap="none">
            <a:spAutoFit/>
          </a:bodyPr>
          <a:lstStyle/>
          <a:p>
            <a:pPr algn="ctr"/>
            <a:r>
              <a:rPr lang="es-ES" sz="1600" b="1" dirty="0">
                <a:solidFill>
                  <a:schemeClr val="bg1"/>
                </a:solidFill>
              </a:rPr>
              <a:t>Mitigación agresiva</a:t>
            </a:r>
          </a:p>
        </p:txBody>
      </p:sp>
      <p:sp>
        <p:nvSpPr>
          <p:cNvPr id="9" name="8 Rectángulo"/>
          <p:cNvSpPr/>
          <p:nvPr/>
        </p:nvSpPr>
        <p:spPr>
          <a:xfrm>
            <a:off x="6588224" y="2698609"/>
            <a:ext cx="2016783" cy="1384995"/>
          </a:xfrm>
          <a:prstGeom prst="rect">
            <a:avLst/>
          </a:prstGeom>
        </p:spPr>
        <p:txBody>
          <a:bodyPr wrap="square">
            <a:spAutoFit/>
          </a:bodyPr>
          <a:lstStyle/>
          <a:p>
            <a:pPr algn="ctr"/>
            <a:r>
              <a:rPr lang="es-ES" sz="1200" dirty="0">
                <a:solidFill>
                  <a:schemeClr val="bg1"/>
                </a:solidFill>
              </a:rPr>
              <a:t>Emisiones se reducen a la mitad para </a:t>
            </a:r>
            <a:r>
              <a:rPr lang="es-ES" sz="1200" dirty="0" smtClean="0">
                <a:solidFill>
                  <a:schemeClr val="bg1"/>
                </a:solidFill>
              </a:rPr>
              <a:t>2050</a:t>
            </a:r>
            <a:endParaRPr lang="es-ES" sz="1200" dirty="0">
              <a:solidFill>
                <a:schemeClr val="bg1"/>
              </a:solidFill>
            </a:endParaRPr>
          </a:p>
          <a:p>
            <a:pPr algn="ctr"/>
            <a:r>
              <a:rPr lang="es-ES" sz="1200" b="1" dirty="0" err="1">
                <a:solidFill>
                  <a:schemeClr val="bg1"/>
                </a:solidFill>
              </a:rPr>
              <a:t>RPC</a:t>
            </a:r>
            <a:r>
              <a:rPr lang="es-ES" sz="1200" b="1" dirty="0">
                <a:solidFill>
                  <a:schemeClr val="bg1"/>
                </a:solidFill>
              </a:rPr>
              <a:t> 2.6</a:t>
            </a:r>
          </a:p>
          <a:p>
            <a:pPr algn="ctr"/>
            <a:endParaRPr lang="es-ES" sz="1200" b="1" dirty="0">
              <a:solidFill>
                <a:schemeClr val="bg1"/>
              </a:solidFill>
            </a:endParaRPr>
          </a:p>
          <a:p>
            <a:pPr algn="ctr"/>
            <a:endParaRPr lang="es-ES" sz="1200" b="1" dirty="0">
              <a:solidFill>
                <a:schemeClr val="bg1"/>
              </a:solidFill>
            </a:endParaRPr>
          </a:p>
          <a:p>
            <a:pPr algn="ctr"/>
            <a:r>
              <a:rPr lang="es-ES" sz="1200" b="1" dirty="0">
                <a:solidFill>
                  <a:schemeClr val="bg1"/>
                </a:solidFill>
              </a:rPr>
              <a:t>No es probable que exceda 2°C</a:t>
            </a:r>
          </a:p>
        </p:txBody>
      </p:sp>
      <p:sp>
        <p:nvSpPr>
          <p:cNvPr id="11" name="10 Rectángulo"/>
          <p:cNvSpPr/>
          <p:nvPr/>
        </p:nvSpPr>
        <p:spPr>
          <a:xfrm>
            <a:off x="671836" y="2712327"/>
            <a:ext cx="1955949" cy="1200329"/>
          </a:xfrm>
          <a:prstGeom prst="rect">
            <a:avLst/>
          </a:prstGeom>
        </p:spPr>
        <p:txBody>
          <a:bodyPr wrap="square">
            <a:spAutoFit/>
          </a:bodyPr>
          <a:lstStyle/>
          <a:p>
            <a:pPr algn="ctr"/>
            <a:r>
              <a:rPr lang="es-ES" sz="1200" dirty="0">
                <a:solidFill>
                  <a:schemeClr val="bg1"/>
                </a:solidFill>
              </a:rPr>
              <a:t>Emisiones continúan incrementándose a tasas actuales.</a:t>
            </a:r>
          </a:p>
          <a:p>
            <a:pPr algn="ctr"/>
            <a:r>
              <a:rPr lang="es-ES" sz="1200" b="1" dirty="0" err="1">
                <a:solidFill>
                  <a:schemeClr val="bg1"/>
                </a:solidFill>
              </a:rPr>
              <a:t>RPC</a:t>
            </a:r>
            <a:r>
              <a:rPr lang="es-ES" sz="1200" b="1" dirty="0">
                <a:solidFill>
                  <a:schemeClr val="bg1"/>
                </a:solidFill>
              </a:rPr>
              <a:t> 8.5*</a:t>
            </a:r>
          </a:p>
          <a:p>
            <a:pPr algn="ctr"/>
            <a:endParaRPr lang="es-ES" sz="1200" b="1" dirty="0">
              <a:solidFill>
                <a:schemeClr val="bg1"/>
              </a:solidFill>
            </a:endParaRPr>
          </a:p>
          <a:p>
            <a:pPr algn="ctr"/>
            <a:r>
              <a:rPr lang="es-ES" sz="1200" b="1" dirty="0">
                <a:solidFill>
                  <a:schemeClr val="bg1"/>
                </a:solidFill>
              </a:rPr>
              <a:t>Probable que no exceda 4°C</a:t>
            </a:r>
          </a:p>
        </p:txBody>
      </p:sp>
      <p:sp>
        <p:nvSpPr>
          <p:cNvPr id="29" name="Rectángulo 8"/>
          <p:cNvSpPr/>
          <p:nvPr/>
        </p:nvSpPr>
        <p:spPr>
          <a:xfrm>
            <a:off x="467544" y="116632"/>
            <a:ext cx="2960939" cy="369332"/>
          </a:xfrm>
          <a:prstGeom prst="rect">
            <a:avLst/>
          </a:prstGeom>
        </p:spPr>
        <p:txBody>
          <a:bodyPr wrap="none">
            <a:spAutoFit/>
          </a:bodyPr>
          <a:lstStyle/>
          <a:p>
            <a:r>
              <a:rPr lang="es-PE" b="1" cap="all" dirty="0" smtClean="0">
                <a:solidFill>
                  <a:schemeClr val="bg1"/>
                </a:solidFill>
              </a:rPr>
              <a:t>Escenarios de mitigación</a:t>
            </a:r>
            <a:endParaRPr lang="es-PE" b="1" cap="all" dirty="0">
              <a:solidFill>
                <a:schemeClr val="bg1"/>
              </a:solidFill>
            </a:endParaRPr>
          </a:p>
        </p:txBody>
      </p:sp>
      <p:sp>
        <p:nvSpPr>
          <p:cNvPr id="24" name="Rectángulo 92"/>
          <p:cNvSpPr/>
          <p:nvPr/>
        </p:nvSpPr>
        <p:spPr>
          <a:xfrm>
            <a:off x="107504" y="6071810"/>
            <a:ext cx="2798072" cy="27478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5" name="4 CuadroTexto"/>
          <p:cNvSpPr txBox="1"/>
          <p:nvPr/>
        </p:nvSpPr>
        <p:spPr>
          <a:xfrm>
            <a:off x="288000" y="6069600"/>
            <a:ext cx="2617576" cy="276999"/>
          </a:xfrm>
          <a:prstGeom prst="rect">
            <a:avLst/>
          </a:prstGeom>
          <a:noFill/>
        </p:spPr>
        <p:txBody>
          <a:bodyPr wrap="none" rtlCol="0">
            <a:spAutoFit/>
          </a:bodyPr>
          <a:lstStyle/>
          <a:p>
            <a:r>
              <a:rPr lang="en-US" sz="1200" dirty="0"/>
              <a:t>Fuente: </a:t>
            </a:r>
            <a:r>
              <a:rPr lang="en-US" sz="1200" dirty="0" err="1"/>
              <a:t>Universitiy</a:t>
            </a:r>
            <a:r>
              <a:rPr lang="en-US" sz="1200" dirty="0"/>
              <a:t> of Cambridge, 2013</a:t>
            </a:r>
          </a:p>
        </p:txBody>
      </p:sp>
      <p:pic>
        <p:nvPicPr>
          <p:cNvPr id="26" name="Imagen 94" descr="arrow_fuen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135" y="6107501"/>
            <a:ext cx="226323" cy="258655"/>
          </a:xfrm>
          <a:prstGeom prst="rect">
            <a:avLst/>
          </a:prstGeom>
        </p:spPr>
      </p:pic>
    </p:spTree>
    <p:extLst>
      <p:ext uri="{BB962C8B-B14F-4D97-AF65-F5344CB8AC3E}">
        <p14:creationId xmlns:p14="http://schemas.microsoft.com/office/powerpoint/2010/main" val="1692594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6" y="-70647"/>
            <a:ext cx="9332392" cy="699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3"/>
          <p:cNvSpPr txBox="1">
            <a:spLocks/>
          </p:cNvSpPr>
          <p:nvPr/>
        </p:nvSpPr>
        <p:spPr>
          <a:xfrm>
            <a:off x="539552" y="4365104"/>
            <a:ext cx="5256584" cy="1323439"/>
          </a:xfrm>
          <a:prstGeom prst="rect">
            <a:avLst/>
          </a:prstGeom>
        </p:spPr>
        <p:txBody>
          <a:bodyPr vert="horz" wrap="square" lIns="91440" tIns="45720" rIns="91440" bIns="45720"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b="1" dirty="0" smtClean="0">
                <a:solidFill>
                  <a:schemeClr val="bg1"/>
                </a:solidFill>
              </a:rPr>
              <a:t>2. ¿Cómo se manifiesta el Cambio Climático?</a:t>
            </a:r>
            <a:endParaRPr lang="es-PE" sz="4000" b="1"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332006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5" descr="box_cy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816" y="-292571"/>
            <a:ext cx="8115300" cy="965200"/>
          </a:xfrm>
          <a:prstGeom prst="rect">
            <a:avLst/>
          </a:prstGeom>
        </p:spPr>
      </p:pic>
      <p:sp>
        <p:nvSpPr>
          <p:cNvPr id="18" name="Rectángulo 15"/>
          <p:cNvSpPr/>
          <p:nvPr/>
        </p:nvSpPr>
        <p:spPr>
          <a:xfrm>
            <a:off x="467544" y="5805264"/>
            <a:ext cx="1950173" cy="504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9" name="Imagen 17" descr="arrow_fuen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342" y="5877272"/>
            <a:ext cx="266700" cy="304800"/>
          </a:xfrm>
          <a:prstGeom prst="rect">
            <a:avLst/>
          </a:prstGeom>
        </p:spPr>
      </p:pic>
      <p:sp>
        <p:nvSpPr>
          <p:cNvPr id="2" name="1 CuadroTexto"/>
          <p:cNvSpPr txBox="1"/>
          <p:nvPr/>
        </p:nvSpPr>
        <p:spPr>
          <a:xfrm>
            <a:off x="467544" y="692696"/>
            <a:ext cx="7405931" cy="646331"/>
          </a:xfrm>
          <a:prstGeom prst="rect">
            <a:avLst/>
          </a:prstGeom>
          <a:noFill/>
        </p:spPr>
        <p:txBody>
          <a:bodyPr wrap="square" rtlCol="0">
            <a:spAutoFit/>
          </a:bodyPr>
          <a:lstStyle/>
          <a:p>
            <a:r>
              <a:rPr lang="es-ES" dirty="0" smtClean="0"/>
              <a:t>Cambios promedio proyectados en la temperatura de la superficie terrestre y la precipitación.</a:t>
            </a:r>
            <a:endParaRPr lang="es-ES" dirty="0"/>
          </a:p>
        </p:txBody>
      </p:sp>
      <p:grpSp>
        <p:nvGrpSpPr>
          <p:cNvPr id="4" name="3 Grupo"/>
          <p:cNvGrpSpPr/>
          <p:nvPr/>
        </p:nvGrpSpPr>
        <p:grpSpPr>
          <a:xfrm>
            <a:off x="2120492" y="1763239"/>
            <a:ext cx="5752983" cy="4114033"/>
            <a:chOff x="1232012" y="548680"/>
            <a:chExt cx="6806519" cy="5005960"/>
          </a:xfrm>
        </p:grpSpPr>
        <p:pic>
          <p:nvPicPr>
            <p:cNvPr id="3077"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740" t="12626" r="21068" b="9354"/>
            <a:stretch/>
          </p:blipFill>
          <p:spPr bwMode="auto">
            <a:xfrm>
              <a:off x="1552756" y="748146"/>
              <a:ext cx="6485775" cy="480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331640" y="548680"/>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1232012" y="3151393"/>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7 CuadroTexto"/>
          <p:cNvSpPr txBox="1"/>
          <p:nvPr/>
        </p:nvSpPr>
        <p:spPr>
          <a:xfrm>
            <a:off x="767418" y="5903403"/>
            <a:ext cx="1560492" cy="307777"/>
          </a:xfrm>
          <a:prstGeom prst="rect">
            <a:avLst/>
          </a:prstGeom>
          <a:noFill/>
        </p:spPr>
        <p:txBody>
          <a:bodyPr wrap="none" rtlCol="0">
            <a:spAutoFit/>
          </a:bodyPr>
          <a:lstStyle/>
          <a:p>
            <a:r>
              <a:rPr lang="es-ES" sz="1400" dirty="0" smtClean="0"/>
              <a:t>Fuente: IPCC, 2014</a:t>
            </a:r>
            <a:endParaRPr lang="es-ES" sz="1400" dirty="0"/>
          </a:p>
        </p:txBody>
      </p:sp>
      <p:sp>
        <p:nvSpPr>
          <p:cNvPr id="6" name="5 Rectángulo"/>
          <p:cNvSpPr/>
          <p:nvPr/>
        </p:nvSpPr>
        <p:spPr>
          <a:xfrm>
            <a:off x="707143" y="4698750"/>
            <a:ext cx="1413349" cy="338554"/>
          </a:xfrm>
          <a:prstGeom prst="rect">
            <a:avLst/>
          </a:prstGeom>
        </p:spPr>
        <p:txBody>
          <a:bodyPr wrap="square">
            <a:spAutoFit/>
          </a:bodyPr>
          <a:lstStyle/>
          <a:p>
            <a:pPr algn="r"/>
            <a:r>
              <a:rPr lang="es-ES" sz="1600" b="1" dirty="0" smtClean="0">
                <a:solidFill>
                  <a:srgbClr val="0070C0"/>
                </a:solidFill>
              </a:rPr>
              <a:t>Precipitación</a:t>
            </a:r>
            <a:endParaRPr lang="es-ES" sz="1600" b="1" dirty="0">
              <a:solidFill>
                <a:srgbClr val="0070C0"/>
              </a:solidFill>
            </a:endParaRPr>
          </a:p>
        </p:txBody>
      </p:sp>
      <p:sp>
        <p:nvSpPr>
          <p:cNvPr id="11" name="10 Rectángulo"/>
          <p:cNvSpPr/>
          <p:nvPr/>
        </p:nvSpPr>
        <p:spPr>
          <a:xfrm>
            <a:off x="685512" y="2682526"/>
            <a:ext cx="1434980" cy="338554"/>
          </a:xfrm>
          <a:prstGeom prst="rect">
            <a:avLst/>
          </a:prstGeom>
        </p:spPr>
        <p:txBody>
          <a:bodyPr wrap="square">
            <a:spAutoFit/>
          </a:bodyPr>
          <a:lstStyle/>
          <a:p>
            <a:pPr algn="r"/>
            <a:r>
              <a:rPr lang="es-ES" sz="1600" b="1" dirty="0">
                <a:solidFill>
                  <a:srgbClr val="0070C0"/>
                </a:solidFill>
              </a:rPr>
              <a:t>Temperatura </a:t>
            </a:r>
          </a:p>
        </p:txBody>
      </p:sp>
      <p:sp>
        <p:nvSpPr>
          <p:cNvPr id="12" name="11 Rectángulo"/>
          <p:cNvSpPr/>
          <p:nvPr/>
        </p:nvSpPr>
        <p:spPr>
          <a:xfrm>
            <a:off x="2343792" y="1340768"/>
            <a:ext cx="2804272" cy="584775"/>
          </a:xfrm>
          <a:prstGeom prst="rect">
            <a:avLst/>
          </a:prstGeom>
        </p:spPr>
        <p:txBody>
          <a:bodyPr wrap="square">
            <a:spAutoFit/>
          </a:bodyPr>
          <a:lstStyle/>
          <a:p>
            <a:pPr algn="ctr"/>
            <a:r>
              <a:rPr lang="es-ES" sz="1600" b="1" dirty="0">
                <a:solidFill>
                  <a:srgbClr val="0070C0"/>
                </a:solidFill>
              </a:rPr>
              <a:t>Mitigación agresiva</a:t>
            </a:r>
          </a:p>
          <a:p>
            <a:pPr algn="ctr"/>
            <a:r>
              <a:rPr lang="es-ES" sz="1600" b="1" dirty="0">
                <a:solidFill>
                  <a:srgbClr val="0070C0"/>
                </a:solidFill>
              </a:rPr>
              <a:t>(RCP 2.6)</a:t>
            </a:r>
          </a:p>
        </p:txBody>
      </p:sp>
      <p:sp>
        <p:nvSpPr>
          <p:cNvPr id="9" name="8 CuadroTexto"/>
          <p:cNvSpPr txBox="1"/>
          <p:nvPr/>
        </p:nvSpPr>
        <p:spPr>
          <a:xfrm>
            <a:off x="1881899" y="1890438"/>
            <a:ext cx="6506525" cy="307777"/>
          </a:xfrm>
          <a:prstGeom prst="rect">
            <a:avLst/>
          </a:prstGeom>
          <a:solidFill>
            <a:schemeClr val="bg1"/>
          </a:solidFill>
        </p:spPr>
        <p:txBody>
          <a:bodyPr wrap="square" rtlCol="0">
            <a:spAutoFit/>
          </a:bodyPr>
          <a:lstStyle/>
          <a:p>
            <a:r>
              <a:rPr lang="es-ES" sz="1400" dirty="0" smtClean="0"/>
              <a:t>Cambios en la temperatura superficial promedio (1986-2005 a 2081-2100)</a:t>
            </a:r>
            <a:endParaRPr lang="es-ES" sz="1400" dirty="0"/>
          </a:p>
        </p:txBody>
      </p:sp>
      <p:sp>
        <p:nvSpPr>
          <p:cNvPr id="14" name="13 CuadroTexto"/>
          <p:cNvSpPr txBox="1"/>
          <p:nvPr/>
        </p:nvSpPr>
        <p:spPr>
          <a:xfrm>
            <a:off x="1881899" y="3886917"/>
            <a:ext cx="6578533" cy="307777"/>
          </a:xfrm>
          <a:prstGeom prst="rect">
            <a:avLst/>
          </a:prstGeom>
          <a:solidFill>
            <a:schemeClr val="bg1"/>
          </a:solidFill>
        </p:spPr>
        <p:txBody>
          <a:bodyPr wrap="square" rtlCol="0">
            <a:spAutoFit/>
          </a:bodyPr>
          <a:lstStyle/>
          <a:p>
            <a:r>
              <a:rPr lang="es-ES" sz="1400" dirty="0" smtClean="0"/>
              <a:t>Cambios en la precipitación promedio (1985-2005 a 2081-2100)</a:t>
            </a:r>
            <a:endParaRPr lang="es-ES" sz="1400" dirty="0"/>
          </a:p>
        </p:txBody>
      </p:sp>
      <p:sp>
        <p:nvSpPr>
          <p:cNvPr id="15" name="14 Rectángulo"/>
          <p:cNvSpPr/>
          <p:nvPr/>
        </p:nvSpPr>
        <p:spPr>
          <a:xfrm>
            <a:off x="5096032" y="1340768"/>
            <a:ext cx="2682273" cy="584775"/>
          </a:xfrm>
          <a:prstGeom prst="rect">
            <a:avLst/>
          </a:prstGeom>
        </p:spPr>
        <p:txBody>
          <a:bodyPr wrap="none">
            <a:spAutoFit/>
          </a:bodyPr>
          <a:lstStyle/>
          <a:p>
            <a:pPr algn="ctr"/>
            <a:r>
              <a:rPr lang="es-ES" sz="1600" b="1" dirty="0">
                <a:solidFill>
                  <a:srgbClr val="0070C0"/>
                </a:solidFill>
              </a:rPr>
              <a:t>Se mantiene el ritmo </a:t>
            </a:r>
            <a:endParaRPr lang="es-ES" sz="1600" b="1" dirty="0" smtClean="0">
              <a:solidFill>
                <a:srgbClr val="0070C0"/>
              </a:solidFill>
            </a:endParaRPr>
          </a:p>
          <a:p>
            <a:pPr algn="ctr"/>
            <a:r>
              <a:rPr lang="es-ES" sz="1600" b="1" dirty="0" smtClean="0">
                <a:solidFill>
                  <a:srgbClr val="0070C0"/>
                </a:solidFill>
              </a:rPr>
              <a:t>de </a:t>
            </a:r>
            <a:r>
              <a:rPr lang="es-ES" sz="1600" b="1" dirty="0">
                <a:solidFill>
                  <a:srgbClr val="0070C0"/>
                </a:solidFill>
              </a:rPr>
              <a:t>emisiones actual (RCP 8.5)</a:t>
            </a:r>
          </a:p>
        </p:txBody>
      </p:sp>
      <p:sp>
        <p:nvSpPr>
          <p:cNvPr id="17" name="Rectángulo 8"/>
          <p:cNvSpPr/>
          <p:nvPr/>
        </p:nvSpPr>
        <p:spPr>
          <a:xfrm>
            <a:off x="467544" y="116632"/>
            <a:ext cx="4765343" cy="369332"/>
          </a:xfrm>
          <a:prstGeom prst="rect">
            <a:avLst/>
          </a:prstGeom>
        </p:spPr>
        <p:txBody>
          <a:bodyPr wrap="none">
            <a:spAutoFit/>
          </a:bodyPr>
          <a:lstStyle/>
          <a:p>
            <a:r>
              <a:rPr lang="es-PE" b="1" cap="all" dirty="0" smtClean="0">
                <a:solidFill>
                  <a:schemeClr val="bg1"/>
                </a:solidFill>
              </a:rPr>
              <a:t>¿CÓMO SE MANIFIESTA EL CAMBIO CLIMÁTICO?</a:t>
            </a:r>
            <a:endParaRPr lang="es-PE" b="1" cap="all" dirty="0">
              <a:solidFill>
                <a:schemeClr val="bg1"/>
              </a:solidFill>
            </a:endParaRPr>
          </a:p>
        </p:txBody>
      </p:sp>
    </p:spTree>
    <p:extLst>
      <p:ext uri="{BB962C8B-B14F-4D97-AF65-F5344CB8AC3E}">
        <p14:creationId xmlns:p14="http://schemas.microsoft.com/office/powerpoint/2010/main" val="544804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15" descr="box_cy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816" y="-292571"/>
            <a:ext cx="8115300" cy="965200"/>
          </a:xfrm>
          <a:prstGeom prst="rect">
            <a:avLst/>
          </a:prstGeom>
        </p:spPr>
      </p:pic>
      <p:sp>
        <p:nvSpPr>
          <p:cNvPr id="5" name="4 CuadroTexto"/>
          <p:cNvSpPr txBox="1"/>
          <p:nvPr/>
        </p:nvSpPr>
        <p:spPr>
          <a:xfrm>
            <a:off x="4915833" y="2420888"/>
            <a:ext cx="2019743" cy="584775"/>
          </a:xfrm>
          <a:prstGeom prst="rect">
            <a:avLst/>
          </a:prstGeom>
          <a:noFill/>
        </p:spPr>
        <p:txBody>
          <a:bodyPr wrap="square" rtlCol="0">
            <a:spAutoFit/>
          </a:bodyPr>
          <a:lstStyle/>
          <a:p>
            <a:pPr algn="ctr"/>
            <a:r>
              <a:rPr lang="es-ES" sz="1600" b="1" dirty="0" smtClean="0"/>
              <a:t>Cambios en la precipitación global</a:t>
            </a:r>
            <a:endParaRPr lang="es-ES" sz="1600" b="1" dirty="0"/>
          </a:p>
        </p:txBody>
      </p:sp>
      <p:sp>
        <p:nvSpPr>
          <p:cNvPr id="13" name="12 CuadroTexto"/>
          <p:cNvSpPr txBox="1"/>
          <p:nvPr/>
        </p:nvSpPr>
        <p:spPr>
          <a:xfrm>
            <a:off x="2363329" y="2420888"/>
            <a:ext cx="2019743" cy="584775"/>
          </a:xfrm>
          <a:prstGeom prst="rect">
            <a:avLst/>
          </a:prstGeom>
          <a:noFill/>
        </p:spPr>
        <p:txBody>
          <a:bodyPr wrap="square" rtlCol="0">
            <a:spAutoFit/>
          </a:bodyPr>
          <a:lstStyle/>
          <a:p>
            <a:pPr algn="ctr"/>
            <a:r>
              <a:rPr lang="es-ES" sz="1600" b="1" dirty="0" smtClean="0"/>
              <a:t>Cambios en la temperatura global</a:t>
            </a:r>
            <a:endParaRPr lang="es-ES" sz="1600" b="1" dirty="0"/>
          </a:p>
        </p:txBody>
      </p:sp>
      <p:sp>
        <p:nvSpPr>
          <p:cNvPr id="14" name="13 CuadroTexto"/>
          <p:cNvSpPr txBox="1"/>
          <p:nvPr/>
        </p:nvSpPr>
        <p:spPr>
          <a:xfrm>
            <a:off x="809431" y="5220489"/>
            <a:ext cx="1989433" cy="584775"/>
          </a:xfrm>
          <a:prstGeom prst="rect">
            <a:avLst/>
          </a:prstGeom>
          <a:noFill/>
        </p:spPr>
        <p:txBody>
          <a:bodyPr wrap="square" rtlCol="0">
            <a:spAutoFit/>
          </a:bodyPr>
          <a:lstStyle/>
          <a:p>
            <a:pPr algn="ctr"/>
            <a:r>
              <a:rPr lang="es-ES" sz="1600" b="1" dirty="0" smtClean="0"/>
              <a:t>Cambios en</a:t>
            </a:r>
          </a:p>
          <a:p>
            <a:pPr algn="ctr"/>
            <a:r>
              <a:rPr lang="es-ES" sz="1600" b="1" dirty="0"/>
              <a:t>l</a:t>
            </a:r>
            <a:r>
              <a:rPr lang="es-ES" sz="1600" b="1" dirty="0" smtClean="0"/>
              <a:t>os océanos</a:t>
            </a:r>
            <a:endParaRPr lang="es-ES" sz="1600" b="1" dirty="0"/>
          </a:p>
        </p:txBody>
      </p:sp>
      <p:sp>
        <p:nvSpPr>
          <p:cNvPr id="15" name="14 CuadroTexto"/>
          <p:cNvSpPr txBox="1"/>
          <p:nvPr/>
        </p:nvSpPr>
        <p:spPr>
          <a:xfrm>
            <a:off x="3373201" y="5322694"/>
            <a:ext cx="2544975" cy="338554"/>
          </a:xfrm>
          <a:prstGeom prst="rect">
            <a:avLst/>
          </a:prstGeom>
          <a:noFill/>
        </p:spPr>
        <p:txBody>
          <a:bodyPr wrap="square" rtlCol="0">
            <a:spAutoFit/>
          </a:bodyPr>
          <a:lstStyle/>
          <a:p>
            <a:pPr algn="ctr"/>
            <a:r>
              <a:rPr lang="es-ES" sz="1600" b="1" dirty="0" smtClean="0"/>
              <a:t>Derretimiento de glaciares</a:t>
            </a:r>
            <a:endParaRPr lang="es-ES" sz="1600" b="1" dirty="0"/>
          </a:p>
        </p:txBody>
      </p:sp>
      <p:sp>
        <p:nvSpPr>
          <p:cNvPr id="16" name="15 CuadroTexto"/>
          <p:cNvSpPr txBox="1"/>
          <p:nvPr/>
        </p:nvSpPr>
        <p:spPr>
          <a:xfrm>
            <a:off x="6444209" y="5322694"/>
            <a:ext cx="1918878" cy="338554"/>
          </a:xfrm>
          <a:prstGeom prst="rect">
            <a:avLst/>
          </a:prstGeom>
          <a:noFill/>
        </p:spPr>
        <p:txBody>
          <a:bodyPr wrap="square" rtlCol="0">
            <a:spAutoFit/>
          </a:bodyPr>
          <a:lstStyle/>
          <a:p>
            <a:pPr algn="ctr"/>
            <a:r>
              <a:rPr lang="es-ES" sz="1600" b="1" dirty="0" smtClean="0"/>
              <a:t>Eventos extremos</a:t>
            </a:r>
            <a:endParaRPr lang="es-ES" sz="1600" b="1" dirty="0"/>
          </a:p>
        </p:txBody>
      </p:sp>
      <p:sp>
        <p:nvSpPr>
          <p:cNvPr id="7" name="6 Rectángulo redondeado"/>
          <p:cNvSpPr/>
          <p:nvPr/>
        </p:nvSpPr>
        <p:spPr>
          <a:xfrm>
            <a:off x="2255034" y="992954"/>
            <a:ext cx="2019743" cy="2008998"/>
          </a:xfrm>
          <a:prstGeom prst="roundRect">
            <a:avLst/>
          </a:prstGeom>
          <a:noFill/>
          <a:ln w="12700">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9" name="18 Rectángulo redondeado"/>
          <p:cNvSpPr/>
          <p:nvPr/>
        </p:nvSpPr>
        <p:spPr>
          <a:xfrm>
            <a:off x="4915834" y="980729"/>
            <a:ext cx="2019743" cy="2110768"/>
          </a:xfrm>
          <a:prstGeom prst="roundRect">
            <a:avLst/>
          </a:prstGeom>
          <a:noFill/>
          <a:ln w="12700">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0" name="19 Rectángulo redondeado"/>
          <p:cNvSpPr/>
          <p:nvPr/>
        </p:nvSpPr>
        <p:spPr>
          <a:xfrm>
            <a:off x="809431" y="3573017"/>
            <a:ext cx="1989434" cy="2254250"/>
          </a:xfrm>
          <a:prstGeom prst="roundRect">
            <a:avLst/>
          </a:prstGeom>
          <a:noFill/>
          <a:ln w="12700">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1" name="20 Rectángulo redondeado"/>
          <p:cNvSpPr/>
          <p:nvPr/>
        </p:nvSpPr>
        <p:spPr>
          <a:xfrm>
            <a:off x="3373201" y="3573016"/>
            <a:ext cx="2544975" cy="2272898"/>
          </a:xfrm>
          <a:prstGeom prst="roundRect">
            <a:avLst/>
          </a:prstGeom>
          <a:noFill/>
          <a:ln w="12700">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2" name="21 Rectángulo redondeado"/>
          <p:cNvSpPr/>
          <p:nvPr/>
        </p:nvSpPr>
        <p:spPr>
          <a:xfrm>
            <a:off x="6444208" y="3573016"/>
            <a:ext cx="1918879" cy="2272898"/>
          </a:xfrm>
          <a:prstGeom prst="roundRect">
            <a:avLst/>
          </a:prstGeom>
          <a:noFill/>
          <a:ln w="12700">
            <a:solidFill>
              <a:schemeClr val="accent5">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4" name="Rectángulo 8"/>
          <p:cNvSpPr/>
          <p:nvPr/>
        </p:nvSpPr>
        <p:spPr>
          <a:xfrm>
            <a:off x="467544" y="116632"/>
            <a:ext cx="4765343" cy="369332"/>
          </a:xfrm>
          <a:prstGeom prst="rect">
            <a:avLst/>
          </a:prstGeom>
        </p:spPr>
        <p:txBody>
          <a:bodyPr wrap="none">
            <a:spAutoFit/>
          </a:bodyPr>
          <a:lstStyle/>
          <a:p>
            <a:r>
              <a:rPr lang="es-PE" b="1" cap="all" dirty="0" smtClean="0">
                <a:solidFill>
                  <a:schemeClr val="bg1"/>
                </a:solidFill>
              </a:rPr>
              <a:t>¿CÓMO SE MANIFIESTA EL CAMBIO CLIMÁTICO?</a:t>
            </a:r>
            <a:endParaRPr lang="es-PE" b="1" cap="all" dirty="0">
              <a:solidFill>
                <a:schemeClr val="bg1"/>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427" y="1052736"/>
            <a:ext cx="524569" cy="139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21" y="3854289"/>
            <a:ext cx="1740555" cy="125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0874" y="3933055"/>
            <a:ext cx="1302697" cy="132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052736"/>
            <a:ext cx="1449738" cy="13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39564" y="4087550"/>
            <a:ext cx="2006655" cy="1039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112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28488" y="2581032"/>
            <a:ext cx="2015009" cy="400110"/>
          </a:xfrm>
          <a:prstGeom prst="rect">
            <a:avLst/>
          </a:prstGeom>
          <a:noFill/>
        </p:spPr>
        <p:txBody>
          <a:bodyPr wrap="square" rtlCol="0">
            <a:spAutoFit/>
          </a:bodyPr>
          <a:lstStyle/>
          <a:p>
            <a:r>
              <a:rPr lang="es-ES" sz="2000" b="1" dirty="0" smtClean="0">
                <a:solidFill>
                  <a:srgbClr val="92D050"/>
                </a:solidFill>
              </a:rPr>
              <a:t>Amenazas</a:t>
            </a:r>
            <a:endParaRPr lang="es-ES" sz="2000" b="1" dirty="0">
              <a:solidFill>
                <a:srgbClr val="92D050"/>
              </a:solidFill>
            </a:endParaRPr>
          </a:p>
        </p:txBody>
      </p:sp>
      <p:sp>
        <p:nvSpPr>
          <p:cNvPr id="3" name="2 CuadroTexto"/>
          <p:cNvSpPr txBox="1"/>
          <p:nvPr/>
        </p:nvSpPr>
        <p:spPr>
          <a:xfrm>
            <a:off x="5859373" y="2581032"/>
            <a:ext cx="2015009" cy="400110"/>
          </a:xfrm>
          <a:prstGeom prst="rect">
            <a:avLst/>
          </a:prstGeom>
          <a:noFill/>
        </p:spPr>
        <p:txBody>
          <a:bodyPr wrap="square" rtlCol="0">
            <a:spAutoFit/>
          </a:bodyPr>
          <a:lstStyle/>
          <a:p>
            <a:r>
              <a:rPr lang="es-ES" sz="2000" b="1" dirty="0" smtClean="0">
                <a:solidFill>
                  <a:schemeClr val="tx1">
                    <a:lumMod val="50000"/>
                    <a:lumOff val="50000"/>
                  </a:schemeClr>
                </a:solidFill>
              </a:rPr>
              <a:t>Impactos</a:t>
            </a:r>
            <a:endParaRPr lang="es-ES" sz="2000" b="1" dirty="0">
              <a:solidFill>
                <a:schemeClr val="tx1">
                  <a:lumMod val="50000"/>
                  <a:lumOff val="50000"/>
                </a:schemeClr>
              </a:solidFill>
            </a:endParaRPr>
          </a:p>
        </p:txBody>
      </p:sp>
      <p:sp>
        <p:nvSpPr>
          <p:cNvPr id="4" name="3 CuadroTexto"/>
          <p:cNvSpPr txBox="1"/>
          <p:nvPr/>
        </p:nvSpPr>
        <p:spPr>
          <a:xfrm>
            <a:off x="460807" y="3103800"/>
            <a:ext cx="4048001" cy="1477328"/>
          </a:xfrm>
          <a:prstGeom prst="rect">
            <a:avLst/>
          </a:prstGeom>
          <a:solidFill>
            <a:srgbClr val="95C23B"/>
          </a:solidFill>
        </p:spPr>
        <p:txBody>
          <a:bodyPr wrap="square" rtlCol="0">
            <a:spAutoFit/>
          </a:bodyPr>
          <a:lstStyle/>
          <a:p>
            <a:pPr algn="just"/>
            <a:r>
              <a:rPr lang="es-ES" dirty="0">
                <a:solidFill>
                  <a:schemeClr val="bg1"/>
                </a:solidFill>
              </a:rPr>
              <a:t> </a:t>
            </a:r>
            <a:r>
              <a:rPr lang="es-ES" dirty="0" smtClean="0">
                <a:solidFill>
                  <a:schemeClr val="bg1"/>
                </a:solidFill>
              </a:rPr>
              <a:t>   Cambios </a:t>
            </a:r>
            <a:r>
              <a:rPr lang="es-ES" dirty="0">
                <a:solidFill>
                  <a:schemeClr val="bg1"/>
                </a:solidFill>
              </a:rPr>
              <a:t>en patrones de </a:t>
            </a:r>
            <a:r>
              <a:rPr lang="es-ES" dirty="0" smtClean="0">
                <a:solidFill>
                  <a:schemeClr val="bg1"/>
                </a:solidFill>
              </a:rPr>
              <a:t>lluvias </a:t>
            </a:r>
          </a:p>
          <a:p>
            <a:pPr algn="just"/>
            <a:r>
              <a:rPr lang="es-ES" dirty="0" smtClean="0">
                <a:solidFill>
                  <a:schemeClr val="bg1"/>
                </a:solidFill>
              </a:rPr>
              <a:t>    Cambios </a:t>
            </a:r>
            <a:r>
              <a:rPr lang="es-ES" dirty="0">
                <a:solidFill>
                  <a:schemeClr val="bg1"/>
                </a:solidFill>
              </a:rPr>
              <a:t>en </a:t>
            </a:r>
            <a:r>
              <a:rPr lang="es-ES" dirty="0" smtClean="0">
                <a:solidFill>
                  <a:schemeClr val="bg1"/>
                </a:solidFill>
              </a:rPr>
              <a:t>la temperatura</a:t>
            </a:r>
          </a:p>
          <a:p>
            <a:pPr algn="just"/>
            <a:r>
              <a:rPr lang="es-ES" dirty="0" smtClean="0">
                <a:solidFill>
                  <a:schemeClr val="bg1"/>
                </a:solidFill>
              </a:rPr>
              <a:t>    Heladas</a:t>
            </a:r>
          </a:p>
          <a:p>
            <a:pPr algn="just"/>
            <a:r>
              <a:rPr lang="es-ES" dirty="0" smtClean="0">
                <a:solidFill>
                  <a:schemeClr val="bg1"/>
                </a:solidFill>
              </a:rPr>
              <a:t>    Retroceso </a:t>
            </a:r>
            <a:r>
              <a:rPr lang="es-ES" dirty="0">
                <a:solidFill>
                  <a:schemeClr val="bg1"/>
                </a:solidFill>
              </a:rPr>
              <a:t>de </a:t>
            </a:r>
            <a:r>
              <a:rPr lang="es-ES" dirty="0" smtClean="0">
                <a:solidFill>
                  <a:schemeClr val="bg1"/>
                </a:solidFill>
              </a:rPr>
              <a:t>glaciares</a:t>
            </a:r>
          </a:p>
          <a:p>
            <a:pPr algn="just"/>
            <a:r>
              <a:rPr lang="es-ES" dirty="0" smtClean="0">
                <a:solidFill>
                  <a:schemeClr val="bg1"/>
                </a:solidFill>
              </a:rPr>
              <a:t>    Inundaciones</a:t>
            </a:r>
            <a:r>
              <a:rPr lang="es-ES" dirty="0">
                <a:solidFill>
                  <a:schemeClr val="bg1"/>
                </a:solidFill>
              </a:rPr>
              <a:t>, huaycos, etc.</a:t>
            </a:r>
            <a:endParaRPr lang="es-ES" b="1" dirty="0">
              <a:solidFill>
                <a:schemeClr val="bg1"/>
              </a:solidFill>
            </a:endParaRPr>
          </a:p>
        </p:txBody>
      </p:sp>
      <p:sp>
        <p:nvSpPr>
          <p:cNvPr id="5" name="4 CuadroTexto"/>
          <p:cNvSpPr txBox="1"/>
          <p:nvPr/>
        </p:nvSpPr>
        <p:spPr>
          <a:xfrm>
            <a:off x="4833190" y="3103800"/>
            <a:ext cx="4048001" cy="1477328"/>
          </a:xfrm>
          <a:prstGeom prst="rect">
            <a:avLst/>
          </a:prstGeom>
          <a:solidFill>
            <a:schemeClr val="tx1">
              <a:lumMod val="50000"/>
              <a:lumOff val="50000"/>
            </a:schemeClr>
          </a:solidFill>
        </p:spPr>
        <p:txBody>
          <a:bodyPr wrap="square" rtlCol="0">
            <a:spAutoFit/>
          </a:bodyPr>
          <a:lstStyle/>
          <a:p>
            <a:pPr algn="just"/>
            <a:r>
              <a:rPr lang="es-ES" dirty="0" smtClean="0">
                <a:solidFill>
                  <a:schemeClr val="bg1"/>
                </a:solidFill>
              </a:rPr>
              <a:t>    Erosión de suelos</a:t>
            </a:r>
          </a:p>
          <a:p>
            <a:pPr algn="just"/>
            <a:r>
              <a:rPr lang="es-ES" dirty="0" smtClean="0">
                <a:solidFill>
                  <a:schemeClr val="bg1"/>
                </a:solidFill>
              </a:rPr>
              <a:t>    Menor </a:t>
            </a:r>
            <a:r>
              <a:rPr lang="es-ES" dirty="0">
                <a:solidFill>
                  <a:schemeClr val="bg1"/>
                </a:solidFill>
              </a:rPr>
              <a:t>disponibilidad </a:t>
            </a:r>
            <a:r>
              <a:rPr lang="es-ES" dirty="0" smtClean="0">
                <a:solidFill>
                  <a:schemeClr val="bg1"/>
                </a:solidFill>
              </a:rPr>
              <a:t>hídrica</a:t>
            </a:r>
          </a:p>
          <a:p>
            <a:pPr algn="just"/>
            <a:r>
              <a:rPr lang="es-ES" dirty="0">
                <a:solidFill>
                  <a:schemeClr val="bg1"/>
                </a:solidFill>
              </a:rPr>
              <a:t> </a:t>
            </a:r>
            <a:r>
              <a:rPr lang="es-ES" dirty="0" smtClean="0">
                <a:solidFill>
                  <a:schemeClr val="bg1"/>
                </a:solidFill>
              </a:rPr>
              <a:t>   Menor rendimiento de cultivos</a:t>
            </a:r>
          </a:p>
          <a:p>
            <a:pPr algn="just"/>
            <a:r>
              <a:rPr lang="es-ES" dirty="0" smtClean="0">
                <a:solidFill>
                  <a:schemeClr val="bg1"/>
                </a:solidFill>
              </a:rPr>
              <a:t>    Pérdida de biodiversidad</a:t>
            </a:r>
          </a:p>
          <a:p>
            <a:pPr algn="just"/>
            <a:endParaRPr lang="es-ES" dirty="0" smtClean="0">
              <a:solidFill>
                <a:schemeClr val="bg1"/>
              </a:solidFill>
            </a:endParaRPr>
          </a:p>
        </p:txBody>
      </p:sp>
      <p:sp>
        <p:nvSpPr>
          <p:cNvPr id="7" name="6 CuadroTexto"/>
          <p:cNvSpPr txBox="1"/>
          <p:nvPr/>
        </p:nvSpPr>
        <p:spPr>
          <a:xfrm>
            <a:off x="451991" y="1268760"/>
            <a:ext cx="4048001" cy="923330"/>
          </a:xfrm>
          <a:prstGeom prst="rect">
            <a:avLst/>
          </a:prstGeom>
          <a:noFill/>
        </p:spPr>
        <p:txBody>
          <a:bodyPr wrap="square" rtlCol="0">
            <a:spAutoFit/>
          </a:bodyPr>
          <a:lstStyle/>
          <a:p>
            <a:pPr algn="just"/>
            <a:r>
              <a:rPr lang="es-ES" dirty="0" smtClean="0"/>
              <a:t>Fenómenos naturales o provocados que tiene el potencial de ocasionar daños a las personas o a los bienes .</a:t>
            </a:r>
            <a:endParaRPr lang="es-ES" b="1" dirty="0"/>
          </a:p>
        </p:txBody>
      </p:sp>
      <p:sp>
        <p:nvSpPr>
          <p:cNvPr id="9" name="8 CuadroTexto"/>
          <p:cNvSpPr txBox="1"/>
          <p:nvPr/>
        </p:nvSpPr>
        <p:spPr>
          <a:xfrm>
            <a:off x="4848211" y="1268760"/>
            <a:ext cx="4048001" cy="646331"/>
          </a:xfrm>
          <a:prstGeom prst="rect">
            <a:avLst/>
          </a:prstGeom>
          <a:noFill/>
        </p:spPr>
        <p:txBody>
          <a:bodyPr wrap="square" rtlCol="0">
            <a:spAutoFit/>
          </a:bodyPr>
          <a:lstStyle/>
          <a:p>
            <a:pPr algn="just"/>
            <a:r>
              <a:rPr lang="es-ES" dirty="0" smtClean="0"/>
              <a:t>Efectos del cambio climático sobre los sistemas naturales y humanos. </a:t>
            </a:r>
            <a:endParaRPr lang="es-ES" b="1" dirty="0"/>
          </a:p>
        </p:txBody>
      </p:sp>
      <p:pic>
        <p:nvPicPr>
          <p:cNvPr id="1027"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140968"/>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394160"/>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701730"/>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970224"/>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262492"/>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190" y="3151470"/>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190" y="3424764"/>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190" y="3708560"/>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D:\PAOLA\Diseño\Freelos\COP20\PNGS_CON_ELEMENTOS_GRAFICOS_PPT-2014-08-08\PNGS CON ELEMENTOS GRAFICOS PPT\8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776" y="3966965"/>
            <a:ext cx="344610" cy="283796"/>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15" descr="box_cya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816" y="-292571"/>
            <a:ext cx="8115300" cy="965200"/>
          </a:xfrm>
          <a:prstGeom prst="rect">
            <a:avLst/>
          </a:prstGeom>
        </p:spPr>
      </p:pic>
      <p:sp>
        <p:nvSpPr>
          <p:cNvPr id="22" name="Rectángulo 8"/>
          <p:cNvSpPr/>
          <p:nvPr/>
        </p:nvSpPr>
        <p:spPr>
          <a:xfrm>
            <a:off x="467544" y="116632"/>
            <a:ext cx="4765343" cy="369332"/>
          </a:xfrm>
          <a:prstGeom prst="rect">
            <a:avLst/>
          </a:prstGeom>
        </p:spPr>
        <p:txBody>
          <a:bodyPr wrap="none">
            <a:spAutoFit/>
          </a:bodyPr>
          <a:lstStyle/>
          <a:p>
            <a:r>
              <a:rPr lang="es-PE" b="1" cap="all" dirty="0" smtClean="0">
                <a:solidFill>
                  <a:schemeClr val="bg1"/>
                </a:solidFill>
              </a:rPr>
              <a:t>¿CÓMO SE MANIFIESTA EL CAMBIO CLIMÁTICO?</a:t>
            </a:r>
            <a:endParaRPr lang="es-PE" b="1" cap="all" dirty="0">
              <a:solidFill>
                <a:schemeClr val="bg1"/>
              </a:solidFill>
            </a:endParaRPr>
          </a:p>
        </p:txBody>
      </p:sp>
    </p:spTree>
    <p:extLst>
      <p:ext uri="{BB962C8B-B14F-4D97-AF65-F5344CB8AC3E}">
        <p14:creationId xmlns:p14="http://schemas.microsoft.com/office/powerpoint/2010/main" val="2957529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15" descr="box_cy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24"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
        <p:nvSpPr>
          <p:cNvPr id="23" name="22 Rectángulo"/>
          <p:cNvSpPr/>
          <p:nvPr/>
        </p:nvSpPr>
        <p:spPr>
          <a:xfrm>
            <a:off x="179511" y="780375"/>
            <a:ext cx="6480721" cy="5816977"/>
          </a:xfrm>
          <a:prstGeom prst="rect">
            <a:avLst/>
          </a:prstGeom>
        </p:spPr>
        <p:txBody>
          <a:bodyPr wrap="square">
            <a:spAutoFit/>
          </a:bodyPr>
          <a:lstStyle/>
          <a:p>
            <a:pPr>
              <a:lnSpc>
                <a:spcPct val="150000"/>
              </a:lnSpc>
            </a:pPr>
            <a:r>
              <a:rPr lang="es-ES" sz="2400" dirty="0" smtClean="0"/>
              <a:t>Océanos</a:t>
            </a:r>
          </a:p>
          <a:p>
            <a:pPr>
              <a:lnSpc>
                <a:spcPct val="150000"/>
              </a:lnSpc>
            </a:pPr>
            <a:endParaRPr lang="es-ES" sz="2400" dirty="0"/>
          </a:p>
          <a:p>
            <a:pPr>
              <a:lnSpc>
                <a:spcPct val="150000"/>
              </a:lnSpc>
            </a:pPr>
            <a:r>
              <a:rPr lang="es-ES" sz="2400" dirty="0" smtClean="0"/>
              <a:t>Ecosistemas </a:t>
            </a:r>
            <a:r>
              <a:rPr lang="es-ES" sz="2400" dirty="0"/>
              <a:t>terrestres y de agua </a:t>
            </a:r>
            <a:r>
              <a:rPr lang="es-ES" sz="2400" dirty="0" smtClean="0"/>
              <a:t>dulce</a:t>
            </a:r>
          </a:p>
          <a:p>
            <a:pPr>
              <a:lnSpc>
                <a:spcPct val="150000"/>
              </a:lnSpc>
            </a:pPr>
            <a:endParaRPr lang="es-ES" sz="2400" dirty="0" smtClean="0"/>
          </a:p>
          <a:p>
            <a:pPr>
              <a:lnSpc>
                <a:spcPct val="150000"/>
              </a:lnSpc>
            </a:pPr>
            <a:endParaRPr lang="es-ES" sz="2400" dirty="0" smtClean="0"/>
          </a:p>
          <a:p>
            <a:r>
              <a:rPr lang="es-ES" sz="2400" dirty="0" smtClean="0"/>
              <a:t>Sistemas </a:t>
            </a:r>
            <a:r>
              <a:rPr lang="es-ES" sz="2400" dirty="0"/>
              <a:t>de </a:t>
            </a:r>
            <a:r>
              <a:rPr lang="es-ES" sz="2400" dirty="0" smtClean="0"/>
              <a:t>producción</a:t>
            </a:r>
          </a:p>
          <a:p>
            <a:r>
              <a:rPr lang="es-ES" sz="2400" dirty="0" smtClean="0"/>
              <a:t>de alimentos</a:t>
            </a:r>
          </a:p>
          <a:p>
            <a:pPr>
              <a:lnSpc>
                <a:spcPct val="150000"/>
              </a:lnSpc>
            </a:pPr>
            <a:endParaRPr lang="es-ES" sz="2400" dirty="0" smtClean="0"/>
          </a:p>
          <a:p>
            <a:pPr>
              <a:lnSpc>
                <a:spcPct val="150000"/>
              </a:lnSpc>
            </a:pPr>
            <a:endParaRPr lang="es-ES" sz="2400" dirty="0" smtClean="0"/>
          </a:p>
          <a:p>
            <a:pPr>
              <a:lnSpc>
                <a:spcPct val="150000"/>
              </a:lnSpc>
            </a:pPr>
            <a:r>
              <a:rPr lang="es-ES" sz="2400" dirty="0" smtClean="0"/>
              <a:t>Energía</a:t>
            </a:r>
          </a:p>
          <a:p>
            <a:pPr>
              <a:lnSpc>
                <a:spcPct val="150000"/>
              </a:lnSpc>
            </a:pPr>
            <a:r>
              <a:rPr lang="es-ES" sz="2400" dirty="0" smtClean="0"/>
              <a:t>                                                               Seguridad</a:t>
            </a:r>
            <a:endParaRPr lang="es-ES" sz="2400" dirty="0"/>
          </a:p>
        </p:txBody>
      </p:sp>
      <p:pic>
        <p:nvPicPr>
          <p:cNvPr id="2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9476" y="764704"/>
            <a:ext cx="108593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3472" y="620688"/>
            <a:ext cx="765327" cy="63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27 Rectángulo"/>
          <p:cNvSpPr/>
          <p:nvPr/>
        </p:nvSpPr>
        <p:spPr>
          <a:xfrm>
            <a:off x="3563888" y="510927"/>
            <a:ext cx="5162972" cy="5262979"/>
          </a:xfrm>
          <a:prstGeom prst="rect">
            <a:avLst/>
          </a:prstGeom>
        </p:spPr>
        <p:txBody>
          <a:bodyPr wrap="square">
            <a:spAutoFit/>
          </a:bodyPr>
          <a:lstStyle/>
          <a:p>
            <a:pPr algn="r">
              <a:lnSpc>
                <a:spcPct val="150000"/>
              </a:lnSpc>
            </a:pPr>
            <a:r>
              <a:rPr lang="es-ES" sz="2400" dirty="0" smtClean="0"/>
              <a:t>Recursos hídricos</a:t>
            </a:r>
          </a:p>
          <a:p>
            <a:pPr algn="r">
              <a:lnSpc>
                <a:spcPct val="150000"/>
              </a:lnSpc>
            </a:pPr>
            <a:endParaRPr lang="es-ES" sz="2400" dirty="0" smtClean="0"/>
          </a:p>
          <a:p>
            <a:pPr algn="r">
              <a:lnSpc>
                <a:spcPct val="150000"/>
              </a:lnSpc>
            </a:pPr>
            <a:endParaRPr lang="es-ES" sz="2400" dirty="0" smtClean="0"/>
          </a:p>
          <a:p>
            <a:pPr algn="r">
              <a:lnSpc>
                <a:spcPct val="150000"/>
              </a:lnSpc>
            </a:pPr>
            <a:endParaRPr lang="es-ES" sz="2400" dirty="0" smtClean="0"/>
          </a:p>
          <a:p>
            <a:pPr algn="r">
              <a:lnSpc>
                <a:spcPct val="150000"/>
              </a:lnSpc>
            </a:pPr>
            <a:r>
              <a:rPr lang="es-ES" sz="2400" dirty="0" smtClean="0"/>
              <a:t>Sistemas </a:t>
            </a:r>
            <a:r>
              <a:rPr lang="es-ES" sz="2400" dirty="0"/>
              <a:t>costeros y de baja </a:t>
            </a:r>
            <a:r>
              <a:rPr lang="es-ES" sz="2400" dirty="0" smtClean="0"/>
              <a:t>altitud</a:t>
            </a:r>
            <a:endParaRPr lang="es-ES" sz="2400" dirty="0"/>
          </a:p>
          <a:p>
            <a:pPr algn="r">
              <a:lnSpc>
                <a:spcPct val="150000"/>
              </a:lnSpc>
            </a:pPr>
            <a:endParaRPr lang="es-ES" sz="2400" dirty="0" smtClean="0"/>
          </a:p>
          <a:p>
            <a:pPr algn="r"/>
            <a:r>
              <a:rPr lang="es-ES" sz="2400" dirty="0" smtClean="0"/>
              <a:t>Áreas urbanas</a:t>
            </a:r>
          </a:p>
          <a:p>
            <a:pPr algn="r"/>
            <a:r>
              <a:rPr lang="es-ES" sz="2400" dirty="0" smtClean="0"/>
              <a:t>y rurales</a:t>
            </a:r>
          </a:p>
          <a:p>
            <a:pPr algn="r">
              <a:lnSpc>
                <a:spcPct val="150000"/>
              </a:lnSpc>
            </a:pPr>
            <a:endParaRPr lang="es-ES" sz="2400" dirty="0" smtClean="0"/>
          </a:p>
          <a:p>
            <a:pPr algn="r">
              <a:lnSpc>
                <a:spcPct val="150000"/>
              </a:lnSpc>
            </a:pPr>
            <a:r>
              <a:rPr lang="es-ES" sz="2400" dirty="0" smtClean="0"/>
              <a:t>Salud</a:t>
            </a:r>
          </a:p>
        </p:txBody>
      </p:sp>
      <p:pic>
        <p:nvPicPr>
          <p:cNvPr id="29" name="Picture 2" descr="http://1.bp.blogspot.com/-qzz58rfR5pQ/TpGym7JO9VI/AAAAAAAAAAY/r19BRwwZM0Q/s300/101789_detail.jpg"/>
          <p:cNvPicPr>
            <a:picLocks noChangeAspect="1" noChangeArrowheads="1"/>
          </p:cNvPicPr>
          <p:nvPr/>
        </p:nvPicPr>
        <p:blipFill rotWithShape="1">
          <a:blip r:embed="rId6">
            <a:extLst>
              <a:ext uri="{28A0092B-C50C-407E-A947-70E740481C1C}">
                <a14:useLocalDpi xmlns:a14="http://schemas.microsoft.com/office/drawing/2010/main" val="0"/>
              </a:ext>
            </a:extLst>
          </a:blip>
          <a:srcRect r="23467" b="22827"/>
          <a:stretch/>
        </p:blipFill>
        <p:spPr bwMode="auto">
          <a:xfrm>
            <a:off x="1185982" y="2492896"/>
            <a:ext cx="1314085" cy="88337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6296" y="1897329"/>
            <a:ext cx="1224343" cy="90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3240" y="4054620"/>
            <a:ext cx="1052674" cy="1026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5982" y="4778829"/>
            <a:ext cx="784172" cy="119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91880" y="5429553"/>
            <a:ext cx="96418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2120" y="3618035"/>
            <a:ext cx="1005880" cy="9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81521" y="5021959"/>
            <a:ext cx="1066946" cy="88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8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4293095"/>
            <a:ext cx="1862272" cy="204498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2567" y="4366698"/>
            <a:ext cx="1862272" cy="204498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420" y="3667494"/>
            <a:ext cx="1862272" cy="204498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688" y="2264232"/>
            <a:ext cx="1862272" cy="2044985"/>
          </a:xfrm>
          <a:prstGeom prst="rect">
            <a:avLst/>
          </a:prstGeom>
          <a:noFill/>
          <a:extLst>
            <a:ext uri="{909E8E84-426E-40DD-AFC4-6F175D3DCCD1}">
              <a14:hiddenFill xmlns:a14="http://schemas.microsoft.com/office/drawing/2010/main">
                <a:solidFill>
                  <a:srgbClr val="FFFFFF"/>
                </a:solidFill>
              </a14:hiddenFill>
            </a:ext>
          </a:extLst>
        </p:spPr>
      </p:pic>
      <p:sp>
        <p:nvSpPr>
          <p:cNvPr id="28" name="Rectángulo 15"/>
          <p:cNvSpPr/>
          <p:nvPr/>
        </p:nvSpPr>
        <p:spPr>
          <a:xfrm>
            <a:off x="6632829" y="5770187"/>
            <a:ext cx="1950173" cy="504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9" name="Imagen 17" descr="arrow_fuen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627" y="5771058"/>
            <a:ext cx="266700" cy="304800"/>
          </a:xfrm>
          <a:prstGeom prst="rect">
            <a:avLst/>
          </a:prstGeom>
        </p:spPr>
      </p:pic>
      <p:sp>
        <p:nvSpPr>
          <p:cNvPr id="24" name="Rectángulo 15"/>
          <p:cNvSpPr/>
          <p:nvPr/>
        </p:nvSpPr>
        <p:spPr>
          <a:xfrm>
            <a:off x="6632831" y="3644153"/>
            <a:ext cx="1950173" cy="504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6" name="Imagen 17" descr="arrow_fuen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629" y="3645024"/>
            <a:ext cx="266700" cy="304800"/>
          </a:xfrm>
          <a:prstGeom prst="rect">
            <a:avLst/>
          </a:prstGeom>
        </p:spPr>
      </p:pic>
      <p:sp>
        <p:nvSpPr>
          <p:cNvPr id="2" name="1 CuadroTexto"/>
          <p:cNvSpPr txBox="1"/>
          <p:nvPr/>
        </p:nvSpPr>
        <p:spPr>
          <a:xfrm>
            <a:off x="467544" y="1240884"/>
            <a:ext cx="7776864" cy="1015663"/>
          </a:xfrm>
          <a:prstGeom prst="rect">
            <a:avLst/>
          </a:prstGeom>
          <a:noFill/>
        </p:spPr>
        <p:txBody>
          <a:bodyPr wrap="square" rtlCol="0">
            <a:spAutoFit/>
          </a:bodyPr>
          <a:lstStyle/>
          <a:p>
            <a:pPr algn="just"/>
            <a:r>
              <a:rPr lang="es-ES" sz="2000" dirty="0" smtClean="0"/>
              <a:t>Las concentraciones de dióxido de carbono se han incrementado en 40% desde la época pre-industrial, de ello, el océano ha absorbido el 30% ocasionando la acidificación de los océanos.</a:t>
            </a:r>
            <a:endParaRPr lang="es-ES" sz="2000" dirty="0"/>
          </a:p>
        </p:txBody>
      </p:sp>
      <p:sp>
        <p:nvSpPr>
          <p:cNvPr id="3" name="2 Rectángulo"/>
          <p:cNvSpPr/>
          <p:nvPr/>
        </p:nvSpPr>
        <p:spPr>
          <a:xfrm>
            <a:off x="467544" y="908720"/>
            <a:ext cx="7374718" cy="400110"/>
          </a:xfrm>
          <a:prstGeom prst="rect">
            <a:avLst/>
          </a:prstGeom>
        </p:spPr>
        <p:txBody>
          <a:bodyPr wrap="square">
            <a:spAutoFit/>
          </a:bodyPr>
          <a:lstStyle/>
          <a:p>
            <a:r>
              <a:rPr lang="es-ES" sz="2000" b="1" dirty="0">
                <a:solidFill>
                  <a:srgbClr val="0070C0"/>
                </a:solidFill>
              </a:rPr>
              <a:t>Contenido de CO2 y cambio </a:t>
            </a:r>
            <a:r>
              <a:rPr lang="es-ES" sz="2000" b="1" dirty="0">
                <a:solidFill>
                  <a:schemeClr val="accent5">
                    <a:lumMod val="75000"/>
                  </a:schemeClr>
                </a:solidFill>
              </a:rPr>
              <a:t>de pH </a:t>
            </a:r>
            <a:r>
              <a:rPr lang="es-ES" sz="2000" b="1" dirty="0">
                <a:solidFill>
                  <a:srgbClr val="0070C0"/>
                </a:solidFill>
              </a:rPr>
              <a:t>en el océano</a:t>
            </a:r>
          </a:p>
        </p:txBody>
      </p:sp>
      <p:sp>
        <p:nvSpPr>
          <p:cNvPr id="14" name="13 CuadroTexto"/>
          <p:cNvSpPr txBox="1"/>
          <p:nvPr/>
        </p:nvSpPr>
        <p:spPr>
          <a:xfrm>
            <a:off x="6856950" y="3645024"/>
            <a:ext cx="2152145" cy="523220"/>
          </a:xfrm>
          <a:prstGeom prst="rect">
            <a:avLst/>
          </a:prstGeom>
          <a:noFill/>
        </p:spPr>
        <p:txBody>
          <a:bodyPr wrap="square" rtlCol="0">
            <a:spAutoFit/>
          </a:bodyPr>
          <a:lstStyle/>
          <a:p>
            <a:r>
              <a:rPr lang="es-PE" sz="1400" dirty="0" smtClean="0"/>
              <a:t>Muerte de arrecifes </a:t>
            </a:r>
          </a:p>
          <a:p>
            <a:r>
              <a:rPr lang="es-PE" sz="1400" dirty="0" smtClean="0"/>
              <a:t>de coral</a:t>
            </a:r>
            <a:endParaRPr lang="es-PE" sz="1400" dirty="0"/>
          </a:p>
        </p:txBody>
      </p:sp>
      <p:sp>
        <p:nvSpPr>
          <p:cNvPr id="15" name="14 CuadroTexto"/>
          <p:cNvSpPr txBox="1"/>
          <p:nvPr/>
        </p:nvSpPr>
        <p:spPr>
          <a:xfrm>
            <a:off x="6848855" y="5733256"/>
            <a:ext cx="2331657" cy="523220"/>
          </a:xfrm>
          <a:prstGeom prst="rect">
            <a:avLst/>
          </a:prstGeom>
          <a:noFill/>
        </p:spPr>
        <p:txBody>
          <a:bodyPr wrap="square" rtlCol="0">
            <a:spAutoFit/>
          </a:bodyPr>
          <a:lstStyle/>
          <a:p>
            <a:r>
              <a:rPr lang="es-PE" sz="1400" dirty="0" smtClean="0"/>
              <a:t>Cambio en dinámicas poblacionales</a:t>
            </a:r>
            <a:endParaRPr lang="es-PE" sz="1400" dirty="0"/>
          </a:p>
        </p:txBody>
      </p:sp>
      <p:sp>
        <p:nvSpPr>
          <p:cNvPr id="51202" name="AutoShape 2" descr="data:image/jpeg;base64,/9j/4AAQSkZJRgABAQAAAQABAAD/2wCEAAkGBxQTEhUUExQVFRQXGB0aGBgYGBwcHBwbHR8aHxscHh0cHCggHh8lHRwdITEhJSksLi4uGB8zODMsNygvLiwBCgoKDg0OGxAQGzQkICQsLCwuLCwtLCwvLCwsNCwsLCwsNCwsNCwsLCwsLCwsLCwsLCwsLCwsLCwsLCwsLCwsLP/AABEIAMIBAwMBEQACEQEDEQH/xAAcAAACAgMBAQAAAAAAAAAAAAAFBgMEAQIHAAj/xABAEAACAgAEAwYEBAUBBwQDAAABAgMRAAQSIQUxQQYTIlFhcQcygZEUQqGxI1JiwdFyFTNDgpLw8RYksuFTwtL/xAAbAQACAwEBAQAAAAAAAAAAAAADBAECBQAGB//EADoRAAEEAAQDBgUEAgICAgMBAAEAAgMRBBIhMQVBURMiYXGB8DKRobHRBhTB4ULxI1JichWSMzSCFv/aAAwDAQACEQMRAD8AmPFVdQhjcjkdqLEWR4bJsHy3NY9NNAWg5wCD42vGx3G8PidTh09/0qHDeLyxNpjdXjNgrJyKnmremPNY39Px4h4liNObqOR0XrYP1Bnj7PGN9d/XRLHE40SSVUJKKzaNVhtPTmbv649k17jC3MO9QvzWM8NMh7PUXugkR3BN118/pjnNOWmpggUmDh2YpCx7p0Fag1cj5gix71jPbHNG67SkjHF2lqhx1strJh1WaNeHQp6hdIHhqq999xh2Myf5f7TLA+hmQsPhrNavSzqxC6lkNiVWlvqxZRSk1353iAq0vasXCilIj47NSqQi+UzZHLSUq2Uny8wP7Y6RglGqWrLrzUXEM8xukEa3sqkitvXxH79cDZEA0A6+/kihozIcGwXZEpeD4nMupH+CdmJ8wgmVVEWqgXbTqo0Qt899uY3xlYrjGGhmGHLu+eQF159E3BgZJRnA0QA2CQwYMNiCKII5gj3xotfYsJUtK0dscSuAVleHOcu2YFaEcIbO9kDcDqBYv/UOe9KPxLWyiLmdUw2BxjMg2CHlsFcUNRlsDtXpROcDcVcKInFFdalsDJVgFhvTrgDj1UqGVt+n0AH7fvgWyIFEcVtWWmKEqVgnFCpWuBlSsYopXWOJccSQsYmDWo3IY+L2Py0PTHogw5a21+i8lHhnNrtB9kIgma2t0Jayaoiz9PCfasHGTLQ5Jl42IB0UHHMzIqRiTWNS2h3ogGrHIHyNeWKB7XOLWnbdMQQH4q08UCBPTfBw3RN0F7VyG32H74nKCV1aWi3ZjJQSZlUzLFYqOqtmO1AL62QfYHCmOfLHA50Dcz9KH3J9ESFge7vGghuaQBjoIZbIFXyB25309TgsRJaCd6VCKJCjXfBlBVifL6QpDK9izpO498DEoJNqS2lDeCAqlLIbHKCFIhs4nYWVFLpnBeA5DLgDM3POPmUkiNT1A0nxAeZJB5gDHjsVxLic5P7YBjeWmZxH2C2MPw+AC5Hi1dky+TzGsZaFEkjXUNBsmr5LWl2FXRO9bWcEwMnEcPTsXIXNcaoivqrS4bCm+youGtgaD6rnGcZDdP3nk1mvcggH9MeuYRl2peeyuDlRLbYtavS8v1xUk1opTD2k48ZgIYv9wgpVANaV2UUd6AFmxuSTjHwHDBE908mrytHE47PGIY9Gj6+aXLxr8lnrBbFSuAXvxDBSlnSTZHS/+6+wwFzGl2atUQOcG5b0UJbElcFGxxQqwWjHFCrBbHLnuw9GixA22NCz9v8AvlgRKkHWlHlYC7qg5swH3OBblWc7K0ldZz3wnRxA6yLECQrqxrUOdrf5gBv574yJ8e2JxzbIGH7VzL+/vZWsz2SyKxwqAGV8y8F0l0glBaypIOqPz5Y87iZ5nOdI152sUfJNCmbmyuddr+yywtO0LWkLKGBO5DqrBh7FqI9Lw5w3iT3lsc27hofI1Ssx1gHqk443SiLBxQqyxihXLGKKU3wOFuiNvXn61j1BOixZBei0mmsXv+un7c8dsuazl/tX8lxxWysmWlUMoDPGNyI3Fm1N2uqyD0vpgEseWRsse+x8QfdrUw9FjmO6EjzS+rb0dh98PNKVI0WzKOvPy8sTYUA9EV7OZSLMSdy8hilkoQyH5BJewfcMA3ygi6LDbC2JkexmdrbrU9a8EeJgOh35KsOGt3rxudDoWEmrkCpIa25c8MQOjewSXoar1/lLzOMRoiyj+R4Vl1UqwaRufi1KPoBRxeR9eA+ayJcVO53d0CM5rNZbK5MRRkRSTxPrILOdLBlUbk0DYLVV2TXhx52RjsXii92rYzoNhehtehhJZh2l3xOC5ypxuA6Jalm8WBUUmNeKQNk3iaJRKK0uAuotYtrABojUCOljneASdoZAQdOnKkqInNlzWa1QaHMMNgzActif7HBg0I7tlfyHEpIGuFiDsSN6NXRrzG+94jEQRzNyuCmGaSJ2ZppD5JiSSeps1izRQAVTqbWoOL2uWyuRyJHsccuWQSb6+eOJCiloDitqVriileAs/wCcVUqfMZCRCQ0bgg0fCdjz/bf2OODS4WFUSM6hU2wM+KKFExwIq6OQugiy2vdSxWr8zICT6AtZGF3E5xSD3szvJS8R4a+UdM1ANIU9QHCty21Ag8+RutvTEyNa5uhpBw2IM1xvGv3CjyXaaV8ys2bkeZTa6n8QTl8qDZRtyUDnjOfCwNIaE+4EjRFMzm9Jj/DSiVFkaQANZVmD+EjY7azzHTGBLA0F1ir0RWgPHeGqCTcbdmuUD+JKHbb+QKFHtSix74H+3AFt5Ch6q/Z1oOiV5Dudqs8hyHoPTG9GbYLUqM4kqVjFCuXsVUoyubIFc/fmPY49UQkTGCVibNs3U1iAzVc2MNWkb1e53FH1HkfrR+gxJAO6JZCwDixVVsar1xW1Cm4fnDFIrgAlTdEbHEuJLS0HcUpAFgp44TPk+I5mSLMIUeSjHOjMrlgAG1KSUblfyg0D13x53FMx2FLZoX23mwgUOlHceO+qcBZM45hr1Qztb2TznD7LM0mXbbvUJ0EHkHW/CfexvscPYHikGM7nwvH+J38x1HklpMNlN16pe4hnmmYO+76QpNAA6RQoDYeEAUB0w9HEI7A81Ejy82VXBwVDW4x1qikjWyABZPTHFyirWwH0xdrgQqlZNYkEKNVi8SppZGJtQrCZGQiwjEeg/tzwE4iMGi4X5oogkIsNKrE4uSh0vDHWoWMVJU7qZMnIeUbn2Un+2AOnibu4D1CM3DynZp+RT12d7SZgDRKrxsAFRu6IBUcgx/udsJPfhnH4wfULNxfCsQzvsa7x3/CB9t4AXMmlEexq00A4PWhtq9RzB3waNwIoG12Ckf8AA7/SUjixWkFqrFSCNiDYPqOWKFTvorcucnmUhmaQKNTci1Dmx/M1cyd/M4CItdFUNjYb2tbvwGYR96yhIv52YUb6LW7H0G+KYkCFuZxUR4mNzxG02eiqZ2KWLw6TEGHX52F14vL/AE+uPOul7V1uN+HILTYwckPhzTDSu3hNrdH3Hti4A5qHBazsSxJ53vjQYAGikNRHEkqVjAyuWMUUohj1lpVZxxK5evHWuWbxGZQvXitqVtWOz0qqTLzmN1deaEMPpvX9sDfUjS081ZjqIIX0l2T4qJYxHKAQRQscwfMHnjyOIwrJgHHccxoR5J9xoqhnvhPlDOs8KhaJLQuNUL2CPlO67m+q7Dw4KMbiexML3k3/AJbOHqP9oYazNmpG27GZd1p4YD6d0jD6WowmyIR6te7/AOzvyjF4/wCo+SpN8PMmveaYYwZI2jJ08g3VR8qsOjAA4iXG4hgAEriAQddduV716qobGTq1c0418Ls1A2qBlnUb0Dok+xNH6G/TGzB+oMPL3ZRlPzCWdg3DVmqEL2Hz0lsYSl9GIB+wsjES/qnhuHf2bpNfAH8K7OGyyd6wPMocOzWZDskkbRhRbO9KgH82piAR7E42cNxLCzs7SN+YeGvp5paTCTxgnLt8vmjnajuI8uIl0agE0FKsiwSWNWy0DvfOvPB2yOc7737pYuEjkzl7z1VTs/xfLLQnhUb2WCBi1DkdiRvvtQPXa8TiM7x3SryQzZ8zHfXbxCpz8VjXMFoQyxHmp8+pHUD0OE8ThBMyyNR9VpYKaWIAPdZRXP8ACVnTvE51uRz+3UYzWSz4UZmd5vNvMeX4W62KDGd1/ddyd+VT4f2Qlfcnw/07/fy+2EsX+roIxUbe946UrR/p9zX1M6h4c01cO7NrGPlVPXmf848djePYnEnvPNdBoFv4fCYXDj/jbZ6/2i0WUhXmNR9T/bGO6WZ3NNF8p+HTyV2CSBeUcf8A0jAHCY/5FAcyZ3+RUk34aRdMkUTr5MoI/XBIcTjYDcUjgfNKSYNz/iF+aUO0XYTLyAvkyY5Ofdkko3oCTan616Dnj1fDP1biI3BmNGZv/YaEefI/dZWI4PpbNCuZZiBkZkdSrKaZSKIPrj3zJWStD2GwdiFhOYWHK4aqXhmdMMqygWVNgXQv1rmPTHF1IcsYkYWHmnLhHGZ81LDFHCGeSKZGoUqalWnFk6VUHn/VtzrHmuM4tsbS+R3dbXqeniV2A4eyNxLNzWu+gT9wHsFlYVD5nTmpurOLQE1YVDsdxdtZ9uWPnmN45iJnEQ9xvhv6n8L0DIaRHivYjI5lCr5WNL5PGoRx7FQP1wpBxfGYd1iQnwJsfVc5jTuuLfEDsNNkGD6jLAxpZK3B6K/r69cfQOC8bixzch0eOX4SMsWQ6bI78L/h334Gbzafwf8AhRn/AIn9Tf0eQ/N7c83j/H+xP7fDnvcz08B4/ZXiisWVS7bcDi4fmmLQI2WzFadiTGVI1BegB+9cqqi5wPib8Vhy3N3276A2Pe6qQA7VXD2CgO/duL6B/wDIvDT8VM1xGZvyWlHDhnNByn5rnhOPfWsBevHWuV7I8InmdUjjZ2blQ2I89XKh53tgU80WHYZJnBrRzP8AHM+QUhpdo0WmMfDvM1bS5VD5NNR/+NfrjDH6jwjjTQ4//wAlOf8Ax89XSqcH4HGJ3gz0oyoCLIHtWumApaJDalZqKk0VvcAjB8bjZmwiXCszm6y6jfn4VzQGRd7K/RdJ4RwLgkdChLtfeTPYP3Kpf0GPL4qbi0mskpZ/4sYSftfqU4IYmNzWPmrDZXgmrVmG4egQ2qREattxr0Vq9Voj1ODYGPHxjMXSvvk4fnZDe6M/DSIn4ocIh/3TM3noif8AdgL98aAweNdtHXm4fxaGXt5lFuz/AMSshm30JI6P5SIyj/q3UfUjHSYSeIW8fI2uDgdk4XhawVK0cYXljBCsFTzKXjJmhRmFA+JZcPswvy6Eex5/TlgDSQddfNOxSuZq3Rcm7b5HMwA94fxGVdrVnHijblRIorfmNj5A7Y93wbEYeVmSMZHDdvI+IWdjZJSLk7w5GqI+SRQMegCxlnHErlJBAzsFXmcBklDBZVmNLjQTzwqOPLRjvZK9BuT/AIxjz4uNl3qTyC3MJgpHUdgOZQ5eMEs5jbbn/wAvmf8AOPNz8KLj2j2EWvRRcVgb/wAecGlMOMydWwu3h2HB1CY/egjSlLl+J2fESR6Gj+xw9Dw/Df8AVDfjHcir8U8TcptB/rU1911fsMXk4bhnclQY2QeKp5zONGfnVvIhrGM6ThUd01FHEbGoQ49opyPC2k+YFketdcDbwmMO7wsIM2ODoyG6FT8XjGZy3eZjadFP8QDcgcg4HMft9wWuGumweIyQ6xuPw3t4j3qs/G4bDzQZyaeB80ipGWICgliaAHMk7AD649fK4NaXONAaryw1NL6M7F9l1yeWCHeV6aZvNqHhH9K8h7XzJx8T4vxR2NxJePhHwjw6+ZW3Czs2ikxKoHIYySSUQm1m8RS5U+Kdw0TLPoaMjxKwsEe2HMI2QOzxuyuG1XZP8eq7sy7SlHwvi2XmFQyI2nbSpFj6Dlis+FnjOaRp15qDQ0QT4irFHlvxUsXffhmEiJdAv8q3/SCwJ9sa36cmczGBgNZgR/KXmbWq4Dn+1uclkaRp3BY3SnSo9AByAx9F/axcxap+5kGxpUsexDSRYCQWLxB0XUruT4o8QqMlb3bc7+hrpikobKRnaCG7Ai99z5qWuc28pIvotpeMStzb7DAuyZVBoHopL3ndxPqqTyEmyST5nF2tAFBVWxkOxJNjlZuvbyxN62q0tScSFNLy78sSCupPPYjtTFAFgny12fDLEAJLJ5OpoPz52CAOuMHiOCnMhnhlrq13w+h/x+yYjN9wtX0DwjMo0ahSeWwYFTXsceci4hDiHENIzDcWmHQuj0KsvPWx2w1dilAaqEmbUki98LSikZrVRzMlc8IuAtHaOiF8SRJI2VxqRhTA8jf98Hhe6N4e00QqubYorhvGuHfh52j5gG1J6qeX+D7HH0HB4kYiFsnz81gTxdm8tTR2e7EpxCAS5eQRSK2maN7KjyZGPn1ViepB2rAcVinYc94WDtX2/tWiiEu2hTTkfhS8am8witXzKhffpe67emPPY/ijm04sJHOuQ9AVpQsbHo0a+KSO2PY7OZW5JKmhv/epZA8tS809zY9cNcK4pw/EaQHvdDul8X+4d8ZsdOXyQPg+dija5I2b1VqP2Ox/TGzKwyDQ0lY3BpshHZ+PZFxvBMp/mUoD9RdHC0mB7TR1eaZjxZYdCgz8SSzpDaehNX+hwsOGPbs5H/8Ak/BaHOBubV7g/wBgcDdgZ/Aq4xzDzK0Mq/8A5L+h/wAYF+yxF6N+oUOxjDzRDg8CSuF7wL57G66kCt6678rOBTYSZjC5+gQ/3gughGc4ozjSCQnkDz674PwzDs1kI1vRDxM73U20w/Crhyy59HetEIMhuq1DZB72dX/JjP8A1bi3RYEsZu/T05/j1VcIzNJfRdqTi4ZqFVj5UcKQ2ytzsxltW588qjneBNhcShhtoBneLk3R0jGhFhgEcABB48scw9MSVw4XiBum6rI4kUFz74w5KOLMQGMBWKHVW3ykaT77n7Y9P+mpXyxPD9Rf3WZM3KUk5ni07p3bzzPH/I0jFduXhJrG+3CwsdnawA9QAhWVSwVQjmRjo/lPobH6jHv4+Hvh2cHD1H2WfK6+oVqXSwIZfH0AN7Ud9VXzrBDgy+8w5fVCaXNNg6ITNHR6/XGNioDA/KfRONdYUmWyUsgZo45HVfmKozBfcgbfXCMmJijIa9wBO1kC0QNJ2UGDAqqzjrUL14m1yt5GR0OqNipBHK+t1sOeLZQavmosjZdNTjMkMJN6pNIZNgrV157nqPpjD4jw2LiDTEzkdT73Wng+I/tow7Fm72bv6+AVbL9q1kUSSTBGAumkYtfppW7xlj9JiEAxvHy/tON/UDRbeyFIt2a7dSZiTu3fw7AayAx5/KfzH0ODO4RNG3O53yST8dFIaYykw8SyU4GsA7ehB+o54ReSNHhSx2uiHZbiR37xjY/LeMyeF93GU6xwI1Xs1xOkoc/L++BiV7e69hvqNkRsYcdDok3tfmomIMSNriALu6qyEPY06WWrBFjnsSdjy9FwKeQSGN57rhYGxBCycfH/AJcwg0vaPNSd2jSWifJGFRY12/kRQv1q8eqiwLHv0Fk8zr91mfuHt1BryTDwLtbmFYKZNIom6Y1Q5ad9XMCvfAeIcFihiL2F19ALCaw/EZHOyuojx0+qL/8ArV5GA/hVWmQMaVgdiCp5AjbHi8ZwbOe3yFrh/kBS0hjogMjxdrmfFIkWaRYmDRhjoIs+HoLO5rlfWrx7LCue+JrpBTq1CxZWta8hpsKui2QBzO2Dk1qhpg4T2MzuYJCQOoHNpP4a/Qtz+l4ycXxvB4Y099noNT8ht6o8eFkfsFtx7sVm8oneSIpQc2Rw1e4+avWqxTB8dwuKk7NhIPQgi1MmFkYLIS3eNi0CkW4ZkpO6eZFLE+BACPTUxvoBtXUn03wuJ8RibIMMTVjUnl0TEUJIzIJoK+EiiOYIr98aOHa1sYDTY69VR5JOqb/hxkhNLKSP90qyKRtTWV/UMRjy/wCqpTFGyv8AIkHy0Kbwe5T3FIYnDE3qG48vL9MeMc0SNoclqiQZKUOd47vV4tHhNFRrkKGceVqF154b7NsYsowspuyGZiykBlmcIoG5Y/p7+mMiSOTEyiOMWVz6YLK4V2x48c7mnm5L8qDyUcvqef1x9F4ZgRg8OI+e581kyvzutA8PlUWMUXJ9/wBmZZowIe8Z99pNEci+pX5WXp81+g6+nGMxEYIJoN5g5hX019FkvMjTnzCuiGHJpJtB3hNdaADdb9MMt4riTtVfwo7VzNZaCD5uJ0bTICD6/uPTCU2IfM7M86p2NzXNtuydPh/nJmaCKJiqpIS4H5i3MtXOkH6Y8vi+Htlxplk1uq8AOnqtqHEtbhgxo1sgoXmOxsjM34V45lBOle8XvCB/Sas+gxqzY+PDV2oIH/atPWtlnyQFosahLskLLYZWBBIIIIog0Qb5b7YfDgWh3I7JdaYm1ys5TM6L2BsdSefQ7Ebj12wRriCD0Nqj23zpbyZk3qUkHeyDXMn/AMfTBcQ9j3AtFaKob11UcZrpf/fpgYKlN3Y7OhX1R5aF5RegMWYmuZCE77Hpufpg5w7JI8z3ZRtao6fs3CmWmfM/EfOxyVKqonIoiUV53asfKuWFp+CQviJit2mhsHVGwvEczwHtFXrvt4G9wm/IZGDOqHVtDkAggbG+tY8TNgJWONaEbtPJb8zQ0Z49WqxF2IlB8TofXf8AxthMMmzhrm+vJLdsK0XOfiRn3QDLNl5Iqey76acCwNOkEEdb1X0Ixt8HwsImMweHOFihyvr/AKSWLmeWZa0PNIOryOPVMlLDmadVm0tpJyeuDnHzHmuDAFCd8LSSukNuKuvYpa5bxRlmCqCzEgADcknkMCkkaxhc80BuVZoJNBdU4BwBgo7+R2agNCtojQeSotDbz6+mPm/EOPEyH9s0AdSAXHxJP25LZhiLBq4+hoKXjXYyKQWZZ1J/KGBG3nqUk/fA8L+psWw6ta7xIr7UqywB+5PzSLxfsjJGT3bCQeXyt+po/ce2PVYL9Swyipm5D13H5H1ST8I4fDqmjsFw9nycgKkNHKwIIoi1Q1+v6485+pJ4xjmuabDmA2PMhNYZp7Oj1VXjvZ1ZQdiJByb+x8x+2I4fxWTCu0NtO4/CiSIP81t2ClWKGfLhSM0ZLlJHhEajweLy3Y/XGjxTh2J4piI5oqMQbob5ne/FAbiIsM09putOIcSokvIvMi9XOudee3Qb4RHCZGnK2jXQ/lXbjGOFkEeiYOBdkGnjTMPIojdQ67EnSRYOk1zHmfpjDxXEmwvMIHeBo+fmn4xeyJPHl4CPmeumw/YYVDpph0ToaQFS4x20yhQQTZUyQuQrqqg0P5je+x3sURzwxhuGYkO7WOSnDUfhLTAbHVcf7Y8Jjy2ZZIS5hZVeMvz0sP1o2L9Me54Zin4nDh0lZhoa6hZkjMjqQPD5VVisRS5dhi4vNJr7wa41Uj8oPppPO76GhucbcrQ2G9idtfelLyboY2kBqSHLUWC31H67k+fttiXgtAC1dLolRtErrcittvrU8h62DYv1xaRha3OrhxY6mfIoflsw8La4yVsEAg9D6ijfW+hwLcUU8yQjZbS8SkZy5c6m3JG1n+b3PU9Tv1xXs25cp1CkvJNruHZ3KxngcxmIeSXKu0jtuxJVmSz/AEjTXqL5nHlI5XyY6YR6MjIaANrG59T9NE2YezjDjzXDHdCgoFX677H/ABj2FjkkBd6qEYkFSsjFlC3GJBVVJG9fXB453x/AaVCLW7SHbc7Ctz06Ybi4lJGKoV5LqG5TD2T7XT5MgKQ0d3pO9H+ny9RjP4pWLAc0U4c+vgmoMT2Wm4PJdZ4H8WYpABKoVvQ0D98eXfFIz42kfVNnsnasciec4xkuIRNBMQhblYDb+Y25+uMx4hEglBLXDmNPn1CsGkaVmHRcF7UcNXLZqaBX1rG1BvMEAi/UA0fbHrcLN2sTXnmsuVgY8gIVeGeSovWKJJrFS5cpJIHC6ijBTyYqQPvVYGyeNzsocCelqxY4CyE8/DXgd3mWFndYv2Zv/wBf+rHjP1ZxSqwjD4u/gfz8lp4GDTtD6LqWR4Ux3J04+fSYlo2TpV7/AGTF1BPqThf93JyVaVbMcDy5+Zf1OCsx2IGxUhloTxLiqZNKgisE2d9iaAsn2AH0w/HAcY4dq7Ye6C4gMBtc54t8Q5w5X8NFG3uW26EbDbHssF+mcNJGHiZzh5AflIyYkg1lSu/HczJI7IxVpAAwjFWBe3U8ieuPT4bBsw0Qijuh1SEzmvOZ66t8JRFmOHPlpo1cxyN3iSKDYc6laj7kX5qcfOf1U2fC8REzCW2BRGm2hC0cK5r46Rvi2d7qARQxlY4v4XmF0gBV5k/LXPGRFF2knayG3O73z5rRgytXP85myH1Ek43o4wW0F0khQ3P5jW2pRXQjzw1E3KKKC6QFb8R47DNlxkpIPxE/ywFdnjduXj6C6JHI1vgmFwU8U37mN+Vv+V7EDw/lClex+lapfn7Lxwr/AO4nGv8AkjogHy1HY/QffG+yeSXWNunV2nyCXcxrPiKByGO/CHA6bjp9MPteGiiNUE0mjgmRn4hUcbxqy842kVWf2UnU1C/vzwTiXFMPgz2uIa4eGUmvVKR4WiQ0b81Z4lwxsqxikQqwAshtXiI5HSaujfmBzwXDY1mMjE0dhrtrFadf72SckbmyU4gnohc8i6QrMT0Jawp/qJXn6dMOvkDgBXv8qWNIOYD5b+SFvCRspsNttvf/AH5Yo/u77bptrs2+6q5jUrFWUqymiCCCD6g7g4C2drxmabB6I+VPfEeOSRZBYfEokgRNx/Qtj6jf2vCGBwvZvmLxq55cPEWncXLmjjA5DVImNcLPWwGJC5FM/nodAjhhCit3bd2PnfT2G2IyUdyVxcSKqlSy0DOdKKWaiQBzNCzQ67dBggc1vxKhIG6LHhqFaSywumv5mG5Gk8h5deWNOXBZWXzSf7hwd3tv48/uhAOM600RSkQXjhqVUoxw/IKwa+aq5NUb5AAXtzsD1IxdwGW0q+Uhw8SFUyWckgZJUbSwNrz+9eV7fTAMreYGvgmg43odlc7WdoWzsiSugVwgRiD81E0foDXnhPDYVuHzNadCbA6IsknaVY1RHgXCZeJtErEJFBGsWpQLoWQB68ySeX1opcX4pDw6Mykd52w6/wBJnCYU4gknRo3PvmnQyZLhguKFWlA+dhb/AEJ3GPAy4nH8Vd33kN/6jQf2vU4bhEeTORlaEmdre1OYmieGY/PIHomwAo2rpXI2Oe+PUcC4XHBL2rRsK81k8XliAEUQr8LsHZjh6Q5eMdFRQL8gBvj5vxDEvnne7mSSiVTQ1qJPxAdMJiA812Wlp+MHU1i3ZdF2irTzBuRwVjKU5kE4xGGSvXD+GcWutCdqub9tOGahGUW3MgQAczquh/1Afc49r+nMQ7tXRciL9QksSwZbSQ1qSNwQaPoRj1pSRHVMfY/tA2Tk/EiazWloSCe8XyJ5LXMHff0vGFxfAjiDOxc3xDuh97osBEd1ojPYb4giLMzjN75fNSF26927dfMrVKfIKpHLGPxj9P8AaYeP9v8AHGKHiB/N6piKenG+aKdreJcPQ3FmEe/yodf6j++MzAYTHP0fGR56Jx746suSVxbtDFoCwB9Z+Z2AAHooBJJ9SR7Hnjfw3DHh2aYiug/lJukH+KXMvmnRtamm332PPnz/AHxsFgIrkg2tZswz/M1++LWapQAAo8VtWR3g2T1kytIIliol7Ng/l0BReq/bHoZ3tmjMk+ubSuvptSSlkcwhrBZPvVMLcUhKPLL3js521EhmO+p/AAAL9T+lYVdHHDE2NjeWg6DkD5pF8cz5KseJ0+SEwZsyqypEukDxDmVHmDsb26YZjYx7beNPDRFdGInAudry8VDPkWSmRGRgwKmzpNb346Irb/GAYmBrgWiy0g2D/COydh0J9+ircXneaVsxKP4j+M7ULsdPKqwthcJHhGNbFs2q9+aOH3pa2zXF55zIJGMhlcORV+MWAVHTYlaHTB2RtDQ0ctv5Vi7clYTJqvzksw3KpyA82f8A/n/qxYnQ5QTQ5Kl3XIeP8BXMzlTGxQwwllNMvjBHXZte+xu/LDeFgdioGz4ctc0+Y8/IjyQnuDTTiR8j/C2bhSyf7v8Aht/Kxtfo3MfW/phrFYDsmF4OgQ2zkuy7+SESJpPMHrYN4zz3Sjg2Fdh4gykOpAkW6JANE/mAO14cbiWyRGKT099EPshtyVifg0gyy5wmMxSSFQA3jD+IkFa9Ceu1YwYuJRPxTsLqHgXVaV5opZTR8kOU40wUMhHsvl3kAEYJ2JNfWvqLJrrWCufVdNr80o0Cze/IdeZ+y24xNHEaCIzaVCg7hBQNkdSem/mTz3HK4WQFGHD3jNen3/pLxOA3SdpP3wi44kE0kMjUJV8Hl3gvb3YbDzNDHk/1Rwt+NYxzP8Tr5LU4fINYyeYP5/Poo+IcMzWadpo4HkTVQoqLPszAn6A4zsJJhMKRFK8N08fxovRcRxruyEUQS5nJW/EpG6EMjohDLRsFRVHcY9W50f7R7ojbcpojyK8m4ufMM29rqY42GBqUSaSVbSb0kcxt5Y+XHBFtEtq9rW2XhWYc/Y2674C6GkMmysScQxwhCrmVeXimnrgow9qw1WZZyVs7dd+mJbHrQXZbXPOPdqUMhEQ1BAwV+ms7al/0jVR635b495wPh8mFaZXmnHl4ePmsvFvD+61JzG8bZKAFo64GSpCjOKEqy1xVSvVipKle04ra61pjlK9ilqUzcPSRS2nLM9ihWugTyI23/bG7+8EbCBQPXyWbIGvq318lJnoc1Iv8VkCj/hKwWj1OhRV4UE7Xm3G1LOyj+H5oZk5+7bUhYEdASvvuOX2w7C85SW/15osjM7ad+URzXaPVt3QXzo8/MkigSSSboc8CMhKWZgqN5r81AjROKJZCetavL13+3lgoaHU3miESNNjVVlkRW0oaDbF2rl5e37/ssJWSSiIODRzd+PDp1+ibykNzkWeQ9+wrBzGu4ofl/M5/X3ONiOVsoOGwY7uzn8h1rqSlCwtPazb8grNMXttRICqCCOSgAX1Owxrw4aHDR5IxlFk/M2fqqOkzgarGdPdxnUfE+wHUDqftt9cZmOx7Hjso9epV44tc1IOMZNo6s5TQGBlBZOoG1+QvoMWFVquBAKu8Z4qkoRIolhjTfQhbSWIA1kEnx0ACeoAwnFhmRyOfZJOlmrrptta4m0NGGgVRO3YzgxnDOXCpCEahuWLEhNr81OMrjPGDgGsa1tueaHhpqfroj8PwAxU+p2KAcR4dJJLI0GXzBTUfyM9HruFwzDKezBkItTiWwtkLYthprXuuiGZvLPGakR4yeQdSv/yAwUSsdoDaDSa+xuT7uM5omMeIoGJFx0ASdx4WNijzoN548rx7FuklGFZfU1/l023A5+NLZ4QIGF0sutbKxxPtVGrCWGnls0bJAYfno8vLYC6+uAQcGxGIJGJ0b9SOn+0XEcWIBbFsk/PcQkllaaRi8jHUWPOxVfYAD6Y9TDhYoYOwjFNqqWIZHF2Y7pu7JAIpkJ+dtR+vX39ceI4iHF/Z826LXabFjmi8falIyIwOe+omqBvYDzwi7h7njPaM0tAUGZ7QLdLZPQDfF2YN1WUFRR8QI8YpiOZvwrf6k+o29cOs4bLI22tNfdEYY7pzqQ7jPFdayQSuY3YDSWBCeqtXK/PGvgOG9g4SObf3CNiJMM+IxMdTup2P49VR7GdiZc9OUvu4kAMkgphvyVaNFjR9AASegJeMccj4fFmq3HYfyfBY0cDnOorp0XwhyAFFswx8zIB+gUDHiXfrDHuNgNA6V/aaGFYh3E/gvAVP4fMSo3QSBXX28IUj33+uGcP+s5gf+aMEeFg/W1BwreRXJu0nZ+fJSmLMJpbmpG6sPNT1H6jrWPZ4LiEOMj7SE2PqPNKuYWmiqKMgUGiXs35AbVXrho3yVd12bsd2YyOXy0cuZiWbMOoYrJTBL3C6T4QQKskE3fIbY8tjzxGeYsBLGDQVu7xvkOi18Jw6STdteazxLszkM2+uQBGr/hKsY+oA3Pqd8FY/HYKDuNBH/kS4/daT+GMbrkv1P8KtF8J8nIbSZ/YkfuP8YQxvG8fh9ZYwPEXSUnwsTRqwjxtTR/CaNRp0I9fmYtZ+zAfphH//AExOqzHYc3oVzjgvbXOZQaY5AyfyyKHA9r3HsDj6PLC2UU5ZjsNG45q18FLF2xLOXmy0EpPlqSvPkxBv1GKDCZW0wlUdhQdiQhWY4q7SGQIsdnYJYAAFAWbJ5deeNHDyPiZlJv8AtX7FmXL91UnkLG6snr/4xQ9URraFBMx7D5xMuczP3eXiC3cz6Wo8hpALWeQWr35Yw3/qPCmQ4eEl7zp3RddddvW9rTDcOQLKWstlC5s7L+p/xjf4fwczASTnK3pzP4H1QZZ8ug3R3K5SgABpHQUSSfQDcnHoHY3D4VnZwDbkP5/KRLXSGymKbsjxFFBjyUp1D5vCT9VDWv1r6Y8/PxN87qJoIrY2NHVLPGuz+cha8xBKpP5q1A+mpbX6XijHt2ClszHbH+PuhAxe1dFuFcCnzLBI0PKyzWqge9fteOMrSLBQnyNZqVbzXBVgk7uUHUFB8TUp9V0iyLBAuvWsDEzHAg2qh7nC2oQ0RZ9MaPZPhTdm9qAs4I3ZELgBZKdezcb5SbTKSp0oGSwTdahdH8vKvNsYnG4xK2M1sTr9Fp8BnaJZP/X+UyZ3ivdM0cj+DUO4kutJJB7tzt4dJ1A8x7YjENLmgtSMjf8Akdz3/wBppPE4XUxuEccmDAFT7git+XluD1rAC4hKhc77U8MgyrloAUjkALotMoo7gg2yBlLAFfl9sMtlbLTXHvcj8imYXuGp1C57nAokbu70ajovnpvYH1rGnHmyjNupdWY5dlATglhVTlneJxQRRpGwYqoF+ZA3Ne+PER4SfFzveRVknyWu57ImgEpazcxLajZLeVf2xts4W9ookJX9407BRSZphajbz339rw1Fw6NpzO1+yo7EucKGiqsdvbDu2yXRniPZXNQZePMSRHuZADqG+m+Wsflsee29c9sZeH4xhJ53QMd3mmtefl1Vshq13P4Z8FGVyEQqnkHeyeep6NH2Wl+mPmP6hxpxWOe69G90eQ/J1Wjh201NeMRMINx3jX4cWVJB5bYewuEE3NTpSSc9NLxOLM5aWOOQ0WyzadJjf8ouz5Ve12Qdsb8HZ8OkjmjcQNni7BHNBe3M0rm/YqSLLZ4pn4kCBWV1mjDaWHiGzA0TVet49ZxQS4jCh2EcbsVlNWs820pj4tE0sP4yChBIdTBWHg3+Vt9iOX0xHD+JNil/bYgW8aXXxeK1MPxJ7TrofuhozEirqD2PMHce4x6eYQzRAgha0fF/+yt8P7QyoRRO2MfG9hIMpCbGMZIO9qmyD4huFAIs48dJwDDucSDSWdBhibRjsl2AyOWjBZY8zL+aRwGGocwqmwtG/XzOM/in6hx2JeQ0ljeQGhrxPsLBjiY3xTTmeEZeRCjwxMh2IKKR+2MOPHYmJ4e2RwPmUUtBXzN2hy/4fNZiAEhY5XVQT+UMdJ35+Gsfa+H4vt8LHKTqWg+ta/VZMkYDiKV3sLxtMrnYppEDpZDWL03+dfIrz86sdcLcbwkuNwT4YiQd9965HwKtE4MdZRD4h9sW4hPSEjLRk92psWeRkYeZ6A8h6k4R/TvCBw2MPd/+Q7nevBXnmzaDZK/4lgdj+g/xj1hx0p3r/wCoSwaKWVlYm9ZB9DX7YEZnO+I6dBooNdFah4hOt6cxMvtI4v7HFdCLKpTBs0fJbycVlKgNPOwN6g0jEc9qs/fFK5BcY2k3Q0WcnEy+KNS73sasAedefvyxErWPZlPqqOkbdONIplszmye+79lrYF2pWI2KheTDfnVYtDhGNZTdOgQZJGA5avy5IhNn89KIw8YLi9LaASQdiNW4UdKNc/XHCMNPQoJdDqQ7RVuK5qfKuBK6Slh411HUlbaC6EEbcqYisCbiA89R1RBhmPbpp73pe4ayPJSFVPhYIqlgSTZUtZN0ORP+MCxUL52EN5ao0Exwz8z9tifDrSucVyE7OWGkxtVb2CFRaawCKA63+U4UZh5AwWdkWXExvdeqC5nMyxKpaRTqFhPFtRqr2o9fbrjjhi80Srse07BVMzxHMTeDx6RuUQNXLmebHb+YnBY8Ph4e8Tr1KIMztGhDDh4GxoqUtcda5VZZDdXQwhLKS4hHa0VamlDwvpdSpFGj5EbEHkdt7wGLE5hbTYUlgcFve1+eNFjw4WEEitFq3I4krgvqTg+ZifKJJa900QY3WkLp3u9qA53j4jiY5Y8U6MXmDiNN7taMAbkWE4ovdqY1pNIKmtipHhr0qsS/DnPTt+fnzR4nMOgQTiPHHA5/bDcOEaeSM+gNEFftSyqwKq4I3DCxh0YAEgg15JbMEl5rtEYXMt6N9lXb6AY3IsB27RHV+JXGUN1QDtf2mbP92zgBkBHyjVR83HMenSzjZ4Zw0YHM0HQ/L5JWWUPrSkuLGSCQCQNzQNDpv9/1xqEC0JSQ5p1+ViP2+2IyhSCQrWUkmc1GCSOdbD671ipjDuSgz9mLJpa/7Rbqu/ucV7Ng5Ivav6rr/De10TMI4dBkbZR3i7+y9MeEn4VM0F8gNDfQorXWU8ZSSSOMyZiRIVAslmUAe55YwnsbI8MiaXHwBTBdQStL8RMvJks0ySIsyu0UZalL6jpjlA56aOo+Wg+mN5v6fxEeMia4HIQHGr0rUt/HmlnTW0rjGYyMsEhikiqQV4Tz35EEGiK6jbH0nCyNxTQ+A2PD3okHjmSo5oeoZAeoDE/tthoYZx3I+f4tVaeRCIcE7O5jM6zGF7uMXJI7qsaDfdmY+h5XjNx2NgwZa2Q2XbBupPkEVrM+yFypTEXfqOvrhphsWqAgrAc4sooK3kMo0jDY6bGo9AL3xznhrbKoXBpA5lOHGO0MJ15U5NEjjLIsoBV9SkjfSKK2PlN+pvCzCXgPuidUscMY3fFZvVBuBZlVm1SQDNAKAELlQKIrkpJ8gNueH7cWktOvXopeBW9fz5roXB+1WazLuYcnHAsYCvI0khjTbZe7GlWaj8p9LrGPicZBBpM/f5ouF4WJ3gRoDx/8KTc5kdgSWaPRGGY7k6QtA/8A1isPE4pCMjDl6n8L1rP0rDDCZJHkX7oKrJlIdSNlmFyC1ElghlNG9FXYPpyxo4WZswOTQg0vKcVw0eFeGglzas+Hgp85miyiTwiWIIGC3pdCzU1aidia53i0zKF+QWfCRdVpr6eCEcZi1JAZVNsT4wQNQCgGtjVmjfrywJ5p/oPwmIDocqM8H4PmDADFnIxGB4KVqrUF3ujepgeo38hWMfGxwtfb2WeZtMRcRlj7rdEj8XikWZxNvJe58/I/UfXz3xrYdzDGMmyIXmTvHmmDsBwfKZmdY8yXJcMFRTpttq3G90GNe2MjjuOxGFw+fD7giyRenukWFoLtUE+IHB4spnpYIWJjXTVnUQSoJBNDkT+2AcNxUmKwzZpRRN/fdHe0NNBAUQt50Nr9PLGjHHmOiG5wCJ5l0KoEU2F8TE/MfQXQA5D9cOxsLSenIIJIKrYIVCJntDmPwv4TvW/D2ToFC7N0TVlb303V4z//AI7DfuP3OXv9ffPxVw8gUuofDLtlDLlxlc1IkckY0ozkKHToLO2peVeQFdceL/UPB5o8QcTA0lrtTXI/gpiEg6Eqx2nzeShsnNxn+lGDt9lsjCuBw+Mm0ER8yK+6c7RoHeckLj3aGNR/BOtj1LbAedL19Lx6XCcKkJ/5tB4IEkjMvd3S7kss2aZi0gDCqB6gmjVbCv7jHpcFgwXiNg05lZ2IxHZtzHVYy/C9WYWIsQhPiatwou/TpV8uWD8QwxwrqOxFhTHJnZmRDP52KMhETwhXGnoRs256nUi7++MAF7zmPVHy6IHPkiHdVBKqTv6XsTjRYczQVQvaN1JH4LRlJB5iufl+94sDSGe93gVkZlV2BYAdNjgbmaqwDyqzRVz9r6Yb5K2ZTwKrE947fKdBvYNtQN3tVjbqRgTwWC2Dnr5flSD1W/CmhWQHMI7x9VjYK33Kn7bc+Yx04mdGRC4B3iLChdh4bmOH8RRRJE4CrpRnAvTta2rHkQOoI+pvxczuJcGP/E9pzEOcB1HJwPI9NQVoQwR4loa3dqCdrewTZdDPlZDJAB41Fa1H83LxKBz6gDruR6z9O/rKGeP9tjHGN9mqAp18ga0PsFJ4nh7mGwL81zwZ5ltIndI22Khmpr2Ni6O37Y08XHhZJA6NgFbE6n5oDcwGpW2RyLyE6SAALJJrEA5UN8jWjVEo4ovlRAWHPUDs3ndkEed7dRzwqZHAquu5KaeCcD8AzH4V5ok+UWe7ZrGkBlGqibB2Zdx5YDiO0mYY2PyOOxoG/n4bKjTkdnIsc03/ABO4TSxZqNaVTUwUUaYkhvK9ZI3HN8eQ/S+PcJpMHOSTrXmNCPfRO8Sw7XsDxv8AlB+y0sTzLCyxhiSjKdYkHhoLs6LemzYVut1zx62THNwkTnf4gEk+/eyy5MO+ZwLt9APLwRrt5nxl4ky0ZN1Z5WT5mgN8eH4ZeOxD8ZiOui+gcCwsWHZnI20CUuE9hc1nfG693FzBckavYUT9arGtiOMYXBsy3Z6Dko4nj+2dlb/Ss8ayq5If+7yYbwhYRHJIo8NlnMmooKvkVvqQAMN4Diwno4dwob373K8rPhQ4lz0M4DlmaZJ4xJJlpEZJbF92pJsNuRpsXfLn1x6XPmbZ2I+qyHgMBYdwfmqfEotUigvXdq6BQxod2oUlb5AlQSB5++F3Ouz1pFjNCq9UC4bx+eFSsb+Ejkyq4HP5dQOi7N6avBXMa8d5GfCx24VfNZpp3aSVreuYA3N9a9ybwbDYUutsfIE/JWa0MFBS5UvGoddaHco9EWVo2p9COY5Yz5uzkfkdRFUR+UcNIbainy7TeNiWJNsxO5ZiTv1JJ6+ZxeOJhdkGgGg9FBeQLXs1ltJ0LVLzo7XQs35YJEC2x4qHa0q7xvpBKsF5gkGje1j3qvpgyhaKwHMX9axU2dlyjOOUrU45StLxXxUrGOtSrnCM+YZAwIAI0td/KefLfphjDYkwPzAWgYmATR5T5jzRCTPvcjIysrrzHOgeRB3HP64BxnEHFlriKDdlfBDsxlqigzTE3fRT+v8A5xlgUmir+alKgEswsk6L2I6H0HvzwzB8CWLLedPXmqE+YY8/8YISrNYBspky0lC4nP8AyH6dPLEDERjQkLjV7p/7cfDoZaMSZUyyDfXG9M9Dm692tadrN78vbEune13f+Hr/ANfP8/7SkGJbIadoeXiub4PacXsSFyt8N4g8LWjsvnW4PuORxSTDwz92UafZEjlfGczV0Dg/a+VTcZEijoLv7Hf9MeXx/AWA93bkVvQ8VhlbkmGqADslmM1PK2TyzGIP5oiqSFYpqZgtjVQF+WPQYSRzYGdqbNfOtL+iw8XkErsmyqZiBoGeIq8cqbMj1tsDv0A8jyrfBHS9pqzZJZNbcrfZPO9zmA8io5bYLJH3i30IUsqk8tyRz5jEvNsI5qHActk85/jssJy06zDJ5WeMxlo4o5FjzCm2DJTeDYAAGxoaq3JG0tLyCdDq3xA8VDIxXjeqf+HzxZ3LGMSo+oFSyUwscmGrnvRHrjwM2CkwnFzJRyh2br3TutRzmviydRSWeAcHyuWzE6wy6p1S2jbTaMCbc6dlvUoC3VC6N7afGeIEwiGJtscQM3L/ANW9T1Ow2C7CYdmZplNka/7RXgmQykk7NIwnzSgM1m1X/SOTVYBO+/lyxgzYvEYbDUxmVp0B5j8XrXgtCXFOkORppo5BNuPN2Sgodx/hQzMLQs2lWrVQBseW/L3w5gcWcLKJALVXtzClzSKSOJxlfw80ZRVSSUKqXpXdm02oDHSRQbY3e+31zA48TsDhWUjl79815/E4XKSb1Wc9mlVWtQ26UFUHUBYbzFkmjVg+uLvfWg6/RLtjs78vf9JDzkZlkAWJS7H5IUIO55BVHP0A5D0xzJTm1TwbTd/mj+X7EwJC7ZqbunbSqhvC0b1qbYt49tO1A02wNhhQ8Qp3d5KWhxGylzHAVnAEGYeWWFA5ah3VKK7tECgqbGw38PO9wqsbm5jlbV62jySuNGTbakGyksXdt/CCkSM1qSDpKoqIL3pSpI35k40oWkDtOaC9purRHIcE8K2qGV11ojDw3RYagpsggbbULs3vhvRjfFLvnbmQR+y/EZzrOXnfyLVVDkASQK8q2wLNqiGaNu5C92Z4EJcz+GzKvFZosfC0b/lvUOR5fUYgnohzS5QHNI/P+ljtZ2OmyTb/AMSM8nUHbYEhhvVEkc+anFA/qrxTtfpzS0NzQ3J5DFs1Jika4fDGg0zKmo+JSSLo7aTe130xAIcg4hsjXaX5LXiXDGoHSq10Xy/8b47ZUjmHVYgyzJvpBHPbnXqOYxwhedkQYhjtNlpnc+GAUAbXso6Eb36dfpgUseZp8EZhooJq5+pr6YVpGTHwiLL9wZ3knMsLAlVjj0Lqaksu1sSd/l2A+uJ7ZzSGgIT22a6ork8vwwqheSSFmGvVIiTqD5fwTe38rKORJGBSCSQ/FVqha8baoqBGd04xl1U8gMtMoH0ANe2KftIuir2TDu1b5ft9mZXorGrR/LoBIO1WwdztQ5j0x6PDsjkjdYu9CPD8+ay5sK1gab03/wBIHPwWPOTnulEJA/iBVNFiTuF/LYskDbyAxjY3EMwR7urTsCduovp0vVaeD7RzafqeqaeE9gcmihmcTllVlJY1TCxQFA2N97xkni0spLfho0euiO/uo9l+xWSkQqYY18iAAfuKP64IZpvia82g9sQUt8f+GAQFoGNDerLLf/yHv4sGj4o9tNmGnX3+PVX0ftuliPimeyMYiRjEhYkUiMCx2YhipNkAeo25UK0XPjmpzTdD5D/arl1NrbhiTTz99KJJUexJIwvSBpDsVX8qith05DbHDKxrg7QdffUqkjwBQOvIJneLhDxMgzkySxnUCdEasQPCUtGNEkCgxbryGwnOdo8cv5XBuu138qSLLm5szKVnneUr4Q7MT4VsUoY/mA9+uOL9A+vNGoNGiceFcTiVgsRGXABKNqZUYrVg69wSNx/pI2OK4gsldmYKI+qBh+0i+I2njI5z8SweEIMywAkN0ZUUNpIbcalJB3BsDzAI8zintgkpoprjppeVx3roHc618euxIwlmdiu8D4BFlpY5JcwxzBsO/dgLITdi1oWedve9UcHxWDhkhMb7AOo0PLpf20SjZCXCnIn/AOo4JElaJndol1MioWbfkNjRJ5bHHnRwENeO/Y/9a+50TLn2o8hnGmzCw06gKJJQGAMd3pR631Gt6OwYc7DB3C8IhbIMwzWeY0QrI5pQ+JGUKTvJHKhRdHeCaQKuoGwFbawBR0CySGrfG1hw2H/gYO74ded+9ENwaXWd0nZni0mb7qDLw6nVBWgFWNUS7Ak8tvExqrurxrlzImlz3ep5JURWfeqscGyXEOGz/je4KxkMr611DSxFjSpFEsNjYG9iwdwtxcTra11lFLdNQgPGO08kz26qtyGV+7Z1ZnogNqZmCkAmtIHsdqlkY1RKqld4NxQMyJGskQ1hpNU1mdhZpiI1dv8ATq09aG5xZrXNdpqqSCwbWvCIT3kodbMZ1Oo+UtZAQEbUXA25aVNeWNmCVojpAk5FHFyaKgmnJzUsg+Ua4xFy1LQYEnfqRsOW+F3P5lLFznmm6V6oh2SEzPKUEwVDvHGrOSpA0lt6uulDkaxD5wwWh/te00Avx21RfjXAhK4M8WZCoDcgqNQCDSaiLbxGvDZ/W0MZxHsmF/T7pzA8LdJII9r9VRnzsNKs8sk7KKAvl9v7nHm5MXxDEmwaC99h+CQwj/iia3xOpPz/AIQbi+di7spHCqISNRLNQPmTyHv0w5goMSHB8ryR0QcW7C4f4u87wA0SjxCKM3t/e66A+X2xuicNXlZcOJXl8Tjr1QmbOFfDH7bAE/cDF2Yg70gvwbRq82fot8vwyeZtDagdJbTRJIHLwjfc7YvPjX5BndQ+QVBlbqwX5LTO5F8u2/Lz8/cEWPrgjTTe6dCqMlEumxHJDUjJYKtkk0ANzv6DCxFFM2jfGeFPk2SPMxkBh3ipq338J11VN4flBsat/LFDqe6oY7MLQeXNMy6SxI1aq6Xyv7YkABWUGJXJ57J5dZ3NkGQLRrbbz9/b3w3xHGftYS6H/LffTySHZW7Kfh5Jzy8SQLSDpy8/c8zjxc8z8Q7M82mRpshb8Q0tpU0OZA+w54ZiYT3nLnWRaP8AB86au7wcmkAhMmQ4qDscVzWFBWnGuAxZhG2WzzHQ+4/vzGBtc6M21GZLyK5b2o4dmY2GgtpWhoUUavZaUDUoN1t1N41IMS1+jzv79Cp7FrRYQ3hPZKSedYo5IhKxOlZCRsN96U7UCK3PhqudFfimxtzEWPmoDs2myfIfhfFEyvLJ3hsswiGhRd+FT4jQuq0jYXzoYxZuNE2GDyV8pFC7W3az4fZVsuWhlaGRQWAmlGluXzF2AQD+YeY2NjEYDicsk2V4FaeCJQropOzvZPMZdFzEeYglbUO7SCRe72anUEppIrwEiqLMTqNVpcQLJ4xEW11PPwI6Ua9d1WI5Dvp7396Ja7XCaAfiFgfLksNelo5YdR3BDo9gMRel13wvhWSfDI/OORs3XiNvkUcFgHdCFZDicksMjl31ptpA0KEcHc6AiadVmr332O9mfEGvFDT+f9KuZSdljPDPKq641aPROSKZUbnQYFTexsq23Ib4IQx7O9t9PVCmfW26P9jeA5ON5Zpk/EqZFWEkd43iokCNWFtZJs76QpoWcKYrETRvY1hDeZ009/ypaQ8HMg+b7cywSSplctlkDkhyIm1SDqLZteliN1vbTQPO2BhhK25HE/wrNpuwTonE4Joc1+L1xr3UQk1kqiSOlFUBjVhJ5mmoN13GMd0T4Xs7MW4k15A7nwVj3tFzftTwPLxdxJknlaKRDbybjWh0uFbQoIU9aqzttjfw8sjrEgAIQ3Gku5fNOjK4O6kEfTz9D188OtIabVSL0R/MyGHuiqukUiqykr82m6omrZbo0eYHpd5C0Gm+BVDZamj4dvJnZJImbSRJ3js29gsdqJ5b0FF2SOV4o57I4wOnvVBdDmkFc/ou5w5CONKh0Ig3XTsoJPOhSnejvfXGXMC7UO8k8xoaKSR204JmGgEcWYp2lLyBz4d9gFAHgouo0ix47/qwk7LmDXjb7/b6rTwOLOHeXgcqCA9mvh7KJdWY/iBCLVGG7dY2bYA+YB68xh0vBZTW+iJPxaeTnupPiFk1CiKHJFnj8Q0roRLG41bd4BV21774WM0xdkc7KPeyzw4E5nG1z2fshnaaWZAqKLYK6Mw9NIayas0Lqt6w3HJGdGKTMdgFhuFSxKkuWjeQMAQxhkFkXqRQVokEHrZ07dcGjaJSWu5dErNbqH2Q2TMM6i30uSQ62QwI2AIO98+v0u8ORsIGWtBz62gmV0YLQh8sYBIfWz9Bzv19fbBRQCo1znm21SaOwpjymYinapGIdSANoyy6kOrchqVwRVgEeZITlk0JRnMzNpHOOcfe8yrxDMIrMY22qhQFHQfECCevXlZwuACd1IbQ0SRxvK5eSOOWDSkj6meAX4QCTYvltvQ2rlgjHODiHbdUQNNJdwdQiGX7xGDLakGwbrDz3Z25TsgFzU75TjpljGogMPmCnr5770cYGIwOV1t2UAhQLOvsf3/+8D7MgIpNotkuJ1yxRzSglqKwZ0HrRwMghVpGOH8WZeu2Bm1xCK57Lx5mOxQccjiAXNOYKzH5dChXYzKiHMSQtEz97uxMi7MuyaQ1GqsbMSKFDBMRU8feNV0+to7WC9E35/MRswCy2kTjvFRgWDDeno7b0aJFjlewxnQ4Q9rmI7lW3p799Vd3JoSjn+OTZnOrHHHLJkJVWItopH1ambSxUqQAdPh56Dv1xqtiDCQNLOleHu1Lgct80XyfYqBFgJlmjMMZQjvO6SQFSGL2oIJBJJXc2SeQwR7i6zWp66D/AEqtIAWmV4U6jVlpEkilLSNE/wA1r3aqimQnwJTsWN2aA6YEHiNmgzGr06cyft6rnNz+C5P2w7K1m2dCEyhKGRiG0ZUyEAxNQq1J+Ub0VusaGHkDo+7vy8ef9KHHS1pmeIQZNBErtmHAtXAAQAkGo21MTQveqDauuoHhG5xJOnv36IIDn6nZEuFdoMuYoVGueRGOle7PekMArD+Cy7jai7HUupfDdYI6JrhRaOn4+v53VSHNPRB+I9pUDzMMuUz7fw2mV6UMKDOqFAyOaogV1vmbVZgnim5+4Nar6XewTTXABMmS4VmHypizefaFXsLBpDogZWsvqJIAobA+GyQbxLGRF4c1vkfL+Puln4sWkjifZ6aHMjLMV1FgA90hU1T2QPDvzPWxh8HTZSJGubmC7B2S7CZPKvDK6HMUGssBaSgjSWQv5XShDVA3e+BguNlwrS/fihCXvAk+iOds+H5PNxAznVl4WN91q7wSnwjkDzLUVqwxW8Z8Th+4JBAG3n4/6TL+63QWlrjkOV4blteUy0kOYl0gsxcsEQr4tIYlbJB+U7jdTWGCTIMr/wCl0eyUuEdscxHnIRmA6KWVZNXma8TLSodjuDda3ICmgvOjY5mh21RAKXb241A6OBOsTC0LMpXS2w2DkXTFeVgbWdxhXtI9ga9+/ki9m7paoTcTiyqNLNOZpIhpBNLVgbFVOiyfFZqg3QAnAQ5ma2izyvkrU52gFBcU7Xdr55M00iTMgVg0ZsqwU7FQFGwBFeoA53hqLDhwzP1JRDJlGUDzQTiPHcy4V2eTSwCyvqcLKFa1D6TvtsK5174aija2wEu910mThHE1bKtNqkyqawi92xZSEKGmDsPlElgjclSN7rFBcTwLsnVDdJrVKpB8PuI5tjPHEHjmHeLI8iqHB3BpjrBI33G3nh4Ytg5IWUndV4ew00UwjzOlZCGbuw+oaRQJZ01BeYOnmQRyu8AlxVjuhEazSydFcz3AMtGDEWK6DcjKwXVTVTamJ60KvkD1sqmSRrzau1oIzLTifDngJkjQtyWSOwwagGBUc+X51JrxAc8c1xd3HqCGHUJKzzW2sqUZjqA3GxJ3s8978sOAUKUk9FZyv4LQO8/EB+oRUK/QlweXpiju1vQhCOfkh140QuUkErIdSmiMc5ocKKgo1BntY/qHMdfceYxnSQlhvkuUiZzyOKmOtwuV+HiTDAnRAqtK9leNEHAzAFBai2W7QEcjiOxpVyoqeKrOArEpJ0kQjUv0IIP7+WKOwZrtG6n/AK9VZkpYcvLqqfZPspPHLLJ+Mi1OCVZSzyF/HpZzLGASNRJ8yL2IBEmZsh7JjaI0o6AdQikaB+4TjFwvMqO/nz6xJFGAe7iVE0orAM3i6aiaFA7AgjbDRwhNmwL/ANfbRCE1mgLS7wztIEy0CHv5cqzuIZJlCtM4JXTr1OVW2NmlNIRysFbFMt9ON0OhHr47IosWa9/JVe2faCYyiMNljGCshiWbu3lVlreRSFoqwKjUG2Q6dsDw0eUW4Vvy29/JEG1oPxHMZzOZdYGCxoSr92ok8SpqHeMzMWe2B57Fk6HmSLJE62j/AH7+6HI8AqtluFwSxDLCRmmAsrLf8Ebi0iDbNZBIDMfNb2DZLj3gEuXua6yKH3VjM9j8vAmsvNCEpH1A2634pWGtdCMfCqE6jV0esF7+u/Lp0UiUnSrQbJT5WDOQTxSh412p4wrKwA3bSBruyQxHStyMHF0pkD3MI2Kd+GcQinjM4Vn5s4Ck93uCbbZR8grc9cczsIxTlly4acvoFX8pwoyE5iTSKRTDMiO6rDVga2UbrbE6Cb3oA1cF5Didk21lNDdT+VKc1GzQQPI00qMrukQEMZFFWYtIAHADINOrVQuiQcQA0yA8/Cj81Yt0JG3K1U4P2uOSjmMk3fPI5MchGphG2rQTv4VJU6RTcwNI2XApBTrrXqmGOsaJeHaXJZtpIsxZjkk75TKzoVlZtLCw2lEHz2K2Zr3xxDw3xH1VnBw1CiznZzJzSakkZxqCsUMkx1ljZlLDUqk/ntQSSRsQ2ANkkDdgOiuHGtUwcb7CPKhQcRYfmMcmlvLYEEMwujbdCNrxWPKO9lFqRiCBogWZ+F/EIFaSLMxSSAG01srFSK/MNJJGxBIFbb4YLmEd4KRiLNX80H7KcLmyvEoVzmXKgFmYyR94CEVnOkUysTpAtbIvYg4I6VgjOXdSAXndPfaD4kCJqUE6bGkOoRh0do9Orffa/DYsMcZ7GOk1TXZtACrdneJ5XMywBcsQ8eqVsuBGI2ZlNuFpQdPhbTfJSaJG9znBvfTRLywlnfTjku3OWnzC5VJS8p38KM1gAsQCBpBoXvXQc6wDJKWBx29+9kBoc4hI3xO7Sa37mJLkRtLFQC7odQWNyPGLJsjlfLfkxhxob0HU2msga0UbQiLSqqX7wlQGURtpMWo6QCB1O3hs+tdL3R8PmqZb/vmh68LY3MgzJy437k2JtVUCp3oDmN7oDY3tzp7dlG+ne5KjiRolfi8aal0I63ZUFrpeg99iSfXDEZNam1OvNUvw6/zfbF8x6KaCt8H4W070KAHMkgfazz2P2xotaazVolpZQwao3/srSVjjy7OWPMKJSQDWgMpIU+ZUXtXnQ3SR5gDoBv11H8edFBD7BJd/Ca+y/Z2OW1hyySMzEGQsS8YHPwN4TyILal5j61njtoIOlXe4d4Gtr9UISvzZTv00Hqj2X+HsxJSaGL8N4n0xzHvBITzUBdN0K0nbpeFJXnsu8DbRpWunO+Z+h0Rxo7Nfntsk/ivZSISVlc0nW45pESUEcwU2N/8AL54zf3rm6uYa5Eaj+kzellLGe1xEiywHVSCPuBhyJ4f4Ka8FEmaLAAfOWIKEnYbUb2HO9ummzguUXrt1UUmPgXCY31TPmMu0UV69Kz0LBFhjAF1qSGAsklb6YA572kZW1fM1+dbVZHACuaM9meOWyWQNVV5C/wD7wUYZscpcUNzzkyqp2t7VjPy/hxmDBAp8KulRuVJ8btqtiR4lBFchz3MSvlokCx4bq8bQ1uyUMxnGazEZRl4bEau7HTZJ1CqCktbUBtfXnia5O396IgpDBm2snmT1O5+hOC9mFNphy34ieGNo+9CxnSzq2twFooqIviUKCSPlWzzsXitCJ17X9+aEXDUFE8mgaaWQQIg5vLnJmSQMQCWrvFJLG9uTXVrgdgbkny2rx6/NCcTQBPoBai7WZ+LNFFykkqwqdLxsdMS7Ad6i3pVTv4SSdj03wY5WOy3Y+v8AauwFosjVQ8RykcOWkWJhIpYVJ4TZ8IIB3KiiPCCSaBvoKu3b6qWkk2fkq/AeE5/Ofw4BM0eumcFhGGqizuPDYUjc2dNDfA5sRHC0l5rmihtrsmT7KZiQLlsy8a5NQmiON2YlkSvK9BN2HZrusZU/FoiLabu62NeaozDka2jmjK5VFjnjiXWTGoNPabsVGvkgBPg2HIAb4znYnEvJzdAdN/f+0w1jW7BCMl2cyeZjKK0seVZg5ywKhFY7IyEDXEW2NKwvUdtyC5huKSZxDML/APKtR725qssWtt3+i472on4Zbx5KGdHW7lkdrsbFe76WTRJqq5Y3q8ULvXqhXCu1E2XV0hCoJF0vQ+bcEX51RFcqZh1xBZm3VnAHdOXZ/tnCiKe6m76Rj3oidpGO6VQfddVttZFXvZ2XOH13+yq4FyaeF9oZsxM8yKFgSRh3cpAZiysQSwZwDqpQAu5cDV0Elgqt0Mho05oj2rzs00eWWLUTKxLLp07bACuR62eu9bDYLgHkBP4ZrY7JHJBO1vYtc5m0RGpoYw0pG7MhBYRrQ06xQUWfzE71WDxNyOLRtuqucS0OPVLWQ4eMjnQ6yR91Hr1PdhGKutOoLFqPVdjXQ7YqX5tBuolY9rNdim3jk7RRPmMuFM8IZgyoLGpfE1FAwtWc0RREYs8sUYNR/CVYe9rsuX5LtIwkdpCVZvnZVGrWdmbkNOxJofmVfLBnQ6d306JkEbHZTZvtvIZCY0jjW9mSNRIarSS3Q0ACQBsTgnYt0QxoKVGXtTMx3bULsiQA6iRRJIo+3li+UblRQ5aIqmmZIyWUJVy6URzqskUaDhjvYBJ3AHlhQRlrj9N9B9lY9UKkigsiqokU2pTseo17e2Dd8KwbYUiFI4I+5Ld6xDOw1dNVIKquY+19RjRmcY5BlOlfO68NgkdS45xp71RrgWfzTeLL5J5JK06wjUehtlq9vrv02wE4uGOxe+4/AG2qG+Bp3donrsV2vbKSLks5ljE0jNuFAAFA8wx1D7/2xcYjD4llxO+EfbwVAxzCXDUHfqn3/a0OdhcQgtaHxVoKVdatVVRH/jCeJY5rNPA3yJ09+SO17ZDVe/fovnjjXDRFmnXMAltZKFVtHF0G2IJXYbL61zxDH9pGMmhrXzRSS3QbKjxTjUrSpr0aYmGmNU7tPCfzKN72674rDhoww1/lzuzr0V06/wDp0Z2EZvKiGF5ARLH3+tyuwI7tF5kjkSpIq+Zxnh0uFeIJbcD8JDfub/hWLtCdNEurxLumOWTu8pHpMcsxUyOQb1MSASC11SjYGrxsRgPB10Nb9R/aVy3T/iPyVvh+UEaaWfvbDMpUNq0ty1KPEpN3V3z9Ls/4L00319+SjPnJy+yqnBOy8+blJ7oLGshEsktxqnWiDvdfkWyLHLAM3O1dxyCgUR4pwHL5YMJ+ISGASfw8vl1LnSTqv+I6qu17029Hc7YtHI54AJ25qzXXqG+uyo8QyeUly7yZeJl7r5huXCtyaRmkpyauowK32rEEPDhroffTT1VWvfmo+/L+0qTzBlRQPlsXe5s3y6YKNNUcLZgtA3uee9n9AKHveI1tQpjLYZVLadr5b1ysD9vPFMutlSFYyhdl7oN4bB0j6igPW79wDixFkKHUO8uv9l+1GVy0EWScaomZ11ghSoZzZdSAaBJ8V3tyxicUwTnykg7AURsd/nRUwyEs7wTH2ky8kd5spr7tdIAJ0FSwKuQp/KNV8vnvpWMWKB7R2Ujd9b9Oo66VqmARuuf9ru0b8Q0ZFIAmY/E3qoHQoG5Lk2DuCTQ8I9axr4LDR4ZhmJ7teOqq597I32n4Jm8pw2NcsNcgZFmaPUWePxsdWwpdVWdtr3rCeBnixGKL31l3Hny359PypIcAuQ8SSQr4lOugzO3MqdWkjzU87F3sb5Y9OyuSG7dBjgihbJIR7HHLkY7OcTMT0JO5sj+L4iUFeLSF5lthyO1jqbo9tqrhadYO0GYipcvmIWRzRkVXId6jUC5iLJRgdKrsUqiBgZAbpz6KwkJ3Wkdo60SGJJ71GDudOq6BW1IANoTt4gQRQCx3v39FbtXb2r78bM25RrkIDOoRAz1arakM5K70x6rY2IxQto3dn+Fz5HFtHZFMtxiMz6TMqNKAU7uPxODsm9LrA1BQDtasSNjRA11E1SVeSGjS0O7XZPKO8YIj72WwFZCK6sWbUhDatuV3tW1k8cdDMD6e9FEUjiCCNua5dnIAhZGFMp/TpXQg2D7Drg4o6pm1Vj01vd30A5ffzxK5WeHykOoBPzDk2miORvoR5+mKOBrRSCK1Uj5mOzrWSRrNt3g332PI9PU45weTd/RSCAKC6VwHKp/s2I6FvvIt9Ivdt9/XriuK/wD3WDlR+yw5XHtni9KXZcwoVSqgKoFADYAUdgBiswprqQXnf3yXHPjEaKEbEJYPrfP9B9sJ4EkYl1eCawO1JMz/ABCWMxd3LImpEDaXYWGC6ro73188boHceOWn3TUTRqa1WnaaZjOhLEkQijZ6Fq/YfYYWYAHGuoRWC2epQTPuS9kkmhz9sWAAOiINlrlB41/1D98Sof8ACUXKDvEFCi4sVt8o6YXvuehQbOQnwXe/hjCqwylVUEmiQACQKAB9hsMHjHd9SkIybd5BKvxdlZUCqxVSWJUGgT/E3IG3QfbGezkPfNPQ/ESuLvu635j98ON2TSYu0uXRGXQqr4W+UAfl9MDgJLdfeqGPiKVxg4RFlMcoU6YqVKsFyqkqSD5jbEtJBsKaB0KOZ1y0GXZiWbxbnc816nE40ASiuYH8pfDbkeKduLytFA3dMY9BmCaDp0gK1Ba5V6Y8tCBJiQH63W+q0HABnqlLsrMwz+XIYgtKuogm21d2Ws9bO5vnjVxDQYiKQG7r6LkUaZNvyn9seKaBT/BHdsuI/EEfx88epKA+oFAD6DbHsuEEmAeSXk+NcsxqrlqccuWMcuRrLORAaJFqCa6kO4BPsCfvgLviVea6b2ryyBY4wiiMO1JpGkVEteHltZ++M3DuOXNetoMZ758v5QPIZOMQlhGgYWQwUX86jnV8sMOc7PVo5VfsUO8jmWTxquplDbhWIktgDyPqMMYjRgI3v+ECU04UtO05uGe96YVfS2cmvc74FEe8FeP38kq5hy8JZiWYaRqO5q22s71hp+jwB4og5oUcXUr2OXL2OX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51204" name="AutoShape 4" descr="data:image/jpeg;base64,/9j/4AAQSkZJRgABAQAAAQABAAD/2wCEAAkGBxQTEhUUExQVFRQXGB0aGBgYGBwcHBwbHR8aHxscHh0cHCggHh8lHRwdITEhJSksLi4uGB8zODMsNygvLiwBCgoKDg0OGxAQGzQkICQsLCwuLCwtLCwvLCwsNCwsLCwsNCwsNCwsLCwsLCwsLCwsLCwsLCwsLCwsLCwsLCwsLP/AABEIAMIBAwMBEQACEQEDEQH/xAAcAAACAgMBAQAAAAAAAAAAAAAFBgMEAQIHAAj/xABAEAACAgAEAwYEBAUBBwQDAAABAgMRAAQSIQUxQQYTIlFhcQcygZEUQqGxI1JiwdFyFTNDgpLw8RYksuFTwtL/xAAbAQACAwEBAQAAAAAAAAAAAAADBAECBQAGB//EADoRAAEEAAQDBgUEAgICAgMBAAEAAgMRBBIhMQVBURMiYXGB8DKRobHRBhTB4ULxI1JichWSMzSCFv/aAAwDAQACEQMRAD8AmPFVdQhjcjkdqLEWR4bJsHy3NY9NNAWg5wCD42vGx3G8PidTh09/0qHDeLyxNpjdXjNgrJyKnmremPNY39Px4h4liNObqOR0XrYP1Bnj7PGN9d/XRLHE40SSVUJKKzaNVhtPTmbv649k17jC3MO9QvzWM8NMh7PUXugkR3BN118/pjnNOWmpggUmDh2YpCx7p0Fag1cj5gix71jPbHNG67SkjHF2lqhx1strJh1WaNeHQp6hdIHhqq999xh2Myf5f7TLA+hmQsPhrNavSzqxC6lkNiVWlvqxZRSk1353iAq0vasXCilIj47NSqQi+UzZHLSUq2Uny8wP7Y6RglGqWrLrzUXEM8xukEa3sqkitvXxH79cDZEA0A6+/kihozIcGwXZEpeD4nMupH+CdmJ8wgmVVEWqgXbTqo0Qt899uY3xlYrjGGhmGHLu+eQF159E3BgZJRnA0QA2CQwYMNiCKII5gj3xotfYsJUtK0dscSuAVleHOcu2YFaEcIbO9kDcDqBYv/UOe9KPxLWyiLmdUw2BxjMg2CHlsFcUNRlsDtXpROcDcVcKInFFdalsDJVgFhvTrgDj1UqGVt+n0AH7fvgWyIFEcVtWWmKEqVgnFCpWuBlSsYopXWOJccSQsYmDWo3IY+L2Py0PTHogw5a21+i8lHhnNrtB9kIgma2t0Jayaoiz9PCfasHGTLQ5Jl42IB0UHHMzIqRiTWNS2h3ogGrHIHyNeWKB7XOLWnbdMQQH4q08UCBPTfBw3RN0F7VyG32H74nKCV1aWi3ZjJQSZlUzLFYqOqtmO1AL62QfYHCmOfLHA50Dcz9KH3J9ESFge7vGghuaQBjoIZbIFXyB25309TgsRJaCd6VCKJCjXfBlBVifL6QpDK9izpO498DEoJNqS2lDeCAqlLIbHKCFIhs4nYWVFLpnBeA5DLgDM3POPmUkiNT1A0nxAeZJB5gDHjsVxLic5P7YBjeWmZxH2C2MPw+AC5Hi1dky+TzGsZaFEkjXUNBsmr5LWl2FXRO9bWcEwMnEcPTsXIXNcaoivqrS4bCm+youGtgaD6rnGcZDdP3nk1mvcggH9MeuYRl2peeyuDlRLbYtavS8v1xUk1opTD2k48ZgIYv9wgpVANaV2UUd6AFmxuSTjHwHDBE908mrytHE47PGIY9Gj6+aXLxr8lnrBbFSuAXvxDBSlnSTZHS/+6+wwFzGl2atUQOcG5b0UJbElcFGxxQqwWjHFCrBbHLnuw9GixA22NCz9v8AvlgRKkHWlHlYC7qg5swH3OBblWc7K0ldZz3wnRxA6yLECQrqxrUOdrf5gBv574yJ8e2JxzbIGH7VzL+/vZWsz2SyKxwqAGV8y8F0l0glBaypIOqPz5Y87iZ5nOdI152sUfJNCmbmyuddr+yywtO0LWkLKGBO5DqrBh7FqI9Lw5w3iT3lsc27hofI1Ssx1gHqk443SiLBxQqyxihXLGKKU3wOFuiNvXn61j1BOixZBei0mmsXv+un7c8dsuazl/tX8lxxWysmWlUMoDPGNyI3Fm1N2uqyD0vpgEseWRsse+x8QfdrUw9FjmO6EjzS+rb0dh98PNKVI0WzKOvPy8sTYUA9EV7OZSLMSdy8hilkoQyH5BJewfcMA3ygi6LDbC2JkexmdrbrU9a8EeJgOh35KsOGt3rxudDoWEmrkCpIa25c8MQOjewSXoar1/lLzOMRoiyj+R4Vl1UqwaRufi1KPoBRxeR9eA+ayJcVO53d0CM5rNZbK5MRRkRSTxPrILOdLBlUbk0DYLVV2TXhx52RjsXii92rYzoNhehtehhJZh2l3xOC5ypxuA6Jalm8WBUUmNeKQNk3iaJRKK0uAuotYtrABojUCOljneASdoZAQdOnKkqInNlzWa1QaHMMNgzActif7HBg0I7tlfyHEpIGuFiDsSN6NXRrzG+94jEQRzNyuCmGaSJ2ZppD5JiSSeps1izRQAVTqbWoOL2uWyuRyJHsccuWQSb6+eOJCiloDitqVriileAs/wCcVUqfMZCRCQ0bgg0fCdjz/bf2OODS4WFUSM6hU2wM+KKFExwIq6OQugiy2vdSxWr8zICT6AtZGF3E5xSD3szvJS8R4a+UdM1ANIU9QHCty21Ag8+RutvTEyNa5uhpBw2IM1xvGv3CjyXaaV8ys2bkeZTa6n8QTl8qDZRtyUDnjOfCwNIaE+4EjRFMzm9Jj/DSiVFkaQANZVmD+EjY7azzHTGBLA0F1ir0RWgPHeGqCTcbdmuUD+JKHbb+QKFHtSix74H+3AFt5Ch6q/Z1oOiV5Dudqs8hyHoPTG9GbYLUqM4kqVjFCuXsVUoyubIFc/fmPY49UQkTGCVibNs3U1iAzVc2MNWkb1e53FH1HkfrR+gxJAO6JZCwDixVVsar1xW1Cm4fnDFIrgAlTdEbHEuJLS0HcUpAFgp44TPk+I5mSLMIUeSjHOjMrlgAG1KSUblfyg0D13x53FMx2FLZoX23mwgUOlHceO+qcBZM45hr1Qztb2TznD7LM0mXbbvUJ0EHkHW/CfexvscPYHikGM7nwvH+J38x1HklpMNlN16pe4hnmmYO+76QpNAA6RQoDYeEAUB0w9HEI7A81Ejy82VXBwVDW4x1qikjWyABZPTHFyirWwH0xdrgQqlZNYkEKNVi8SppZGJtQrCZGQiwjEeg/tzwE4iMGi4X5oogkIsNKrE4uSh0vDHWoWMVJU7qZMnIeUbn2Un+2AOnibu4D1CM3DynZp+RT12d7SZgDRKrxsAFRu6IBUcgx/udsJPfhnH4wfULNxfCsQzvsa7x3/CB9t4AXMmlEexq00A4PWhtq9RzB3waNwIoG12Ckf8AA7/SUjixWkFqrFSCNiDYPqOWKFTvorcucnmUhmaQKNTci1Dmx/M1cyd/M4CItdFUNjYb2tbvwGYR96yhIv52YUb6LW7H0G+KYkCFuZxUR4mNzxG02eiqZ2KWLw6TEGHX52F14vL/AE+uPOul7V1uN+HILTYwckPhzTDSu3hNrdH3Hti4A5qHBazsSxJ53vjQYAGikNRHEkqVjAyuWMUUohj1lpVZxxK5evHWuWbxGZQvXitqVtWOz0qqTLzmN1deaEMPpvX9sDfUjS081ZjqIIX0l2T4qJYxHKAQRQscwfMHnjyOIwrJgHHccxoR5J9xoqhnvhPlDOs8KhaJLQuNUL2CPlO67m+q7Dw4KMbiexML3k3/AJbOHqP9oYazNmpG27GZd1p4YD6d0jD6WowmyIR6te7/AOzvyjF4/wCo+SpN8PMmveaYYwZI2jJ08g3VR8qsOjAA4iXG4hgAEriAQddduV716qobGTq1c0418Ls1A2qBlnUb0Dok+xNH6G/TGzB+oMPL3ZRlPzCWdg3DVmqEL2Hz0lsYSl9GIB+wsjES/qnhuHf2bpNfAH8K7OGyyd6wPMocOzWZDskkbRhRbO9KgH82piAR7E42cNxLCzs7SN+YeGvp5paTCTxgnLt8vmjnajuI8uIl0agE0FKsiwSWNWy0DvfOvPB2yOc7737pYuEjkzl7z1VTs/xfLLQnhUb2WCBi1DkdiRvvtQPXa8TiM7x3SryQzZ8zHfXbxCpz8VjXMFoQyxHmp8+pHUD0OE8ThBMyyNR9VpYKaWIAPdZRXP8ACVnTvE51uRz+3UYzWSz4UZmd5vNvMeX4W62KDGd1/ddyd+VT4f2Qlfcnw/07/fy+2EsX+roIxUbe946UrR/p9zX1M6h4c01cO7NrGPlVPXmf848djePYnEnvPNdBoFv4fCYXDj/jbZ6/2i0WUhXmNR9T/bGO6WZ3NNF8p+HTyV2CSBeUcf8A0jAHCY/5FAcyZ3+RUk34aRdMkUTr5MoI/XBIcTjYDcUjgfNKSYNz/iF+aUO0XYTLyAvkyY5Ofdkko3oCTan616Dnj1fDP1biI3BmNGZv/YaEefI/dZWI4PpbNCuZZiBkZkdSrKaZSKIPrj3zJWStD2GwdiFhOYWHK4aqXhmdMMqygWVNgXQv1rmPTHF1IcsYkYWHmnLhHGZ81LDFHCGeSKZGoUqalWnFk6VUHn/VtzrHmuM4tsbS+R3dbXqeniV2A4eyNxLNzWu+gT9wHsFlYVD5nTmpurOLQE1YVDsdxdtZ9uWPnmN45iJnEQ9xvhv6n8L0DIaRHivYjI5lCr5WNL5PGoRx7FQP1wpBxfGYd1iQnwJsfVc5jTuuLfEDsNNkGD6jLAxpZK3B6K/r69cfQOC8bixzch0eOX4SMsWQ6bI78L/h334Gbzafwf8AhRn/AIn9Tf0eQ/N7c83j/H+xP7fDnvcz08B4/ZXiisWVS7bcDi4fmmLQI2WzFadiTGVI1BegB+9cqqi5wPib8Vhy3N3276A2Pe6qQA7VXD2CgO/duL6B/wDIvDT8VM1xGZvyWlHDhnNByn5rnhOPfWsBevHWuV7I8InmdUjjZ2blQ2I89XKh53tgU80WHYZJnBrRzP8AHM+QUhpdo0WmMfDvM1bS5VD5NNR/+NfrjDH6jwjjTQ4//wAlOf8Ax89XSqcH4HGJ3gz0oyoCLIHtWumApaJDalZqKk0VvcAjB8bjZmwiXCszm6y6jfn4VzQGRd7K/RdJ4RwLgkdChLtfeTPYP3Kpf0GPL4qbi0mskpZ/4sYSftfqU4IYmNzWPmrDZXgmrVmG4egQ2qREattxr0Vq9Voj1ODYGPHxjMXSvvk4fnZDe6M/DSIn4ocIh/3TM3noif8AdgL98aAweNdtHXm4fxaGXt5lFuz/AMSshm30JI6P5SIyj/q3UfUjHSYSeIW8fI2uDgdk4XhawVK0cYXljBCsFTzKXjJmhRmFA+JZcPswvy6Eex5/TlgDSQddfNOxSuZq3Rcm7b5HMwA94fxGVdrVnHijblRIorfmNj5A7Y93wbEYeVmSMZHDdvI+IWdjZJSLk7w5GqI+SRQMegCxlnHErlJBAzsFXmcBklDBZVmNLjQTzwqOPLRjvZK9BuT/AIxjz4uNl3qTyC3MJgpHUdgOZQ5eMEs5jbbn/wAvmf8AOPNz8KLj2j2EWvRRcVgb/wAecGlMOMydWwu3h2HB1CY/egjSlLl+J2fESR6Gj+xw9Dw/Df8AVDfjHcir8U8TcptB/rU1911fsMXk4bhnclQY2QeKp5zONGfnVvIhrGM6ThUd01FHEbGoQ49opyPC2k+YFketdcDbwmMO7wsIM2ODoyG6FT8XjGZy3eZjadFP8QDcgcg4HMft9wWuGumweIyQ6xuPw3t4j3qs/G4bDzQZyaeB80ipGWICgliaAHMk7AD649fK4NaXONAaryw1NL6M7F9l1yeWCHeV6aZvNqHhH9K8h7XzJx8T4vxR2NxJePhHwjw6+ZW3Czs2ikxKoHIYySSUQm1m8RS5U+Kdw0TLPoaMjxKwsEe2HMI2QOzxuyuG1XZP8eq7sy7SlHwvi2XmFQyI2nbSpFj6Dlis+FnjOaRp15qDQ0QT4irFHlvxUsXffhmEiJdAv8q3/SCwJ9sa36cmczGBgNZgR/KXmbWq4Dn+1uclkaRp3BY3SnSo9AByAx9F/axcxap+5kGxpUsexDSRYCQWLxB0XUruT4o8QqMlb3bc7+hrpikobKRnaCG7Ai99z5qWuc28pIvotpeMStzb7DAuyZVBoHopL3ndxPqqTyEmyST5nF2tAFBVWxkOxJNjlZuvbyxN62q0tScSFNLy78sSCupPPYjtTFAFgny12fDLEAJLJ5OpoPz52CAOuMHiOCnMhnhlrq13w+h/x+yYjN9wtX0DwjMo0ahSeWwYFTXsceci4hDiHENIzDcWmHQuj0KsvPWx2w1dilAaqEmbUki98LSikZrVRzMlc8IuAtHaOiF8SRJI2VxqRhTA8jf98Hhe6N4e00QqubYorhvGuHfh52j5gG1J6qeX+D7HH0HB4kYiFsnz81gTxdm8tTR2e7EpxCAS5eQRSK2maN7KjyZGPn1ViepB2rAcVinYc94WDtX2/tWiiEu2hTTkfhS8am8witXzKhffpe67emPPY/ijm04sJHOuQ9AVpQsbHo0a+KSO2PY7OZW5JKmhv/epZA8tS809zY9cNcK4pw/EaQHvdDul8X+4d8ZsdOXyQPg+dija5I2b1VqP2Ox/TGzKwyDQ0lY3BpshHZ+PZFxvBMp/mUoD9RdHC0mB7TR1eaZjxZYdCgz8SSzpDaehNX+hwsOGPbs5H/8Ak/BaHOBubV7g/wBgcDdgZ/Aq4xzDzK0Mq/8A5L+h/wAYF+yxF6N+oUOxjDzRDg8CSuF7wL57G66kCt6678rOBTYSZjC5+gQ/3gughGc4ozjSCQnkDz674PwzDs1kI1vRDxM73U20w/Crhyy59HetEIMhuq1DZB72dX/JjP8A1bi3RYEsZu/T05/j1VcIzNJfRdqTi4ZqFVj5UcKQ2ytzsxltW588qjneBNhcShhtoBneLk3R0jGhFhgEcABB48scw9MSVw4XiBum6rI4kUFz74w5KOLMQGMBWKHVW3ykaT77n7Y9P+mpXyxPD9Rf3WZM3KUk5ni07p3bzzPH/I0jFduXhJrG+3CwsdnawA9QAhWVSwVQjmRjo/lPobH6jHv4+Hvh2cHD1H2WfK6+oVqXSwIZfH0AN7Ud9VXzrBDgy+8w5fVCaXNNg6ITNHR6/XGNioDA/KfRONdYUmWyUsgZo45HVfmKozBfcgbfXCMmJijIa9wBO1kC0QNJ2UGDAqqzjrUL14m1yt5GR0OqNipBHK+t1sOeLZQavmosjZdNTjMkMJN6pNIZNgrV157nqPpjD4jw2LiDTEzkdT73Wng+I/tow7Fm72bv6+AVbL9q1kUSSTBGAumkYtfppW7xlj9JiEAxvHy/tON/UDRbeyFIt2a7dSZiTu3fw7AayAx5/KfzH0ODO4RNG3O53yST8dFIaYykw8SyU4GsA7ehB+o54ReSNHhSx2uiHZbiR37xjY/LeMyeF93GU6xwI1Xs1xOkoc/L++BiV7e69hvqNkRsYcdDok3tfmomIMSNriALu6qyEPY06WWrBFjnsSdjy9FwKeQSGN57rhYGxBCycfH/AJcwg0vaPNSd2jSWifJGFRY12/kRQv1q8eqiwLHv0Fk8zr91mfuHt1BryTDwLtbmFYKZNIom6Y1Q5ad9XMCvfAeIcFihiL2F19ALCaw/EZHOyuojx0+qL/8ArV5GA/hVWmQMaVgdiCp5AjbHi8ZwbOe3yFrh/kBS0hjogMjxdrmfFIkWaRYmDRhjoIs+HoLO5rlfWrx7LCue+JrpBTq1CxZWta8hpsKui2QBzO2Dk1qhpg4T2MzuYJCQOoHNpP4a/Qtz+l4ycXxvB4Y099noNT8ht6o8eFkfsFtx7sVm8oneSIpQc2Rw1e4+avWqxTB8dwuKk7NhIPQgi1MmFkYLIS3eNi0CkW4ZkpO6eZFLE+BACPTUxvoBtXUn03wuJ8RibIMMTVjUnl0TEUJIzIJoK+EiiOYIr98aOHa1sYDTY69VR5JOqb/hxkhNLKSP90qyKRtTWV/UMRjy/wCqpTFGyv8AIkHy0Kbwe5T3FIYnDE3qG48vL9MeMc0SNoclqiQZKUOd47vV4tHhNFRrkKGceVqF154b7NsYsowspuyGZiykBlmcIoG5Y/p7+mMiSOTEyiOMWVz6YLK4V2x48c7mnm5L8qDyUcvqef1x9F4ZgRg8OI+e581kyvzutA8PlUWMUXJ9/wBmZZowIe8Z99pNEci+pX5WXp81+g6+nGMxEYIJoN5g5hX019FkvMjTnzCuiGHJpJtB3hNdaADdb9MMt4riTtVfwo7VzNZaCD5uJ0bTICD6/uPTCU2IfM7M86p2NzXNtuydPh/nJmaCKJiqpIS4H5i3MtXOkH6Y8vi+Htlxplk1uq8AOnqtqHEtbhgxo1sgoXmOxsjM34V45lBOle8XvCB/Sas+gxqzY+PDV2oIH/atPWtlnyQFosahLskLLYZWBBIIIIog0Qb5b7YfDgWh3I7JdaYm1ys5TM6L2BsdSefQ7Ebj12wRriCD0Nqj23zpbyZk3qUkHeyDXMn/AMfTBcQ9j3AtFaKob11UcZrpf/fpgYKlN3Y7OhX1R5aF5RegMWYmuZCE77Hpufpg5w7JI8z3ZRtao6fs3CmWmfM/EfOxyVKqonIoiUV53asfKuWFp+CQviJit2mhsHVGwvEczwHtFXrvt4G9wm/IZGDOqHVtDkAggbG+tY8TNgJWONaEbtPJb8zQ0Z49WqxF2IlB8TofXf8AxthMMmzhrm+vJLdsK0XOfiRn3QDLNl5Iqey76acCwNOkEEdb1X0Ixt8HwsImMweHOFihyvr/AKSWLmeWZa0PNIOryOPVMlLDmadVm0tpJyeuDnHzHmuDAFCd8LSSukNuKuvYpa5bxRlmCqCzEgADcknkMCkkaxhc80BuVZoJNBdU4BwBgo7+R2agNCtojQeSotDbz6+mPm/EOPEyH9s0AdSAXHxJP25LZhiLBq4+hoKXjXYyKQWZZ1J/KGBG3nqUk/fA8L+psWw6ta7xIr7UqywB+5PzSLxfsjJGT3bCQeXyt+po/ce2PVYL9Swyipm5D13H5H1ST8I4fDqmjsFw9nycgKkNHKwIIoi1Q1+v6485+pJ4xjmuabDmA2PMhNYZp7Oj1VXjvZ1ZQdiJByb+x8x+2I4fxWTCu0NtO4/CiSIP81t2ClWKGfLhSM0ZLlJHhEajweLy3Y/XGjxTh2J4piI5oqMQbob5ne/FAbiIsM09putOIcSokvIvMi9XOudee3Qb4RHCZGnK2jXQ/lXbjGOFkEeiYOBdkGnjTMPIojdQ67EnSRYOk1zHmfpjDxXEmwvMIHeBo+fmn4xeyJPHl4CPmeumw/YYVDpph0ToaQFS4x20yhQQTZUyQuQrqqg0P5je+x3sURzwxhuGYkO7WOSnDUfhLTAbHVcf7Y8Jjy2ZZIS5hZVeMvz0sP1o2L9Me54Zin4nDh0lZhoa6hZkjMjqQPD5VVisRS5dhi4vNJr7wa41Uj8oPppPO76GhucbcrQ2G9idtfelLyboY2kBqSHLUWC31H67k+fttiXgtAC1dLolRtErrcittvrU8h62DYv1xaRha3OrhxY6mfIoflsw8La4yVsEAg9D6ijfW+hwLcUU8yQjZbS8SkZy5c6m3JG1n+b3PU9Tv1xXs25cp1CkvJNruHZ3KxngcxmIeSXKu0jtuxJVmSz/AEjTXqL5nHlI5XyY6YR6MjIaANrG59T9NE2YezjDjzXDHdCgoFX677H/ABj2FjkkBd6qEYkFSsjFlC3GJBVVJG9fXB453x/AaVCLW7SHbc7Ctz06Ybi4lJGKoV5LqG5TD2T7XT5MgKQ0d3pO9H+ny9RjP4pWLAc0U4c+vgmoMT2Wm4PJdZ4H8WYpABKoVvQ0D98eXfFIz42kfVNnsnasciec4xkuIRNBMQhblYDb+Y25+uMx4hEglBLXDmNPn1CsGkaVmHRcF7UcNXLZqaBX1rG1BvMEAi/UA0fbHrcLN2sTXnmsuVgY8gIVeGeSovWKJJrFS5cpJIHC6ijBTyYqQPvVYGyeNzsocCelqxY4CyE8/DXgd3mWFndYv2Zv/wBf+rHjP1ZxSqwjD4u/gfz8lp4GDTtD6LqWR4Ux3J04+fSYlo2TpV7/AGTF1BPqThf93JyVaVbMcDy5+Zf1OCsx2IGxUhloTxLiqZNKgisE2d9iaAsn2AH0w/HAcY4dq7Ye6C4gMBtc54t8Q5w5X8NFG3uW26EbDbHssF+mcNJGHiZzh5AflIyYkg1lSu/HczJI7IxVpAAwjFWBe3U8ieuPT4bBsw0Qijuh1SEzmvOZ66t8JRFmOHPlpo1cxyN3iSKDYc6laj7kX5qcfOf1U2fC8REzCW2BRGm2hC0cK5r46Rvi2d7qARQxlY4v4XmF0gBV5k/LXPGRFF2knayG3O73z5rRgytXP85myH1Ek43o4wW0F0khQ3P5jW2pRXQjzw1E3KKKC6QFb8R47DNlxkpIPxE/ywFdnjduXj6C6JHI1vgmFwU8U37mN+Vv+V7EDw/lClex+lapfn7Lxwr/AO4nGv8AkjogHy1HY/QffG+yeSXWNunV2nyCXcxrPiKByGO/CHA6bjp9MPteGiiNUE0mjgmRn4hUcbxqy842kVWf2UnU1C/vzwTiXFMPgz2uIa4eGUmvVKR4WiQ0b81Z4lwxsqxikQqwAshtXiI5HSaujfmBzwXDY1mMjE0dhrtrFadf72SckbmyU4gnohc8i6QrMT0Jawp/qJXn6dMOvkDgBXv8qWNIOYD5b+SFvCRspsNttvf/AH5Yo/u77bptrs2+6q5jUrFWUqymiCCCD6g7g4C2drxmabB6I+VPfEeOSRZBYfEokgRNx/Qtj6jf2vCGBwvZvmLxq55cPEWncXLmjjA5DVImNcLPWwGJC5FM/nodAjhhCit3bd2PnfT2G2IyUdyVxcSKqlSy0DOdKKWaiQBzNCzQ67dBggc1vxKhIG6LHhqFaSywumv5mG5Gk8h5deWNOXBZWXzSf7hwd3tv48/uhAOM600RSkQXjhqVUoxw/IKwa+aq5NUb5AAXtzsD1IxdwGW0q+Uhw8SFUyWckgZJUbSwNrz+9eV7fTAMreYGvgmg43odlc7WdoWzsiSugVwgRiD81E0foDXnhPDYVuHzNadCbA6IsknaVY1RHgXCZeJtErEJFBGsWpQLoWQB68ySeX1opcX4pDw6Mykd52w6/wBJnCYU4gknRo3PvmnQyZLhguKFWlA+dhb/AEJ3GPAy4nH8Vd33kN/6jQf2vU4bhEeTORlaEmdre1OYmieGY/PIHomwAo2rpXI2Oe+PUcC4XHBL2rRsK81k8XliAEUQr8LsHZjh6Q5eMdFRQL8gBvj5vxDEvnne7mSSiVTQ1qJPxAdMJiA812Wlp+MHU1i3ZdF2irTzBuRwVjKU5kE4xGGSvXD+GcWutCdqub9tOGahGUW3MgQAczquh/1Afc49r+nMQ7tXRciL9QksSwZbSQ1qSNwQaPoRj1pSRHVMfY/tA2Tk/EiazWloSCe8XyJ5LXMHff0vGFxfAjiDOxc3xDuh97osBEd1ojPYb4giLMzjN75fNSF26927dfMrVKfIKpHLGPxj9P8AaYeP9v8AHGKHiB/N6piKenG+aKdreJcPQ3FmEe/yodf6j++MzAYTHP0fGR56Jx746suSVxbtDFoCwB9Z+Z2AAHooBJJ9SR7Hnjfw3DHh2aYiug/lJukH+KXMvmnRtamm332PPnz/AHxsFgIrkg2tZswz/M1++LWapQAAo8VtWR3g2T1kytIIliol7Ng/l0BReq/bHoZ3tmjMk+ubSuvptSSlkcwhrBZPvVMLcUhKPLL3js521EhmO+p/AAAL9T+lYVdHHDE2NjeWg6DkD5pF8cz5KseJ0+SEwZsyqypEukDxDmVHmDsb26YZjYx7beNPDRFdGInAudry8VDPkWSmRGRgwKmzpNb346Irb/GAYmBrgWiy0g2D/COydh0J9+ircXneaVsxKP4j+M7ULsdPKqwthcJHhGNbFs2q9+aOH3pa2zXF55zIJGMhlcORV+MWAVHTYlaHTB2RtDQ0ctv5Vi7clYTJqvzksw3KpyA82f8A/n/qxYnQ5QTQ5Kl3XIeP8BXMzlTGxQwwllNMvjBHXZte+xu/LDeFgdioGz4ctc0+Y8/IjyQnuDTTiR8j/C2bhSyf7v8Aht/Kxtfo3MfW/phrFYDsmF4OgQ2zkuy7+SESJpPMHrYN4zz3Sjg2Fdh4gykOpAkW6JANE/mAO14cbiWyRGKT099EPshtyVifg0gyy5wmMxSSFQA3jD+IkFa9Ceu1YwYuJRPxTsLqHgXVaV5opZTR8kOU40wUMhHsvl3kAEYJ2JNfWvqLJrrWCufVdNr80o0Cze/IdeZ+y24xNHEaCIzaVCg7hBQNkdSem/mTz3HK4WQFGHD3jNen3/pLxOA3SdpP3wi44kE0kMjUJV8Hl3gvb3YbDzNDHk/1Rwt+NYxzP8Tr5LU4fINYyeYP5/Poo+IcMzWadpo4HkTVQoqLPszAn6A4zsJJhMKRFK8N08fxovRcRxruyEUQS5nJW/EpG6EMjohDLRsFRVHcY9W50f7R7ojbcpojyK8m4ufMM29rqY42GBqUSaSVbSb0kcxt5Y+XHBFtEtq9rW2XhWYc/Y2674C6GkMmysScQxwhCrmVeXimnrgow9qw1WZZyVs7dd+mJbHrQXZbXPOPdqUMhEQ1BAwV+ms7al/0jVR635b495wPh8mFaZXmnHl4ePmsvFvD+61JzG8bZKAFo64GSpCjOKEqy1xVSvVipKle04ra61pjlK9ilqUzcPSRS2nLM9ihWugTyI23/bG7+8EbCBQPXyWbIGvq318lJnoc1Iv8VkCj/hKwWj1OhRV4UE7Xm3G1LOyj+H5oZk5+7bUhYEdASvvuOX2w7C85SW/15osjM7ad+URzXaPVt3QXzo8/MkigSSSboc8CMhKWZgqN5r81AjROKJZCetavL13+3lgoaHU3miESNNjVVlkRW0oaDbF2rl5e37/ssJWSSiIODRzd+PDp1+ibykNzkWeQ9+wrBzGu4ofl/M5/X3ONiOVsoOGwY7uzn8h1rqSlCwtPazb8grNMXttRICqCCOSgAX1Owxrw4aHDR5IxlFk/M2fqqOkzgarGdPdxnUfE+wHUDqftt9cZmOx7Hjso9epV44tc1IOMZNo6s5TQGBlBZOoG1+QvoMWFVquBAKu8Z4qkoRIolhjTfQhbSWIA1kEnx0ACeoAwnFhmRyOfZJOlmrrptta4m0NGGgVRO3YzgxnDOXCpCEahuWLEhNr81OMrjPGDgGsa1tueaHhpqfroj8PwAxU+p2KAcR4dJJLI0GXzBTUfyM9HruFwzDKezBkItTiWwtkLYthprXuuiGZvLPGakR4yeQdSv/yAwUSsdoDaDSa+xuT7uM5omMeIoGJFx0ASdx4WNijzoN548rx7FuklGFZfU1/l023A5+NLZ4QIGF0sutbKxxPtVGrCWGnls0bJAYfno8vLYC6+uAQcGxGIJGJ0b9SOn+0XEcWIBbFsk/PcQkllaaRi8jHUWPOxVfYAD6Y9TDhYoYOwjFNqqWIZHF2Y7pu7JAIpkJ+dtR+vX39ceI4iHF/Z826LXabFjmi8falIyIwOe+omqBvYDzwi7h7njPaM0tAUGZ7QLdLZPQDfF2YN1WUFRR8QI8YpiOZvwrf6k+o29cOs4bLI22tNfdEYY7pzqQ7jPFdayQSuY3YDSWBCeqtXK/PGvgOG9g4SObf3CNiJMM+IxMdTup2P49VR7GdiZc9OUvu4kAMkgphvyVaNFjR9AASegJeMccj4fFmq3HYfyfBY0cDnOorp0XwhyAFFswx8zIB+gUDHiXfrDHuNgNA6V/aaGFYh3E/gvAVP4fMSo3QSBXX28IUj33+uGcP+s5gf+aMEeFg/W1BwreRXJu0nZ+fJSmLMJpbmpG6sPNT1H6jrWPZ4LiEOMj7SE2PqPNKuYWmiqKMgUGiXs35AbVXrho3yVd12bsd2YyOXy0cuZiWbMOoYrJTBL3C6T4QQKskE3fIbY8tjzxGeYsBLGDQVu7xvkOi18Jw6STdteazxLszkM2+uQBGr/hKsY+oA3Pqd8FY/HYKDuNBH/kS4/daT+GMbrkv1P8KtF8J8nIbSZ/YkfuP8YQxvG8fh9ZYwPEXSUnwsTRqwjxtTR/CaNRp0I9fmYtZ+zAfphH//AExOqzHYc3oVzjgvbXOZQaY5AyfyyKHA9r3HsDj6PLC2UU5ZjsNG45q18FLF2xLOXmy0EpPlqSvPkxBv1GKDCZW0wlUdhQdiQhWY4q7SGQIsdnYJYAAFAWbJ5deeNHDyPiZlJv8AtX7FmXL91UnkLG6snr/4xQ9URraFBMx7D5xMuczP3eXiC3cz6Wo8hpALWeQWr35Yw3/qPCmQ4eEl7zp3RddddvW9rTDcOQLKWstlC5s7L+p/xjf4fwczASTnK3pzP4H1QZZ8ug3R3K5SgABpHQUSSfQDcnHoHY3D4VnZwDbkP5/KRLXSGymKbsjxFFBjyUp1D5vCT9VDWv1r6Y8/PxN87qJoIrY2NHVLPGuz+cha8xBKpP5q1A+mpbX6XijHt2ClszHbH+PuhAxe1dFuFcCnzLBI0PKyzWqge9fteOMrSLBQnyNZqVbzXBVgk7uUHUFB8TUp9V0iyLBAuvWsDEzHAg2qh7nC2oQ0RZ9MaPZPhTdm9qAs4I3ZELgBZKdezcb5SbTKSp0oGSwTdahdH8vKvNsYnG4xK2M1sTr9Fp8BnaJZP/X+UyZ3ivdM0cj+DUO4kutJJB7tzt4dJ1A8x7YjENLmgtSMjf8Akdz3/wBppPE4XUxuEccmDAFT7git+XluD1rAC4hKhc77U8MgyrloAUjkALotMoo7gg2yBlLAFfl9sMtlbLTXHvcj8imYXuGp1C57nAokbu70ajovnpvYH1rGnHmyjNupdWY5dlATglhVTlneJxQRRpGwYqoF+ZA3Ne+PER4SfFzveRVknyWu57ImgEpazcxLajZLeVf2xts4W9ookJX9407BRSZphajbz339rw1Fw6NpzO1+yo7EucKGiqsdvbDu2yXRniPZXNQZePMSRHuZADqG+m+Wsflsee29c9sZeH4xhJ53QMd3mmtefl1Vshq13P4Z8FGVyEQqnkHeyeep6NH2Wl+mPmP6hxpxWOe69G90eQ/J1Wjh201NeMRMINx3jX4cWVJB5bYewuEE3NTpSSc9NLxOLM5aWOOQ0WyzadJjf8ouz5Ve12Qdsb8HZ8OkjmjcQNni7BHNBe3M0rm/YqSLLZ4pn4kCBWV1mjDaWHiGzA0TVet49ZxQS4jCh2EcbsVlNWs820pj4tE0sP4yChBIdTBWHg3+Vt9iOX0xHD+JNil/bYgW8aXXxeK1MPxJ7TrofuhozEirqD2PMHce4x6eYQzRAgha0fF/+yt8P7QyoRRO2MfG9hIMpCbGMZIO9qmyD4huFAIs48dJwDDucSDSWdBhibRjsl2AyOWjBZY8zL+aRwGGocwqmwtG/XzOM/in6hx2JeQ0ljeQGhrxPsLBjiY3xTTmeEZeRCjwxMh2IKKR+2MOPHYmJ4e2RwPmUUtBXzN2hy/4fNZiAEhY5XVQT+UMdJ35+Gsfa+H4vt8LHKTqWg+ta/VZMkYDiKV3sLxtMrnYppEDpZDWL03+dfIrz86sdcLcbwkuNwT4YiQd9965HwKtE4MdZRD4h9sW4hPSEjLRk92psWeRkYeZ6A8h6k4R/TvCBw2MPd/+Q7nevBXnmzaDZK/4lgdj+g/xj1hx0p3r/wCoSwaKWVlYm9ZB9DX7YEZnO+I6dBooNdFah4hOt6cxMvtI4v7HFdCLKpTBs0fJbycVlKgNPOwN6g0jEc9qs/fFK5BcY2k3Q0WcnEy+KNS73sasAedefvyxErWPZlPqqOkbdONIplszmye+79lrYF2pWI2KheTDfnVYtDhGNZTdOgQZJGA5avy5IhNn89KIw8YLi9LaASQdiNW4UdKNc/XHCMNPQoJdDqQ7RVuK5qfKuBK6Slh411HUlbaC6EEbcqYisCbiA89R1RBhmPbpp73pe4ayPJSFVPhYIqlgSTZUtZN0ORP+MCxUL52EN5ao0Exwz8z9tifDrSucVyE7OWGkxtVb2CFRaawCKA63+U4UZh5AwWdkWXExvdeqC5nMyxKpaRTqFhPFtRqr2o9fbrjjhi80Srse07BVMzxHMTeDx6RuUQNXLmebHb+YnBY8Ph4e8Tr1KIMztGhDDh4GxoqUtcda5VZZDdXQwhLKS4hHa0VamlDwvpdSpFGj5EbEHkdt7wGLE5hbTYUlgcFve1+eNFjw4WEEitFq3I4krgvqTg+ZifKJJa900QY3WkLp3u9qA53j4jiY5Y8U6MXmDiNN7taMAbkWE4ovdqY1pNIKmtipHhr0qsS/DnPTt+fnzR4nMOgQTiPHHA5/bDcOEaeSM+gNEFftSyqwKq4I3DCxh0YAEgg15JbMEl5rtEYXMt6N9lXb6AY3IsB27RHV+JXGUN1QDtf2mbP92zgBkBHyjVR83HMenSzjZ4Zw0YHM0HQ/L5JWWUPrSkuLGSCQCQNzQNDpv9/1xqEC0JSQ5p1+ViP2+2IyhSCQrWUkmc1GCSOdbD671ipjDuSgz9mLJpa/7Rbqu/ucV7Ng5Ivav6rr/De10TMI4dBkbZR3i7+y9MeEn4VM0F8gNDfQorXWU8ZSSSOMyZiRIVAslmUAe55YwnsbI8MiaXHwBTBdQStL8RMvJks0ySIsyu0UZalL6jpjlA56aOo+Wg+mN5v6fxEeMia4HIQHGr0rUt/HmlnTW0rjGYyMsEhikiqQV4Tz35EEGiK6jbH0nCyNxTQ+A2PD3okHjmSo5oeoZAeoDE/tthoYZx3I+f4tVaeRCIcE7O5jM6zGF7uMXJI7qsaDfdmY+h5XjNx2NgwZa2Q2XbBupPkEVrM+yFypTEXfqOvrhphsWqAgrAc4sooK3kMo0jDY6bGo9AL3xznhrbKoXBpA5lOHGO0MJ15U5NEjjLIsoBV9SkjfSKK2PlN+pvCzCXgPuidUscMY3fFZvVBuBZlVm1SQDNAKAELlQKIrkpJ8gNueH7cWktOvXopeBW9fz5roXB+1WazLuYcnHAsYCvI0khjTbZe7GlWaj8p9LrGPicZBBpM/f5ouF4WJ3gRoDx/8KTc5kdgSWaPRGGY7k6QtA/8A1isPE4pCMjDl6n8L1rP0rDDCZJHkX7oKrJlIdSNlmFyC1ElghlNG9FXYPpyxo4WZswOTQg0vKcVw0eFeGglzas+Hgp85miyiTwiWIIGC3pdCzU1aidia53i0zKF+QWfCRdVpr6eCEcZi1JAZVNsT4wQNQCgGtjVmjfrywJ5p/oPwmIDocqM8H4PmDADFnIxGB4KVqrUF3ujepgeo38hWMfGxwtfb2WeZtMRcRlj7rdEj8XikWZxNvJe58/I/UfXz3xrYdzDGMmyIXmTvHmmDsBwfKZmdY8yXJcMFRTpttq3G90GNe2MjjuOxGFw+fD7giyRenukWFoLtUE+IHB4spnpYIWJjXTVnUQSoJBNDkT+2AcNxUmKwzZpRRN/fdHe0NNBAUQt50Nr9PLGjHHmOiG5wCJ5l0KoEU2F8TE/MfQXQA5D9cOxsLSenIIJIKrYIVCJntDmPwv4TvW/D2ToFC7N0TVlb303V4z//AI7DfuP3OXv9ffPxVw8gUuofDLtlDLlxlc1IkckY0ozkKHToLO2peVeQFdceL/UPB5o8QcTA0lrtTXI/gpiEg6Eqx2nzeShsnNxn+lGDt9lsjCuBw+Mm0ER8yK+6c7RoHeckLj3aGNR/BOtj1LbAedL19Lx6XCcKkJ/5tB4IEkjMvd3S7kss2aZi0gDCqB6gmjVbCv7jHpcFgwXiNg05lZ2IxHZtzHVYy/C9WYWIsQhPiatwou/TpV8uWD8QwxwrqOxFhTHJnZmRDP52KMhETwhXGnoRs256nUi7++MAF7zmPVHy6IHPkiHdVBKqTv6XsTjRYczQVQvaN1JH4LRlJB5iufl+94sDSGe93gVkZlV2BYAdNjgbmaqwDyqzRVz9r6Yb5K2ZTwKrE947fKdBvYNtQN3tVjbqRgTwWC2Dnr5flSD1W/CmhWQHMI7x9VjYK33Kn7bc+Yx04mdGRC4B3iLChdh4bmOH8RRRJE4CrpRnAvTta2rHkQOoI+pvxczuJcGP/E9pzEOcB1HJwPI9NQVoQwR4loa3dqCdrewTZdDPlZDJAB41Fa1H83LxKBz6gDruR6z9O/rKGeP9tjHGN9mqAp18ga0PsFJ4nh7mGwL81zwZ5ltIndI22Khmpr2Ni6O37Y08XHhZJA6NgFbE6n5oDcwGpW2RyLyE6SAALJJrEA5UN8jWjVEo4ovlRAWHPUDs3ndkEed7dRzwqZHAquu5KaeCcD8AzH4V5ok+UWe7ZrGkBlGqibB2Zdx5YDiO0mYY2PyOOxoG/n4bKjTkdnIsc03/ABO4TSxZqNaVTUwUUaYkhvK9ZI3HN8eQ/S+PcJpMHOSTrXmNCPfRO8Sw7XsDxv8AlB+y0sTzLCyxhiSjKdYkHhoLs6LemzYVut1zx62THNwkTnf4gEk+/eyy5MO+ZwLt9APLwRrt5nxl4ky0ZN1Z5WT5mgN8eH4ZeOxD8ZiOui+gcCwsWHZnI20CUuE9hc1nfG693FzBckavYUT9arGtiOMYXBsy3Z6Dko4nj+2dlb/Ss8ayq5If+7yYbwhYRHJIo8NlnMmooKvkVvqQAMN4Diwno4dwob373K8rPhQ4lz0M4DlmaZJ4xJJlpEZJbF92pJsNuRpsXfLn1x6XPmbZ2I+qyHgMBYdwfmqfEotUigvXdq6BQxod2oUlb5AlQSB5++F3Ouz1pFjNCq9UC4bx+eFSsb+Ejkyq4HP5dQOi7N6avBXMa8d5GfCx24VfNZpp3aSVreuYA3N9a9ybwbDYUutsfIE/JWa0MFBS5UvGoddaHco9EWVo2p9COY5Yz5uzkfkdRFUR+UcNIbainy7TeNiWJNsxO5ZiTv1JJ6+ZxeOJhdkGgGg9FBeQLXs1ltJ0LVLzo7XQs35YJEC2x4qHa0q7xvpBKsF5gkGje1j3qvpgyhaKwHMX9axU2dlyjOOUrU45StLxXxUrGOtSrnCM+YZAwIAI0td/KefLfphjDYkwPzAWgYmATR5T5jzRCTPvcjIysrrzHOgeRB3HP64BxnEHFlriKDdlfBDsxlqigzTE3fRT+v8A5xlgUmir+alKgEswsk6L2I6H0HvzwzB8CWLLedPXmqE+YY8/8YISrNYBspky0lC4nP8AyH6dPLEDERjQkLjV7p/7cfDoZaMSZUyyDfXG9M9Dm692tadrN78vbEune13f+Hr/ANfP8/7SkGJbIadoeXiub4PacXsSFyt8N4g8LWjsvnW4PuORxSTDwz92UafZEjlfGczV0Dg/a+VTcZEijoLv7Hf9MeXx/AWA93bkVvQ8VhlbkmGqADslmM1PK2TyzGIP5oiqSFYpqZgtjVQF+WPQYSRzYGdqbNfOtL+iw8XkErsmyqZiBoGeIq8cqbMj1tsDv0A8jyrfBHS9pqzZJZNbcrfZPO9zmA8io5bYLJH3i30IUsqk8tyRz5jEvNsI5qHActk85/jssJy06zDJ5WeMxlo4o5FjzCm2DJTeDYAAGxoaq3JG0tLyCdDq3xA8VDIxXjeqf+HzxZ3LGMSo+oFSyUwscmGrnvRHrjwM2CkwnFzJRyh2br3TutRzmviydRSWeAcHyuWzE6wy6p1S2jbTaMCbc6dlvUoC3VC6N7afGeIEwiGJtscQM3L/ANW9T1Ow2C7CYdmZplNka/7RXgmQykk7NIwnzSgM1m1X/SOTVYBO+/lyxgzYvEYbDUxmVp0B5j8XrXgtCXFOkORppo5BNuPN2Sgodx/hQzMLQs2lWrVQBseW/L3w5gcWcLKJALVXtzClzSKSOJxlfw80ZRVSSUKqXpXdm02oDHSRQbY3e+31zA48TsDhWUjl79815/E4XKSb1Wc9mlVWtQ26UFUHUBYbzFkmjVg+uLvfWg6/RLtjs78vf9JDzkZlkAWJS7H5IUIO55BVHP0A5D0xzJTm1TwbTd/mj+X7EwJC7ZqbunbSqhvC0b1qbYt49tO1A02wNhhQ8Qp3d5KWhxGylzHAVnAEGYeWWFA5ah3VKK7tECgqbGw38PO9wqsbm5jlbV62jySuNGTbakGyksXdt/CCkSM1qSDpKoqIL3pSpI35k40oWkDtOaC9purRHIcE8K2qGV11ojDw3RYagpsggbbULs3vhvRjfFLvnbmQR+y/EZzrOXnfyLVVDkASQK8q2wLNqiGaNu5C92Z4EJcz+GzKvFZosfC0b/lvUOR5fUYgnohzS5QHNI/P+ljtZ2OmyTb/AMSM8nUHbYEhhvVEkc+anFA/qrxTtfpzS0NzQ3J5DFs1Jika4fDGg0zKmo+JSSLo7aTe130xAIcg4hsjXaX5LXiXDGoHSq10Xy/8b47ZUjmHVYgyzJvpBHPbnXqOYxwhedkQYhjtNlpnc+GAUAbXso6Eb36dfpgUseZp8EZhooJq5+pr6YVpGTHwiLL9wZ3knMsLAlVjj0Lqaksu1sSd/l2A+uJ7ZzSGgIT22a6ork8vwwqheSSFmGvVIiTqD5fwTe38rKORJGBSCSQ/FVqha8baoqBGd04xl1U8gMtMoH0ANe2KftIuir2TDu1b5ft9mZXorGrR/LoBIO1WwdztQ5j0x6PDsjkjdYu9CPD8+ay5sK1gab03/wBIHPwWPOTnulEJA/iBVNFiTuF/LYskDbyAxjY3EMwR7urTsCduovp0vVaeD7RzafqeqaeE9gcmihmcTllVlJY1TCxQFA2N97xkni0spLfho0euiO/uo9l+xWSkQqYY18iAAfuKP64IZpvia82g9sQUt8f+GAQFoGNDerLLf/yHv4sGj4o9tNmGnX3+PVX0ftuliPimeyMYiRjEhYkUiMCx2YhipNkAeo25UK0XPjmpzTdD5D/arl1NrbhiTTz99KJJUexJIwvSBpDsVX8qith05DbHDKxrg7QdffUqkjwBQOvIJneLhDxMgzkySxnUCdEasQPCUtGNEkCgxbryGwnOdo8cv5XBuu138qSLLm5szKVnneUr4Q7MT4VsUoY/mA9+uOL9A+vNGoNGiceFcTiVgsRGXABKNqZUYrVg69wSNx/pI2OK4gsldmYKI+qBh+0i+I2njI5z8SweEIMywAkN0ZUUNpIbcalJB3BsDzAI8zintgkpoprjppeVx3roHc618euxIwlmdiu8D4BFlpY5JcwxzBsO/dgLITdi1oWedve9UcHxWDhkhMb7AOo0PLpf20SjZCXCnIn/AOo4JElaJndol1MioWbfkNjRJ5bHHnRwENeO/Y/9a+50TLn2o8hnGmzCw06gKJJQGAMd3pR631Gt6OwYc7DB3C8IhbIMwzWeY0QrI5pQ+JGUKTvJHKhRdHeCaQKuoGwFbawBR0CySGrfG1hw2H/gYO74ded+9ENwaXWd0nZni0mb7qDLw6nVBWgFWNUS7Ak8tvExqrurxrlzImlz3ep5JURWfeqscGyXEOGz/je4KxkMr611DSxFjSpFEsNjYG9iwdwtxcTra11lFLdNQgPGO08kz26qtyGV+7Z1ZnogNqZmCkAmtIHsdqlkY1RKqld4NxQMyJGskQ1hpNU1mdhZpiI1dv8ATq09aG5xZrXNdpqqSCwbWvCIT3kodbMZ1Oo+UtZAQEbUXA25aVNeWNmCVojpAk5FHFyaKgmnJzUsg+Ua4xFy1LQYEnfqRsOW+F3P5lLFznmm6V6oh2SEzPKUEwVDvHGrOSpA0lt6uulDkaxD5wwWh/te00Avx21RfjXAhK4M8WZCoDcgqNQCDSaiLbxGvDZ/W0MZxHsmF/T7pzA8LdJII9r9VRnzsNKs8sk7KKAvl9v7nHm5MXxDEmwaC99h+CQwj/iia3xOpPz/AIQbi+di7spHCqISNRLNQPmTyHv0w5goMSHB8ryR0QcW7C4f4u87wA0SjxCKM3t/e66A+X2xuicNXlZcOJXl8Tjr1QmbOFfDH7bAE/cDF2Yg70gvwbRq82fot8vwyeZtDagdJbTRJIHLwjfc7YvPjX5BndQ+QVBlbqwX5LTO5F8u2/Lz8/cEWPrgjTTe6dCqMlEumxHJDUjJYKtkk0ANzv6DCxFFM2jfGeFPk2SPMxkBh3ipq338J11VN4flBsat/LFDqe6oY7MLQeXNMy6SxI1aq6Xyv7YkABWUGJXJ57J5dZ3NkGQLRrbbz9/b3w3xHGftYS6H/LffTySHZW7Kfh5Jzy8SQLSDpy8/c8zjxc8z8Q7M82mRpshb8Q0tpU0OZA+w54ZiYT3nLnWRaP8AB86au7wcmkAhMmQ4qDscVzWFBWnGuAxZhG2WzzHQ+4/vzGBtc6M21GZLyK5b2o4dmY2GgtpWhoUUavZaUDUoN1t1N41IMS1+jzv79Cp7FrRYQ3hPZKSedYo5IhKxOlZCRsN96U7UCK3PhqudFfimxtzEWPmoDs2myfIfhfFEyvLJ3hsswiGhRd+FT4jQuq0jYXzoYxZuNE2GDyV8pFC7W3az4fZVsuWhlaGRQWAmlGluXzF2AQD+YeY2NjEYDicsk2V4FaeCJQropOzvZPMZdFzEeYglbUO7SCRe72anUEppIrwEiqLMTqNVpcQLJ4xEW11PPwI6Ua9d1WI5Dvp7396Ja7XCaAfiFgfLksNelo5YdR3BDo9gMRel13wvhWSfDI/OORs3XiNvkUcFgHdCFZDicksMjl31ptpA0KEcHc6AiadVmr332O9mfEGvFDT+f9KuZSdljPDPKq641aPROSKZUbnQYFTexsq23Ib4IQx7O9t9PVCmfW26P9jeA5ON5Zpk/EqZFWEkd43iokCNWFtZJs76QpoWcKYrETRvY1hDeZ009/ypaQ8HMg+b7cywSSplctlkDkhyIm1SDqLZteliN1vbTQPO2BhhK25HE/wrNpuwTonE4Joc1+L1xr3UQk1kqiSOlFUBjVhJ5mmoN13GMd0T4Xs7MW4k15A7nwVj3tFzftTwPLxdxJknlaKRDbybjWh0uFbQoIU9aqzttjfw8sjrEgAIQ3Gku5fNOjK4O6kEfTz9D188OtIabVSL0R/MyGHuiqukUiqykr82m6omrZbo0eYHpd5C0Gm+BVDZamj4dvJnZJImbSRJ3js29gsdqJ5b0FF2SOV4o57I4wOnvVBdDmkFc/ou5w5CONKh0Ig3XTsoJPOhSnejvfXGXMC7UO8k8xoaKSR204JmGgEcWYp2lLyBz4d9gFAHgouo0ix47/qwk7LmDXjb7/b6rTwOLOHeXgcqCA9mvh7KJdWY/iBCLVGG7dY2bYA+YB68xh0vBZTW+iJPxaeTnupPiFk1CiKHJFnj8Q0roRLG41bd4BV21774WM0xdkc7KPeyzw4E5nG1z2fshnaaWZAqKLYK6Mw9NIayas0Lqt6w3HJGdGKTMdgFhuFSxKkuWjeQMAQxhkFkXqRQVokEHrZ07dcGjaJSWu5dErNbqH2Q2TMM6i30uSQ62QwI2AIO98+v0u8ORsIGWtBz62gmV0YLQh8sYBIfWz9Bzv19fbBRQCo1znm21SaOwpjymYinapGIdSANoyy6kOrchqVwRVgEeZITlk0JRnMzNpHOOcfe8yrxDMIrMY22qhQFHQfECCevXlZwuACd1IbQ0SRxvK5eSOOWDSkj6meAX4QCTYvltvQ2rlgjHODiHbdUQNNJdwdQiGX7xGDLakGwbrDz3Z25TsgFzU75TjpljGogMPmCnr5770cYGIwOV1t2UAhQLOvsf3/+8D7MgIpNotkuJ1yxRzSglqKwZ0HrRwMghVpGOH8WZeu2Bm1xCK57Lx5mOxQccjiAXNOYKzH5dChXYzKiHMSQtEz97uxMi7MuyaQ1GqsbMSKFDBMRU8feNV0+to7WC9E35/MRswCy2kTjvFRgWDDeno7b0aJFjlewxnQ4Q9rmI7lW3p799Vd3JoSjn+OTZnOrHHHLJkJVWItopH1ambSxUqQAdPh56Dv1xqtiDCQNLOleHu1Lgct80XyfYqBFgJlmjMMZQjvO6SQFSGL2oIJBJJXc2SeQwR7i6zWp66D/AEqtIAWmV4U6jVlpEkilLSNE/wA1r3aqimQnwJTsWN2aA6YEHiNmgzGr06cyft6rnNz+C5P2w7K1m2dCEyhKGRiG0ZUyEAxNQq1J+Ub0VusaGHkDo+7vy8ef9KHHS1pmeIQZNBErtmHAtXAAQAkGo21MTQveqDauuoHhG5xJOnv36IIDn6nZEuFdoMuYoVGueRGOle7PekMArD+Cy7jai7HUupfDdYI6JrhRaOn4+v53VSHNPRB+I9pUDzMMuUz7fw2mV6UMKDOqFAyOaogV1vmbVZgnim5+4Nar6XewTTXABMmS4VmHypizefaFXsLBpDogZWsvqJIAobA+GyQbxLGRF4c1vkfL+Puln4sWkjifZ6aHMjLMV1FgA90hU1T2QPDvzPWxh8HTZSJGubmC7B2S7CZPKvDK6HMUGssBaSgjSWQv5XShDVA3e+BguNlwrS/fihCXvAk+iOds+H5PNxAznVl4WN91q7wSnwjkDzLUVqwxW8Z8Th+4JBAG3n4/6TL+63QWlrjkOV4blteUy0kOYl0gsxcsEQr4tIYlbJB+U7jdTWGCTIMr/wCl0eyUuEdscxHnIRmA6KWVZNXma8TLSodjuDda3ICmgvOjY5mh21RAKXb241A6OBOsTC0LMpXS2w2DkXTFeVgbWdxhXtI9ga9+/ki9m7paoTcTiyqNLNOZpIhpBNLVgbFVOiyfFZqg3QAnAQ5ma2izyvkrU52gFBcU7Xdr55M00iTMgVg0ZsqwU7FQFGwBFeoA53hqLDhwzP1JRDJlGUDzQTiPHcy4V2eTSwCyvqcLKFa1D6TvtsK5174aija2wEu910mThHE1bKtNqkyqawi92xZSEKGmDsPlElgjclSN7rFBcTwLsnVDdJrVKpB8PuI5tjPHEHjmHeLI8iqHB3BpjrBI33G3nh4Ytg5IWUndV4ew00UwjzOlZCGbuw+oaRQJZ01BeYOnmQRyu8AlxVjuhEazSydFcz3AMtGDEWK6DcjKwXVTVTamJ60KvkD1sqmSRrzau1oIzLTifDngJkjQtyWSOwwagGBUc+X51JrxAc8c1xd3HqCGHUJKzzW2sqUZjqA3GxJ3s8978sOAUKUk9FZyv4LQO8/EB+oRUK/QlweXpiju1vQhCOfkh140QuUkErIdSmiMc5ocKKgo1BntY/qHMdfceYxnSQlhvkuUiZzyOKmOtwuV+HiTDAnRAqtK9leNEHAzAFBai2W7QEcjiOxpVyoqeKrOArEpJ0kQjUv0IIP7+WKOwZrtG6n/AK9VZkpYcvLqqfZPspPHLLJ+Mi1OCVZSzyF/HpZzLGASNRJ8yL2IBEmZsh7JjaI0o6AdQikaB+4TjFwvMqO/nz6xJFGAe7iVE0orAM3i6aiaFA7AgjbDRwhNmwL/ANfbRCE1mgLS7wztIEy0CHv5cqzuIZJlCtM4JXTr1OVW2NmlNIRysFbFMt9ON0OhHr47IosWa9/JVe2faCYyiMNljGCshiWbu3lVlreRSFoqwKjUG2Q6dsDw0eUW4Vvy29/JEG1oPxHMZzOZdYGCxoSr92ok8SpqHeMzMWe2B57Fk6HmSLJE62j/AH7+6HI8AqtluFwSxDLCRmmAsrLf8Ebi0iDbNZBIDMfNb2DZLj3gEuXua6yKH3VjM9j8vAmsvNCEpH1A2634pWGtdCMfCqE6jV0esF7+u/Lp0UiUnSrQbJT5WDOQTxSh412p4wrKwA3bSBruyQxHStyMHF0pkD3MI2Kd+GcQinjM4Vn5s4Ck93uCbbZR8grc9cczsIxTlly4acvoFX8pwoyE5iTSKRTDMiO6rDVga2UbrbE6Cb3oA1cF5Didk21lNDdT+VKc1GzQQPI00qMrukQEMZFFWYtIAHADINOrVQuiQcQA0yA8/Cj81Yt0JG3K1U4P2uOSjmMk3fPI5MchGphG2rQTv4VJU6RTcwNI2XApBTrrXqmGOsaJeHaXJZtpIsxZjkk75TKzoVlZtLCw2lEHz2K2Zr3xxDw3xH1VnBw1CiznZzJzSakkZxqCsUMkx1ljZlLDUqk/ntQSSRsQ2ANkkDdgOiuHGtUwcb7CPKhQcRYfmMcmlvLYEEMwujbdCNrxWPKO9lFqRiCBogWZ+F/EIFaSLMxSSAG01srFSK/MNJJGxBIFbb4YLmEd4KRiLNX80H7KcLmyvEoVzmXKgFmYyR94CEVnOkUysTpAtbIvYg4I6VgjOXdSAXndPfaD4kCJqUE6bGkOoRh0do9Orffa/DYsMcZ7GOk1TXZtACrdneJ5XMywBcsQ8eqVsuBGI2ZlNuFpQdPhbTfJSaJG9znBvfTRLywlnfTjku3OWnzC5VJS8p38KM1gAsQCBpBoXvXQc6wDJKWBx29+9kBoc4hI3xO7Sa37mJLkRtLFQC7odQWNyPGLJsjlfLfkxhxob0HU2msga0UbQiLSqqX7wlQGURtpMWo6QCB1O3hs+tdL3R8PmqZb/vmh68LY3MgzJy437k2JtVUCp3oDmN7oDY3tzp7dlG+ne5KjiRolfi8aal0I63ZUFrpeg99iSfXDEZNam1OvNUvw6/zfbF8x6KaCt8H4W070KAHMkgfazz2P2xotaazVolpZQwao3/srSVjjy7OWPMKJSQDWgMpIU+ZUXtXnQ3SR5gDoBv11H8edFBD7BJd/Ca+y/Z2OW1hyySMzEGQsS8YHPwN4TyILal5j61njtoIOlXe4d4Gtr9UISvzZTv00Hqj2X+HsxJSaGL8N4n0xzHvBITzUBdN0K0nbpeFJXnsu8DbRpWunO+Z+h0Rxo7Nfntsk/ivZSISVlc0nW45pESUEcwU2N/8AL54zf3rm6uYa5Eaj+kzellLGe1xEiywHVSCPuBhyJ4f4Ka8FEmaLAAfOWIKEnYbUb2HO9ummzguUXrt1UUmPgXCY31TPmMu0UV69Kz0LBFhjAF1qSGAsklb6YA572kZW1fM1+dbVZHACuaM9meOWyWQNVV5C/wD7wUYZscpcUNzzkyqp2t7VjPy/hxmDBAp8KulRuVJ8btqtiR4lBFchz3MSvlokCx4bq8bQ1uyUMxnGazEZRl4bEau7HTZJ1CqCktbUBtfXnia5O396IgpDBm2snmT1O5+hOC9mFNphy34ieGNo+9CxnSzq2twFooqIviUKCSPlWzzsXitCJ17X9+aEXDUFE8mgaaWQQIg5vLnJmSQMQCWrvFJLG9uTXVrgdgbkny2rx6/NCcTQBPoBai7WZ+LNFFykkqwqdLxsdMS7Ad6i3pVTv4SSdj03wY5WOy3Y+v8AauwFosjVQ8RykcOWkWJhIpYVJ4TZ8IIB3KiiPCCSaBvoKu3b6qWkk2fkq/AeE5/Ofw4BM0eumcFhGGqizuPDYUjc2dNDfA5sRHC0l5rmihtrsmT7KZiQLlsy8a5NQmiON2YlkSvK9BN2HZrusZU/FoiLabu62NeaozDka2jmjK5VFjnjiXWTGoNPabsVGvkgBPg2HIAb4znYnEvJzdAdN/f+0w1jW7BCMl2cyeZjKK0seVZg5ywKhFY7IyEDXEW2NKwvUdtyC5huKSZxDML/APKtR725qssWtt3+i472on4Zbx5KGdHW7lkdrsbFe76WTRJqq5Y3q8ULvXqhXCu1E2XV0hCoJF0vQ+bcEX51RFcqZh1xBZm3VnAHdOXZ/tnCiKe6m76Rj3oidpGO6VQfddVttZFXvZ2XOH13+yq4FyaeF9oZsxM8yKFgSRh3cpAZiysQSwZwDqpQAu5cDV0Elgqt0Mho05oj2rzs00eWWLUTKxLLp07bACuR62eu9bDYLgHkBP4ZrY7JHJBO1vYtc5m0RGpoYw0pG7MhBYRrQ06xQUWfzE71WDxNyOLRtuqucS0OPVLWQ4eMjnQ6yR91Hr1PdhGKutOoLFqPVdjXQ7YqX5tBuolY9rNdim3jk7RRPmMuFM8IZgyoLGpfE1FAwtWc0RREYs8sUYNR/CVYe9rsuX5LtIwkdpCVZvnZVGrWdmbkNOxJofmVfLBnQ6d306JkEbHZTZvtvIZCY0jjW9mSNRIarSS3Q0ACQBsTgnYt0QxoKVGXtTMx3bULsiQA6iRRJIo+3li+UblRQ5aIqmmZIyWUJVy6URzqskUaDhjvYBJ3AHlhQRlrj9N9B9lY9UKkigsiqokU2pTseo17e2Dd8KwbYUiFI4I+5Ld6xDOw1dNVIKquY+19RjRmcY5BlOlfO68NgkdS45xp71RrgWfzTeLL5J5JK06wjUehtlq9vrv02wE4uGOxe+4/AG2qG+Bp3donrsV2vbKSLks5ljE0jNuFAAFA8wx1D7/2xcYjD4llxO+EfbwVAxzCXDUHfqn3/a0OdhcQgtaHxVoKVdatVVRH/jCeJY5rNPA3yJ09+SO17ZDVe/fovnjjXDRFmnXMAltZKFVtHF0G2IJXYbL61zxDH9pGMmhrXzRSS3QbKjxTjUrSpr0aYmGmNU7tPCfzKN72674rDhoww1/lzuzr0V06/wDp0Z2EZvKiGF5ARLH3+tyuwI7tF5kjkSpIq+Zxnh0uFeIJbcD8JDfub/hWLtCdNEurxLumOWTu8pHpMcsxUyOQb1MSASC11SjYGrxsRgPB10Nb9R/aVy3T/iPyVvh+UEaaWfvbDMpUNq0ty1KPEpN3V3z9Ls/4L00319+SjPnJy+yqnBOy8+blJ7oLGshEsktxqnWiDvdfkWyLHLAM3O1dxyCgUR4pwHL5YMJ+ISGASfw8vl1LnSTqv+I6qu17029Hc7YtHI54AJ25qzXXqG+uyo8QyeUly7yZeJl7r5huXCtyaRmkpyauowK32rEEPDhroffTT1VWvfmo+/L+0qTzBlRQPlsXe5s3y6YKNNUcLZgtA3uee9n9AKHveI1tQpjLYZVLadr5b1ysD9vPFMutlSFYyhdl7oN4bB0j6igPW79wDixFkKHUO8uv9l+1GVy0EWScaomZ11ghSoZzZdSAaBJ8V3tyxicUwTnykg7AURsd/nRUwyEs7wTH2ky8kd5spr7tdIAJ0FSwKuQp/KNV8vnvpWMWKB7R2Ujd9b9Oo66VqmARuuf9ru0b8Q0ZFIAmY/E3qoHQoG5Lk2DuCTQ8I9axr4LDR4ZhmJ7teOqq597I32n4Jm8pw2NcsNcgZFmaPUWePxsdWwpdVWdtr3rCeBnixGKL31l3Hny359PypIcAuQ8SSQr4lOugzO3MqdWkjzU87F3sb5Y9OyuSG7dBjgihbJIR7HHLkY7OcTMT0JO5sj+L4iUFeLSF5lthyO1jqbo9tqrhadYO0GYipcvmIWRzRkVXId6jUC5iLJRgdKrsUqiBgZAbpz6KwkJ3Wkdo60SGJJ71GDudOq6BW1IANoTt4gQRQCx3v39FbtXb2r78bM25RrkIDOoRAz1arakM5K70x6rY2IxQto3dn+Fz5HFtHZFMtxiMz6TMqNKAU7uPxODsm9LrA1BQDtasSNjRA11E1SVeSGjS0O7XZPKO8YIj72WwFZCK6sWbUhDatuV3tW1k8cdDMD6e9FEUjiCCNua5dnIAhZGFMp/TpXQg2D7Drg4o6pm1Vj01vd30A5ffzxK5WeHykOoBPzDk2miORvoR5+mKOBrRSCK1Uj5mOzrWSRrNt3g332PI9PU45weTd/RSCAKC6VwHKp/s2I6FvvIt9Ivdt9/XriuK/wD3WDlR+yw5XHtni9KXZcwoVSqgKoFADYAUdgBiswprqQXnf3yXHPjEaKEbEJYPrfP9B9sJ4EkYl1eCawO1JMz/ABCWMxd3LImpEDaXYWGC6ro73188boHceOWn3TUTRqa1WnaaZjOhLEkQijZ6Fq/YfYYWYAHGuoRWC2epQTPuS9kkmhz9sWAAOiINlrlB41/1D98Sof8ACUXKDvEFCi4sVt8o6YXvuehQbOQnwXe/hjCqwylVUEmiQACQKAB9hsMHjHd9SkIybd5BKvxdlZUCqxVSWJUGgT/E3IG3QfbGezkPfNPQ/ESuLvu635j98ON2TSYu0uXRGXQqr4W+UAfl9MDgJLdfeqGPiKVxg4RFlMcoU6YqVKsFyqkqSD5jbEtJBsKaB0KOZ1y0GXZiWbxbnc816nE40ASiuYH8pfDbkeKduLytFA3dMY9BmCaDp0gK1Ba5V6Y8tCBJiQH63W+q0HABnqlLsrMwz+XIYgtKuogm21d2Ws9bO5vnjVxDQYiKQG7r6LkUaZNvyn9seKaBT/BHdsuI/EEfx88epKA+oFAD6DbHsuEEmAeSXk+NcsxqrlqccuWMcuRrLORAaJFqCa6kO4BPsCfvgLviVea6b2ryyBY4wiiMO1JpGkVEteHltZ++M3DuOXNetoMZ758v5QPIZOMQlhGgYWQwUX86jnV8sMOc7PVo5VfsUO8jmWTxquplDbhWIktgDyPqMMYjRgI3v+ECU04UtO05uGe96YVfS2cmvc74FEe8FeP38kq5hy8JZiWYaRqO5q22s71hp+jwB4og5oUcXUr2OXL2OXL/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51206" name="Picture 6" descr="http://upload.wikimedia.org/wikipedia/commons/thumb/6/67/FFS_Table_bottom.jpg/180px-FFS_Table_bottom.jpg"/>
          <p:cNvPicPr>
            <a:picLocks noChangeAspect="1" noChangeArrowheads="1"/>
          </p:cNvPicPr>
          <p:nvPr/>
        </p:nvPicPr>
        <p:blipFill>
          <a:blip r:embed="rId5" cstate="print"/>
          <a:srcRect/>
          <a:stretch>
            <a:fillRect/>
          </a:stretch>
        </p:blipFill>
        <p:spPr bwMode="auto">
          <a:xfrm>
            <a:off x="6632830" y="2204863"/>
            <a:ext cx="1950173" cy="1462631"/>
          </a:xfrm>
          <a:prstGeom prst="rect">
            <a:avLst/>
          </a:prstGeom>
          <a:noFill/>
        </p:spPr>
      </p:pic>
      <p:pic>
        <p:nvPicPr>
          <p:cNvPr id="51208" name="Picture 8" descr="http://beijinghotelschina.com/wp-content/uploads/2014/07/coral-reefvideo-survey-assesses-east-africas-coral-reef-fish-bailiff-africa-p9ohtdyh.jpg"/>
          <p:cNvPicPr>
            <a:picLocks noChangeAspect="1" noChangeArrowheads="1"/>
          </p:cNvPicPr>
          <p:nvPr/>
        </p:nvPicPr>
        <p:blipFill>
          <a:blip r:embed="rId6" cstate="print"/>
          <a:srcRect/>
          <a:stretch>
            <a:fillRect/>
          </a:stretch>
        </p:blipFill>
        <p:spPr bwMode="auto">
          <a:xfrm>
            <a:off x="6632831" y="4293095"/>
            <a:ext cx="1950172" cy="1477092"/>
          </a:xfrm>
          <a:prstGeom prst="rect">
            <a:avLst/>
          </a:prstGeom>
          <a:noFill/>
        </p:spPr>
      </p:pic>
      <p:sp>
        <p:nvSpPr>
          <p:cNvPr id="4" name="3 Rectángulo"/>
          <p:cNvSpPr/>
          <p:nvPr/>
        </p:nvSpPr>
        <p:spPr>
          <a:xfrm>
            <a:off x="2637720" y="2737242"/>
            <a:ext cx="1296145" cy="923330"/>
          </a:xfrm>
          <a:prstGeom prst="rect">
            <a:avLst/>
          </a:prstGeom>
        </p:spPr>
        <p:txBody>
          <a:bodyPr wrap="square">
            <a:spAutoFit/>
          </a:bodyPr>
          <a:lstStyle/>
          <a:p>
            <a:pPr algn="ctr"/>
            <a:r>
              <a:rPr lang="es-PE" b="1" dirty="0"/>
              <a:t>Aumento de </a:t>
            </a:r>
            <a:r>
              <a:rPr lang="es-PE" b="1" dirty="0" err="1"/>
              <a:t>GEI</a:t>
            </a:r>
            <a:r>
              <a:rPr lang="es-PE" b="1" dirty="0"/>
              <a:t> en atmósfera</a:t>
            </a:r>
          </a:p>
        </p:txBody>
      </p:sp>
      <p:sp>
        <p:nvSpPr>
          <p:cNvPr id="5" name="4 Rectángulo"/>
          <p:cNvSpPr/>
          <p:nvPr/>
        </p:nvSpPr>
        <p:spPr>
          <a:xfrm>
            <a:off x="579968" y="4357553"/>
            <a:ext cx="1141659" cy="646331"/>
          </a:xfrm>
          <a:prstGeom prst="rect">
            <a:avLst/>
          </a:prstGeom>
        </p:spPr>
        <p:txBody>
          <a:bodyPr wrap="none">
            <a:spAutoFit/>
          </a:bodyPr>
          <a:lstStyle/>
          <a:p>
            <a:pPr algn="ctr"/>
            <a:r>
              <a:rPr lang="es-PE" b="1" dirty="0" smtClean="0"/>
              <a:t>Emisiones</a:t>
            </a:r>
          </a:p>
          <a:p>
            <a:pPr algn="ctr"/>
            <a:r>
              <a:rPr lang="es-PE" b="1" dirty="0" smtClean="0"/>
              <a:t>de </a:t>
            </a:r>
            <a:r>
              <a:rPr lang="es-PE" b="1" dirty="0" err="1"/>
              <a:t>GEI</a:t>
            </a:r>
            <a:endParaRPr lang="es-PE" b="1" dirty="0"/>
          </a:p>
        </p:txBody>
      </p:sp>
      <p:cxnSp>
        <p:nvCxnSpPr>
          <p:cNvPr id="7" name="6 Conector angular"/>
          <p:cNvCxnSpPr/>
          <p:nvPr/>
        </p:nvCxnSpPr>
        <p:spPr>
          <a:xfrm flipV="1">
            <a:off x="1713612" y="3286724"/>
            <a:ext cx="708084" cy="663100"/>
          </a:xfrm>
          <a:prstGeom prst="bentConnector3">
            <a:avLst>
              <a:gd name="adj1" fmla="val 50000"/>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2442684" y="4881934"/>
            <a:ext cx="1582038" cy="923330"/>
          </a:xfrm>
          <a:prstGeom prst="rect">
            <a:avLst/>
          </a:prstGeom>
        </p:spPr>
        <p:txBody>
          <a:bodyPr wrap="square">
            <a:spAutoFit/>
          </a:bodyPr>
          <a:lstStyle/>
          <a:p>
            <a:pPr algn="ctr"/>
            <a:r>
              <a:rPr lang="es-PE" b="1" dirty="0"/>
              <a:t>Absorción de CO2 por los océanos</a:t>
            </a:r>
          </a:p>
        </p:txBody>
      </p:sp>
      <p:cxnSp>
        <p:nvCxnSpPr>
          <p:cNvPr id="39" name="38 Conector angular"/>
          <p:cNvCxnSpPr/>
          <p:nvPr/>
        </p:nvCxnSpPr>
        <p:spPr>
          <a:xfrm>
            <a:off x="1150797" y="5514194"/>
            <a:ext cx="1291887" cy="248854"/>
          </a:xfrm>
          <a:prstGeom prst="bentConnector3">
            <a:avLst>
              <a:gd name="adj1" fmla="val 37"/>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5" name="44 Rectángulo"/>
          <p:cNvSpPr/>
          <p:nvPr/>
        </p:nvSpPr>
        <p:spPr>
          <a:xfrm>
            <a:off x="4531027" y="4789149"/>
            <a:ext cx="1512169" cy="923330"/>
          </a:xfrm>
          <a:prstGeom prst="rect">
            <a:avLst/>
          </a:prstGeom>
        </p:spPr>
        <p:txBody>
          <a:bodyPr wrap="square">
            <a:spAutoFit/>
          </a:bodyPr>
          <a:lstStyle/>
          <a:p>
            <a:pPr algn="ctr"/>
            <a:r>
              <a:rPr lang="es-PE" b="1" dirty="0"/>
              <a:t>Mayor acidez en los océanos</a:t>
            </a:r>
          </a:p>
        </p:txBody>
      </p:sp>
      <p:cxnSp>
        <p:nvCxnSpPr>
          <p:cNvPr id="52" name="51 Conector angular"/>
          <p:cNvCxnSpPr>
            <a:stCxn id="50" idx="0"/>
            <a:endCxn id="51206" idx="1"/>
          </p:cNvCxnSpPr>
          <p:nvPr/>
        </p:nvCxnSpPr>
        <p:spPr>
          <a:xfrm rot="5400000" flipH="1" flipV="1">
            <a:off x="5281513" y="2941778"/>
            <a:ext cx="1356916" cy="1345718"/>
          </a:xfrm>
          <a:prstGeom prst="bentConnector2">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57" name="56 Conector angular"/>
          <p:cNvCxnSpPr/>
          <p:nvPr/>
        </p:nvCxnSpPr>
        <p:spPr>
          <a:xfrm>
            <a:off x="6157033" y="5140336"/>
            <a:ext cx="475796" cy="203263"/>
          </a:xfrm>
          <a:prstGeom prst="bentConnector3">
            <a:avLst>
              <a:gd name="adj1" fmla="val 50000"/>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60" name="59 Conector angular"/>
          <p:cNvCxnSpPr/>
          <p:nvPr/>
        </p:nvCxnSpPr>
        <p:spPr>
          <a:xfrm flipV="1">
            <a:off x="4067944" y="5234525"/>
            <a:ext cx="360040" cy="279669"/>
          </a:xfrm>
          <a:prstGeom prst="bentConnector3">
            <a:avLst>
              <a:gd name="adj1" fmla="val 50000"/>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pic>
        <p:nvPicPr>
          <p:cNvPr id="32" name="Imagen 15" descr="box_cya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33"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3032624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81390"/>
            <a:ext cx="9289032" cy="6966774"/>
          </a:xfrm>
          <a:prstGeom prst="rect">
            <a:avLst/>
          </a:prstGeom>
        </p:spPr>
      </p:pic>
      <p:sp>
        <p:nvSpPr>
          <p:cNvPr id="3" name="2 Marcador de contenido"/>
          <p:cNvSpPr>
            <a:spLocks noGrp="1"/>
          </p:cNvSpPr>
          <p:nvPr>
            <p:ph idx="1"/>
          </p:nvPr>
        </p:nvSpPr>
        <p:spPr>
          <a:xfrm>
            <a:off x="395536" y="2329671"/>
            <a:ext cx="8373616" cy="1315354"/>
          </a:xfrm>
        </p:spPr>
        <p:txBody>
          <a:bodyPr>
            <a:normAutofit/>
          </a:bodyPr>
          <a:lstStyle/>
          <a:p>
            <a:r>
              <a:rPr lang="es-PE" sz="2400" dirty="0" smtClean="0">
                <a:solidFill>
                  <a:schemeClr val="bg1"/>
                </a:solidFill>
              </a:rPr>
              <a:t>1</a:t>
            </a:r>
            <a:r>
              <a:rPr lang="es-PE" sz="2400" dirty="0">
                <a:solidFill>
                  <a:schemeClr val="bg1"/>
                </a:solidFill>
              </a:rPr>
              <a:t>.        ¿Qué es el cambio climático?</a:t>
            </a:r>
          </a:p>
          <a:p>
            <a:r>
              <a:rPr lang="es-PE" sz="2400" dirty="0" smtClean="0">
                <a:solidFill>
                  <a:schemeClr val="bg1"/>
                </a:solidFill>
              </a:rPr>
              <a:t>2</a:t>
            </a:r>
            <a:r>
              <a:rPr lang="es-PE" sz="2400" dirty="0">
                <a:solidFill>
                  <a:schemeClr val="bg1"/>
                </a:solidFill>
              </a:rPr>
              <a:t>. </a:t>
            </a:r>
            <a:r>
              <a:rPr lang="es-PE" sz="2400" dirty="0" smtClean="0">
                <a:solidFill>
                  <a:schemeClr val="bg1"/>
                </a:solidFill>
              </a:rPr>
              <a:t>	   ¿</a:t>
            </a:r>
            <a:r>
              <a:rPr lang="es-PE" sz="2400" dirty="0">
                <a:solidFill>
                  <a:schemeClr val="bg1"/>
                </a:solidFill>
              </a:rPr>
              <a:t>Cómo se manifiesta el Cambio Climático</a:t>
            </a:r>
            <a:r>
              <a:rPr lang="es-PE" sz="2400" dirty="0" smtClean="0">
                <a:solidFill>
                  <a:schemeClr val="bg1"/>
                </a:solidFill>
              </a:rPr>
              <a:t>?     </a:t>
            </a:r>
            <a:endParaRPr lang="es-ES" sz="2400" dirty="0" smtClean="0">
              <a:solidFill>
                <a:schemeClr val="bg1"/>
              </a:solidFill>
            </a:endParaRPr>
          </a:p>
        </p:txBody>
      </p:sp>
      <p:pic>
        <p:nvPicPr>
          <p:cNvPr id="7" name="Imagen 6" descr="2d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38" y="2751177"/>
            <a:ext cx="647700" cy="533400"/>
          </a:xfrm>
          <a:prstGeom prst="rect">
            <a:avLst/>
          </a:prstGeom>
        </p:spPr>
      </p:pic>
      <p:pic>
        <p:nvPicPr>
          <p:cNvPr id="8" name="Imagen 7" descr="3d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338" y="2279169"/>
            <a:ext cx="647700" cy="533400"/>
          </a:xfrm>
          <a:prstGeom prst="rect">
            <a:avLst/>
          </a:prstGeom>
        </p:spPr>
      </p:pic>
    </p:spTree>
    <p:extLst>
      <p:ext uri="{BB962C8B-B14F-4D97-AF65-F5344CB8AC3E}">
        <p14:creationId xmlns:p14="http://schemas.microsoft.com/office/powerpoint/2010/main" val="75426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535649" y="1273910"/>
            <a:ext cx="3312368" cy="45365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lumMod val="65000"/>
                    <a:lumOff val="35000"/>
                  </a:schemeClr>
                </a:solidFill>
              </a:rPr>
              <a:t>v</a:t>
            </a:r>
            <a:endParaRPr lang="es-PE" dirty="0">
              <a:solidFill>
                <a:schemeClr val="tx1">
                  <a:lumMod val="65000"/>
                  <a:lumOff val="35000"/>
                </a:schemeClr>
              </a:solidFill>
            </a:endParaRPr>
          </a:p>
        </p:txBody>
      </p:sp>
      <p:sp>
        <p:nvSpPr>
          <p:cNvPr id="2" name="1 Rectángulo"/>
          <p:cNvSpPr/>
          <p:nvPr/>
        </p:nvSpPr>
        <p:spPr>
          <a:xfrm>
            <a:off x="502497" y="836712"/>
            <a:ext cx="7848872" cy="369332"/>
          </a:xfrm>
          <a:prstGeom prst="rect">
            <a:avLst/>
          </a:prstGeom>
        </p:spPr>
        <p:txBody>
          <a:bodyPr wrap="square">
            <a:spAutoFit/>
          </a:bodyPr>
          <a:lstStyle/>
          <a:p>
            <a:pPr algn="just"/>
            <a:r>
              <a:rPr lang="es-ES" b="1" dirty="0" smtClean="0">
                <a:solidFill>
                  <a:srgbClr val="249FCA"/>
                </a:solidFill>
              </a:rPr>
              <a:t>Recursos hídricos</a:t>
            </a:r>
            <a:endParaRPr lang="es-ES" dirty="0" smtClean="0">
              <a:solidFill>
                <a:srgbClr val="249FCA"/>
              </a:solidFill>
            </a:endParaRPr>
          </a:p>
        </p:txBody>
      </p:sp>
      <p:grpSp>
        <p:nvGrpSpPr>
          <p:cNvPr id="28" name="27 Grupo"/>
          <p:cNvGrpSpPr/>
          <p:nvPr/>
        </p:nvGrpSpPr>
        <p:grpSpPr>
          <a:xfrm>
            <a:off x="6067250" y="2691419"/>
            <a:ext cx="2419124" cy="2376264"/>
            <a:chOff x="6732240" y="2996952"/>
            <a:chExt cx="2419124" cy="2376264"/>
          </a:xfrm>
        </p:grpSpPr>
        <p:sp>
          <p:nvSpPr>
            <p:cNvPr id="3" name="2 Elipse"/>
            <p:cNvSpPr/>
            <p:nvPr/>
          </p:nvSpPr>
          <p:spPr>
            <a:xfrm>
              <a:off x="6804248" y="2996952"/>
              <a:ext cx="2339752" cy="237626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6" name="5 Arco"/>
            <p:cNvSpPr/>
            <p:nvPr/>
          </p:nvSpPr>
          <p:spPr>
            <a:xfrm flipV="1">
              <a:off x="6732240" y="3595667"/>
              <a:ext cx="2419124" cy="749061"/>
            </a:xfrm>
            <a:prstGeom prst="arc">
              <a:avLst>
                <a:gd name="adj1" fmla="val 11140541"/>
                <a:gd name="adj2" fmla="val 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cxnSp>
          <p:nvCxnSpPr>
            <p:cNvPr id="8" name="7 Conector recto de flecha"/>
            <p:cNvCxnSpPr/>
            <p:nvPr/>
          </p:nvCxnSpPr>
          <p:spPr>
            <a:xfrm flipV="1">
              <a:off x="7936454" y="3717032"/>
              <a:ext cx="0" cy="39604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0" name="9 Conector recto de flecha"/>
            <p:cNvCxnSpPr/>
            <p:nvPr/>
          </p:nvCxnSpPr>
          <p:spPr>
            <a:xfrm>
              <a:off x="7956376" y="4402583"/>
              <a:ext cx="0" cy="43081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20" name="19 CuadroTexto"/>
            <p:cNvSpPr txBox="1"/>
            <p:nvPr/>
          </p:nvSpPr>
          <p:spPr>
            <a:xfrm>
              <a:off x="7206595" y="3347700"/>
              <a:ext cx="1546051" cy="369332"/>
            </a:xfrm>
            <a:prstGeom prst="rect">
              <a:avLst/>
            </a:prstGeom>
            <a:noFill/>
          </p:spPr>
          <p:txBody>
            <a:bodyPr wrap="square" rtlCol="0">
              <a:spAutoFit/>
            </a:bodyPr>
            <a:lstStyle/>
            <a:p>
              <a:r>
                <a:rPr lang="es-ES" dirty="0" smtClean="0"/>
                <a:t>Latitudes altas</a:t>
              </a:r>
              <a:endParaRPr lang="es-ES" dirty="0"/>
            </a:p>
          </p:txBody>
        </p:sp>
        <p:sp>
          <p:nvSpPr>
            <p:cNvPr id="29" name="28 CuadroTexto"/>
            <p:cNvSpPr txBox="1"/>
            <p:nvPr/>
          </p:nvSpPr>
          <p:spPr>
            <a:xfrm>
              <a:off x="7236296" y="4747795"/>
              <a:ext cx="1546051" cy="369332"/>
            </a:xfrm>
            <a:prstGeom prst="rect">
              <a:avLst/>
            </a:prstGeom>
            <a:noFill/>
          </p:spPr>
          <p:txBody>
            <a:bodyPr wrap="square" rtlCol="0">
              <a:spAutoFit/>
            </a:bodyPr>
            <a:lstStyle/>
            <a:p>
              <a:r>
                <a:rPr lang="es-ES" dirty="0" smtClean="0"/>
                <a:t>Latitudes altas</a:t>
              </a:r>
              <a:endParaRPr lang="es-ES" dirty="0"/>
            </a:p>
          </p:txBody>
        </p:sp>
      </p:grpSp>
      <p:sp>
        <p:nvSpPr>
          <p:cNvPr id="30" name="29 Rectángulo"/>
          <p:cNvSpPr/>
          <p:nvPr/>
        </p:nvSpPr>
        <p:spPr>
          <a:xfrm>
            <a:off x="5535649" y="1417926"/>
            <a:ext cx="3312368" cy="877163"/>
          </a:xfrm>
          <a:prstGeom prst="rect">
            <a:avLst/>
          </a:prstGeom>
        </p:spPr>
        <p:txBody>
          <a:bodyPr wrap="square">
            <a:spAutoFit/>
          </a:bodyPr>
          <a:lstStyle/>
          <a:p>
            <a:pPr algn="ctr"/>
            <a:r>
              <a:rPr lang="es-ES" sz="1700" dirty="0">
                <a:solidFill>
                  <a:schemeClr val="bg1"/>
                </a:solidFill>
              </a:rPr>
              <a:t>En general la disponibilidad de recursos hídricos se incrementará en altas latitudes</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975409"/>
            <a:ext cx="1126791" cy="8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720" y="3964931"/>
            <a:ext cx="702370" cy="76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7745" y="3223276"/>
            <a:ext cx="765327" cy="63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395536" y="2924944"/>
            <a:ext cx="1512168" cy="523220"/>
          </a:xfrm>
          <a:prstGeom prst="rect">
            <a:avLst/>
          </a:prstGeom>
          <a:noFill/>
        </p:spPr>
        <p:txBody>
          <a:bodyPr wrap="square" rtlCol="0">
            <a:spAutoFit/>
          </a:bodyPr>
          <a:lstStyle/>
          <a:p>
            <a:pPr algn="ctr"/>
            <a:r>
              <a:rPr lang="es-ES" sz="1400" b="1" dirty="0" smtClean="0"/>
              <a:t>Mayor frecuencia de sequías</a:t>
            </a:r>
            <a:endParaRPr lang="es-ES" sz="1400" b="1" dirty="0"/>
          </a:p>
        </p:txBody>
      </p:sp>
      <p:sp>
        <p:nvSpPr>
          <p:cNvPr id="18" name="17 CuadroTexto"/>
          <p:cNvSpPr txBox="1"/>
          <p:nvPr/>
        </p:nvSpPr>
        <p:spPr>
          <a:xfrm>
            <a:off x="395536" y="4745170"/>
            <a:ext cx="1512167" cy="523220"/>
          </a:xfrm>
          <a:prstGeom prst="rect">
            <a:avLst/>
          </a:prstGeom>
          <a:noFill/>
        </p:spPr>
        <p:txBody>
          <a:bodyPr wrap="square" rtlCol="0">
            <a:spAutoFit/>
          </a:bodyPr>
          <a:lstStyle/>
          <a:p>
            <a:pPr algn="ctr"/>
            <a:r>
              <a:rPr lang="es-ES" sz="1400" b="1" dirty="0" smtClean="0"/>
              <a:t>Menor calidad de agua potable</a:t>
            </a:r>
            <a:endParaRPr lang="es-ES" sz="1400" b="1" dirty="0"/>
          </a:p>
        </p:txBody>
      </p:sp>
      <p:sp>
        <p:nvSpPr>
          <p:cNvPr id="19" name="18 CuadroTexto"/>
          <p:cNvSpPr txBox="1"/>
          <p:nvPr/>
        </p:nvSpPr>
        <p:spPr>
          <a:xfrm>
            <a:off x="2051720" y="3950682"/>
            <a:ext cx="1203923" cy="523220"/>
          </a:xfrm>
          <a:prstGeom prst="rect">
            <a:avLst/>
          </a:prstGeom>
          <a:noFill/>
        </p:spPr>
        <p:txBody>
          <a:bodyPr wrap="square" rtlCol="0">
            <a:spAutoFit/>
          </a:bodyPr>
          <a:lstStyle/>
          <a:p>
            <a:pPr algn="ctr"/>
            <a:r>
              <a:rPr lang="es-ES" sz="1400" b="1" dirty="0" smtClean="0"/>
              <a:t>Recursos hídricos</a:t>
            </a:r>
            <a:endParaRPr lang="es-ES" sz="1400" b="1" dirty="0"/>
          </a:p>
        </p:txBody>
      </p:sp>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3695" y="1975409"/>
            <a:ext cx="1744233" cy="954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CuadroTexto"/>
          <p:cNvSpPr txBox="1"/>
          <p:nvPr/>
        </p:nvSpPr>
        <p:spPr>
          <a:xfrm>
            <a:off x="3519726" y="3018942"/>
            <a:ext cx="1628201" cy="523220"/>
          </a:xfrm>
          <a:prstGeom prst="rect">
            <a:avLst/>
          </a:prstGeom>
          <a:noFill/>
        </p:spPr>
        <p:txBody>
          <a:bodyPr wrap="square" rtlCol="0">
            <a:spAutoFit/>
          </a:bodyPr>
          <a:lstStyle/>
          <a:p>
            <a:pPr algn="ctr"/>
            <a:r>
              <a:rPr lang="es-ES" sz="1400" b="1" dirty="0" smtClean="0"/>
              <a:t>Reducción de aguas superficiales</a:t>
            </a:r>
            <a:endParaRPr lang="es-ES" sz="1400" b="1" dirty="0"/>
          </a:p>
        </p:txBody>
      </p:sp>
      <p:sp>
        <p:nvSpPr>
          <p:cNvPr id="23" name="22 CuadroTexto"/>
          <p:cNvSpPr txBox="1"/>
          <p:nvPr/>
        </p:nvSpPr>
        <p:spPr>
          <a:xfrm>
            <a:off x="3519727" y="4797152"/>
            <a:ext cx="1628201" cy="523220"/>
          </a:xfrm>
          <a:prstGeom prst="rect">
            <a:avLst/>
          </a:prstGeom>
          <a:noFill/>
        </p:spPr>
        <p:txBody>
          <a:bodyPr wrap="square" rtlCol="0">
            <a:spAutoFit/>
          </a:bodyPr>
          <a:lstStyle/>
          <a:p>
            <a:pPr algn="ctr"/>
            <a:r>
              <a:rPr lang="es-ES" sz="1400" b="1" dirty="0" smtClean="0"/>
              <a:t>Reducción de aguas subterráneas</a:t>
            </a:r>
            <a:endParaRPr lang="es-ES" sz="1400" b="1" dirty="0"/>
          </a:p>
        </p:txBody>
      </p:sp>
      <p:cxnSp>
        <p:nvCxnSpPr>
          <p:cNvPr id="24" name="23 Conector recto de flecha"/>
          <p:cNvCxnSpPr/>
          <p:nvPr/>
        </p:nvCxnSpPr>
        <p:spPr>
          <a:xfrm flipH="1" flipV="1">
            <a:off x="1866474" y="2902293"/>
            <a:ext cx="416346" cy="39153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H="1">
            <a:off x="1619672" y="4090425"/>
            <a:ext cx="576400" cy="490703"/>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V="1">
            <a:off x="3033072" y="3186554"/>
            <a:ext cx="486655" cy="312294"/>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3141717" y="4019540"/>
            <a:ext cx="523956" cy="61443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9423" y="3706705"/>
            <a:ext cx="1672657" cy="110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Imagen 15" descr="box_cya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33"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412336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box_cy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816" y="-292571"/>
            <a:ext cx="8115300" cy="965200"/>
          </a:xfrm>
          <a:prstGeom prst="rect">
            <a:avLst/>
          </a:prstGeom>
        </p:spPr>
      </p:pic>
      <p:sp>
        <p:nvSpPr>
          <p:cNvPr id="3" name="2 Marcador de contenido"/>
          <p:cNvSpPr>
            <a:spLocks noGrp="1"/>
          </p:cNvSpPr>
          <p:nvPr>
            <p:ph idx="1"/>
          </p:nvPr>
        </p:nvSpPr>
        <p:spPr>
          <a:xfrm>
            <a:off x="523046" y="908720"/>
            <a:ext cx="8229600" cy="1788904"/>
          </a:xfrm>
        </p:spPr>
        <p:txBody>
          <a:bodyPr>
            <a:normAutofit/>
          </a:bodyPr>
          <a:lstStyle/>
          <a:p>
            <a:pPr algn="just"/>
            <a:r>
              <a:rPr lang="es-ES" sz="1800" b="1" dirty="0">
                <a:solidFill>
                  <a:srgbClr val="249FCA"/>
                </a:solidFill>
              </a:rPr>
              <a:t>Ecosistemas terrestres y de agua dulce: </a:t>
            </a:r>
          </a:p>
          <a:p>
            <a:pPr marL="0" indent="0" algn="just">
              <a:buNone/>
            </a:pPr>
            <a:endParaRPr lang="es-ES" sz="1800" dirty="0">
              <a:solidFill>
                <a:srgbClr val="249FCA"/>
              </a:solidFill>
            </a:endParaRPr>
          </a:p>
        </p:txBody>
      </p:sp>
      <p:sp>
        <p:nvSpPr>
          <p:cNvPr id="2" name="1 Rectángulo redondeado"/>
          <p:cNvSpPr/>
          <p:nvPr/>
        </p:nvSpPr>
        <p:spPr>
          <a:xfrm>
            <a:off x="2487398" y="3734652"/>
            <a:ext cx="2108119" cy="1278524"/>
          </a:xfrm>
          <a:prstGeom prst="roundRect">
            <a:avLst/>
          </a:prstGeom>
          <a:solidFill>
            <a:srgbClr val="95C23B"/>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dirty="0" smtClean="0"/>
              <a:t>Bosques:</a:t>
            </a:r>
          </a:p>
          <a:p>
            <a:pPr algn="ctr"/>
            <a:r>
              <a:rPr lang="es-ES" dirty="0" smtClean="0"/>
              <a:t>Carbono almacenado en la biósfera terrestre</a:t>
            </a:r>
            <a:endParaRPr lang="es-ES" dirty="0"/>
          </a:p>
        </p:txBody>
      </p:sp>
      <p:sp>
        <p:nvSpPr>
          <p:cNvPr id="6" name="5 Rectángulo redondeado"/>
          <p:cNvSpPr/>
          <p:nvPr/>
        </p:nvSpPr>
        <p:spPr>
          <a:xfrm>
            <a:off x="323528" y="3888278"/>
            <a:ext cx="1584176" cy="971272"/>
          </a:xfrm>
          <a:prstGeom prst="round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Cambio de uso de tierra</a:t>
            </a:r>
            <a:endParaRPr lang="es-ES" sz="1600" dirty="0">
              <a:solidFill>
                <a:schemeClr val="tx1"/>
              </a:solidFill>
            </a:endParaRPr>
          </a:p>
        </p:txBody>
      </p:sp>
      <p:sp>
        <p:nvSpPr>
          <p:cNvPr id="7" name="6 Rectángulo redondeado"/>
          <p:cNvSpPr/>
          <p:nvPr/>
        </p:nvSpPr>
        <p:spPr>
          <a:xfrm>
            <a:off x="7232114" y="3888278"/>
            <a:ext cx="1588358" cy="971272"/>
          </a:xfrm>
          <a:prstGeom prst="roundRect">
            <a:avLst/>
          </a:prstGeom>
          <a:solidFill>
            <a:schemeClr val="accent5">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Liberación de carbono a la atmósfera</a:t>
            </a:r>
            <a:endParaRPr lang="es-ES" sz="1600" dirty="0">
              <a:solidFill>
                <a:schemeClr val="tx1"/>
              </a:solidFill>
            </a:endParaRPr>
          </a:p>
        </p:txBody>
      </p:sp>
      <p:sp>
        <p:nvSpPr>
          <p:cNvPr id="9" name="8 Rectángulo redondeado"/>
          <p:cNvSpPr/>
          <p:nvPr/>
        </p:nvSpPr>
        <p:spPr>
          <a:xfrm>
            <a:off x="5175211" y="3888278"/>
            <a:ext cx="1477210" cy="971272"/>
          </a:xfrm>
          <a:prstGeom prst="roundRect">
            <a:avLst/>
          </a:prstGeom>
          <a:solidFill>
            <a:schemeClr val="accent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Mayor mortalidad de árboles</a:t>
            </a:r>
            <a:endParaRPr lang="es-ES" sz="1600" dirty="0">
              <a:solidFill>
                <a:schemeClr val="tx1"/>
              </a:solidFill>
            </a:endParaRPr>
          </a:p>
        </p:txBody>
      </p:sp>
      <p:sp>
        <p:nvSpPr>
          <p:cNvPr id="10" name="9 Rectángulo redondeado"/>
          <p:cNvSpPr/>
          <p:nvPr/>
        </p:nvSpPr>
        <p:spPr>
          <a:xfrm>
            <a:off x="2697862" y="2388452"/>
            <a:ext cx="1687190" cy="697491"/>
          </a:xfrm>
          <a:prstGeom prst="roundRect">
            <a:avLst/>
          </a:prstGeom>
          <a:solidFill>
            <a:srgbClr val="DB1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Cambio climático</a:t>
            </a:r>
            <a:endParaRPr lang="es-ES" b="1" dirty="0"/>
          </a:p>
        </p:txBody>
      </p:sp>
      <p:sp>
        <p:nvSpPr>
          <p:cNvPr id="11" name="10 Cheurón"/>
          <p:cNvSpPr/>
          <p:nvPr/>
        </p:nvSpPr>
        <p:spPr>
          <a:xfrm>
            <a:off x="2014450" y="4025766"/>
            <a:ext cx="366202" cy="696297"/>
          </a:xfrm>
          <a:prstGeom prst="chevron">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2" name="11 Triángulo isósceles"/>
          <p:cNvSpPr/>
          <p:nvPr/>
        </p:nvSpPr>
        <p:spPr>
          <a:xfrm rot="10800000">
            <a:off x="2697861" y="3204245"/>
            <a:ext cx="1687189" cy="390397"/>
          </a:xfrm>
          <a:prstGeom prst="triangle">
            <a:avLst/>
          </a:prstGeom>
          <a:solidFill>
            <a:srgbClr val="DB1F4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cxnSp>
        <p:nvCxnSpPr>
          <p:cNvPr id="17" name="16 Conector angular"/>
          <p:cNvCxnSpPr/>
          <p:nvPr/>
        </p:nvCxnSpPr>
        <p:spPr>
          <a:xfrm rot="16200000" flipV="1">
            <a:off x="5685100" y="1488054"/>
            <a:ext cx="1092050" cy="3590337"/>
          </a:xfrm>
          <a:prstGeom prst="bentConnector2">
            <a:avLst/>
          </a:prstGeom>
          <a:ln>
            <a:noFill/>
            <a:tailEnd type="arrow"/>
          </a:ln>
          <a:effectLst/>
        </p:spPr>
        <p:style>
          <a:lnRef idx="3">
            <a:schemeClr val="dk1"/>
          </a:lnRef>
          <a:fillRef idx="0">
            <a:schemeClr val="dk1"/>
          </a:fillRef>
          <a:effectRef idx="2">
            <a:schemeClr val="dk1"/>
          </a:effectRef>
          <a:fontRef idx="minor">
            <a:schemeClr val="tx1"/>
          </a:fontRef>
        </p:style>
      </p:cxnSp>
      <p:sp>
        <p:nvSpPr>
          <p:cNvPr id="15" name="Rectángulo 8"/>
          <p:cNvSpPr/>
          <p:nvPr/>
        </p:nvSpPr>
        <p:spPr>
          <a:xfrm>
            <a:off x="467544" y="116632"/>
            <a:ext cx="4680384" cy="369332"/>
          </a:xfrm>
          <a:prstGeom prst="rect">
            <a:avLst/>
          </a:prstGeom>
        </p:spPr>
        <p:txBody>
          <a:bodyPr wrap="none">
            <a:spAutoFit/>
          </a:bodyPr>
          <a:lstStyle/>
          <a:p>
            <a:r>
              <a:rPr lang="es-PE" cap="all" dirty="0" smtClean="0">
                <a:solidFill>
                  <a:schemeClr val="bg1"/>
                </a:solidFill>
              </a:rPr>
              <a:t>¿CÓMO SE MANIFIESTA EL CAMBIO CLIMÁTICO?</a:t>
            </a:r>
            <a:endParaRPr lang="es-PE" cap="all" dirty="0">
              <a:solidFill>
                <a:schemeClr val="bg1"/>
              </a:solidFill>
            </a:endParaRPr>
          </a:p>
        </p:txBody>
      </p:sp>
      <p:sp>
        <p:nvSpPr>
          <p:cNvPr id="18" name="17 Cheurón"/>
          <p:cNvSpPr/>
          <p:nvPr/>
        </p:nvSpPr>
        <p:spPr>
          <a:xfrm>
            <a:off x="4702263" y="4025766"/>
            <a:ext cx="366202" cy="696297"/>
          </a:xfrm>
          <a:prstGeom prst="chevron">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9" name="18 Cheurón"/>
          <p:cNvSpPr/>
          <p:nvPr/>
        </p:nvSpPr>
        <p:spPr>
          <a:xfrm>
            <a:off x="6759167" y="4025766"/>
            <a:ext cx="366202" cy="696297"/>
          </a:xfrm>
          <a:prstGeom prst="chevron">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54341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0759" y="3360737"/>
            <a:ext cx="2029393" cy="22285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PAOLA\Diseño\Freelos\COP20\PNGS_CON_ELEMENTOS_GRAFICOS_PPT-2014-08-08\PNGS CON ELEMENTOS GRAFICOS PPT\circle_txt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471" y="1384015"/>
            <a:ext cx="1862272" cy="204498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D:\PAOLA\Diseño\Freelos\COP20\PNGS_CON_ELEMENTOS_GRAFICOS_PPT-2014-08-08\PNGS CON ELEMENTOS GRAFICOS PPT\circle_t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984" y="1714321"/>
            <a:ext cx="1609877" cy="1642671"/>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589240"/>
            <a:ext cx="8280920" cy="646331"/>
          </a:xfrm>
          <a:prstGeom prst="rect">
            <a:avLst/>
          </a:prstGeom>
        </p:spPr>
        <p:txBody>
          <a:bodyPr wrap="square">
            <a:spAutoFit/>
          </a:bodyPr>
          <a:lstStyle/>
          <a:p>
            <a:pPr marL="0" lvl="1" indent="0">
              <a:buNone/>
            </a:pPr>
            <a:r>
              <a:rPr lang="es-ES" dirty="0"/>
              <a:t>Se incrementarán los riesgos de extinción  de especies y alteración del funcionamiento de ecosistemas durante y más allá del siglo XXI. </a:t>
            </a:r>
          </a:p>
        </p:txBody>
      </p:sp>
      <p:sp>
        <p:nvSpPr>
          <p:cNvPr id="8" name="7 Elipse"/>
          <p:cNvSpPr/>
          <p:nvPr/>
        </p:nvSpPr>
        <p:spPr>
          <a:xfrm>
            <a:off x="251520" y="2690326"/>
            <a:ext cx="1512168" cy="1458754"/>
          </a:xfrm>
          <a:prstGeom prst="ellipse">
            <a:avLst/>
          </a:prstGeom>
          <a:solidFill>
            <a:srgbClr val="249FC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600" b="1" dirty="0" smtClean="0">
                <a:solidFill>
                  <a:schemeClr val="bg1"/>
                </a:solidFill>
              </a:rPr>
              <a:t>Emisiones de GEI</a:t>
            </a:r>
            <a:endParaRPr lang="es-PE" sz="1600" b="1" dirty="0">
              <a:solidFill>
                <a:schemeClr val="bg1"/>
              </a:solidFill>
            </a:endParaRPr>
          </a:p>
        </p:txBody>
      </p:sp>
      <p:sp>
        <p:nvSpPr>
          <p:cNvPr id="21" name="20 Rectángulo"/>
          <p:cNvSpPr/>
          <p:nvPr/>
        </p:nvSpPr>
        <p:spPr>
          <a:xfrm>
            <a:off x="467544" y="749856"/>
            <a:ext cx="5301004" cy="369332"/>
          </a:xfrm>
          <a:prstGeom prst="rect">
            <a:avLst/>
          </a:prstGeom>
        </p:spPr>
        <p:txBody>
          <a:bodyPr wrap="square">
            <a:spAutoFit/>
          </a:bodyPr>
          <a:lstStyle/>
          <a:p>
            <a:pPr marL="0" lvl="1" indent="0">
              <a:buNone/>
            </a:pPr>
            <a:r>
              <a:rPr lang="es-ES" b="1" dirty="0" smtClean="0"/>
              <a:t>Cambio climático y diversidad biológica</a:t>
            </a:r>
            <a:endParaRPr lang="es-ES" b="1" dirty="0"/>
          </a:p>
        </p:txBody>
      </p:sp>
      <p:sp>
        <p:nvSpPr>
          <p:cNvPr id="22" name="21 Flecha derecha"/>
          <p:cNvSpPr/>
          <p:nvPr/>
        </p:nvSpPr>
        <p:spPr>
          <a:xfrm>
            <a:off x="3485718" y="3236978"/>
            <a:ext cx="366202" cy="390397"/>
          </a:xfrm>
          <a:prstGeom prst="rightArrow">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 name="4 Rectángulo"/>
          <p:cNvSpPr/>
          <p:nvPr/>
        </p:nvSpPr>
        <p:spPr>
          <a:xfrm>
            <a:off x="1884143" y="2171451"/>
            <a:ext cx="1686397" cy="584775"/>
          </a:xfrm>
          <a:prstGeom prst="rect">
            <a:avLst/>
          </a:prstGeom>
        </p:spPr>
        <p:txBody>
          <a:bodyPr wrap="square">
            <a:spAutoFit/>
          </a:bodyPr>
          <a:lstStyle/>
          <a:p>
            <a:pPr algn="ctr"/>
            <a:r>
              <a:rPr lang="es-PE" sz="1600" b="1" dirty="0"/>
              <a:t>Cambio en Temperatura</a:t>
            </a:r>
          </a:p>
        </p:txBody>
      </p:sp>
      <p:pic>
        <p:nvPicPr>
          <p:cNvPr id="20" name="Picture 2" descr="D:\PAOLA\Diseño\Freelos\COP20\PNGS_CON_ELEMENTOS_GRAFICOS_PPT-2014-08-08\PNGS CON ELEMENTOS GRAFICOS PPT\circle_t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983" y="3645024"/>
            <a:ext cx="1609877" cy="1642671"/>
          </a:xfrm>
          <a:prstGeom prst="rect">
            <a:avLst/>
          </a:prstGeom>
          <a:noFill/>
          <a:extLst>
            <a:ext uri="{909E8E84-426E-40DD-AFC4-6F175D3DCCD1}">
              <a14:hiddenFill xmlns:a14="http://schemas.microsoft.com/office/drawing/2010/main">
                <a:solidFill>
                  <a:srgbClr val="FFFFFF"/>
                </a:solidFill>
              </a14:hiddenFill>
            </a:ext>
          </a:extLst>
        </p:spPr>
      </p:pic>
      <p:sp>
        <p:nvSpPr>
          <p:cNvPr id="23" name="22 Rectángulo"/>
          <p:cNvSpPr/>
          <p:nvPr/>
        </p:nvSpPr>
        <p:spPr>
          <a:xfrm>
            <a:off x="1884142" y="4102154"/>
            <a:ext cx="1686397" cy="584775"/>
          </a:xfrm>
          <a:prstGeom prst="rect">
            <a:avLst/>
          </a:prstGeom>
        </p:spPr>
        <p:txBody>
          <a:bodyPr wrap="square">
            <a:spAutoFit/>
          </a:bodyPr>
          <a:lstStyle/>
          <a:p>
            <a:pPr algn="ctr"/>
            <a:r>
              <a:rPr lang="es-PE" sz="1600" b="1" dirty="0" smtClean="0"/>
              <a:t>Cambio en Precipitación</a:t>
            </a:r>
            <a:endParaRPr lang="es-PE" sz="1600" b="1" dirty="0"/>
          </a:p>
        </p:txBody>
      </p:sp>
      <p:sp>
        <p:nvSpPr>
          <p:cNvPr id="6" name="5 Rectángulo"/>
          <p:cNvSpPr/>
          <p:nvPr/>
        </p:nvSpPr>
        <p:spPr>
          <a:xfrm>
            <a:off x="4100958" y="2066970"/>
            <a:ext cx="1628597" cy="523220"/>
          </a:xfrm>
          <a:prstGeom prst="rect">
            <a:avLst/>
          </a:prstGeom>
        </p:spPr>
        <p:txBody>
          <a:bodyPr wrap="square">
            <a:spAutoFit/>
          </a:bodyPr>
          <a:lstStyle/>
          <a:p>
            <a:pPr algn="ctr"/>
            <a:r>
              <a:rPr lang="es-PE" sz="1400" dirty="0"/>
              <a:t>Cambios en hábitat de especies</a:t>
            </a:r>
          </a:p>
        </p:txBody>
      </p:sp>
      <p:sp>
        <p:nvSpPr>
          <p:cNvPr id="7" name="6 Rectángulo"/>
          <p:cNvSpPr/>
          <p:nvPr/>
        </p:nvSpPr>
        <p:spPr>
          <a:xfrm>
            <a:off x="4065211" y="3933056"/>
            <a:ext cx="1712792" cy="954107"/>
          </a:xfrm>
          <a:prstGeom prst="rect">
            <a:avLst/>
          </a:prstGeom>
        </p:spPr>
        <p:txBody>
          <a:bodyPr wrap="square">
            <a:spAutoFit/>
          </a:bodyPr>
          <a:lstStyle/>
          <a:p>
            <a:pPr algn="ctr"/>
            <a:r>
              <a:rPr lang="es-PE" sz="1400" dirty="0"/>
              <a:t>Adaptación de </a:t>
            </a:r>
            <a:r>
              <a:rPr lang="es-PE" sz="1400" dirty="0" smtClean="0"/>
              <a:t>las especies</a:t>
            </a:r>
          </a:p>
          <a:p>
            <a:pPr algn="ctr"/>
            <a:r>
              <a:rPr lang="es-PE" sz="1400" dirty="0" smtClean="0"/>
              <a:t>(fisiológicos </a:t>
            </a:r>
            <a:r>
              <a:rPr lang="es-PE" sz="1400" dirty="0"/>
              <a:t>y de </a:t>
            </a:r>
            <a:r>
              <a:rPr lang="es-PE" sz="1400" dirty="0" smtClean="0"/>
              <a:t>comportamiento)</a:t>
            </a:r>
            <a:endParaRPr lang="es-PE" sz="1400" dirty="0"/>
          </a:p>
        </p:txBody>
      </p:sp>
      <p:sp>
        <p:nvSpPr>
          <p:cNvPr id="26" name="25 Elipse"/>
          <p:cNvSpPr/>
          <p:nvPr/>
        </p:nvSpPr>
        <p:spPr>
          <a:xfrm>
            <a:off x="6372200" y="2222176"/>
            <a:ext cx="2492675" cy="2386445"/>
          </a:xfrm>
          <a:prstGeom prst="ellipse">
            <a:avLst/>
          </a:prstGeom>
          <a:solidFill>
            <a:srgbClr val="9D017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1600" dirty="0">
                <a:solidFill>
                  <a:schemeClr val="bg1"/>
                </a:solidFill>
              </a:rPr>
              <a:t>Las especies </a:t>
            </a:r>
            <a:r>
              <a:rPr lang="es-PE" sz="1600" dirty="0" smtClean="0">
                <a:solidFill>
                  <a:schemeClr val="bg1"/>
                </a:solidFill>
              </a:rPr>
              <a:t>cuyo ritmo </a:t>
            </a:r>
            <a:r>
              <a:rPr lang="es-PE" sz="1600" dirty="0">
                <a:solidFill>
                  <a:schemeClr val="bg1"/>
                </a:solidFill>
              </a:rPr>
              <a:t>de adaptación </a:t>
            </a:r>
            <a:r>
              <a:rPr lang="es-PE" sz="1600" dirty="0" smtClean="0">
                <a:solidFill>
                  <a:schemeClr val="bg1"/>
                </a:solidFill>
              </a:rPr>
              <a:t>sea más </a:t>
            </a:r>
            <a:r>
              <a:rPr lang="es-PE" sz="1600" dirty="0">
                <a:solidFill>
                  <a:schemeClr val="bg1"/>
                </a:solidFill>
              </a:rPr>
              <a:t>lento que los cambios tienen riesgo de extinción</a:t>
            </a:r>
          </a:p>
        </p:txBody>
      </p:sp>
      <p:sp>
        <p:nvSpPr>
          <p:cNvPr id="60" name="59 Flecha derecha"/>
          <p:cNvSpPr/>
          <p:nvPr/>
        </p:nvSpPr>
        <p:spPr>
          <a:xfrm>
            <a:off x="5851361" y="3224504"/>
            <a:ext cx="366202" cy="390397"/>
          </a:xfrm>
          <a:prstGeom prst="rightArrow">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61 Flecha doblada hacia arriba"/>
          <p:cNvSpPr/>
          <p:nvPr/>
        </p:nvSpPr>
        <p:spPr>
          <a:xfrm rot="5400000" flipH="1">
            <a:off x="1088021" y="1870477"/>
            <a:ext cx="535683" cy="840534"/>
          </a:xfrm>
          <a:prstGeom prst="bentUpArrow">
            <a:avLst>
              <a:gd name="adj1" fmla="val 39979"/>
              <a:gd name="adj2" fmla="val 33738"/>
              <a:gd name="adj3" fmla="val 2496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5" name="64 Flecha doblada hacia arriba"/>
          <p:cNvSpPr/>
          <p:nvPr/>
        </p:nvSpPr>
        <p:spPr>
          <a:xfrm rot="5400000">
            <a:off x="1083430" y="4188354"/>
            <a:ext cx="544865" cy="840534"/>
          </a:xfrm>
          <a:prstGeom prst="bentUpArrow">
            <a:avLst>
              <a:gd name="adj1" fmla="val 39979"/>
              <a:gd name="adj2" fmla="val 33738"/>
              <a:gd name="adj3" fmla="val 2496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Imagen 15" descr="box_cy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28"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3552347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3"/>
            <a:ext cx="8229600" cy="1728192"/>
          </a:xfrm>
        </p:spPr>
        <p:txBody>
          <a:bodyPr>
            <a:normAutofit/>
          </a:bodyPr>
          <a:lstStyle/>
          <a:p>
            <a:pPr algn="just">
              <a:buNone/>
            </a:pPr>
            <a:r>
              <a:rPr lang="es-ES" sz="1800" b="1" dirty="0" smtClean="0">
                <a:solidFill>
                  <a:srgbClr val="249FCA"/>
                </a:solidFill>
              </a:rPr>
              <a:t>Sistemas costeros y áreas de baja altitud</a:t>
            </a:r>
            <a:endParaRPr lang="es-ES" sz="1800" b="1" dirty="0">
              <a:solidFill>
                <a:srgbClr val="249FCA"/>
              </a:solidFill>
            </a:endParaRPr>
          </a:p>
          <a:p>
            <a:pPr algn="just"/>
            <a:endParaRPr lang="es-ES" sz="1800" b="1" dirty="0" smtClean="0">
              <a:solidFill>
                <a:srgbClr val="0070C0"/>
              </a:solidFill>
            </a:endParaRPr>
          </a:p>
          <a:p>
            <a:pPr lvl="1" algn="just"/>
            <a:r>
              <a:rPr lang="es-ES" sz="1800" dirty="0" smtClean="0"/>
              <a:t>Inundaciones,  hundimiento y erosión costera. Esto se incrementará conforme crezca la población, el desarrollo económico y la urbanización.</a:t>
            </a:r>
          </a:p>
          <a:p>
            <a:pPr algn="just"/>
            <a:endParaRPr lang="es-ES" sz="1800" dirty="0" smtClean="0"/>
          </a:p>
        </p:txBody>
      </p:sp>
      <p:pic>
        <p:nvPicPr>
          <p:cNvPr id="9218" name="Picture 2" descr="D:\PAOLA\Diseño\Freelos\COP20\PNGS_CON_ELEMENTOS_GRAFICOS_PPT-2014-08-08\PNGS CON ELEMENTOS GRAFICOS PPT\cyan_d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53" y="1844824"/>
            <a:ext cx="371475" cy="419100"/>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619991" y="5013176"/>
            <a:ext cx="2016224" cy="338554"/>
          </a:xfrm>
          <a:prstGeom prst="rect">
            <a:avLst/>
          </a:prstGeom>
          <a:noFill/>
        </p:spPr>
        <p:txBody>
          <a:bodyPr wrap="square" rtlCol="0">
            <a:spAutoFit/>
          </a:bodyPr>
          <a:lstStyle/>
          <a:p>
            <a:pPr algn="ctr"/>
            <a:r>
              <a:rPr lang="es-PE" sz="1600" b="1" dirty="0" smtClean="0"/>
              <a:t>Erosión Costera</a:t>
            </a:r>
            <a:endParaRPr lang="es-PE" sz="1600" b="1" dirty="0"/>
          </a:p>
        </p:txBody>
      </p:sp>
      <p:sp>
        <p:nvSpPr>
          <p:cNvPr id="10" name="9 CuadroTexto"/>
          <p:cNvSpPr txBox="1"/>
          <p:nvPr/>
        </p:nvSpPr>
        <p:spPr>
          <a:xfrm>
            <a:off x="3161508" y="5013176"/>
            <a:ext cx="2016224" cy="584775"/>
          </a:xfrm>
          <a:prstGeom prst="rect">
            <a:avLst/>
          </a:prstGeom>
          <a:noFill/>
        </p:spPr>
        <p:txBody>
          <a:bodyPr wrap="square" rtlCol="0">
            <a:spAutoFit/>
          </a:bodyPr>
          <a:lstStyle/>
          <a:p>
            <a:pPr algn="ctr"/>
            <a:r>
              <a:rPr lang="es-PE" sz="1600" b="1" dirty="0" smtClean="0"/>
              <a:t>Sistemas Costeros y áreas de baja altitud</a:t>
            </a:r>
            <a:endParaRPr lang="es-PE" sz="1600" b="1" dirty="0"/>
          </a:p>
        </p:txBody>
      </p:sp>
      <p:sp>
        <p:nvSpPr>
          <p:cNvPr id="11" name="10 CuadroTexto"/>
          <p:cNvSpPr txBox="1"/>
          <p:nvPr/>
        </p:nvSpPr>
        <p:spPr>
          <a:xfrm>
            <a:off x="6084168" y="5013176"/>
            <a:ext cx="2016224" cy="830997"/>
          </a:xfrm>
          <a:prstGeom prst="rect">
            <a:avLst/>
          </a:prstGeom>
          <a:noFill/>
        </p:spPr>
        <p:txBody>
          <a:bodyPr wrap="square" rtlCol="0">
            <a:spAutoFit/>
          </a:bodyPr>
          <a:lstStyle/>
          <a:p>
            <a:pPr algn="ctr"/>
            <a:r>
              <a:rPr lang="es-PE" sz="1600" b="1" dirty="0" smtClean="0"/>
              <a:t>Inundaciones por elevaciones del nivel del mar</a:t>
            </a:r>
            <a:endParaRPr lang="es-PE" sz="1600" b="1" dirty="0"/>
          </a:p>
        </p:txBody>
      </p:sp>
      <p:pic>
        <p:nvPicPr>
          <p:cNvPr id="1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867" y="3545961"/>
            <a:ext cx="1228471" cy="127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13 Conector recto de flecha"/>
          <p:cNvCxnSpPr/>
          <p:nvPr/>
        </p:nvCxnSpPr>
        <p:spPr>
          <a:xfrm>
            <a:off x="2509632" y="4185084"/>
            <a:ext cx="651876"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5504300" y="4077072"/>
            <a:ext cx="651876"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6792" y="3545961"/>
            <a:ext cx="1721592" cy="127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4872" y="3068959"/>
            <a:ext cx="2007612" cy="175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Imagen 15" descr="box_cya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17"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2965228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509" y="1864002"/>
            <a:ext cx="3238523" cy="322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467544" y="1153775"/>
            <a:ext cx="4355976" cy="3139321"/>
          </a:xfrm>
          <a:prstGeom prst="rect">
            <a:avLst/>
          </a:prstGeom>
        </p:spPr>
        <p:txBody>
          <a:bodyPr wrap="square">
            <a:spAutoFit/>
          </a:bodyPr>
          <a:lstStyle/>
          <a:p>
            <a:r>
              <a:rPr lang="es-ES" b="1" dirty="0" smtClean="0">
                <a:solidFill>
                  <a:srgbClr val="249FCA"/>
                </a:solidFill>
              </a:rPr>
              <a:t>Sistemas marinos </a:t>
            </a:r>
            <a:endParaRPr lang="es-ES" dirty="0" smtClean="0">
              <a:solidFill>
                <a:srgbClr val="249FCA"/>
              </a:solidFill>
            </a:endParaRPr>
          </a:p>
          <a:p>
            <a:endParaRPr lang="es-ES" dirty="0" smtClean="0"/>
          </a:p>
          <a:p>
            <a:pPr lvl="1"/>
            <a:r>
              <a:rPr lang="es-ES" dirty="0" smtClean="0"/>
              <a:t>Redistribución global de especies</a:t>
            </a:r>
          </a:p>
          <a:p>
            <a:pPr lvl="1"/>
            <a:r>
              <a:rPr lang="es-ES" dirty="0" smtClean="0"/>
              <a:t>Reducción de la biodiversidad marina</a:t>
            </a:r>
          </a:p>
          <a:p>
            <a:pPr lvl="1"/>
            <a:r>
              <a:rPr lang="es-ES" dirty="0" smtClean="0"/>
              <a:t>Reducción de la productividad de las pesquerías y otros servicios ecosistémicos. </a:t>
            </a:r>
          </a:p>
          <a:p>
            <a:pPr lvl="1"/>
            <a:r>
              <a:rPr lang="es-ES" dirty="0" smtClean="0"/>
              <a:t>La riqueza de especies y el potencial de captura en pesca se incrementará en medias y altas latitudes y decrecerá en los trópicos. </a:t>
            </a:r>
          </a:p>
        </p:txBody>
      </p:sp>
      <p:pic>
        <p:nvPicPr>
          <p:cNvPr id="10" name="Picture 2" descr="D:\PAOLA\Diseño\Freelos\COP20\PNGS_CON_ELEMENTOS_GRAFICOS_PPT-2014-08-08\PNGS CON ELEMENTOS GRAFICOS PPT\cyan_d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713756"/>
            <a:ext cx="3714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PAOLA\Diseño\Freelos\COP20\PNGS_CON_ELEMENTOS_GRAFICOS_PPT-2014-08-08\PNGS CON ELEMENTOS GRAFICOS PPT\cyan_d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68467"/>
            <a:ext cx="3714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PAOLA\Diseño\Freelos\COP20\PNGS_CON_ELEMENTOS_GRAFICOS_PPT-2014-08-08\PNGS CON ELEMENTOS GRAFICOS PPT\cyan_d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17812"/>
            <a:ext cx="3714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PAOLA\Diseño\Freelos\COP20\PNGS_CON_ELEMENTOS_GRAFICOS_PPT-2014-08-08\PNGS CON ELEMENTOS GRAFICOS PPT\cyan_d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081908"/>
            <a:ext cx="371475" cy="4191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5463404" y="5085184"/>
            <a:ext cx="2664295" cy="646331"/>
          </a:xfrm>
          <a:prstGeom prst="rect">
            <a:avLst/>
          </a:prstGeom>
        </p:spPr>
        <p:txBody>
          <a:bodyPr wrap="square">
            <a:spAutoFit/>
          </a:bodyPr>
          <a:lstStyle/>
          <a:p>
            <a:pPr algn="ctr"/>
            <a:r>
              <a:rPr lang="es-ES" b="1" dirty="0" smtClean="0"/>
              <a:t>Migración de peces a altas latitudes</a:t>
            </a:r>
            <a:endParaRPr lang="es-PE" b="1" dirty="0"/>
          </a:p>
        </p:txBody>
      </p:sp>
      <p:sp>
        <p:nvSpPr>
          <p:cNvPr id="16" name="15 Flecha derecha"/>
          <p:cNvSpPr/>
          <p:nvPr/>
        </p:nvSpPr>
        <p:spPr>
          <a:xfrm rot="16200000">
            <a:off x="5442350" y="1472687"/>
            <a:ext cx="366202" cy="390397"/>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 name="2 Rectángulo"/>
          <p:cNvSpPr/>
          <p:nvPr/>
        </p:nvSpPr>
        <p:spPr>
          <a:xfrm>
            <a:off x="5820650" y="1433191"/>
            <a:ext cx="375424" cy="369332"/>
          </a:xfrm>
          <a:prstGeom prst="rect">
            <a:avLst/>
          </a:prstGeom>
        </p:spPr>
        <p:txBody>
          <a:bodyPr wrap="none">
            <a:spAutoFit/>
          </a:bodyPr>
          <a:lstStyle/>
          <a:p>
            <a:r>
              <a:rPr lang="es-ES" dirty="0" err="1" smtClean="0"/>
              <a:t>T°</a:t>
            </a:r>
            <a:endParaRPr lang="es-PE" dirty="0"/>
          </a:p>
        </p:txBody>
      </p:sp>
      <p:pic>
        <p:nvPicPr>
          <p:cNvPr id="14" name="Imagen 15" descr="box_cy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15"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1284833" y="2974863"/>
            <a:ext cx="5007667" cy="3046425"/>
            <a:chOff x="1284833" y="2974863"/>
            <a:chExt cx="5007667" cy="3046425"/>
          </a:xfrm>
        </p:grpSpPr>
        <p:pic>
          <p:nvPicPr>
            <p:cNvPr id="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44" t="26302" r="33017" b="27344"/>
            <a:stretch/>
          </p:blipFill>
          <p:spPr bwMode="auto">
            <a:xfrm>
              <a:off x="1284833" y="2974863"/>
              <a:ext cx="5007667" cy="30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26 Grupo"/>
            <p:cNvGrpSpPr/>
            <p:nvPr/>
          </p:nvGrpSpPr>
          <p:grpSpPr>
            <a:xfrm>
              <a:off x="2043953" y="3233634"/>
              <a:ext cx="3816877" cy="2458328"/>
              <a:chOff x="4499992" y="980728"/>
              <a:chExt cx="4248472" cy="2736304"/>
            </a:xfrm>
          </p:grpSpPr>
          <p:sp>
            <p:nvSpPr>
              <p:cNvPr id="28" name="27 Rectángulo"/>
              <p:cNvSpPr/>
              <p:nvPr/>
            </p:nvSpPr>
            <p:spPr>
              <a:xfrm>
                <a:off x="4499992" y="980728"/>
                <a:ext cx="360040"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9" name="28 Rectángulo"/>
              <p:cNvSpPr/>
              <p:nvPr/>
            </p:nvSpPr>
            <p:spPr>
              <a:xfrm>
                <a:off x="5436096" y="980728"/>
                <a:ext cx="360040"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Rectángulo"/>
              <p:cNvSpPr/>
              <p:nvPr/>
            </p:nvSpPr>
            <p:spPr>
              <a:xfrm>
                <a:off x="6372200" y="980728"/>
                <a:ext cx="504056"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p:cNvSpPr/>
              <p:nvPr/>
            </p:nvSpPr>
            <p:spPr>
              <a:xfrm>
                <a:off x="7380312" y="1052736"/>
                <a:ext cx="360040"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Rectángulo"/>
              <p:cNvSpPr/>
              <p:nvPr/>
            </p:nvSpPr>
            <p:spPr>
              <a:xfrm>
                <a:off x="8316416" y="980728"/>
                <a:ext cx="432048"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sp>
        <p:nvSpPr>
          <p:cNvPr id="3" name="2 Marcador de contenido"/>
          <p:cNvSpPr>
            <a:spLocks noGrp="1"/>
          </p:cNvSpPr>
          <p:nvPr>
            <p:ph idx="1"/>
          </p:nvPr>
        </p:nvSpPr>
        <p:spPr>
          <a:xfrm>
            <a:off x="457200" y="836712"/>
            <a:ext cx="8229600" cy="4785395"/>
          </a:xfrm>
        </p:spPr>
        <p:txBody>
          <a:bodyPr>
            <a:normAutofit/>
          </a:bodyPr>
          <a:lstStyle/>
          <a:p>
            <a:pPr marL="0" indent="0" algn="just">
              <a:buNone/>
            </a:pPr>
            <a:r>
              <a:rPr lang="es-ES" sz="1800" b="1" dirty="0" smtClean="0">
                <a:solidFill>
                  <a:srgbClr val="249FCA"/>
                </a:solidFill>
              </a:rPr>
              <a:t>Seguridad alimentaria y sistemas de producción de alimentos</a:t>
            </a:r>
          </a:p>
          <a:p>
            <a:pPr marL="0" indent="0" algn="just">
              <a:buNone/>
            </a:pPr>
            <a:r>
              <a:rPr lang="es-ES" sz="1800" dirty="0" smtClean="0"/>
              <a:t>En regiones tropicales y regiones templadas los impactos del CC serán negativos sobre cultivos principales (trigo, arroz y maíz). Con temperaturas mayores a 2ºC sobre fines del siglo XX, algunas regiones se beneficiarán. Sin embargo, en la mayoría de lugares, las pérdidas serán mayores que los beneficios.</a:t>
            </a:r>
            <a:endParaRPr lang="es-ES" sz="1800" dirty="0"/>
          </a:p>
        </p:txBody>
      </p:sp>
      <p:sp>
        <p:nvSpPr>
          <p:cNvPr id="6" name="5 Rectángulo"/>
          <p:cNvSpPr/>
          <p:nvPr/>
        </p:nvSpPr>
        <p:spPr>
          <a:xfrm>
            <a:off x="467544" y="2411596"/>
            <a:ext cx="5487099" cy="369332"/>
          </a:xfrm>
          <a:prstGeom prst="rect">
            <a:avLst/>
          </a:prstGeom>
        </p:spPr>
        <p:txBody>
          <a:bodyPr wrap="square">
            <a:spAutoFit/>
          </a:bodyPr>
          <a:lstStyle/>
          <a:p>
            <a:r>
              <a:rPr lang="en-US" b="1" dirty="0" err="1" smtClean="0"/>
              <a:t>Cambios</a:t>
            </a:r>
            <a:r>
              <a:rPr lang="en-US" b="1" dirty="0"/>
              <a:t> </a:t>
            </a:r>
            <a:r>
              <a:rPr lang="en-US" b="1" dirty="0" err="1" smtClean="0"/>
              <a:t>proyectados</a:t>
            </a:r>
            <a:r>
              <a:rPr lang="en-US" b="1" dirty="0" smtClean="0"/>
              <a:t> en  el </a:t>
            </a:r>
            <a:r>
              <a:rPr lang="en-US" b="1" dirty="0" err="1" smtClean="0"/>
              <a:t>rendimiento</a:t>
            </a:r>
            <a:r>
              <a:rPr lang="en-US" b="1" dirty="0" smtClean="0"/>
              <a:t> de los </a:t>
            </a:r>
            <a:r>
              <a:rPr lang="en-US" b="1" dirty="0" err="1" smtClean="0"/>
              <a:t>cultivos</a:t>
            </a:r>
            <a:endParaRPr lang="es-ES"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692" t="26302" r="33975" b="27344"/>
          <a:stretch/>
        </p:blipFill>
        <p:spPr bwMode="auto">
          <a:xfrm>
            <a:off x="1222030" y="2983247"/>
            <a:ext cx="4948496" cy="30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rot="16200000">
            <a:off x="-531951" y="4320184"/>
            <a:ext cx="3018134" cy="276999"/>
          </a:xfrm>
          <a:prstGeom prst="rect">
            <a:avLst/>
          </a:prstGeom>
          <a:solidFill>
            <a:schemeClr val="bg1"/>
          </a:solidFill>
        </p:spPr>
        <p:txBody>
          <a:bodyPr wrap="none" rtlCol="0">
            <a:spAutoFit/>
          </a:bodyPr>
          <a:lstStyle/>
          <a:p>
            <a:r>
              <a:rPr lang="es-ES" sz="1200" b="1" dirty="0" smtClean="0"/>
              <a:t>Porcentaje de proyecciones de rendimientos</a:t>
            </a:r>
            <a:endParaRPr lang="es-ES" sz="1200" b="1" dirty="0"/>
          </a:p>
        </p:txBody>
      </p:sp>
      <p:grpSp>
        <p:nvGrpSpPr>
          <p:cNvPr id="5" name="4 Grupo"/>
          <p:cNvGrpSpPr/>
          <p:nvPr/>
        </p:nvGrpSpPr>
        <p:grpSpPr>
          <a:xfrm>
            <a:off x="6588224" y="2800857"/>
            <a:ext cx="1735858" cy="3076415"/>
            <a:chOff x="6588224" y="2800857"/>
            <a:chExt cx="1735858" cy="3076415"/>
          </a:xfrm>
        </p:grpSpPr>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261" t="26302" r="19034" b="27344"/>
            <a:stretch/>
          </p:blipFill>
          <p:spPr bwMode="auto">
            <a:xfrm>
              <a:off x="6588224" y="2800857"/>
              <a:ext cx="1735858" cy="3076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7 CuadroTexto"/>
            <p:cNvSpPr txBox="1"/>
            <p:nvPr/>
          </p:nvSpPr>
          <p:spPr>
            <a:xfrm>
              <a:off x="6769037" y="3206697"/>
              <a:ext cx="1280445" cy="366319"/>
            </a:xfrm>
            <a:prstGeom prst="rect">
              <a:avLst/>
            </a:prstGeom>
            <a:solidFill>
              <a:schemeClr val="bg1"/>
            </a:solidFill>
          </p:spPr>
          <p:txBody>
            <a:bodyPr wrap="square" rtlCol="0">
              <a:spAutoFit/>
            </a:bodyPr>
            <a:lstStyle/>
            <a:p>
              <a:pPr algn="ctr">
                <a:lnSpc>
                  <a:spcPts val="700"/>
                </a:lnSpc>
              </a:pPr>
              <a:r>
                <a:rPr lang="es-ES" sz="800" dirty="0" smtClean="0"/>
                <a:t>Color de leyenda</a:t>
              </a:r>
            </a:p>
            <a:p>
              <a:pPr algn="ctr">
                <a:lnSpc>
                  <a:spcPts val="700"/>
                </a:lnSpc>
              </a:pPr>
              <a:r>
                <a:rPr lang="es-ES" sz="800" dirty="0" smtClean="0"/>
                <a:t>Rango de cambios en el rendimiento</a:t>
              </a:r>
              <a:endParaRPr lang="es-ES" sz="800" dirty="0"/>
            </a:p>
          </p:txBody>
        </p:sp>
        <p:sp>
          <p:nvSpPr>
            <p:cNvPr id="19" name="18 CuadroTexto"/>
            <p:cNvSpPr txBox="1"/>
            <p:nvPr/>
          </p:nvSpPr>
          <p:spPr>
            <a:xfrm rot="16200000">
              <a:off x="6505775" y="3862197"/>
              <a:ext cx="947693" cy="369332"/>
            </a:xfrm>
            <a:prstGeom prst="rect">
              <a:avLst/>
            </a:prstGeom>
            <a:solidFill>
              <a:schemeClr val="bg1"/>
            </a:solidFill>
          </p:spPr>
          <p:txBody>
            <a:bodyPr wrap="square" rtlCol="0">
              <a:spAutoFit/>
            </a:bodyPr>
            <a:lstStyle/>
            <a:p>
              <a:pPr algn="ctr"/>
              <a:r>
                <a:rPr lang="es-ES" sz="900" dirty="0" smtClean="0"/>
                <a:t>Incremento en rendimiento</a:t>
              </a:r>
              <a:endParaRPr lang="es-ES" sz="900" dirty="0"/>
            </a:p>
          </p:txBody>
        </p:sp>
        <p:sp>
          <p:nvSpPr>
            <p:cNvPr id="20" name="19 CuadroTexto"/>
            <p:cNvSpPr txBox="1"/>
            <p:nvPr/>
          </p:nvSpPr>
          <p:spPr>
            <a:xfrm rot="16200000">
              <a:off x="6515068" y="4795639"/>
              <a:ext cx="947693" cy="369332"/>
            </a:xfrm>
            <a:prstGeom prst="rect">
              <a:avLst/>
            </a:prstGeom>
            <a:solidFill>
              <a:schemeClr val="bg1"/>
            </a:solidFill>
          </p:spPr>
          <p:txBody>
            <a:bodyPr wrap="square" rtlCol="0">
              <a:spAutoFit/>
            </a:bodyPr>
            <a:lstStyle/>
            <a:p>
              <a:pPr algn="ctr"/>
              <a:r>
                <a:rPr lang="es-ES" sz="900" dirty="0" smtClean="0"/>
                <a:t>Disminución en rendimiento</a:t>
              </a:r>
              <a:endParaRPr lang="es-ES" sz="900" dirty="0"/>
            </a:p>
          </p:txBody>
        </p:sp>
      </p:grpSp>
      <p:sp>
        <p:nvSpPr>
          <p:cNvPr id="21" name="Rectángulo 15"/>
          <p:cNvSpPr/>
          <p:nvPr/>
        </p:nvSpPr>
        <p:spPr>
          <a:xfrm>
            <a:off x="6732240" y="5805264"/>
            <a:ext cx="1950173" cy="5040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4" name="Imagen 17" descr="arrow_fuen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9038" y="5877272"/>
            <a:ext cx="266700" cy="304800"/>
          </a:xfrm>
          <a:prstGeom prst="rect">
            <a:avLst/>
          </a:prstGeom>
        </p:spPr>
      </p:pic>
      <p:sp>
        <p:nvSpPr>
          <p:cNvPr id="7" name="6 CuadroTexto"/>
          <p:cNvSpPr txBox="1"/>
          <p:nvPr/>
        </p:nvSpPr>
        <p:spPr>
          <a:xfrm>
            <a:off x="6948264" y="5877272"/>
            <a:ext cx="1560492" cy="307777"/>
          </a:xfrm>
          <a:prstGeom prst="rect">
            <a:avLst/>
          </a:prstGeom>
          <a:noFill/>
        </p:spPr>
        <p:txBody>
          <a:bodyPr wrap="none" rtlCol="0">
            <a:spAutoFit/>
          </a:bodyPr>
          <a:lstStyle/>
          <a:p>
            <a:r>
              <a:rPr lang="es-ES" sz="1400" dirty="0" smtClean="0"/>
              <a:t>Fuente: IPCC, 2014</a:t>
            </a:r>
            <a:endParaRPr lang="es-ES" sz="1400" dirty="0"/>
          </a:p>
        </p:txBody>
      </p:sp>
      <p:pic>
        <p:nvPicPr>
          <p:cNvPr id="25" name="Imagen 15" descr="box_cy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34"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3334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980728"/>
            <a:ext cx="2088232" cy="504056"/>
          </a:xfrm>
        </p:spPr>
        <p:txBody>
          <a:bodyPr>
            <a:normAutofit/>
          </a:bodyPr>
          <a:lstStyle/>
          <a:p>
            <a:pPr algn="just">
              <a:buNone/>
            </a:pPr>
            <a:r>
              <a:rPr lang="es-ES" sz="2000" b="1" dirty="0" smtClean="0">
                <a:solidFill>
                  <a:srgbClr val="249FCA"/>
                </a:solidFill>
              </a:rPr>
              <a:t>Áreas urbanas</a:t>
            </a:r>
          </a:p>
          <a:p>
            <a:pPr algn="just">
              <a:buNone/>
            </a:pPr>
            <a:endParaRPr lang="es-ES" sz="2000" dirty="0" smtClean="0">
              <a:solidFill>
                <a:srgbClr val="249FCA"/>
              </a:solidFill>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1" y="3372406"/>
            <a:ext cx="936105" cy="151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6846" y="2113716"/>
            <a:ext cx="1368152" cy="129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367149" y="4908426"/>
            <a:ext cx="2043957" cy="338554"/>
          </a:xfrm>
          <a:prstGeom prst="rect">
            <a:avLst/>
          </a:prstGeom>
        </p:spPr>
        <p:txBody>
          <a:bodyPr wrap="none">
            <a:spAutoFit/>
          </a:bodyPr>
          <a:lstStyle/>
          <a:p>
            <a:r>
              <a:rPr lang="es-PE" sz="1600" b="1" dirty="0" smtClean="0"/>
              <a:t>Precipitación Extrema</a:t>
            </a:r>
            <a:endParaRPr lang="es-PE" sz="1600" b="1" dirty="0"/>
          </a:p>
        </p:txBody>
      </p:sp>
      <p:sp>
        <p:nvSpPr>
          <p:cNvPr id="10" name="9 Rectángulo"/>
          <p:cNvSpPr/>
          <p:nvPr/>
        </p:nvSpPr>
        <p:spPr>
          <a:xfrm>
            <a:off x="6735743" y="2881506"/>
            <a:ext cx="1306768" cy="338554"/>
          </a:xfrm>
          <a:prstGeom prst="rect">
            <a:avLst/>
          </a:prstGeom>
        </p:spPr>
        <p:txBody>
          <a:bodyPr wrap="none">
            <a:spAutoFit/>
          </a:bodyPr>
          <a:lstStyle/>
          <a:p>
            <a:r>
              <a:rPr lang="es-PE" sz="1600" b="1" dirty="0" smtClean="0"/>
              <a:t>Olas de Calor</a:t>
            </a:r>
            <a:endParaRPr lang="es-PE" sz="1600" b="1" dirty="0"/>
          </a:p>
        </p:txBody>
      </p:sp>
      <p:sp>
        <p:nvSpPr>
          <p:cNvPr id="11" name="10 Rectángulo"/>
          <p:cNvSpPr/>
          <p:nvPr/>
        </p:nvSpPr>
        <p:spPr>
          <a:xfrm>
            <a:off x="3779912" y="3529578"/>
            <a:ext cx="1426288" cy="338554"/>
          </a:xfrm>
          <a:prstGeom prst="rect">
            <a:avLst/>
          </a:prstGeom>
        </p:spPr>
        <p:txBody>
          <a:bodyPr wrap="none">
            <a:spAutoFit/>
          </a:bodyPr>
          <a:lstStyle/>
          <a:p>
            <a:r>
              <a:rPr lang="es-PE" sz="1600" b="1" dirty="0" smtClean="0"/>
              <a:t>Áreas Urbanas</a:t>
            </a:r>
            <a:endParaRPr lang="es-PE" sz="1600" b="1" dirty="0"/>
          </a:p>
        </p:txBody>
      </p:sp>
      <p:sp>
        <p:nvSpPr>
          <p:cNvPr id="12" name="11 Rectángulo"/>
          <p:cNvSpPr/>
          <p:nvPr/>
        </p:nvSpPr>
        <p:spPr>
          <a:xfrm>
            <a:off x="3707904" y="5545802"/>
            <a:ext cx="1532792" cy="338554"/>
          </a:xfrm>
          <a:prstGeom prst="rect">
            <a:avLst/>
          </a:prstGeom>
        </p:spPr>
        <p:txBody>
          <a:bodyPr wrap="none">
            <a:spAutoFit/>
          </a:bodyPr>
          <a:lstStyle/>
          <a:p>
            <a:r>
              <a:rPr lang="es-PE" sz="1600" b="1" dirty="0" smtClean="0"/>
              <a:t>Escasez de agua</a:t>
            </a:r>
            <a:endParaRPr lang="es-PE" sz="1600" b="1" dirty="0"/>
          </a:p>
        </p:txBody>
      </p:sp>
      <p:sp>
        <p:nvSpPr>
          <p:cNvPr id="13" name="12 Rectángulo"/>
          <p:cNvSpPr/>
          <p:nvPr/>
        </p:nvSpPr>
        <p:spPr>
          <a:xfrm>
            <a:off x="1223696" y="4969738"/>
            <a:ext cx="1692120" cy="584775"/>
          </a:xfrm>
          <a:prstGeom prst="rect">
            <a:avLst/>
          </a:prstGeom>
        </p:spPr>
        <p:txBody>
          <a:bodyPr wrap="square">
            <a:spAutoFit/>
          </a:bodyPr>
          <a:lstStyle/>
          <a:p>
            <a:pPr algn="ctr"/>
            <a:r>
              <a:rPr lang="es-PE" sz="1600" b="1" dirty="0" smtClean="0"/>
              <a:t>Mayor polución de Aire</a:t>
            </a:r>
            <a:endParaRPr lang="es-PE" sz="1600" b="1" dirty="0"/>
          </a:p>
        </p:txBody>
      </p:sp>
      <p:cxnSp>
        <p:nvCxnSpPr>
          <p:cNvPr id="14" name="13 Conector recto de flecha"/>
          <p:cNvCxnSpPr/>
          <p:nvPr/>
        </p:nvCxnSpPr>
        <p:spPr>
          <a:xfrm flipH="1" flipV="1">
            <a:off x="2915816" y="2682872"/>
            <a:ext cx="745944" cy="371084"/>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H="1">
            <a:off x="2915816" y="3850553"/>
            <a:ext cx="659196" cy="73765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4499992" y="3850553"/>
            <a:ext cx="0" cy="52163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5421122" y="2590367"/>
            <a:ext cx="1095094" cy="6159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5323874" y="3490730"/>
            <a:ext cx="1411869" cy="72865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24 Rectángulo"/>
          <p:cNvSpPr/>
          <p:nvPr/>
        </p:nvSpPr>
        <p:spPr>
          <a:xfrm>
            <a:off x="1223696" y="3138213"/>
            <a:ext cx="1692120" cy="584775"/>
          </a:xfrm>
          <a:prstGeom prst="rect">
            <a:avLst/>
          </a:prstGeom>
        </p:spPr>
        <p:txBody>
          <a:bodyPr wrap="square">
            <a:spAutoFit/>
          </a:bodyPr>
          <a:lstStyle/>
          <a:p>
            <a:pPr algn="ctr"/>
            <a:r>
              <a:rPr lang="es-PE" sz="1600" b="1" dirty="0" smtClean="0"/>
              <a:t>Deslizamiento de terrenos</a:t>
            </a:r>
            <a:endParaRPr lang="es-PE" sz="1600" b="1" dirty="0"/>
          </a:p>
        </p:txBody>
      </p:sp>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5936" y="4495352"/>
            <a:ext cx="1028964" cy="102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9926" y="1556792"/>
            <a:ext cx="1164442" cy="123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6886" y="3868132"/>
            <a:ext cx="1008890" cy="113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Imagen 15" descr="box_cya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26"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pic>
        <p:nvPicPr>
          <p:cNvPr id="27"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686" y="1643231"/>
            <a:ext cx="19240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095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1196752"/>
            <a:ext cx="1435393" cy="369332"/>
          </a:xfrm>
          <a:prstGeom prst="rect">
            <a:avLst/>
          </a:prstGeom>
        </p:spPr>
        <p:txBody>
          <a:bodyPr wrap="none">
            <a:spAutoFit/>
          </a:bodyPr>
          <a:lstStyle/>
          <a:p>
            <a:pPr algn="just"/>
            <a:r>
              <a:rPr lang="es-ES" b="1" dirty="0" smtClean="0">
                <a:solidFill>
                  <a:srgbClr val="0070C0"/>
                </a:solidFill>
              </a:rPr>
              <a:t>Áreas rurales</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364" y="1844824"/>
            <a:ext cx="1028964" cy="102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6279568" y="2996952"/>
            <a:ext cx="1532792" cy="338554"/>
          </a:xfrm>
          <a:prstGeom prst="rect">
            <a:avLst/>
          </a:prstGeom>
        </p:spPr>
        <p:txBody>
          <a:bodyPr wrap="none">
            <a:spAutoFit/>
          </a:bodyPr>
          <a:lstStyle/>
          <a:p>
            <a:r>
              <a:rPr lang="es-PE" sz="1600" b="1" dirty="0" smtClean="0"/>
              <a:t>Escasez de agua</a:t>
            </a:r>
            <a:endParaRPr lang="es-PE" sz="1600" b="1" dirty="0"/>
          </a:p>
        </p:txBody>
      </p:sp>
      <p:sp>
        <p:nvSpPr>
          <p:cNvPr id="10" name="9 Rectángulo"/>
          <p:cNvSpPr/>
          <p:nvPr/>
        </p:nvSpPr>
        <p:spPr>
          <a:xfrm>
            <a:off x="6464717" y="4812049"/>
            <a:ext cx="1302280" cy="584775"/>
          </a:xfrm>
          <a:prstGeom prst="rect">
            <a:avLst/>
          </a:prstGeom>
        </p:spPr>
        <p:txBody>
          <a:bodyPr wrap="none">
            <a:spAutoFit/>
          </a:bodyPr>
          <a:lstStyle/>
          <a:p>
            <a:pPr algn="ctr"/>
            <a:r>
              <a:rPr lang="es-PE" sz="1600" b="1" dirty="0" smtClean="0"/>
              <a:t>Riesgo para</a:t>
            </a:r>
          </a:p>
          <a:p>
            <a:pPr algn="ctr"/>
            <a:r>
              <a:rPr lang="es-PE" sz="1600" b="1" dirty="0" smtClean="0"/>
              <a:t>la agricultura</a:t>
            </a:r>
            <a:endParaRPr lang="es-PE" sz="1600" b="1" dirty="0"/>
          </a:p>
        </p:txBody>
      </p:sp>
      <p:sp>
        <p:nvSpPr>
          <p:cNvPr id="11" name="10 Rectángulo"/>
          <p:cNvSpPr/>
          <p:nvPr/>
        </p:nvSpPr>
        <p:spPr>
          <a:xfrm>
            <a:off x="3635896" y="4026550"/>
            <a:ext cx="1343253" cy="338554"/>
          </a:xfrm>
          <a:prstGeom prst="rect">
            <a:avLst/>
          </a:prstGeom>
        </p:spPr>
        <p:txBody>
          <a:bodyPr wrap="none">
            <a:spAutoFit/>
          </a:bodyPr>
          <a:lstStyle/>
          <a:p>
            <a:pPr algn="ctr"/>
            <a:r>
              <a:rPr lang="es-PE" sz="1600" b="1" dirty="0" smtClean="0"/>
              <a:t>Áreas Rurales</a:t>
            </a:r>
            <a:endParaRPr lang="es-PE" sz="1600" b="1" dirty="0"/>
          </a:p>
        </p:txBody>
      </p:sp>
      <p:cxnSp>
        <p:nvCxnSpPr>
          <p:cNvPr id="12" name="11 Conector recto de flecha"/>
          <p:cNvCxnSpPr/>
          <p:nvPr/>
        </p:nvCxnSpPr>
        <p:spPr>
          <a:xfrm flipH="1" flipV="1">
            <a:off x="2627784" y="2780929"/>
            <a:ext cx="659196" cy="657612"/>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H="1">
            <a:off x="2627784" y="4026550"/>
            <a:ext cx="792088" cy="67804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V="1">
            <a:off x="5342484" y="2564904"/>
            <a:ext cx="908324" cy="87363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a:off x="5246895" y="4119053"/>
            <a:ext cx="863616" cy="49210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480737" y="4788441"/>
            <a:ext cx="2291063" cy="584775"/>
          </a:xfrm>
          <a:prstGeom prst="rect">
            <a:avLst/>
          </a:prstGeom>
        </p:spPr>
        <p:txBody>
          <a:bodyPr wrap="square">
            <a:spAutoFit/>
          </a:bodyPr>
          <a:lstStyle/>
          <a:p>
            <a:pPr algn="ctr"/>
            <a:r>
              <a:rPr lang="es-PE" sz="1600" b="1" dirty="0" smtClean="0"/>
              <a:t>Cambios en áreas de producción de cultivos</a:t>
            </a:r>
            <a:endParaRPr lang="es-PE" sz="1600" b="1" dirty="0"/>
          </a:p>
        </p:txBody>
      </p:sp>
      <p:cxnSp>
        <p:nvCxnSpPr>
          <p:cNvPr id="22" name="21 Conector recto de flecha"/>
          <p:cNvCxnSpPr/>
          <p:nvPr/>
        </p:nvCxnSpPr>
        <p:spPr>
          <a:xfrm>
            <a:off x="1651796" y="3212976"/>
            <a:ext cx="0" cy="52163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616" y="3785645"/>
            <a:ext cx="1052674" cy="1026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447" y="2107328"/>
            <a:ext cx="1740697" cy="101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2144" y="2257511"/>
            <a:ext cx="1555784" cy="1785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79897" y="3573016"/>
            <a:ext cx="1576479" cy="123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Imagen 15" descr="box_cya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20"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964659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539552" y="1052736"/>
            <a:ext cx="999504" cy="369332"/>
          </a:xfrm>
          <a:prstGeom prst="rect">
            <a:avLst/>
          </a:prstGeom>
        </p:spPr>
        <p:txBody>
          <a:bodyPr wrap="none">
            <a:spAutoFit/>
          </a:bodyPr>
          <a:lstStyle/>
          <a:p>
            <a:pPr algn="just"/>
            <a:r>
              <a:rPr lang="es-ES" b="1" dirty="0" smtClean="0">
                <a:solidFill>
                  <a:srgbClr val="0070C0"/>
                </a:solidFill>
              </a:rPr>
              <a:t>Energía  </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728" y="2484834"/>
            <a:ext cx="760344" cy="116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3739130" y="3647595"/>
            <a:ext cx="1408934" cy="338554"/>
          </a:xfrm>
          <a:prstGeom prst="rect">
            <a:avLst/>
          </a:prstGeom>
        </p:spPr>
        <p:txBody>
          <a:bodyPr wrap="square">
            <a:spAutoFit/>
          </a:bodyPr>
          <a:lstStyle/>
          <a:p>
            <a:pPr algn="ctr"/>
            <a:r>
              <a:rPr lang="es-ES" sz="1600" b="1" dirty="0" smtClean="0"/>
              <a:t>Energía</a:t>
            </a:r>
            <a:endParaRPr lang="es-PE" sz="1600" dirty="0"/>
          </a:p>
        </p:txBody>
      </p:sp>
      <p:cxnSp>
        <p:nvCxnSpPr>
          <p:cNvPr id="11" name="10 Conector recto de flecha"/>
          <p:cNvCxnSpPr/>
          <p:nvPr/>
        </p:nvCxnSpPr>
        <p:spPr>
          <a:xfrm flipH="1" flipV="1">
            <a:off x="2993050" y="2527347"/>
            <a:ext cx="745944" cy="371084"/>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3227326" y="3647595"/>
            <a:ext cx="659196" cy="73765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4984035" y="2341805"/>
            <a:ext cx="1095094" cy="61598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4825647" y="3614895"/>
            <a:ext cx="970489" cy="68579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00" y="1412776"/>
            <a:ext cx="1094563" cy="131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ctángulo"/>
          <p:cNvSpPr/>
          <p:nvPr/>
        </p:nvSpPr>
        <p:spPr>
          <a:xfrm>
            <a:off x="5724128" y="2727432"/>
            <a:ext cx="2304256" cy="584775"/>
          </a:xfrm>
          <a:prstGeom prst="rect">
            <a:avLst/>
          </a:prstGeom>
        </p:spPr>
        <p:txBody>
          <a:bodyPr wrap="square">
            <a:spAutoFit/>
          </a:bodyPr>
          <a:lstStyle/>
          <a:p>
            <a:pPr algn="ctr"/>
            <a:r>
              <a:rPr lang="es-ES" sz="1600" b="1" dirty="0" smtClean="0"/>
              <a:t>Menor demanda</a:t>
            </a:r>
          </a:p>
          <a:p>
            <a:pPr algn="ctr"/>
            <a:r>
              <a:rPr lang="es-ES" sz="1600" b="1" dirty="0" smtClean="0"/>
              <a:t>para calefacción</a:t>
            </a:r>
            <a:endParaRPr lang="es-PE" sz="1600" dirty="0"/>
          </a:p>
        </p:txBody>
      </p:sp>
      <p:sp>
        <p:nvSpPr>
          <p:cNvPr id="16" name="15 Rectángulo"/>
          <p:cNvSpPr/>
          <p:nvPr/>
        </p:nvSpPr>
        <p:spPr>
          <a:xfrm>
            <a:off x="5724128" y="4932457"/>
            <a:ext cx="2304256" cy="584775"/>
          </a:xfrm>
          <a:prstGeom prst="rect">
            <a:avLst/>
          </a:prstGeom>
        </p:spPr>
        <p:txBody>
          <a:bodyPr wrap="square">
            <a:spAutoFit/>
          </a:bodyPr>
          <a:lstStyle/>
          <a:p>
            <a:pPr algn="ctr"/>
            <a:r>
              <a:rPr lang="es-ES" sz="1600" b="1" dirty="0" smtClean="0"/>
              <a:t>Mayor demanda</a:t>
            </a:r>
          </a:p>
          <a:p>
            <a:pPr algn="ctr"/>
            <a:r>
              <a:rPr lang="es-ES" sz="1600" b="1" dirty="0" smtClean="0"/>
              <a:t>para enfriamiento</a:t>
            </a:r>
            <a:endParaRPr lang="es-PE" sz="1600" dirty="0"/>
          </a:p>
        </p:txBody>
      </p:sp>
      <p:pic>
        <p:nvPicPr>
          <p:cNvPr id="1229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5490" y="3493995"/>
            <a:ext cx="1098597" cy="143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86010" y="3458594"/>
            <a:ext cx="1582664" cy="150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18 Rectángulo"/>
          <p:cNvSpPr/>
          <p:nvPr/>
        </p:nvSpPr>
        <p:spPr>
          <a:xfrm>
            <a:off x="827584" y="4941168"/>
            <a:ext cx="2440808" cy="830997"/>
          </a:xfrm>
          <a:prstGeom prst="rect">
            <a:avLst/>
          </a:prstGeom>
        </p:spPr>
        <p:txBody>
          <a:bodyPr wrap="square">
            <a:spAutoFit/>
          </a:bodyPr>
          <a:lstStyle/>
          <a:p>
            <a:pPr algn="ctr"/>
            <a:r>
              <a:rPr lang="es-ES" sz="1600" b="1" dirty="0" smtClean="0"/>
              <a:t>Disponibilidad de fuentes de recursos energéticos será afectado</a:t>
            </a:r>
            <a:endParaRPr lang="es-PE" sz="1600" dirty="0"/>
          </a:p>
        </p:txBody>
      </p:sp>
      <p:sp>
        <p:nvSpPr>
          <p:cNvPr id="18" name="17 Rectángulo"/>
          <p:cNvSpPr/>
          <p:nvPr/>
        </p:nvSpPr>
        <p:spPr>
          <a:xfrm>
            <a:off x="737418" y="2844225"/>
            <a:ext cx="2682454" cy="584775"/>
          </a:xfrm>
          <a:prstGeom prst="rect">
            <a:avLst/>
          </a:prstGeom>
        </p:spPr>
        <p:txBody>
          <a:bodyPr wrap="square">
            <a:spAutoFit/>
          </a:bodyPr>
          <a:lstStyle/>
          <a:p>
            <a:pPr algn="ctr"/>
            <a:r>
              <a:rPr lang="es-ES" sz="1600" b="1" dirty="0" smtClean="0"/>
              <a:t>Hidroeléctricas afectadas por cambios en caudales de ríos</a:t>
            </a:r>
            <a:endParaRPr lang="es-PE" sz="1600" dirty="0"/>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2519" y="1630601"/>
            <a:ext cx="1745217" cy="115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Imagen 15" descr="box_cya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21"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2969408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23046" y="980728"/>
            <a:ext cx="8229600" cy="576064"/>
          </a:xfrm>
        </p:spPr>
        <p:txBody>
          <a:bodyPr>
            <a:normAutofit/>
          </a:bodyPr>
          <a:lstStyle/>
          <a:p>
            <a:pPr algn="just">
              <a:buNone/>
            </a:pPr>
            <a:r>
              <a:rPr lang="es-ES" sz="1800" b="1" dirty="0" smtClean="0">
                <a:solidFill>
                  <a:srgbClr val="249FCA"/>
                </a:solidFill>
              </a:rPr>
              <a:t>Salud</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1718" y="2849642"/>
            <a:ext cx="1435474" cy="806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326201" y="3787861"/>
            <a:ext cx="654346" cy="338554"/>
          </a:xfrm>
          <a:prstGeom prst="rect">
            <a:avLst/>
          </a:prstGeom>
        </p:spPr>
        <p:txBody>
          <a:bodyPr wrap="none">
            <a:spAutoFit/>
          </a:bodyPr>
          <a:lstStyle/>
          <a:p>
            <a:r>
              <a:rPr lang="es-ES" sz="1600" b="1" dirty="0"/>
              <a:t>Salud</a:t>
            </a:r>
            <a:endParaRPr lang="es-PE" sz="1600" dirty="0"/>
          </a:p>
        </p:txBody>
      </p:sp>
      <p:cxnSp>
        <p:nvCxnSpPr>
          <p:cNvPr id="9" name="8 Conector recto de flecha"/>
          <p:cNvCxnSpPr/>
          <p:nvPr/>
        </p:nvCxnSpPr>
        <p:spPr>
          <a:xfrm flipH="1" flipV="1">
            <a:off x="3019968" y="2758263"/>
            <a:ext cx="828160" cy="604506"/>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9749" y="2204864"/>
            <a:ext cx="1705458" cy="141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1043608" y="3784417"/>
            <a:ext cx="2304256" cy="830997"/>
          </a:xfrm>
          <a:prstGeom prst="rect">
            <a:avLst/>
          </a:prstGeom>
        </p:spPr>
        <p:txBody>
          <a:bodyPr wrap="square">
            <a:spAutoFit/>
          </a:bodyPr>
          <a:lstStyle/>
          <a:p>
            <a:pPr algn="ctr"/>
            <a:r>
              <a:rPr lang="es-ES" sz="1600" b="1" dirty="0" smtClean="0"/>
              <a:t>Mayor frecuencia de enfermedades relacionadas al frío</a:t>
            </a:r>
            <a:endParaRPr lang="es-PE" sz="1600" dirty="0"/>
          </a:p>
        </p:txBody>
      </p:sp>
      <p:cxnSp>
        <p:nvCxnSpPr>
          <p:cNvPr id="12" name="11 Conector recto de flecha"/>
          <p:cNvCxnSpPr/>
          <p:nvPr/>
        </p:nvCxnSpPr>
        <p:spPr>
          <a:xfrm flipV="1">
            <a:off x="5435960" y="2758263"/>
            <a:ext cx="648208" cy="695886"/>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6084168" y="3800220"/>
            <a:ext cx="2016224" cy="830997"/>
          </a:xfrm>
          <a:prstGeom prst="rect">
            <a:avLst/>
          </a:prstGeom>
        </p:spPr>
        <p:txBody>
          <a:bodyPr wrap="square">
            <a:spAutoFit/>
          </a:bodyPr>
          <a:lstStyle/>
          <a:p>
            <a:pPr algn="ctr"/>
            <a:r>
              <a:rPr lang="es-ES" sz="1600" b="1" dirty="0" smtClean="0"/>
              <a:t>Mayor incidencia de enfermedades tropicales </a:t>
            </a:r>
            <a:endParaRPr lang="es-PE" sz="1600" dirty="0"/>
          </a:p>
        </p:txBody>
      </p:sp>
      <p:pic>
        <p:nvPicPr>
          <p:cNvPr id="1024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2493266"/>
            <a:ext cx="1080120" cy="98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Imagen 15" descr="box_cya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14"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extLst>
      <p:ext uri="{BB962C8B-B14F-4D97-AF65-F5344CB8AC3E}">
        <p14:creationId xmlns:p14="http://schemas.microsoft.com/office/powerpoint/2010/main" val="344465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PE"/>
          </a:p>
        </p:txBody>
      </p:sp>
      <p:sp>
        <p:nvSpPr>
          <p:cNvPr id="3" name="2 Subtítulo"/>
          <p:cNvSpPr>
            <a:spLocks noGrp="1"/>
          </p:cNvSpPr>
          <p:nvPr>
            <p:ph type="subTitle" idx="1"/>
          </p:nvPr>
        </p:nvSpPr>
        <p:spPr/>
        <p:txBody>
          <a:bodyPr/>
          <a:lstStyle/>
          <a:p>
            <a:endParaRPr lang="es-PE"/>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6" y="-70647"/>
            <a:ext cx="9332392" cy="699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3"/>
          <p:cNvSpPr txBox="1">
            <a:spLocks/>
          </p:cNvSpPr>
          <p:nvPr/>
        </p:nvSpPr>
        <p:spPr>
          <a:xfrm>
            <a:off x="539552" y="4553833"/>
            <a:ext cx="4176464" cy="1323439"/>
          </a:xfrm>
          <a:prstGeom prst="rect">
            <a:avLst/>
          </a:prstGeom>
        </p:spPr>
        <p:txBody>
          <a:bodyPr vert="horz" wrap="square" lIns="91440" tIns="45720" rIns="91440" bIns="45720"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b="1" dirty="0" smtClean="0">
                <a:solidFill>
                  <a:schemeClr val="bg1"/>
                </a:solidFill>
              </a:rPr>
              <a:t>1. ¿Qué </a:t>
            </a:r>
            <a:r>
              <a:rPr lang="es-ES" sz="4000" b="1" dirty="0">
                <a:solidFill>
                  <a:schemeClr val="bg1"/>
                </a:solidFill>
              </a:rPr>
              <a:t>es el cambio climático?</a:t>
            </a:r>
            <a:endParaRPr lang="es-PE" sz="4000" b="1"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2192544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980728"/>
            <a:ext cx="1140056" cy="369332"/>
          </a:xfrm>
          <a:prstGeom prst="rect">
            <a:avLst/>
          </a:prstGeom>
        </p:spPr>
        <p:txBody>
          <a:bodyPr wrap="none">
            <a:spAutoFit/>
          </a:bodyPr>
          <a:lstStyle/>
          <a:p>
            <a:r>
              <a:rPr lang="es-ES" b="1" dirty="0" smtClean="0">
                <a:solidFill>
                  <a:srgbClr val="249FCA"/>
                </a:solidFill>
              </a:rPr>
              <a:t>Seguridad</a:t>
            </a:r>
            <a:endParaRPr lang="es-PE" dirty="0">
              <a:solidFill>
                <a:srgbClr val="249FCA"/>
              </a:solidFill>
            </a:endParaRPr>
          </a:p>
        </p:txBody>
      </p:sp>
      <p:sp>
        <p:nvSpPr>
          <p:cNvPr id="6" name="5 Rectángulo"/>
          <p:cNvSpPr/>
          <p:nvPr/>
        </p:nvSpPr>
        <p:spPr>
          <a:xfrm>
            <a:off x="3748956" y="3234462"/>
            <a:ext cx="1039067" cy="338554"/>
          </a:xfrm>
          <a:prstGeom prst="rect">
            <a:avLst/>
          </a:prstGeom>
        </p:spPr>
        <p:txBody>
          <a:bodyPr wrap="none">
            <a:spAutoFit/>
          </a:bodyPr>
          <a:lstStyle/>
          <a:p>
            <a:r>
              <a:rPr lang="es-ES" sz="1600" b="1" dirty="0" smtClean="0"/>
              <a:t>Seguridad</a:t>
            </a:r>
            <a:endParaRPr lang="es-PE" sz="1600" dirty="0"/>
          </a:p>
        </p:txBody>
      </p:sp>
      <p:cxnSp>
        <p:nvCxnSpPr>
          <p:cNvPr id="10" name="9 Conector recto de flecha"/>
          <p:cNvCxnSpPr/>
          <p:nvPr/>
        </p:nvCxnSpPr>
        <p:spPr>
          <a:xfrm flipV="1">
            <a:off x="4968111" y="2956605"/>
            <a:ext cx="828024" cy="413197"/>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1" y="2298203"/>
            <a:ext cx="1535561" cy="149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flipV="1">
            <a:off x="2822787" y="2956605"/>
            <a:ext cx="828160" cy="35682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1102104" y="3789040"/>
            <a:ext cx="2029735" cy="584775"/>
          </a:xfrm>
          <a:prstGeom prst="rect">
            <a:avLst/>
          </a:prstGeom>
        </p:spPr>
        <p:txBody>
          <a:bodyPr wrap="square">
            <a:spAutoFit/>
          </a:bodyPr>
          <a:lstStyle/>
          <a:p>
            <a:pPr algn="ctr"/>
            <a:r>
              <a:rPr lang="es-ES" sz="1600" b="1" dirty="0" smtClean="0"/>
              <a:t>Mayor riesgo de conflicto y guerra civil</a:t>
            </a:r>
            <a:endParaRPr lang="es-PE" sz="1600" dirty="0"/>
          </a:p>
        </p:txBody>
      </p:sp>
      <p:sp>
        <p:nvSpPr>
          <p:cNvPr id="13" name="12 Rectángulo"/>
          <p:cNvSpPr/>
          <p:nvPr/>
        </p:nvSpPr>
        <p:spPr>
          <a:xfrm>
            <a:off x="5486500" y="3789039"/>
            <a:ext cx="3189956" cy="830997"/>
          </a:xfrm>
          <a:prstGeom prst="rect">
            <a:avLst/>
          </a:prstGeom>
        </p:spPr>
        <p:txBody>
          <a:bodyPr wrap="square">
            <a:spAutoFit/>
          </a:bodyPr>
          <a:lstStyle/>
          <a:p>
            <a:pPr algn="ctr"/>
            <a:r>
              <a:rPr lang="es-ES" sz="1600" b="1" dirty="0" smtClean="0"/>
              <a:t>Desplazamiento de personas por escasez de mu… y eventos extremos más frecuentes</a:t>
            </a:r>
            <a:endParaRPr lang="es-PE" sz="1600" dirty="0"/>
          </a:p>
        </p:txBody>
      </p:sp>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0908" y="2124171"/>
            <a:ext cx="1770726" cy="166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Imagen 15" descr="box_cy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15"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1124744"/>
            <a:ext cx="2623090" cy="369332"/>
          </a:xfrm>
          <a:prstGeom prst="rect">
            <a:avLst/>
          </a:prstGeom>
        </p:spPr>
        <p:txBody>
          <a:bodyPr wrap="none">
            <a:spAutoFit/>
          </a:bodyPr>
          <a:lstStyle/>
          <a:p>
            <a:r>
              <a:rPr lang="es-ES" b="1" dirty="0" smtClean="0">
                <a:solidFill>
                  <a:srgbClr val="249FCA"/>
                </a:solidFill>
              </a:rPr>
              <a:t>Medios de vida y pobreza</a:t>
            </a:r>
            <a:endParaRPr lang="es-PE" dirty="0">
              <a:solidFill>
                <a:srgbClr val="249FCA"/>
              </a:solidFill>
            </a:endParaRPr>
          </a:p>
        </p:txBody>
      </p:sp>
      <p:sp>
        <p:nvSpPr>
          <p:cNvPr id="6" name="5 CuadroTexto"/>
          <p:cNvSpPr txBox="1"/>
          <p:nvPr/>
        </p:nvSpPr>
        <p:spPr>
          <a:xfrm>
            <a:off x="755577" y="4293096"/>
            <a:ext cx="2736303" cy="584775"/>
          </a:xfrm>
          <a:prstGeom prst="rect">
            <a:avLst/>
          </a:prstGeom>
          <a:noFill/>
        </p:spPr>
        <p:txBody>
          <a:bodyPr wrap="square" rtlCol="0">
            <a:spAutoFit/>
          </a:bodyPr>
          <a:lstStyle/>
          <a:p>
            <a:pPr algn="ctr"/>
            <a:r>
              <a:rPr lang="es-ES" sz="1600" b="1" dirty="0" smtClean="0"/>
              <a:t>Será más difícil reducir la pobreza</a:t>
            </a:r>
            <a:endParaRPr lang="es-ES" sz="1600" b="1" dirty="0"/>
          </a:p>
        </p:txBody>
      </p:sp>
      <p:sp>
        <p:nvSpPr>
          <p:cNvPr id="9" name="8 CuadroTexto"/>
          <p:cNvSpPr txBox="1"/>
          <p:nvPr/>
        </p:nvSpPr>
        <p:spPr>
          <a:xfrm>
            <a:off x="5868144" y="4276423"/>
            <a:ext cx="2088232" cy="584775"/>
          </a:xfrm>
          <a:prstGeom prst="rect">
            <a:avLst/>
          </a:prstGeom>
          <a:noFill/>
        </p:spPr>
        <p:txBody>
          <a:bodyPr wrap="square" rtlCol="0">
            <a:spAutoFit/>
          </a:bodyPr>
          <a:lstStyle/>
          <a:p>
            <a:pPr algn="ctr"/>
            <a:r>
              <a:rPr lang="es-ES" sz="1600" b="1" dirty="0" smtClean="0"/>
              <a:t>Desaceleración económica</a:t>
            </a:r>
            <a:endParaRPr lang="es-ES" sz="1600" b="1"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447" y="3266801"/>
            <a:ext cx="1417181" cy="134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H="1" flipV="1">
            <a:off x="2807736" y="3118880"/>
            <a:ext cx="828160" cy="742168"/>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5342484" y="3645024"/>
            <a:ext cx="926526" cy="29523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4" name="Imagen 15" descr="box_cya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036" y="-292571"/>
            <a:ext cx="8115300" cy="965200"/>
          </a:xfrm>
          <a:prstGeom prst="rect">
            <a:avLst/>
          </a:prstGeom>
        </p:spPr>
      </p:pic>
      <p:sp>
        <p:nvSpPr>
          <p:cNvPr id="15" name="Rectángulo 8"/>
          <p:cNvSpPr/>
          <p:nvPr/>
        </p:nvSpPr>
        <p:spPr>
          <a:xfrm>
            <a:off x="467544" y="116632"/>
            <a:ext cx="6356740" cy="369332"/>
          </a:xfrm>
          <a:prstGeom prst="rect">
            <a:avLst/>
          </a:prstGeom>
        </p:spPr>
        <p:txBody>
          <a:bodyPr wrap="none">
            <a:spAutoFit/>
          </a:bodyPr>
          <a:lstStyle/>
          <a:p>
            <a:r>
              <a:rPr lang="es-PE" b="1" cap="all" dirty="0" smtClean="0">
                <a:solidFill>
                  <a:schemeClr val="bg1"/>
                </a:solidFill>
              </a:rPr>
              <a:t>IMPACTOS DEL EL CAMBIO CLIMÁTICO EN DIFERENTES SISTEMAS</a:t>
            </a:r>
            <a:endParaRPr lang="es-PE" b="1" cap="all" dirty="0">
              <a:solidFill>
                <a:schemeClr val="bg1"/>
              </a:solidFill>
            </a:endParaRPr>
          </a:p>
        </p:txBody>
      </p:sp>
      <p:pic>
        <p:nvPicPr>
          <p:cNvPr id="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485068"/>
            <a:ext cx="1475968" cy="159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66" y="2393977"/>
            <a:ext cx="1813763" cy="168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CuadroTexto"/>
          <p:cNvSpPr txBox="1"/>
          <p:nvPr/>
        </p:nvSpPr>
        <p:spPr>
          <a:xfrm>
            <a:off x="395536" y="1035738"/>
            <a:ext cx="7992888" cy="4247317"/>
          </a:xfrm>
          <a:prstGeom prst="rect">
            <a:avLst/>
          </a:prstGeom>
          <a:noFill/>
        </p:spPr>
        <p:txBody>
          <a:bodyPr wrap="square" rtlCol="0">
            <a:spAutoFit/>
          </a:bodyPr>
          <a:lstStyle/>
          <a:p>
            <a:pPr marL="285750" indent="-285750" algn="just">
              <a:buFont typeface="Arial" panose="020B0604020202020204" pitchFamily="34" charset="0"/>
              <a:buChar char="•"/>
            </a:pPr>
            <a:r>
              <a:rPr lang="es-PE" dirty="0"/>
              <a:t>International </a:t>
            </a:r>
            <a:r>
              <a:rPr lang="es-PE" dirty="0" err="1"/>
              <a:t>Federation</a:t>
            </a:r>
            <a:r>
              <a:rPr lang="es-PE" dirty="0"/>
              <a:t> of Red Cross and Red </a:t>
            </a:r>
            <a:r>
              <a:rPr lang="es-PE" dirty="0" err="1"/>
              <a:t>Crescent</a:t>
            </a:r>
            <a:r>
              <a:rPr lang="es-PE" dirty="0"/>
              <a:t> </a:t>
            </a:r>
            <a:r>
              <a:rPr lang="es-PE" dirty="0" err="1"/>
              <a:t>Societies</a:t>
            </a:r>
            <a:r>
              <a:rPr lang="es-PE" dirty="0"/>
              <a:t> (IFRC). 2009. </a:t>
            </a:r>
            <a:r>
              <a:rPr lang="es-PE" dirty="0" err="1"/>
              <a:t>Climate</a:t>
            </a:r>
            <a:r>
              <a:rPr lang="es-PE" dirty="0"/>
              <a:t> </a:t>
            </a:r>
            <a:r>
              <a:rPr lang="es-PE" dirty="0" err="1"/>
              <a:t>Change</a:t>
            </a:r>
            <a:r>
              <a:rPr lang="es-PE" dirty="0"/>
              <a:t> </a:t>
            </a:r>
            <a:r>
              <a:rPr lang="es-PE" dirty="0" err="1"/>
              <a:t>Adaptation</a:t>
            </a:r>
            <a:r>
              <a:rPr lang="es-PE" dirty="0"/>
              <a:t> </a:t>
            </a:r>
            <a:r>
              <a:rPr lang="es-PE" dirty="0" err="1"/>
              <a:t>Strategies</a:t>
            </a:r>
            <a:r>
              <a:rPr lang="es-PE" dirty="0"/>
              <a:t> </a:t>
            </a:r>
            <a:r>
              <a:rPr lang="es-PE" dirty="0" err="1"/>
              <a:t>for</a:t>
            </a:r>
            <a:r>
              <a:rPr lang="es-PE" dirty="0"/>
              <a:t> Local </a:t>
            </a:r>
            <a:r>
              <a:rPr lang="es-PE" dirty="0" err="1"/>
              <a:t>Impact</a:t>
            </a:r>
            <a:r>
              <a:rPr lang="es-PE" dirty="0"/>
              <a:t>. Key </a:t>
            </a:r>
            <a:r>
              <a:rPr lang="es-PE" dirty="0" err="1"/>
              <a:t>Messages</a:t>
            </a:r>
            <a:r>
              <a:rPr lang="es-PE" dirty="0"/>
              <a:t> </a:t>
            </a:r>
            <a:r>
              <a:rPr lang="es-PE" dirty="0" err="1"/>
              <a:t>for</a:t>
            </a:r>
            <a:r>
              <a:rPr lang="es-PE" dirty="0"/>
              <a:t> UNFCCC </a:t>
            </a:r>
            <a:r>
              <a:rPr lang="es-PE" dirty="0" err="1"/>
              <a:t>Negotiatiors</a:t>
            </a:r>
            <a:r>
              <a:rPr lang="es-PE" dirty="0"/>
              <a:t>. </a:t>
            </a:r>
          </a:p>
          <a:p>
            <a:pPr marL="285750" indent="-285750" algn="just">
              <a:buFont typeface="Arial" panose="020B0604020202020204" pitchFamily="34" charset="0"/>
              <a:buChar char="•"/>
            </a:pPr>
            <a:r>
              <a:rPr lang="es-ES" dirty="0" smtClean="0"/>
              <a:t>IPCC</a:t>
            </a:r>
            <a:r>
              <a:rPr lang="es-ES" dirty="0"/>
              <a:t>. 2014.  WGII AR5. </a:t>
            </a:r>
            <a:r>
              <a:rPr lang="es-ES" dirty="0" err="1"/>
              <a:t>Climate</a:t>
            </a:r>
            <a:r>
              <a:rPr lang="es-ES" dirty="0"/>
              <a:t> </a:t>
            </a:r>
            <a:r>
              <a:rPr lang="es-ES" dirty="0" err="1"/>
              <a:t>Change</a:t>
            </a:r>
            <a:r>
              <a:rPr lang="es-ES" dirty="0"/>
              <a:t> 2014: </a:t>
            </a:r>
            <a:r>
              <a:rPr lang="es-ES" dirty="0" err="1"/>
              <a:t>Impacts</a:t>
            </a:r>
            <a:r>
              <a:rPr lang="es-ES" dirty="0"/>
              <a:t>, </a:t>
            </a:r>
            <a:r>
              <a:rPr lang="es-ES" dirty="0" err="1"/>
              <a:t>Adaptation</a:t>
            </a:r>
            <a:r>
              <a:rPr lang="es-ES" dirty="0"/>
              <a:t>, and </a:t>
            </a:r>
            <a:r>
              <a:rPr lang="es-ES" dirty="0" err="1"/>
              <a:t>Vulnerability</a:t>
            </a:r>
            <a:r>
              <a:rPr lang="es-ES" dirty="0"/>
              <a:t>. IPCC. </a:t>
            </a:r>
          </a:p>
          <a:p>
            <a:pPr marL="285750" indent="-285750" algn="just">
              <a:buFont typeface="Arial" panose="020B0604020202020204" pitchFamily="34" charset="0"/>
              <a:buChar char="•"/>
            </a:pPr>
            <a:r>
              <a:rPr lang="es-PE" dirty="0" smtClean="0"/>
              <a:t>MINAM</a:t>
            </a:r>
            <a:r>
              <a:rPr lang="es-PE" dirty="0"/>
              <a:t>. 2010. Segunda Comunicación Nacional del Perú a la Convención Marco de las Naciones Unidas sobre Cambio Climático. Perú.</a:t>
            </a:r>
            <a:endParaRPr lang="es-ES" dirty="0"/>
          </a:p>
          <a:p>
            <a:pPr marL="285750" indent="-285750" algn="just">
              <a:buFont typeface="Arial" panose="020B0604020202020204" pitchFamily="34" charset="0"/>
              <a:buChar char="•"/>
            </a:pPr>
            <a:r>
              <a:rPr lang="es-PE" dirty="0" smtClean="0"/>
              <a:t>MINAM</a:t>
            </a:r>
            <a:r>
              <a:rPr lang="es-PE" dirty="0"/>
              <a:t>. 2012. Documento de balance en relación a la gestión del cambio climático en el país. Perú</a:t>
            </a:r>
            <a:r>
              <a:rPr lang="es-PE" dirty="0" smtClean="0"/>
              <a:t>.</a:t>
            </a:r>
          </a:p>
          <a:p>
            <a:pPr marL="285750" indent="-285750" algn="just">
              <a:buFont typeface="Arial" panose="020B0604020202020204" pitchFamily="34" charset="0"/>
              <a:buChar char="•"/>
            </a:pPr>
            <a:r>
              <a:rPr lang="es-EC" dirty="0"/>
              <a:t>Naciones Unidas. 1992. Convención Marco de las Naciones Unidas sobre el Cambio Climático.</a:t>
            </a:r>
            <a:endParaRPr lang="es-ES" dirty="0"/>
          </a:p>
          <a:p>
            <a:pPr marL="285750" indent="-285750" algn="just">
              <a:buFont typeface="Arial" panose="020B0604020202020204" pitchFamily="34" charset="0"/>
              <a:buChar char="•"/>
            </a:pPr>
            <a:r>
              <a:rPr lang="es-PE" dirty="0"/>
              <a:t>Núñez, A. M. (2013). Análisis de un caso exitoso de adaptación al cambio climático para servicios energéticos en Latinoamérica y el Caribe. </a:t>
            </a:r>
          </a:p>
          <a:p>
            <a:pPr marL="285750" indent="-285750" algn="just">
              <a:buFont typeface="Arial" panose="020B0604020202020204" pitchFamily="34" charset="0"/>
              <a:buChar char="•"/>
            </a:pPr>
            <a:r>
              <a:rPr lang="es-EC" dirty="0" smtClean="0"/>
              <a:t>OECD. 2009. </a:t>
            </a:r>
            <a:r>
              <a:rPr lang="es-EC" dirty="0" err="1" smtClean="0"/>
              <a:t>Integrating</a:t>
            </a:r>
            <a:r>
              <a:rPr lang="es-EC" dirty="0" smtClean="0"/>
              <a:t> </a:t>
            </a:r>
            <a:r>
              <a:rPr lang="es-EC" dirty="0" err="1" smtClean="0"/>
              <a:t>Climate</a:t>
            </a:r>
            <a:r>
              <a:rPr lang="es-EC" dirty="0" smtClean="0"/>
              <a:t> </a:t>
            </a:r>
            <a:r>
              <a:rPr lang="es-EC" dirty="0" err="1" smtClean="0"/>
              <a:t>Change</a:t>
            </a:r>
            <a:r>
              <a:rPr lang="es-EC" dirty="0" smtClean="0"/>
              <a:t> </a:t>
            </a:r>
            <a:r>
              <a:rPr lang="es-EC" dirty="0" err="1" smtClean="0"/>
              <a:t>Adaptation</a:t>
            </a:r>
            <a:r>
              <a:rPr lang="es-EC" dirty="0" smtClean="0"/>
              <a:t> </a:t>
            </a:r>
            <a:r>
              <a:rPr lang="es-EC" dirty="0" err="1" smtClean="0"/>
              <a:t>into</a:t>
            </a:r>
            <a:r>
              <a:rPr lang="es-EC" dirty="0" smtClean="0"/>
              <a:t> </a:t>
            </a:r>
            <a:r>
              <a:rPr lang="es-EC" dirty="0" err="1" smtClean="0"/>
              <a:t>Development</a:t>
            </a:r>
            <a:r>
              <a:rPr lang="es-EC" dirty="0" smtClean="0"/>
              <a:t> Co-</a:t>
            </a:r>
            <a:r>
              <a:rPr lang="es-EC" dirty="0" err="1" smtClean="0"/>
              <a:t>operation</a:t>
            </a:r>
            <a:r>
              <a:rPr lang="es-EC" dirty="0" smtClean="0"/>
              <a:t>. </a:t>
            </a:r>
            <a:r>
              <a:rPr lang="es-EC" dirty="0" err="1" smtClean="0"/>
              <a:t>Policiy</a:t>
            </a:r>
            <a:r>
              <a:rPr lang="es-EC" dirty="0" smtClean="0"/>
              <a:t> </a:t>
            </a:r>
            <a:r>
              <a:rPr lang="es-EC" dirty="0" err="1" smtClean="0"/>
              <a:t>Guidance</a:t>
            </a:r>
            <a:r>
              <a:rPr lang="es-EC" dirty="0" smtClean="0"/>
              <a:t>. </a:t>
            </a: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136" y="-274662"/>
            <a:ext cx="7610475" cy="895350"/>
          </a:xfrm>
          <a:prstGeom prst="rect">
            <a:avLst/>
          </a:prstGeom>
        </p:spPr>
      </p:pic>
      <p:sp>
        <p:nvSpPr>
          <p:cNvPr id="22" name="Rectángulo 21"/>
          <p:cNvSpPr/>
          <p:nvPr/>
        </p:nvSpPr>
        <p:spPr>
          <a:xfrm>
            <a:off x="251520" y="140389"/>
            <a:ext cx="1500732" cy="369332"/>
          </a:xfrm>
          <a:prstGeom prst="rect">
            <a:avLst/>
          </a:prstGeom>
        </p:spPr>
        <p:txBody>
          <a:bodyPr wrap="none">
            <a:spAutoFit/>
          </a:bodyPr>
          <a:lstStyle/>
          <a:p>
            <a:r>
              <a:rPr lang="es-ES" dirty="0" smtClean="0">
                <a:solidFill>
                  <a:schemeClr val="bg1"/>
                </a:solidFill>
              </a:rPr>
              <a:t>BIBLIOGRAFÍA</a:t>
            </a:r>
            <a:endParaRPr lang="es-PE" dirty="0">
              <a:solidFill>
                <a:schemeClr val="bg1"/>
              </a:solidFill>
            </a:endParaRPr>
          </a:p>
        </p:txBody>
      </p:sp>
      <p:pic>
        <p:nvPicPr>
          <p:cNvPr id="23"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980728"/>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844824"/>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348880"/>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924944"/>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3501008"/>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005064"/>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4581128"/>
            <a:ext cx="524629"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112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CuadroTexto"/>
          <p:cNvSpPr txBox="1"/>
          <p:nvPr/>
        </p:nvSpPr>
        <p:spPr>
          <a:xfrm>
            <a:off x="395218" y="1037695"/>
            <a:ext cx="8137221" cy="4801314"/>
          </a:xfrm>
          <a:prstGeom prst="rect">
            <a:avLst/>
          </a:prstGeom>
          <a:noFill/>
        </p:spPr>
        <p:txBody>
          <a:bodyPr wrap="square" rtlCol="0">
            <a:spAutoFit/>
          </a:bodyPr>
          <a:lstStyle/>
          <a:p>
            <a:pPr marL="285750" indent="-285750" algn="just">
              <a:buFont typeface="Arial" panose="020B0604020202020204" pitchFamily="34" charset="0"/>
              <a:buChar char="•"/>
            </a:pPr>
            <a:r>
              <a:rPr lang="es-PE" dirty="0"/>
              <a:t>PACC Perú. (2012). Enfoque de Adaptación basado en Cuencas y Territorios. La Experiencia del Programa de Adaptación al Cambio Climático PACC - Perú. Presentación en </a:t>
            </a:r>
            <a:r>
              <a:rPr lang="es-PE" dirty="0" err="1"/>
              <a:t>InterCLIMA</a:t>
            </a:r>
            <a:r>
              <a:rPr lang="es-PE" dirty="0"/>
              <a:t>. Lima.</a:t>
            </a:r>
          </a:p>
          <a:p>
            <a:pPr marL="285750" indent="-285750" algn="just">
              <a:buFont typeface="Arial" panose="020B0604020202020204" pitchFamily="34" charset="0"/>
              <a:buChar char="•"/>
            </a:pPr>
            <a:r>
              <a:rPr lang="es-PE" dirty="0"/>
              <a:t>PNUD. (2013). Adaptación basada en Ecosistemas (</a:t>
            </a:r>
            <a:r>
              <a:rPr lang="es-PE" dirty="0" err="1"/>
              <a:t>EbA</a:t>
            </a:r>
            <a:r>
              <a:rPr lang="es-PE" dirty="0"/>
              <a:t>) Montaña. Obtenido de http://www.pe.undp.org/content/peru/es/home/operations/projects/environment_and_energy/adaptacion-basada-en-ecosistemas--eba--montana/</a:t>
            </a:r>
          </a:p>
          <a:p>
            <a:pPr marL="285750" indent="-285750" algn="just">
              <a:buFont typeface="Arial" panose="020B0604020202020204" pitchFamily="34" charset="0"/>
              <a:buChar char="•"/>
            </a:pPr>
            <a:r>
              <a:rPr lang="es-EC" dirty="0" smtClean="0"/>
              <a:t>Secretaría de Ambiente y Desarrollo Sustentable, Subsecretaría de  Desarrollo y Fomento Provincial. Subsecretaría de Planificación Territorial de la Inversión Pública. </a:t>
            </a:r>
          </a:p>
          <a:p>
            <a:pPr marL="285750" indent="-285750" algn="just">
              <a:buFont typeface="Arial" panose="020B0604020202020204" pitchFamily="34" charset="0"/>
              <a:buChar char="•"/>
            </a:pPr>
            <a:r>
              <a:rPr lang="es-EC" dirty="0" smtClean="0"/>
              <a:t>UNEP. 2013. </a:t>
            </a:r>
            <a:r>
              <a:rPr lang="es-EC" dirty="0" err="1" smtClean="0"/>
              <a:t>Microfinanzas</a:t>
            </a:r>
            <a:r>
              <a:rPr lang="es-EC" dirty="0" smtClean="0"/>
              <a:t> para la adaptación basada en ecosistemas. Opciones, costos y beneficios. Panamá.</a:t>
            </a:r>
          </a:p>
          <a:p>
            <a:pPr marL="285750" indent="-285750" algn="just">
              <a:buFont typeface="Arial" panose="020B0604020202020204" pitchFamily="34" charset="0"/>
              <a:buChar char="•"/>
            </a:pPr>
            <a:r>
              <a:rPr lang="es-EC" dirty="0" err="1" smtClean="0"/>
              <a:t>University</a:t>
            </a:r>
            <a:r>
              <a:rPr lang="es-EC" dirty="0" smtClean="0"/>
              <a:t> of Cambridge. 2013. </a:t>
            </a:r>
            <a:r>
              <a:rPr lang="es-EC" dirty="0" err="1" smtClean="0"/>
              <a:t>Climate</a:t>
            </a:r>
            <a:r>
              <a:rPr lang="es-EC" dirty="0" smtClean="0"/>
              <a:t> </a:t>
            </a:r>
            <a:r>
              <a:rPr lang="es-EC" dirty="0" err="1" smtClean="0"/>
              <a:t>change</a:t>
            </a:r>
            <a:r>
              <a:rPr lang="es-EC" dirty="0" smtClean="0"/>
              <a:t>: </a:t>
            </a:r>
            <a:r>
              <a:rPr lang="es-EC" dirty="0" err="1" smtClean="0"/>
              <a:t>action</a:t>
            </a:r>
            <a:r>
              <a:rPr lang="es-EC" dirty="0" smtClean="0"/>
              <a:t>, </a:t>
            </a:r>
            <a:r>
              <a:rPr lang="es-EC" dirty="0" err="1" smtClean="0"/>
              <a:t>trends</a:t>
            </a:r>
            <a:r>
              <a:rPr lang="es-EC" dirty="0" smtClean="0"/>
              <a:t> and </a:t>
            </a:r>
            <a:r>
              <a:rPr lang="es-EC" dirty="0" err="1" smtClean="0"/>
              <a:t>implications</a:t>
            </a:r>
            <a:r>
              <a:rPr lang="es-EC" dirty="0" smtClean="0"/>
              <a:t> </a:t>
            </a:r>
            <a:r>
              <a:rPr lang="es-EC" dirty="0" err="1" smtClean="0"/>
              <a:t>for</a:t>
            </a:r>
            <a:r>
              <a:rPr lang="es-EC" dirty="0" smtClean="0"/>
              <a:t> </a:t>
            </a:r>
            <a:r>
              <a:rPr lang="es-EC" dirty="0" err="1" smtClean="0"/>
              <a:t>business</a:t>
            </a:r>
            <a:r>
              <a:rPr lang="es-EC" dirty="0" smtClean="0"/>
              <a:t>.</a:t>
            </a:r>
          </a:p>
          <a:p>
            <a:pPr marL="285750" indent="-285750" algn="just">
              <a:buFont typeface="Arial" panose="020B0604020202020204" pitchFamily="34" charset="0"/>
              <a:buChar char="•"/>
            </a:pPr>
            <a:r>
              <a:rPr lang="es-EC" dirty="0" err="1" smtClean="0"/>
              <a:t>Walters</a:t>
            </a:r>
            <a:r>
              <a:rPr lang="es-EC" dirty="0" smtClean="0"/>
              <a:t>, C. 2009. </a:t>
            </a:r>
            <a:r>
              <a:rPr lang="es-EC" dirty="0" err="1" smtClean="0"/>
              <a:t>The</a:t>
            </a:r>
            <a:r>
              <a:rPr lang="es-EC" dirty="0" smtClean="0"/>
              <a:t> </a:t>
            </a:r>
            <a:r>
              <a:rPr lang="es-EC" dirty="0" err="1" smtClean="0"/>
              <a:t>effect</a:t>
            </a:r>
            <a:r>
              <a:rPr lang="es-EC" dirty="0" smtClean="0"/>
              <a:t> of </a:t>
            </a:r>
            <a:r>
              <a:rPr lang="es-EC" dirty="0" err="1" smtClean="0"/>
              <a:t>Climate</a:t>
            </a:r>
            <a:r>
              <a:rPr lang="es-EC" dirty="0" smtClean="0"/>
              <a:t> </a:t>
            </a:r>
            <a:r>
              <a:rPr lang="es-EC" dirty="0" err="1" smtClean="0"/>
              <a:t>Change</a:t>
            </a:r>
            <a:r>
              <a:rPr lang="es-EC" dirty="0" smtClean="0"/>
              <a:t> </a:t>
            </a:r>
            <a:r>
              <a:rPr lang="es-EC" dirty="0" err="1" smtClean="0"/>
              <a:t>on</a:t>
            </a:r>
            <a:r>
              <a:rPr lang="es-EC" dirty="0" smtClean="0"/>
              <a:t> 3CAP`s </a:t>
            </a:r>
            <a:r>
              <a:rPr lang="es-EC" dirty="0" err="1" smtClean="0"/>
              <a:t>Highway</a:t>
            </a:r>
            <a:r>
              <a:rPr lang="es-EC" dirty="0" smtClean="0"/>
              <a:t> Network </a:t>
            </a:r>
            <a:r>
              <a:rPr lang="es-EC" dirty="0" err="1" smtClean="0"/>
              <a:t>Policies</a:t>
            </a:r>
            <a:r>
              <a:rPr lang="es-EC" dirty="0" smtClean="0"/>
              <a:t> and </a:t>
            </a:r>
            <a:r>
              <a:rPr lang="es-EC" dirty="0" err="1" smtClean="0"/>
              <a:t>Standards</a:t>
            </a:r>
            <a:r>
              <a:rPr lang="es-EC" dirty="0" smtClean="0"/>
              <a:t>. Scott Wilson. </a:t>
            </a:r>
          </a:p>
          <a:p>
            <a:pPr algn="just"/>
            <a:r>
              <a:rPr lang="es-EC" dirty="0" smtClean="0"/>
              <a:t>      www.unfccc.int </a:t>
            </a:r>
          </a:p>
          <a:p>
            <a:pPr algn="just"/>
            <a:r>
              <a:rPr lang="es-EC" dirty="0"/>
              <a:t> </a:t>
            </a:r>
            <a:r>
              <a:rPr lang="es-EC" dirty="0" smtClean="0"/>
              <a:t>     www.nasa.gov</a:t>
            </a:r>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136" y="-274662"/>
            <a:ext cx="7610475" cy="895350"/>
          </a:xfrm>
          <a:prstGeom prst="rect">
            <a:avLst/>
          </a:prstGeom>
        </p:spPr>
      </p:pic>
      <p:sp>
        <p:nvSpPr>
          <p:cNvPr id="15" name="Rectángulo 14"/>
          <p:cNvSpPr/>
          <p:nvPr/>
        </p:nvSpPr>
        <p:spPr>
          <a:xfrm>
            <a:off x="251520" y="140389"/>
            <a:ext cx="1500732" cy="369332"/>
          </a:xfrm>
          <a:prstGeom prst="rect">
            <a:avLst/>
          </a:prstGeom>
        </p:spPr>
        <p:txBody>
          <a:bodyPr wrap="none">
            <a:spAutoFit/>
          </a:bodyPr>
          <a:lstStyle/>
          <a:p>
            <a:r>
              <a:rPr lang="es-ES" dirty="0" smtClean="0">
                <a:solidFill>
                  <a:schemeClr val="bg1"/>
                </a:solidFill>
              </a:rPr>
              <a:t>BIBLIOGRAFÍA</a:t>
            </a:r>
            <a:endParaRPr lang="es-PE" dirty="0">
              <a:solidFill>
                <a:schemeClr val="bg1"/>
              </a:solidFill>
            </a:endParaRPr>
          </a:p>
        </p:txBody>
      </p:sp>
      <p:pic>
        <p:nvPicPr>
          <p:cNvPr id="16"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980728"/>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1844824"/>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501008"/>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005064"/>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581128"/>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2636912"/>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5157192"/>
            <a:ext cx="524629" cy="4320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D:\PAOLA\Diseño\Freelos\COP20\PNGS_CON_ELEMENTOS_GRAFICOS_PPT-2014-08-08\PNGS CON ELEMENTOS GRAFICOS PPT\7d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55" y="5405837"/>
            <a:ext cx="524629" cy="4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3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23046" y="1052736"/>
            <a:ext cx="7520504" cy="1800493"/>
          </a:xfrm>
          <a:prstGeom prst="rect">
            <a:avLst/>
          </a:prstGeom>
        </p:spPr>
        <p:txBody>
          <a:bodyPr wrap="square">
            <a:spAutoFit/>
          </a:bodyPr>
          <a:lstStyle/>
          <a:p>
            <a:pPr algn="ctr">
              <a:spcBef>
                <a:spcPct val="50000"/>
              </a:spcBef>
            </a:pPr>
            <a:r>
              <a:rPr lang="es-ES" dirty="0" smtClean="0"/>
              <a:t>“…un cambio de clima atribuido directa o indirectamente a la </a:t>
            </a:r>
            <a:r>
              <a:rPr lang="es-ES" sz="2400" b="1" dirty="0" smtClean="0"/>
              <a:t>actividad humana </a:t>
            </a:r>
            <a:r>
              <a:rPr lang="es-ES" dirty="0" smtClean="0"/>
              <a:t>que </a:t>
            </a:r>
            <a:r>
              <a:rPr lang="es-ES" sz="2400" b="1" dirty="0" smtClean="0"/>
              <a:t>altera la composición de la atmósfera mundial </a:t>
            </a:r>
            <a:r>
              <a:rPr lang="es-ES" dirty="0" smtClean="0"/>
              <a:t>y que se suma a la variabilidad natural del clima observada durante períodos comparables.”</a:t>
            </a:r>
          </a:p>
          <a:p>
            <a:pPr algn="r">
              <a:spcBef>
                <a:spcPct val="50000"/>
              </a:spcBef>
            </a:pPr>
            <a:r>
              <a:rPr lang="es-ES" sz="1400" i="1" dirty="0" smtClean="0"/>
              <a:t>(Naciones Unidas, 1992).</a:t>
            </a:r>
          </a:p>
        </p:txBody>
      </p:sp>
      <p:sp>
        <p:nvSpPr>
          <p:cNvPr id="5" name="Text Box 7"/>
          <p:cNvSpPr txBox="1">
            <a:spLocks noChangeArrowheads="1"/>
          </p:cNvSpPr>
          <p:nvPr/>
        </p:nvSpPr>
        <p:spPr bwMode="auto">
          <a:xfrm>
            <a:off x="631058" y="5278983"/>
            <a:ext cx="2212750" cy="830997"/>
          </a:xfrm>
          <a:prstGeom prst="rect">
            <a:avLst/>
          </a:prstGeom>
          <a:noFill/>
          <a:ln w="9525">
            <a:noFill/>
            <a:miter lim="800000"/>
            <a:headEnd/>
            <a:tailEnd/>
          </a:ln>
        </p:spPr>
        <p:txBody>
          <a:bodyPr wrap="square">
            <a:spAutoFit/>
          </a:bodyPr>
          <a:lstStyle/>
          <a:p>
            <a:pPr algn="ctr"/>
            <a:r>
              <a:rPr lang="es-ES" sz="1600" b="1" dirty="0"/>
              <a:t>Incremento de </a:t>
            </a:r>
          </a:p>
          <a:p>
            <a:pPr algn="ctr"/>
            <a:r>
              <a:rPr lang="es-ES" sz="1600" b="1" dirty="0" smtClean="0"/>
              <a:t>gases </a:t>
            </a:r>
            <a:r>
              <a:rPr lang="es-ES" sz="1600" b="1" dirty="0"/>
              <a:t>de efecto </a:t>
            </a:r>
            <a:endParaRPr lang="es-ES" sz="1600" b="1" dirty="0" smtClean="0"/>
          </a:p>
          <a:p>
            <a:pPr algn="ctr"/>
            <a:r>
              <a:rPr lang="es-ES" sz="1600" b="1" dirty="0" smtClean="0"/>
              <a:t>invernadero </a:t>
            </a:r>
            <a:endParaRPr lang="es-ES" sz="1600" b="1" dirty="0"/>
          </a:p>
        </p:txBody>
      </p:sp>
      <p:sp>
        <p:nvSpPr>
          <p:cNvPr id="9" name="Text Box 7"/>
          <p:cNvSpPr txBox="1">
            <a:spLocks noChangeArrowheads="1"/>
          </p:cNvSpPr>
          <p:nvPr/>
        </p:nvSpPr>
        <p:spPr bwMode="auto">
          <a:xfrm>
            <a:off x="6313665" y="5278983"/>
            <a:ext cx="1919184" cy="584775"/>
          </a:xfrm>
          <a:prstGeom prst="rect">
            <a:avLst/>
          </a:prstGeom>
          <a:noFill/>
          <a:ln w="9525">
            <a:noFill/>
            <a:miter lim="800000"/>
            <a:headEnd/>
            <a:tailEnd/>
          </a:ln>
        </p:spPr>
        <p:txBody>
          <a:bodyPr wrap="square">
            <a:spAutoFit/>
          </a:bodyPr>
          <a:lstStyle>
            <a:defPPr>
              <a:defRPr lang="es-ES"/>
            </a:defPPr>
            <a:lvl1pPr>
              <a:defRPr sz="2400" b="1">
                <a:solidFill>
                  <a:srgbClr val="0070C0"/>
                </a:solidFill>
              </a:defRPr>
            </a:lvl1pPr>
          </a:lstStyle>
          <a:p>
            <a:pPr algn="ctr"/>
            <a:r>
              <a:rPr lang="es-ES" sz="1600" dirty="0">
                <a:solidFill>
                  <a:schemeClr val="tx1"/>
                </a:solidFill>
              </a:rPr>
              <a:t>Cambios en el clima global</a:t>
            </a:r>
          </a:p>
        </p:txBody>
      </p:sp>
      <p:cxnSp>
        <p:nvCxnSpPr>
          <p:cNvPr id="15" name="Conector recto de flecha 15"/>
          <p:cNvCxnSpPr/>
          <p:nvPr/>
        </p:nvCxnSpPr>
        <p:spPr>
          <a:xfrm>
            <a:off x="2735796" y="3284984"/>
            <a:ext cx="2988332" cy="0"/>
          </a:xfrm>
          <a:prstGeom prst="straightConnector1">
            <a:avLst/>
          </a:prstGeom>
          <a:ln cmpd="dbl">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 name="Text Box 8"/>
          <p:cNvSpPr txBox="1">
            <a:spLocks noChangeArrowheads="1"/>
          </p:cNvSpPr>
          <p:nvPr/>
        </p:nvSpPr>
        <p:spPr bwMode="auto">
          <a:xfrm>
            <a:off x="3576377" y="5278982"/>
            <a:ext cx="2003735" cy="830997"/>
          </a:xfrm>
          <a:prstGeom prst="rect">
            <a:avLst/>
          </a:prstGeom>
          <a:noFill/>
          <a:ln w="9525">
            <a:noFill/>
            <a:miter lim="800000"/>
            <a:headEnd/>
            <a:tailEnd/>
          </a:ln>
        </p:spPr>
        <p:txBody>
          <a:bodyPr wrap="square">
            <a:spAutoFit/>
          </a:bodyPr>
          <a:lstStyle>
            <a:defPPr>
              <a:defRPr lang="es-ES"/>
            </a:defPPr>
            <a:lvl1pPr>
              <a:defRPr sz="2400" b="1">
                <a:solidFill>
                  <a:srgbClr val="0070C0"/>
                </a:solidFill>
              </a:defRPr>
            </a:lvl1pPr>
          </a:lstStyle>
          <a:p>
            <a:pPr algn="ctr"/>
            <a:r>
              <a:rPr lang="es-ES" sz="1600" dirty="0">
                <a:solidFill>
                  <a:schemeClr val="tx1"/>
                </a:solidFill>
              </a:rPr>
              <a:t>Altera la composición </a:t>
            </a:r>
          </a:p>
          <a:p>
            <a:pPr algn="ctr"/>
            <a:r>
              <a:rPr lang="es-ES" sz="1600" dirty="0">
                <a:solidFill>
                  <a:schemeClr val="tx1"/>
                </a:solidFill>
              </a:rPr>
              <a:t>de la atmósfera </a:t>
            </a:r>
            <a:r>
              <a:rPr lang="es-ES" sz="1600" dirty="0" smtClean="0">
                <a:solidFill>
                  <a:schemeClr val="tx1"/>
                </a:solidFill>
              </a:rPr>
              <a:t>global</a:t>
            </a:r>
            <a:endParaRPr lang="es-ES" sz="1600" dirty="0">
              <a:solidFill>
                <a:schemeClr val="tx1"/>
              </a:solidFill>
            </a:endParaRPr>
          </a:p>
        </p:txBody>
      </p:sp>
      <p:pic>
        <p:nvPicPr>
          <p:cNvPr id="13" name="Imagen 6" descr="title_fucsi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872" y="-272504"/>
            <a:ext cx="8115300" cy="965200"/>
          </a:xfrm>
          <a:prstGeom prst="rect">
            <a:avLst/>
          </a:prstGeom>
        </p:spPr>
      </p:pic>
      <p:sp>
        <p:nvSpPr>
          <p:cNvPr id="11" name="10 CuadroTexto"/>
          <p:cNvSpPr txBox="1"/>
          <p:nvPr/>
        </p:nvSpPr>
        <p:spPr>
          <a:xfrm>
            <a:off x="283810" y="35332"/>
            <a:ext cx="5800358" cy="369332"/>
          </a:xfrm>
          <a:prstGeom prst="rect">
            <a:avLst/>
          </a:prstGeom>
          <a:noFill/>
        </p:spPr>
        <p:txBody>
          <a:bodyPr wrap="square" rtlCol="0">
            <a:spAutoFit/>
          </a:bodyPr>
          <a:lstStyle/>
          <a:p>
            <a:r>
              <a:rPr lang="es-PE" b="1" cap="all" dirty="0" smtClean="0">
                <a:solidFill>
                  <a:schemeClr val="bg1"/>
                </a:solidFill>
              </a:rPr>
              <a:t>¿QUÉ ES EL CAMBIO CLIMÁTICO?</a:t>
            </a:r>
            <a:endParaRPr lang="es-PE" b="1" cap="all" dirty="0">
              <a:solidFill>
                <a:schemeClr val="bg1"/>
              </a:solidFill>
            </a:endParaRPr>
          </a:p>
        </p:txBody>
      </p:sp>
      <p:pic>
        <p:nvPicPr>
          <p:cNvPr id="1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960" y="3520712"/>
            <a:ext cx="1934470" cy="171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5802" y="3493163"/>
            <a:ext cx="1744883" cy="174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57480" y="3180647"/>
            <a:ext cx="1231554" cy="209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080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4294967295"/>
          </p:nvPr>
        </p:nvSpPr>
        <p:spPr bwMode="auto">
          <a:xfrm>
            <a:off x="3124200" y="6245225"/>
            <a:ext cx="2895600" cy="476250"/>
          </a:xfrm>
          <a:prstGeom prst="rect">
            <a:avLst/>
          </a:prstGeom>
          <a:noFill/>
          <a:ln>
            <a:miter lim="800000"/>
            <a:headEnd/>
            <a:tailEnd/>
          </a:ln>
        </p:spPr>
        <p:txBody>
          <a:bodyPr/>
          <a:lstStyle/>
          <a:p>
            <a:pPr eaLnBrk="0" hangingPunct="0"/>
            <a:r>
              <a:rPr lang="es-ES"/>
              <a:t>LDTV - 2010</a:t>
            </a:r>
          </a:p>
        </p:txBody>
      </p:sp>
      <p:sp>
        <p:nvSpPr>
          <p:cNvPr id="24579" name="Slide Number Placeholder 2"/>
          <p:cNvSpPr>
            <a:spLocks noGrp="1"/>
          </p:cNvSpPr>
          <p:nvPr>
            <p:ph type="sldNum" sz="quarter" idx="4294967295"/>
          </p:nvPr>
        </p:nvSpPr>
        <p:spPr>
          <a:xfrm>
            <a:off x="457200" y="6245225"/>
            <a:ext cx="2133600" cy="476250"/>
          </a:xfrm>
          <a:prstGeom prst="rect">
            <a:avLst/>
          </a:prstGeom>
          <a:noFill/>
        </p:spPr>
        <p:txBody>
          <a:bodyPr/>
          <a:lstStyle/>
          <a:p>
            <a:fld id="{86D07D6E-1521-461F-8519-FD48C5DAB912}" type="slidenum">
              <a:rPr lang="es-ES" smtClean="0">
                <a:cs typeface="Arial" charset="0"/>
              </a:rPr>
              <a:pPr/>
              <a:t>5</a:t>
            </a:fld>
            <a:endParaRPr lang="es-ES" smtClean="0">
              <a:cs typeface="Arial" charset="0"/>
            </a:endParaRPr>
          </a:p>
        </p:txBody>
      </p:sp>
      <p:pic>
        <p:nvPicPr>
          <p:cNvPr id="24580" name="Picture 2" descr="007.jpg"/>
          <p:cNvPicPr>
            <a:picLocks noChangeAspect="1"/>
          </p:cNvPicPr>
          <p:nvPr/>
        </p:nvPicPr>
        <p:blipFill>
          <a:blip r:embed="rId3" cstate="print"/>
          <a:srcRect/>
          <a:stretch>
            <a:fillRect/>
          </a:stretch>
        </p:blipFill>
        <p:spPr bwMode="auto">
          <a:xfrm>
            <a:off x="0" y="0"/>
            <a:ext cx="9194800" cy="6859588"/>
          </a:xfrm>
          <a:prstGeom prst="rect">
            <a:avLst/>
          </a:prstGeom>
          <a:noFill/>
          <a:ln w="9525">
            <a:noFill/>
            <a:miter lim="800000"/>
            <a:headEnd/>
            <a:tailEnd/>
          </a:ln>
        </p:spPr>
      </p:pic>
      <p:sp>
        <p:nvSpPr>
          <p:cNvPr id="24581" name="TextBox 4"/>
          <p:cNvSpPr txBox="1">
            <a:spLocks noChangeArrowheads="1"/>
          </p:cNvSpPr>
          <p:nvPr/>
        </p:nvSpPr>
        <p:spPr bwMode="auto">
          <a:xfrm>
            <a:off x="2771775" y="374948"/>
            <a:ext cx="3816350" cy="923330"/>
          </a:xfrm>
          <a:prstGeom prst="rect">
            <a:avLst/>
          </a:prstGeom>
          <a:noFill/>
          <a:ln w="9525">
            <a:noFill/>
            <a:miter lim="800000"/>
            <a:headEnd/>
            <a:tailEnd/>
          </a:ln>
        </p:spPr>
        <p:txBody>
          <a:bodyPr>
            <a:spAutoFit/>
          </a:bodyPr>
          <a:lstStyle/>
          <a:p>
            <a:pPr eaLnBrk="0" hangingPunct="0"/>
            <a:r>
              <a:rPr lang="es-ES" dirty="0">
                <a:solidFill>
                  <a:schemeClr val="bg1"/>
                </a:solidFill>
              </a:rPr>
              <a:t>El sol calienta la tierra, radiando energía en </a:t>
            </a:r>
            <a:r>
              <a:rPr lang="es-ES" dirty="0" smtClean="0">
                <a:solidFill>
                  <a:schemeClr val="bg1"/>
                </a:solidFill>
              </a:rPr>
              <a:t>forma de luz</a:t>
            </a:r>
            <a:endParaRPr lang="en-US" dirty="0">
              <a:solidFill>
                <a:schemeClr val="bg1"/>
              </a:solidFill>
            </a:endParaRPr>
          </a:p>
          <a:p>
            <a:pPr eaLnBrk="0" hangingPunct="0"/>
            <a:endParaRPr lang="en-US" dirty="0">
              <a:solidFill>
                <a:schemeClr val="bg1"/>
              </a:solidFill>
            </a:endParaRPr>
          </a:p>
        </p:txBody>
      </p:sp>
      <p:sp>
        <p:nvSpPr>
          <p:cNvPr id="6" name="Chord 5"/>
          <p:cNvSpPr/>
          <p:nvPr/>
        </p:nvSpPr>
        <p:spPr bwMode="auto">
          <a:xfrm rot="14207417">
            <a:off x="-579437" y="-506413"/>
            <a:ext cx="1511300" cy="1412875"/>
          </a:xfrm>
          <a:prstGeom prst="chord">
            <a:avLst/>
          </a:prstGeom>
          <a:solidFill>
            <a:srgbClr val="FFFF00"/>
          </a:solidFill>
          <a:ln w="25400" cap="flat" cmpd="sng" algn="ctr">
            <a:noFill/>
            <a:prstDash val="solid"/>
            <a:round/>
            <a:headEnd type="none" w="med" len="med"/>
            <a:tailEnd type="none" w="med" len="med"/>
          </a:ln>
          <a:effectLst/>
        </p:spPr>
        <p:txBody>
          <a:bodyPr>
            <a:spAutoFit/>
          </a:bodyPr>
          <a:lstStyle/>
          <a:p>
            <a:pPr eaLnBrk="0" hangingPunct="0">
              <a:defRPr/>
            </a:pPr>
            <a:endParaRPr lang="en-US">
              <a:cs typeface="+mn-cs"/>
            </a:endParaRPr>
          </a:p>
        </p:txBody>
      </p:sp>
      <p:cxnSp>
        <p:nvCxnSpPr>
          <p:cNvPr id="24583" name="Straight Arrow Connector 7"/>
          <p:cNvCxnSpPr>
            <a:cxnSpLocks noChangeShapeType="1"/>
          </p:cNvCxnSpPr>
          <p:nvPr/>
        </p:nvCxnSpPr>
        <p:spPr bwMode="auto">
          <a:xfrm>
            <a:off x="827088" y="836613"/>
            <a:ext cx="2305050" cy="2232025"/>
          </a:xfrm>
          <a:prstGeom prst="straightConnector1">
            <a:avLst/>
          </a:prstGeom>
          <a:noFill/>
          <a:ln w="25400" algn="ctr">
            <a:solidFill>
              <a:srgbClr val="FFFF00"/>
            </a:solidFill>
            <a:prstDash val="solid"/>
            <a:round/>
            <a:headEnd/>
            <a:tailEnd type="arrow" w="med" len="med"/>
          </a:ln>
        </p:spPr>
      </p:cxnSp>
      <p:cxnSp>
        <p:nvCxnSpPr>
          <p:cNvPr id="24584" name="Straight Arrow Connector 13"/>
          <p:cNvCxnSpPr>
            <a:cxnSpLocks noChangeShapeType="1"/>
          </p:cNvCxnSpPr>
          <p:nvPr/>
        </p:nvCxnSpPr>
        <p:spPr bwMode="auto">
          <a:xfrm>
            <a:off x="395288" y="1196975"/>
            <a:ext cx="2376487" cy="2303463"/>
          </a:xfrm>
          <a:prstGeom prst="straightConnector1">
            <a:avLst/>
          </a:prstGeom>
          <a:noFill/>
          <a:ln w="25400" algn="ctr">
            <a:solidFill>
              <a:srgbClr val="FFFF00"/>
            </a:solidFill>
            <a:prstDash val="solid"/>
            <a:round/>
            <a:headEnd/>
            <a:tailEnd type="arrow" w="med" len="med"/>
          </a:ln>
        </p:spPr>
      </p:cxnSp>
      <p:cxnSp>
        <p:nvCxnSpPr>
          <p:cNvPr id="24585" name="Straight Arrow Connector 14"/>
          <p:cNvCxnSpPr>
            <a:cxnSpLocks noChangeShapeType="1"/>
          </p:cNvCxnSpPr>
          <p:nvPr/>
        </p:nvCxnSpPr>
        <p:spPr bwMode="auto">
          <a:xfrm>
            <a:off x="1187450" y="260350"/>
            <a:ext cx="2520950" cy="2376488"/>
          </a:xfrm>
          <a:prstGeom prst="straightConnector1">
            <a:avLst/>
          </a:prstGeom>
          <a:noFill/>
          <a:ln w="25400" algn="ctr">
            <a:solidFill>
              <a:srgbClr val="FFFF00"/>
            </a:solidFill>
            <a:prstDash val="solid"/>
            <a:round/>
            <a:headEnd/>
            <a:tailEnd type="arrow" w="med" len="med"/>
          </a:ln>
        </p:spPr>
      </p:cxnSp>
    </p:spTree>
    <p:extLst>
      <p:ext uri="{BB962C8B-B14F-4D97-AF65-F5344CB8AC3E}">
        <p14:creationId xmlns:p14="http://schemas.microsoft.com/office/powerpoint/2010/main" val="2788903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descr="005.jpg"/>
          <p:cNvPicPr>
            <a:picLocks noChangeAspect="1"/>
          </p:cNvPicPr>
          <p:nvPr/>
        </p:nvPicPr>
        <p:blipFill>
          <a:blip r:embed="rId3" cstate="print"/>
          <a:srcRect/>
          <a:stretch>
            <a:fillRect/>
          </a:stretch>
        </p:blipFill>
        <p:spPr bwMode="auto">
          <a:xfrm>
            <a:off x="0" y="0"/>
            <a:ext cx="9183688" cy="6858000"/>
          </a:xfrm>
          <a:prstGeom prst="rect">
            <a:avLst/>
          </a:prstGeom>
          <a:noFill/>
          <a:ln w="9525">
            <a:noFill/>
            <a:miter lim="800000"/>
            <a:headEnd/>
            <a:tailEnd/>
          </a:ln>
        </p:spPr>
      </p:pic>
      <p:sp>
        <p:nvSpPr>
          <p:cNvPr id="2" name="1 Elipse"/>
          <p:cNvSpPr/>
          <p:nvPr/>
        </p:nvSpPr>
        <p:spPr>
          <a:xfrm>
            <a:off x="4980462" y="2623389"/>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25603" name="Text Box 4"/>
          <p:cNvSpPr txBox="1">
            <a:spLocks noChangeArrowheads="1"/>
          </p:cNvSpPr>
          <p:nvPr/>
        </p:nvSpPr>
        <p:spPr bwMode="auto">
          <a:xfrm>
            <a:off x="571500" y="333375"/>
            <a:ext cx="4020344" cy="1754326"/>
          </a:xfrm>
          <a:prstGeom prst="rect">
            <a:avLst/>
          </a:prstGeom>
          <a:noFill/>
          <a:ln w="9525">
            <a:noFill/>
            <a:miter lim="800000"/>
            <a:headEnd/>
            <a:tailEnd/>
          </a:ln>
        </p:spPr>
        <p:txBody>
          <a:bodyPr wrap="square">
            <a:spAutoFit/>
          </a:bodyPr>
          <a:lstStyle/>
          <a:p>
            <a:pPr defTabSz="457200" eaLnBrk="0" hangingPunct="0">
              <a:spcBef>
                <a:spcPct val="50000"/>
              </a:spcBef>
            </a:pPr>
            <a:r>
              <a:rPr lang="es-ES" dirty="0" smtClean="0">
                <a:solidFill>
                  <a:schemeClr val="bg1"/>
                </a:solidFill>
              </a:rPr>
              <a:t>Un tercio </a:t>
            </a:r>
            <a:r>
              <a:rPr lang="es-ES" dirty="0">
                <a:solidFill>
                  <a:schemeClr val="bg1"/>
                </a:solidFill>
              </a:rPr>
              <a:t>de la energía radiada desde el sol es reflejada al espacio. </a:t>
            </a:r>
            <a:endParaRPr lang="es-ES" dirty="0" smtClean="0">
              <a:solidFill>
                <a:schemeClr val="bg1"/>
              </a:solidFill>
            </a:endParaRPr>
          </a:p>
          <a:p>
            <a:pPr defTabSz="457200" eaLnBrk="0" hangingPunct="0">
              <a:spcBef>
                <a:spcPct val="50000"/>
              </a:spcBef>
            </a:pPr>
            <a:r>
              <a:rPr lang="es-ES" dirty="0" smtClean="0">
                <a:solidFill>
                  <a:schemeClr val="bg1"/>
                </a:solidFill>
              </a:rPr>
              <a:t>El </a:t>
            </a:r>
            <a:r>
              <a:rPr lang="es-ES" dirty="0">
                <a:solidFill>
                  <a:schemeClr val="bg1"/>
                </a:solidFill>
              </a:rPr>
              <a:t>restante lo toma la tierra, quien </a:t>
            </a:r>
            <a:r>
              <a:rPr lang="es-ES" dirty="0" smtClean="0">
                <a:solidFill>
                  <a:schemeClr val="bg1"/>
                </a:solidFill>
              </a:rPr>
              <a:t>la refleja en forma de calor</a:t>
            </a:r>
            <a:endParaRPr lang="es-ES" dirty="0">
              <a:solidFill>
                <a:schemeClr val="bg1"/>
              </a:solidFill>
            </a:endParaRPr>
          </a:p>
          <a:p>
            <a:pPr defTabSz="457200" eaLnBrk="0" hangingPunct="0">
              <a:spcBef>
                <a:spcPct val="50000"/>
              </a:spcBef>
            </a:pPr>
            <a:endParaRPr lang="es-ES" dirty="0">
              <a:solidFill>
                <a:schemeClr val="bg1"/>
              </a:solidFill>
              <a:ea typeface="MS PGothic" pitchFamily="34" charset="-128"/>
            </a:endParaRPr>
          </a:p>
        </p:txBody>
      </p:sp>
      <p:sp>
        <p:nvSpPr>
          <p:cNvPr id="25604" name="Text Box 4"/>
          <p:cNvSpPr txBox="1">
            <a:spLocks noChangeArrowheads="1"/>
          </p:cNvSpPr>
          <p:nvPr/>
        </p:nvSpPr>
        <p:spPr bwMode="auto">
          <a:xfrm>
            <a:off x="5072063" y="2798763"/>
            <a:ext cx="536878" cy="369332"/>
          </a:xfrm>
          <a:prstGeom prst="rect">
            <a:avLst/>
          </a:prstGeom>
          <a:noFill/>
          <a:ln w="9525">
            <a:noFill/>
            <a:miter lim="800000"/>
            <a:headEnd/>
            <a:tailEnd/>
          </a:ln>
        </p:spPr>
        <p:txBody>
          <a:bodyPr wrap="none">
            <a:spAutoFit/>
          </a:bodyPr>
          <a:lstStyle/>
          <a:p>
            <a:pPr defTabSz="457200" eaLnBrk="0" hangingPunct="0"/>
            <a:r>
              <a:rPr lang="en-US" dirty="0" smtClean="0">
                <a:solidFill>
                  <a:schemeClr val="bg1"/>
                </a:solidFill>
                <a:ea typeface="MS PGothic" pitchFamily="34" charset="-128"/>
              </a:rPr>
              <a:t>CO</a:t>
            </a:r>
            <a:r>
              <a:rPr lang="en-US" baseline="-25000" dirty="0" smtClean="0">
                <a:solidFill>
                  <a:schemeClr val="bg1"/>
                </a:solidFill>
                <a:ea typeface="MS PGothic" pitchFamily="34" charset="-128"/>
              </a:rPr>
              <a:t>2</a:t>
            </a:r>
            <a:endParaRPr lang="es-ES" dirty="0">
              <a:solidFill>
                <a:schemeClr val="bg1"/>
              </a:solidFill>
              <a:ea typeface="MS PGothic" pitchFamily="34" charset="-128"/>
            </a:endParaRPr>
          </a:p>
        </p:txBody>
      </p:sp>
      <p:sp>
        <p:nvSpPr>
          <p:cNvPr id="25605" name="Text Box 4"/>
          <p:cNvSpPr txBox="1">
            <a:spLocks noChangeArrowheads="1"/>
          </p:cNvSpPr>
          <p:nvPr/>
        </p:nvSpPr>
        <p:spPr bwMode="auto">
          <a:xfrm>
            <a:off x="6120099" y="2049830"/>
            <a:ext cx="564577" cy="369332"/>
          </a:xfrm>
          <a:prstGeom prst="rect">
            <a:avLst/>
          </a:prstGeom>
          <a:noFill/>
          <a:ln w="9525">
            <a:noFill/>
            <a:miter lim="800000"/>
            <a:headEnd/>
            <a:tailEnd/>
          </a:ln>
        </p:spPr>
        <p:txBody>
          <a:bodyPr wrap="none">
            <a:spAutoFit/>
          </a:bodyPr>
          <a:lstStyle/>
          <a:p>
            <a:pPr algn="ctr" defTabSz="457200" eaLnBrk="0" hangingPunct="0"/>
            <a:r>
              <a:rPr lang="en-US" dirty="0">
                <a:solidFill>
                  <a:schemeClr val="bg1"/>
                </a:solidFill>
                <a:ea typeface="MS PGothic" pitchFamily="34" charset="-128"/>
              </a:rPr>
              <a:t>N</a:t>
            </a:r>
            <a:r>
              <a:rPr lang="en-US" baseline="-25000" dirty="0">
                <a:solidFill>
                  <a:schemeClr val="bg1"/>
                </a:solidFill>
                <a:ea typeface="MS PGothic" pitchFamily="34" charset="-128"/>
              </a:rPr>
              <a:t>2</a:t>
            </a:r>
            <a:r>
              <a:rPr lang="en-US" dirty="0">
                <a:solidFill>
                  <a:schemeClr val="bg1"/>
                </a:solidFill>
                <a:ea typeface="MS PGothic" pitchFamily="34" charset="-128"/>
              </a:rPr>
              <a:t>O</a:t>
            </a:r>
            <a:endParaRPr lang="es-ES" dirty="0">
              <a:solidFill>
                <a:schemeClr val="bg1"/>
              </a:solidFill>
              <a:ea typeface="MS PGothic" pitchFamily="34" charset="-128"/>
            </a:endParaRPr>
          </a:p>
        </p:txBody>
      </p:sp>
      <p:sp>
        <p:nvSpPr>
          <p:cNvPr id="25606" name="Text Box 4"/>
          <p:cNvSpPr txBox="1">
            <a:spLocks noChangeArrowheads="1"/>
          </p:cNvSpPr>
          <p:nvPr/>
        </p:nvSpPr>
        <p:spPr bwMode="auto">
          <a:xfrm>
            <a:off x="7129786" y="1556792"/>
            <a:ext cx="720080" cy="369332"/>
          </a:xfrm>
          <a:prstGeom prst="rect">
            <a:avLst/>
          </a:prstGeom>
          <a:noFill/>
          <a:ln w="9525">
            <a:noFill/>
            <a:miter lim="800000"/>
            <a:headEnd/>
            <a:tailEnd/>
          </a:ln>
        </p:spPr>
        <p:txBody>
          <a:bodyPr wrap="square">
            <a:spAutoFit/>
          </a:bodyPr>
          <a:lstStyle/>
          <a:p>
            <a:pPr algn="ctr" defTabSz="457200" eaLnBrk="0" hangingPunct="0">
              <a:spcBef>
                <a:spcPct val="50000"/>
              </a:spcBef>
            </a:pPr>
            <a:r>
              <a:rPr lang="en-US" dirty="0">
                <a:solidFill>
                  <a:schemeClr val="bg1"/>
                </a:solidFill>
                <a:ea typeface="MS PGothic" pitchFamily="34" charset="-128"/>
              </a:rPr>
              <a:t>CH</a:t>
            </a:r>
            <a:r>
              <a:rPr lang="en-US" baseline="-25000" dirty="0">
                <a:solidFill>
                  <a:schemeClr val="bg1"/>
                </a:solidFill>
                <a:ea typeface="MS PGothic" pitchFamily="34" charset="-128"/>
              </a:rPr>
              <a:t>4</a:t>
            </a:r>
            <a:endParaRPr lang="es-ES" dirty="0">
              <a:solidFill>
                <a:schemeClr val="bg1"/>
              </a:solidFill>
              <a:ea typeface="MS PGothic" pitchFamily="34" charset="-128"/>
            </a:endParaRPr>
          </a:p>
        </p:txBody>
      </p:sp>
      <p:sp>
        <p:nvSpPr>
          <p:cNvPr id="8" name="7 Elipse"/>
          <p:cNvSpPr/>
          <p:nvPr/>
        </p:nvSpPr>
        <p:spPr>
          <a:xfrm>
            <a:off x="6042348" y="1874734"/>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9" name="8 Elipse"/>
          <p:cNvSpPr/>
          <p:nvPr/>
        </p:nvSpPr>
        <p:spPr>
          <a:xfrm>
            <a:off x="7129786" y="1387475"/>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Tree>
    <p:extLst>
      <p:ext uri="{BB962C8B-B14F-4D97-AF65-F5344CB8AC3E}">
        <p14:creationId xmlns:p14="http://schemas.microsoft.com/office/powerpoint/2010/main" val="370652554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005.jpg"/>
          <p:cNvPicPr>
            <a:picLocks noChangeAspect="1"/>
          </p:cNvPicPr>
          <p:nvPr/>
        </p:nvPicPr>
        <p:blipFill>
          <a:blip r:embed="rId3" cstate="print"/>
          <a:srcRect/>
          <a:stretch>
            <a:fillRect/>
          </a:stretch>
        </p:blipFill>
        <p:spPr bwMode="auto">
          <a:xfrm>
            <a:off x="0" y="0"/>
            <a:ext cx="9183688" cy="6858000"/>
          </a:xfrm>
          <a:prstGeom prst="rect">
            <a:avLst/>
          </a:prstGeom>
          <a:noFill/>
          <a:ln w="9525">
            <a:noFill/>
            <a:miter lim="800000"/>
            <a:headEnd/>
            <a:tailEnd/>
          </a:ln>
        </p:spPr>
      </p:pic>
      <p:sp>
        <p:nvSpPr>
          <p:cNvPr id="26627" name="Text Box 4"/>
          <p:cNvSpPr txBox="1">
            <a:spLocks noChangeArrowheads="1"/>
          </p:cNvSpPr>
          <p:nvPr/>
        </p:nvSpPr>
        <p:spPr bwMode="auto">
          <a:xfrm>
            <a:off x="571500" y="333375"/>
            <a:ext cx="4288532" cy="2308324"/>
          </a:xfrm>
          <a:prstGeom prst="rect">
            <a:avLst/>
          </a:prstGeom>
          <a:noFill/>
          <a:ln w="9525">
            <a:noFill/>
            <a:miter lim="800000"/>
            <a:headEnd/>
            <a:tailEnd/>
          </a:ln>
        </p:spPr>
        <p:txBody>
          <a:bodyPr wrap="square">
            <a:spAutoFit/>
          </a:bodyPr>
          <a:lstStyle/>
          <a:p>
            <a:pPr defTabSz="457200" eaLnBrk="0" hangingPunct="0">
              <a:spcBef>
                <a:spcPct val="50000"/>
              </a:spcBef>
            </a:pPr>
            <a:r>
              <a:rPr lang="es-ES" dirty="0">
                <a:solidFill>
                  <a:schemeClr val="bg1"/>
                </a:solidFill>
              </a:rPr>
              <a:t>La mayor parte de esta radiación es admitida por los océanos </a:t>
            </a:r>
            <a:r>
              <a:rPr lang="es-ES" dirty="0" smtClean="0">
                <a:solidFill>
                  <a:schemeClr val="bg1"/>
                </a:solidFill>
              </a:rPr>
              <a:t>, la </a:t>
            </a:r>
            <a:r>
              <a:rPr lang="es-ES" dirty="0">
                <a:solidFill>
                  <a:schemeClr val="bg1"/>
                </a:solidFill>
              </a:rPr>
              <a:t>tierra y absorbida por la atmósfera, incluyendo las nubes y </a:t>
            </a:r>
            <a:r>
              <a:rPr lang="es-ES" dirty="0" smtClean="0">
                <a:solidFill>
                  <a:schemeClr val="bg1"/>
                </a:solidFill>
              </a:rPr>
              <a:t>re-radiada.  </a:t>
            </a:r>
          </a:p>
          <a:p>
            <a:pPr defTabSz="457200" eaLnBrk="0" hangingPunct="0">
              <a:spcBef>
                <a:spcPct val="50000"/>
              </a:spcBef>
            </a:pPr>
            <a:r>
              <a:rPr lang="es-ES" b="1" dirty="0" smtClean="0">
                <a:solidFill>
                  <a:schemeClr val="bg1"/>
                </a:solidFill>
              </a:rPr>
              <a:t>ESTE </a:t>
            </a:r>
            <a:r>
              <a:rPr lang="es-ES" b="1" dirty="0">
                <a:solidFill>
                  <a:schemeClr val="bg1"/>
                </a:solidFill>
              </a:rPr>
              <a:t>ES EL LLAMADO EFECTO INVERNADERO</a:t>
            </a:r>
          </a:p>
          <a:p>
            <a:pPr defTabSz="457200" eaLnBrk="0" hangingPunct="0">
              <a:spcBef>
                <a:spcPct val="50000"/>
              </a:spcBef>
            </a:pPr>
            <a:endParaRPr lang="es-ES" dirty="0">
              <a:solidFill>
                <a:schemeClr val="bg1"/>
              </a:solidFill>
              <a:ea typeface="MS PGothic" pitchFamily="34" charset="-128"/>
            </a:endParaRPr>
          </a:p>
        </p:txBody>
      </p:sp>
      <p:sp>
        <p:nvSpPr>
          <p:cNvPr id="7" name="Text Box 4"/>
          <p:cNvSpPr txBox="1">
            <a:spLocks noChangeArrowheads="1"/>
          </p:cNvSpPr>
          <p:nvPr/>
        </p:nvSpPr>
        <p:spPr bwMode="auto">
          <a:xfrm>
            <a:off x="5072063" y="2798763"/>
            <a:ext cx="536878" cy="369332"/>
          </a:xfrm>
          <a:prstGeom prst="rect">
            <a:avLst/>
          </a:prstGeom>
          <a:noFill/>
          <a:ln w="9525">
            <a:noFill/>
            <a:miter lim="800000"/>
            <a:headEnd/>
            <a:tailEnd/>
          </a:ln>
        </p:spPr>
        <p:txBody>
          <a:bodyPr wrap="none">
            <a:spAutoFit/>
          </a:bodyPr>
          <a:lstStyle/>
          <a:p>
            <a:pPr defTabSz="457200" eaLnBrk="0" hangingPunct="0"/>
            <a:r>
              <a:rPr lang="en-US" dirty="0" smtClean="0">
                <a:solidFill>
                  <a:schemeClr val="bg1"/>
                </a:solidFill>
                <a:ea typeface="MS PGothic" pitchFamily="34" charset="-128"/>
              </a:rPr>
              <a:t>CO</a:t>
            </a:r>
            <a:r>
              <a:rPr lang="en-US" baseline="-25000" dirty="0" smtClean="0">
                <a:solidFill>
                  <a:schemeClr val="bg1"/>
                </a:solidFill>
                <a:ea typeface="MS PGothic" pitchFamily="34" charset="-128"/>
              </a:rPr>
              <a:t>2</a:t>
            </a:r>
            <a:endParaRPr lang="es-ES" dirty="0">
              <a:solidFill>
                <a:schemeClr val="bg1"/>
              </a:solidFill>
              <a:ea typeface="MS PGothic" pitchFamily="34" charset="-128"/>
            </a:endParaRPr>
          </a:p>
        </p:txBody>
      </p:sp>
      <p:sp>
        <p:nvSpPr>
          <p:cNvPr id="8" name="7 Elipse"/>
          <p:cNvSpPr/>
          <p:nvPr/>
        </p:nvSpPr>
        <p:spPr>
          <a:xfrm>
            <a:off x="4980462" y="2623389"/>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10" name="Text Box 4"/>
          <p:cNvSpPr txBox="1">
            <a:spLocks noChangeArrowheads="1"/>
          </p:cNvSpPr>
          <p:nvPr/>
        </p:nvSpPr>
        <p:spPr bwMode="auto">
          <a:xfrm>
            <a:off x="6120099" y="2049830"/>
            <a:ext cx="564577" cy="369332"/>
          </a:xfrm>
          <a:prstGeom prst="rect">
            <a:avLst/>
          </a:prstGeom>
          <a:noFill/>
          <a:ln w="9525">
            <a:noFill/>
            <a:miter lim="800000"/>
            <a:headEnd/>
            <a:tailEnd/>
          </a:ln>
        </p:spPr>
        <p:txBody>
          <a:bodyPr wrap="none">
            <a:spAutoFit/>
          </a:bodyPr>
          <a:lstStyle/>
          <a:p>
            <a:pPr algn="ctr" defTabSz="457200" eaLnBrk="0" hangingPunct="0"/>
            <a:r>
              <a:rPr lang="en-US" dirty="0">
                <a:solidFill>
                  <a:schemeClr val="bg1"/>
                </a:solidFill>
                <a:ea typeface="MS PGothic" pitchFamily="34" charset="-128"/>
              </a:rPr>
              <a:t>N</a:t>
            </a:r>
            <a:r>
              <a:rPr lang="en-US" baseline="-25000" dirty="0">
                <a:solidFill>
                  <a:schemeClr val="bg1"/>
                </a:solidFill>
                <a:ea typeface="MS PGothic" pitchFamily="34" charset="-128"/>
              </a:rPr>
              <a:t>2</a:t>
            </a:r>
            <a:r>
              <a:rPr lang="en-US" dirty="0">
                <a:solidFill>
                  <a:schemeClr val="bg1"/>
                </a:solidFill>
                <a:ea typeface="MS PGothic" pitchFamily="34" charset="-128"/>
              </a:rPr>
              <a:t>O</a:t>
            </a:r>
            <a:endParaRPr lang="es-ES" dirty="0">
              <a:solidFill>
                <a:schemeClr val="bg1"/>
              </a:solidFill>
              <a:ea typeface="MS PGothic" pitchFamily="34" charset="-128"/>
            </a:endParaRPr>
          </a:p>
        </p:txBody>
      </p:sp>
      <p:sp>
        <p:nvSpPr>
          <p:cNvPr id="11" name="Text Box 4"/>
          <p:cNvSpPr txBox="1">
            <a:spLocks noChangeArrowheads="1"/>
          </p:cNvSpPr>
          <p:nvPr/>
        </p:nvSpPr>
        <p:spPr bwMode="auto">
          <a:xfrm>
            <a:off x="7129786" y="1556792"/>
            <a:ext cx="720080" cy="369332"/>
          </a:xfrm>
          <a:prstGeom prst="rect">
            <a:avLst/>
          </a:prstGeom>
          <a:noFill/>
          <a:ln w="9525">
            <a:noFill/>
            <a:miter lim="800000"/>
            <a:headEnd/>
            <a:tailEnd/>
          </a:ln>
        </p:spPr>
        <p:txBody>
          <a:bodyPr wrap="square">
            <a:spAutoFit/>
          </a:bodyPr>
          <a:lstStyle/>
          <a:p>
            <a:pPr algn="ctr" defTabSz="457200" eaLnBrk="0" hangingPunct="0">
              <a:spcBef>
                <a:spcPct val="50000"/>
              </a:spcBef>
            </a:pPr>
            <a:r>
              <a:rPr lang="en-US" dirty="0">
                <a:solidFill>
                  <a:schemeClr val="bg1"/>
                </a:solidFill>
                <a:ea typeface="MS PGothic" pitchFamily="34" charset="-128"/>
              </a:rPr>
              <a:t>CH</a:t>
            </a:r>
            <a:r>
              <a:rPr lang="en-US" baseline="-25000" dirty="0">
                <a:solidFill>
                  <a:schemeClr val="bg1"/>
                </a:solidFill>
                <a:ea typeface="MS PGothic" pitchFamily="34" charset="-128"/>
              </a:rPr>
              <a:t>4</a:t>
            </a:r>
            <a:endParaRPr lang="es-ES" dirty="0">
              <a:solidFill>
                <a:schemeClr val="bg1"/>
              </a:solidFill>
              <a:ea typeface="MS PGothic" pitchFamily="34" charset="-128"/>
            </a:endParaRPr>
          </a:p>
        </p:txBody>
      </p:sp>
      <p:sp>
        <p:nvSpPr>
          <p:cNvPr id="12" name="11 Elipse"/>
          <p:cNvSpPr/>
          <p:nvPr/>
        </p:nvSpPr>
        <p:spPr>
          <a:xfrm>
            <a:off x="6042348" y="1874734"/>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13" name="12 Elipse"/>
          <p:cNvSpPr/>
          <p:nvPr/>
        </p:nvSpPr>
        <p:spPr>
          <a:xfrm>
            <a:off x="7129786" y="1387475"/>
            <a:ext cx="720080" cy="720080"/>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Tree>
    <p:extLst>
      <p:ext uri="{BB962C8B-B14F-4D97-AF65-F5344CB8AC3E}">
        <p14:creationId xmlns:p14="http://schemas.microsoft.com/office/powerpoint/2010/main" val="327756671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4"/>
          <p:cNvSpPr txBox="1">
            <a:spLocks noChangeArrowheads="1"/>
          </p:cNvSpPr>
          <p:nvPr/>
        </p:nvSpPr>
        <p:spPr bwMode="auto">
          <a:xfrm>
            <a:off x="6094413" y="1941513"/>
            <a:ext cx="615950" cy="369887"/>
          </a:xfrm>
          <a:prstGeom prst="rect">
            <a:avLst/>
          </a:prstGeom>
          <a:noFill/>
          <a:ln w="9525">
            <a:noFill/>
            <a:miter lim="800000"/>
            <a:headEnd/>
            <a:tailEnd/>
          </a:ln>
        </p:spPr>
        <p:txBody>
          <a:bodyPr wrap="none">
            <a:spAutoFit/>
          </a:bodyPr>
          <a:lstStyle/>
          <a:p>
            <a:pPr defTabSz="457200" eaLnBrk="0" hangingPunct="0"/>
            <a:r>
              <a:rPr lang="en-US" dirty="0">
                <a:solidFill>
                  <a:schemeClr val="bg1"/>
                </a:solidFill>
                <a:ea typeface="MS PGothic" pitchFamily="34" charset="-128"/>
              </a:rPr>
              <a:t>N</a:t>
            </a:r>
            <a:r>
              <a:rPr lang="en-US" baseline="-25000" dirty="0">
                <a:solidFill>
                  <a:schemeClr val="bg1"/>
                </a:solidFill>
                <a:ea typeface="MS PGothic" pitchFamily="34" charset="-128"/>
              </a:rPr>
              <a:t>2</a:t>
            </a:r>
            <a:r>
              <a:rPr lang="en-US" dirty="0">
                <a:solidFill>
                  <a:schemeClr val="bg1"/>
                </a:solidFill>
                <a:ea typeface="MS PGothic" pitchFamily="34" charset="-128"/>
              </a:rPr>
              <a:t>O</a:t>
            </a:r>
            <a:endParaRPr lang="es-ES" dirty="0">
              <a:solidFill>
                <a:schemeClr val="bg1"/>
              </a:solidFill>
              <a:ea typeface="MS PGothic" pitchFamily="34" charset="-128"/>
            </a:endParaRPr>
          </a:p>
        </p:txBody>
      </p:sp>
      <p:sp>
        <p:nvSpPr>
          <p:cNvPr id="26630" name="Text Box 4"/>
          <p:cNvSpPr txBox="1">
            <a:spLocks noChangeArrowheads="1"/>
          </p:cNvSpPr>
          <p:nvPr/>
        </p:nvSpPr>
        <p:spPr bwMode="auto">
          <a:xfrm>
            <a:off x="7500938" y="1387475"/>
            <a:ext cx="603250" cy="369888"/>
          </a:xfrm>
          <a:prstGeom prst="rect">
            <a:avLst/>
          </a:prstGeom>
          <a:noFill/>
          <a:ln w="9525">
            <a:noFill/>
            <a:miter lim="800000"/>
            <a:headEnd/>
            <a:tailEnd/>
          </a:ln>
        </p:spPr>
        <p:txBody>
          <a:bodyPr wrap="none">
            <a:spAutoFit/>
          </a:bodyPr>
          <a:lstStyle/>
          <a:p>
            <a:pPr defTabSz="457200" eaLnBrk="0" hangingPunct="0">
              <a:spcBef>
                <a:spcPct val="50000"/>
              </a:spcBef>
            </a:pPr>
            <a:r>
              <a:rPr lang="en-US" dirty="0">
                <a:solidFill>
                  <a:schemeClr val="bg1"/>
                </a:solidFill>
                <a:ea typeface="MS PGothic" pitchFamily="34" charset="-128"/>
              </a:rPr>
              <a:t>CH</a:t>
            </a:r>
            <a:r>
              <a:rPr lang="en-US" baseline="-25000" dirty="0">
                <a:solidFill>
                  <a:schemeClr val="bg1"/>
                </a:solidFill>
                <a:ea typeface="MS PGothic" pitchFamily="34" charset="-128"/>
              </a:rPr>
              <a:t>4</a:t>
            </a:r>
            <a:endParaRPr lang="es-ES" dirty="0">
              <a:solidFill>
                <a:schemeClr val="bg1"/>
              </a:solidFill>
              <a:ea typeface="MS PGothic" pitchFamily="34" charset="-128"/>
            </a:endParaRPr>
          </a:p>
        </p:txBody>
      </p:sp>
      <p:sp>
        <p:nvSpPr>
          <p:cNvPr id="7" name="Text Box 4"/>
          <p:cNvSpPr txBox="1">
            <a:spLocks noChangeArrowheads="1"/>
          </p:cNvSpPr>
          <p:nvPr/>
        </p:nvSpPr>
        <p:spPr bwMode="auto">
          <a:xfrm>
            <a:off x="5072063" y="2798763"/>
            <a:ext cx="536878" cy="369332"/>
          </a:xfrm>
          <a:prstGeom prst="rect">
            <a:avLst/>
          </a:prstGeom>
          <a:noFill/>
          <a:ln w="9525">
            <a:noFill/>
            <a:miter lim="800000"/>
            <a:headEnd/>
            <a:tailEnd/>
          </a:ln>
        </p:spPr>
        <p:txBody>
          <a:bodyPr wrap="none">
            <a:spAutoFit/>
          </a:bodyPr>
          <a:lstStyle/>
          <a:p>
            <a:pPr defTabSz="457200" eaLnBrk="0" hangingPunct="0"/>
            <a:r>
              <a:rPr lang="en-US" dirty="0" smtClean="0">
                <a:solidFill>
                  <a:schemeClr val="bg1"/>
                </a:solidFill>
                <a:ea typeface="MS PGothic" pitchFamily="34" charset="-128"/>
              </a:rPr>
              <a:t>CO</a:t>
            </a:r>
            <a:r>
              <a:rPr lang="en-US" baseline="-25000" dirty="0" smtClean="0">
                <a:solidFill>
                  <a:schemeClr val="bg1"/>
                </a:solidFill>
                <a:ea typeface="MS PGothic" pitchFamily="34" charset="-128"/>
              </a:rPr>
              <a:t>2</a:t>
            </a:r>
            <a:endParaRPr lang="es-ES" dirty="0">
              <a:solidFill>
                <a:schemeClr val="bg1"/>
              </a:solidFill>
              <a:ea typeface="MS PGothic" pitchFamily="34" charset="-128"/>
            </a:endParaRPr>
          </a:p>
        </p:txBody>
      </p:sp>
      <p:pic>
        <p:nvPicPr>
          <p:cNvPr id="9" name="Picture 2" descr="00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5072063" y="2798763"/>
            <a:ext cx="55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12" name="Text Box 4"/>
          <p:cNvSpPr txBox="1">
            <a:spLocks noChangeArrowheads="1"/>
          </p:cNvSpPr>
          <p:nvPr/>
        </p:nvSpPr>
        <p:spPr bwMode="auto">
          <a:xfrm>
            <a:off x="6094413" y="19415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13" name="Text Box 4"/>
          <p:cNvSpPr txBox="1">
            <a:spLocks noChangeArrowheads="1"/>
          </p:cNvSpPr>
          <p:nvPr/>
        </p:nvSpPr>
        <p:spPr bwMode="auto">
          <a:xfrm>
            <a:off x="7500938" y="1387475"/>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14" name="Text Box 4"/>
          <p:cNvSpPr txBox="1">
            <a:spLocks noChangeArrowheads="1"/>
          </p:cNvSpPr>
          <p:nvPr/>
        </p:nvSpPr>
        <p:spPr bwMode="auto">
          <a:xfrm>
            <a:off x="5840413" y="31353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15" name="Text Box 4"/>
          <p:cNvSpPr txBox="1">
            <a:spLocks noChangeArrowheads="1"/>
          </p:cNvSpPr>
          <p:nvPr/>
        </p:nvSpPr>
        <p:spPr bwMode="auto">
          <a:xfrm>
            <a:off x="7246938" y="2581275"/>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16" name="Text Box 4"/>
          <p:cNvSpPr txBox="1">
            <a:spLocks noChangeArrowheads="1"/>
          </p:cNvSpPr>
          <p:nvPr/>
        </p:nvSpPr>
        <p:spPr bwMode="auto">
          <a:xfrm>
            <a:off x="3830638" y="40592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17" name="Text Box 4"/>
          <p:cNvSpPr txBox="1">
            <a:spLocks noChangeArrowheads="1"/>
          </p:cNvSpPr>
          <p:nvPr/>
        </p:nvSpPr>
        <p:spPr bwMode="auto">
          <a:xfrm>
            <a:off x="5237163" y="3505200"/>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18" name="Text Box 4"/>
          <p:cNvSpPr txBox="1">
            <a:spLocks noChangeArrowheads="1"/>
          </p:cNvSpPr>
          <p:nvPr/>
        </p:nvSpPr>
        <p:spPr bwMode="auto">
          <a:xfrm>
            <a:off x="3641725" y="54705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19" name="Text Box 4"/>
          <p:cNvSpPr txBox="1">
            <a:spLocks noChangeArrowheads="1"/>
          </p:cNvSpPr>
          <p:nvPr/>
        </p:nvSpPr>
        <p:spPr bwMode="auto">
          <a:xfrm>
            <a:off x="5048250" y="4916488"/>
            <a:ext cx="60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0" name="Text Box 4"/>
          <p:cNvSpPr txBox="1">
            <a:spLocks noChangeArrowheads="1"/>
          </p:cNvSpPr>
          <p:nvPr/>
        </p:nvSpPr>
        <p:spPr bwMode="auto">
          <a:xfrm>
            <a:off x="5938838" y="52863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21" name="Text Box 4"/>
          <p:cNvSpPr txBox="1">
            <a:spLocks noChangeArrowheads="1"/>
          </p:cNvSpPr>
          <p:nvPr/>
        </p:nvSpPr>
        <p:spPr bwMode="auto">
          <a:xfrm>
            <a:off x="7345363" y="4732338"/>
            <a:ext cx="60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2" name="Text Box 4"/>
          <p:cNvSpPr txBox="1">
            <a:spLocks noChangeArrowheads="1"/>
          </p:cNvSpPr>
          <p:nvPr/>
        </p:nvSpPr>
        <p:spPr bwMode="auto">
          <a:xfrm>
            <a:off x="6862763" y="3352800"/>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23" name="Text Box 4"/>
          <p:cNvSpPr txBox="1">
            <a:spLocks noChangeArrowheads="1"/>
          </p:cNvSpPr>
          <p:nvPr/>
        </p:nvSpPr>
        <p:spPr bwMode="auto">
          <a:xfrm>
            <a:off x="8269288" y="2798763"/>
            <a:ext cx="60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4" name="Text Box 4"/>
          <p:cNvSpPr txBox="1">
            <a:spLocks noChangeArrowheads="1"/>
          </p:cNvSpPr>
          <p:nvPr/>
        </p:nvSpPr>
        <p:spPr bwMode="auto">
          <a:xfrm>
            <a:off x="7116763" y="57737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N</a:t>
            </a:r>
            <a:r>
              <a:rPr lang="en-US" b="1" baseline="-25000">
                <a:solidFill>
                  <a:schemeClr val="bg1"/>
                </a:solidFill>
                <a:latin typeface="Calibri" pitchFamily="34" charset="0"/>
                <a:ea typeface="MS PGothic" pitchFamily="34" charset="-128"/>
              </a:rPr>
              <a:t>2</a:t>
            </a:r>
            <a:r>
              <a:rPr lang="en-US" b="1">
                <a:solidFill>
                  <a:schemeClr val="bg1"/>
                </a:solidFill>
                <a:latin typeface="Calibri" pitchFamily="34" charset="0"/>
                <a:ea typeface="MS PGothic" pitchFamily="34" charset="-128"/>
              </a:rPr>
              <a:t>O</a:t>
            </a:r>
            <a:endParaRPr lang="es-ES" b="1">
              <a:solidFill>
                <a:schemeClr val="bg1"/>
              </a:solidFill>
              <a:latin typeface="Calibri" pitchFamily="34" charset="0"/>
              <a:ea typeface="MS PGothic" pitchFamily="34" charset="-128"/>
            </a:endParaRPr>
          </a:p>
        </p:txBody>
      </p:sp>
      <p:sp>
        <p:nvSpPr>
          <p:cNvPr id="25" name="Text Box 4"/>
          <p:cNvSpPr txBox="1">
            <a:spLocks noChangeArrowheads="1"/>
          </p:cNvSpPr>
          <p:nvPr/>
        </p:nvSpPr>
        <p:spPr bwMode="auto">
          <a:xfrm>
            <a:off x="8523288" y="5219700"/>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6" name="Text Box 4"/>
          <p:cNvSpPr txBox="1">
            <a:spLocks noChangeArrowheads="1"/>
          </p:cNvSpPr>
          <p:nvPr/>
        </p:nvSpPr>
        <p:spPr bwMode="auto">
          <a:xfrm>
            <a:off x="6513513" y="2614613"/>
            <a:ext cx="60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7" name="Text Box 4"/>
          <p:cNvSpPr txBox="1">
            <a:spLocks noChangeArrowheads="1"/>
          </p:cNvSpPr>
          <p:nvPr/>
        </p:nvSpPr>
        <p:spPr bwMode="auto">
          <a:xfrm>
            <a:off x="7666038" y="5219700"/>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8" name="Text Box 4"/>
          <p:cNvSpPr txBox="1">
            <a:spLocks noChangeArrowheads="1"/>
          </p:cNvSpPr>
          <p:nvPr/>
        </p:nvSpPr>
        <p:spPr bwMode="auto">
          <a:xfrm>
            <a:off x="4144963" y="4849813"/>
            <a:ext cx="603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29" name="Text Box 4"/>
          <p:cNvSpPr txBox="1">
            <a:spLocks noChangeArrowheads="1"/>
          </p:cNvSpPr>
          <p:nvPr/>
        </p:nvSpPr>
        <p:spPr bwMode="auto">
          <a:xfrm>
            <a:off x="6402388" y="4732338"/>
            <a:ext cx="60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30" name="Text Box 4"/>
          <p:cNvSpPr txBox="1">
            <a:spLocks noChangeArrowheads="1"/>
          </p:cNvSpPr>
          <p:nvPr/>
        </p:nvSpPr>
        <p:spPr bwMode="auto">
          <a:xfrm>
            <a:off x="2506663" y="5654675"/>
            <a:ext cx="60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b="1">
                <a:solidFill>
                  <a:schemeClr val="bg1"/>
                </a:solidFill>
                <a:latin typeface="Calibri" pitchFamily="34" charset="0"/>
                <a:ea typeface="MS PGothic" pitchFamily="34" charset="-128"/>
              </a:rPr>
              <a:t>CH</a:t>
            </a:r>
            <a:r>
              <a:rPr lang="en-US" b="1" baseline="-25000">
                <a:solidFill>
                  <a:schemeClr val="bg1"/>
                </a:solidFill>
                <a:latin typeface="Calibri" pitchFamily="34" charset="0"/>
                <a:ea typeface="MS PGothic" pitchFamily="34" charset="-128"/>
              </a:rPr>
              <a:t>4</a:t>
            </a:r>
            <a:endParaRPr lang="es-ES" b="1">
              <a:solidFill>
                <a:schemeClr val="bg1"/>
              </a:solidFill>
              <a:latin typeface="Calibri" pitchFamily="34" charset="0"/>
              <a:ea typeface="MS PGothic" pitchFamily="34" charset="-128"/>
            </a:endParaRPr>
          </a:p>
        </p:txBody>
      </p:sp>
      <p:sp>
        <p:nvSpPr>
          <p:cNvPr id="31" name="Text Box 4"/>
          <p:cNvSpPr txBox="1">
            <a:spLocks noChangeArrowheads="1"/>
          </p:cNvSpPr>
          <p:nvPr/>
        </p:nvSpPr>
        <p:spPr bwMode="auto">
          <a:xfrm>
            <a:off x="8348663" y="1203325"/>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2" name="Text Box 4"/>
          <p:cNvSpPr txBox="1">
            <a:spLocks noChangeArrowheads="1"/>
          </p:cNvSpPr>
          <p:nvPr/>
        </p:nvSpPr>
        <p:spPr bwMode="auto">
          <a:xfrm>
            <a:off x="8329613" y="1963738"/>
            <a:ext cx="550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3" name="Text Box 4"/>
          <p:cNvSpPr txBox="1">
            <a:spLocks noChangeArrowheads="1"/>
          </p:cNvSpPr>
          <p:nvPr/>
        </p:nvSpPr>
        <p:spPr bwMode="auto">
          <a:xfrm>
            <a:off x="7918450" y="3559175"/>
            <a:ext cx="55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4" name="Text Box 4"/>
          <p:cNvSpPr txBox="1">
            <a:spLocks noChangeArrowheads="1"/>
          </p:cNvSpPr>
          <p:nvPr/>
        </p:nvSpPr>
        <p:spPr bwMode="auto">
          <a:xfrm>
            <a:off x="8085138" y="4008438"/>
            <a:ext cx="550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5" name="Text Box 4"/>
          <p:cNvSpPr txBox="1">
            <a:spLocks noChangeArrowheads="1"/>
          </p:cNvSpPr>
          <p:nvPr/>
        </p:nvSpPr>
        <p:spPr bwMode="auto">
          <a:xfrm>
            <a:off x="8369300" y="4479925"/>
            <a:ext cx="550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6" name="Text Box 4"/>
          <p:cNvSpPr txBox="1">
            <a:spLocks noChangeArrowheads="1"/>
          </p:cNvSpPr>
          <p:nvPr/>
        </p:nvSpPr>
        <p:spPr bwMode="auto">
          <a:xfrm>
            <a:off x="5849938" y="4059238"/>
            <a:ext cx="55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7" name="Text Box 4"/>
          <p:cNvSpPr txBox="1">
            <a:spLocks noChangeArrowheads="1"/>
          </p:cNvSpPr>
          <p:nvPr/>
        </p:nvSpPr>
        <p:spPr bwMode="auto">
          <a:xfrm>
            <a:off x="4916488" y="4211638"/>
            <a:ext cx="55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8" name="Text Box 4"/>
          <p:cNvSpPr txBox="1">
            <a:spLocks noChangeArrowheads="1"/>
          </p:cNvSpPr>
          <p:nvPr/>
        </p:nvSpPr>
        <p:spPr bwMode="auto">
          <a:xfrm>
            <a:off x="2805113" y="4941888"/>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39" name="Text Box 4"/>
          <p:cNvSpPr txBox="1">
            <a:spLocks noChangeArrowheads="1"/>
          </p:cNvSpPr>
          <p:nvPr/>
        </p:nvSpPr>
        <p:spPr bwMode="auto">
          <a:xfrm>
            <a:off x="2833688" y="6297613"/>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40" name="Text Box 4"/>
          <p:cNvSpPr txBox="1">
            <a:spLocks noChangeArrowheads="1"/>
          </p:cNvSpPr>
          <p:nvPr/>
        </p:nvSpPr>
        <p:spPr bwMode="auto">
          <a:xfrm>
            <a:off x="3835400" y="6108700"/>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41" name="Text Box 4"/>
          <p:cNvSpPr txBox="1">
            <a:spLocks noChangeArrowheads="1"/>
          </p:cNvSpPr>
          <p:nvPr/>
        </p:nvSpPr>
        <p:spPr bwMode="auto">
          <a:xfrm>
            <a:off x="4916488" y="6011863"/>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42" name="Text Box 4"/>
          <p:cNvSpPr txBox="1">
            <a:spLocks noChangeArrowheads="1"/>
          </p:cNvSpPr>
          <p:nvPr/>
        </p:nvSpPr>
        <p:spPr bwMode="auto">
          <a:xfrm>
            <a:off x="6237288" y="6291263"/>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43" name="Text Box 4"/>
          <p:cNvSpPr txBox="1">
            <a:spLocks noChangeArrowheads="1"/>
          </p:cNvSpPr>
          <p:nvPr/>
        </p:nvSpPr>
        <p:spPr bwMode="auto">
          <a:xfrm>
            <a:off x="7916863" y="6196013"/>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44" name="Text Box 4"/>
          <p:cNvSpPr txBox="1">
            <a:spLocks noChangeArrowheads="1"/>
          </p:cNvSpPr>
          <p:nvPr/>
        </p:nvSpPr>
        <p:spPr bwMode="auto">
          <a:xfrm>
            <a:off x="6840538" y="4027488"/>
            <a:ext cx="55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chemeClr val="bg1"/>
                </a:solidFill>
                <a:latin typeface="Calibri" pitchFamily="34" charset="0"/>
                <a:ea typeface="MS PGothic" pitchFamily="34" charset="-128"/>
              </a:rPr>
              <a:t>CO</a:t>
            </a:r>
            <a:r>
              <a:rPr lang="en-US" sz="1200" b="1">
                <a:solidFill>
                  <a:schemeClr val="bg1"/>
                </a:solidFill>
                <a:latin typeface="Calibri" pitchFamily="34" charset="0"/>
                <a:ea typeface="MS PGothic" pitchFamily="34" charset="-128"/>
              </a:rPr>
              <a:t>2</a:t>
            </a:r>
            <a:endParaRPr lang="es-ES" b="1">
              <a:solidFill>
                <a:schemeClr val="bg1"/>
              </a:solidFill>
              <a:latin typeface="Calibri" pitchFamily="34" charset="0"/>
              <a:ea typeface="MS PGothic" pitchFamily="34" charset="-128"/>
            </a:endParaRPr>
          </a:p>
        </p:txBody>
      </p:sp>
      <p:sp>
        <p:nvSpPr>
          <p:cNvPr id="26627" name="Text Box 4"/>
          <p:cNvSpPr txBox="1">
            <a:spLocks noChangeArrowheads="1"/>
          </p:cNvSpPr>
          <p:nvPr/>
        </p:nvSpPr>
        <p:spPr bwMode="auto">
          <a:xfrm>
            <a:off x="251521" y="339621"/>
            <a:ext cx="4195068" cy="2862322"/>
          </a:xfrm>
          <a:prstGeom prst="rect">
            <a:avLst/>
          </a:prstGeom>
          <a:noFill/>
          <a:ln w="9525">
            <a:noFill/>
            <a:miter lim="800000"/>
            <a:headEnd/>
            <a:tailEnd/>
          </a:ln>
        </p:spPr>
        <p:txBody>
          <a:bodyPr wrap="square">
            <a:spAutoFit/>
          </a:bodyPr>
          <a:lstStyle/>
          <a:p>
            <a:pPr defTabSz="457200" eaLnBrk="0" hangingPunct="0">
              <a:spcBef>
                <a:spcPct val="50000"/>
              </a:spcBef>
            </a:pPr>
            <a:r>
              <a:rPr lang="es-ES" dirty="0" smtClean="0">
                <a:solidFill>
                  <a:schemeClr val="bg1"/>
                </a:solidFill>
              </a:rPr>
              <a:t>Cuando aumenta la concentración de los gases que generan el efecto invernadero, la atmósfera retiene más calor.</a:t>
            </a:r>
          </a:p>
          <a:p>
            <a:pPr defTabSz="457200" eaLnBrk="0" hangingPunct="0">
              <a:spcBef>
                <a:spcPct val="50000"/>
              </a:spcBef>
            </a:pPr>
            <a:endParaRPr lang="es-ES" dirty="0">
              <a:solidFill>
                <a:schemeClr val="bg1"/>
              </a:solidFill>
              <a:ea typeface="MS PGothic" pitchFamily="34" charset="-128"/>
            </a:endParaRPr>
          </a:p>
          <a:p>
            <a:pPr defTabSz="457200" eaLnBrk="0" hangingPunct="0">
              <a:spcBef>
                <a:spcPct val="50000"/>
              </a:spcBef>
            </a:pPr>
            <a:r>
              <a:rPr lang="es-ES" dirty="0" smtClean="0">
                <a:solidFill>
                  <a:schemeClr val="bg1"/>
                </a:solidFill>
                <a:ea typeface="MS PGothic" pitchFamily="34" charset="-128"/>
              </a:rPr>
              <a:t>El resultado es el aumento de la temperatura promedio del mundo (calentamiento global) y cambios particulares en el clima a raíz de este fenómeno (cambio climático).</a:t>
            </a:r>
            <a:endParaRPr lang="es-ES" dirty="0">
              <a:solidFill>
                <a:schemeClr val="bg1"/>
              </a:solidFill>
              <a:ea typeface="MS PGothic" pitchFamily="34" charset="-128"/>
            </a:endParaRPr>
          </a:p>
        </p:txBody>
      </p:sp>
      <p:sp>
        <p:nvSpPr>
          <p:cNvPr id="45" name="44 Elipse"/>
          <p:cNvSpPr/>
          <p:nvPr/>
        </p:nvSpPr>
        <p:spPr>
          <a:xfrm>
            <a:off x="6050359" y="1844824"/>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46" name="45 Elipse"/>
          <p:cNvSpPr/>
          <p:nvPr/>
        </p:nvSpPr>
        <p:spPr>
          <a:xfrm>
            <a:off x="7464153" y="1267482"/>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47" name="46 Elipse"/>
          <p:cNvSpPr/>
          <p:nvPr/>
        </p:nvSpPr>
        <p:spPr>
          <a:xfrm>
            <a:off x="8319951" y="1082538"/>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48" name="47 Elipse"/>
          <p:cNvSpPr/>
          <p:nvPr/>
        </p:nvSpPr>
        <p:spPr>
          <a:xfrm>
            <a:off x="8305528" y="1844824"/>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49" name="48 Elipse"/>
          <p:cNvSpPr/>
          <p:nvPr/>
        </p:nvSpPr>
        <p:spPr>
          <a:xfrm>
            <a:off x="7196001" y="2442419"/>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0" name="49 Elipse"/>
          <p:cNvSpPr/>
          <p:nvPr/>
        </p:nvSpPr>
        <p:spPr>
          <a:xfrm>
            <a:off x="5035565" y="2669530"/>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1" name="50 Elipse"/>
          <p:cNvSpPr/>
          <p:nvPr/>
        </p:nvSpPr>
        <p:spPr>
          <a:xfrm>
            <a:off x="3806688" y="3930799"/>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2" name="51 Elipse"/>
          <p:cNvSpPr/>
          <p:nvPr/>
        </p:nvSpPr>
        <p:spPr>
          <a:xfrm>
            <a:off x="2776401" y="4794771"/>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smtClean="0"/>
              <a:t> </a:t>
            </a:r>
            <a:endParaRPr lang="es-PE" dirty="0"/>
          </a:p>
        </p:txBody>
      </p:sp>
      <p:sp>
        <p:nvSpPr>
          <p:cNvPr id="53" name="52 Elipse"/>
          <p:cNvSpPr/>
          <p:nvPr/>
        </p:nvSpPr>
        <p:spPr>
          <a:xfrm>
            <a:off x="6477670" y="2473747"/>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4" name="53 Elipse"/>
          <p:cNvSpPr/>
          <p:nvPr/>
        </p:nvSpPr>
        <p:spPr>
          <a:xfrm>
            <a:off x="5821226" y="3015319"/>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5" name="54 Elipse"/>
          <p:cNvSpPr/>
          <p:nvPr/>
        </p:nvSpPr>
        <p:spPr>
          <a:xfrm>
            <a:off x="5212941" y="3352800"/>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6" name="55 Elipse"/>
          <p:cNvSpPr/>
          <p:nvPr/>
        </p:nvSpPr>
        <p:spPr>
          <a:xfrm>
            <a:off x="8218351" y="2678769"/>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7" name="56 Elipse"/>
          <p:cNvSpPr/>
          <p:nvPr/>
        </p:nvSpPr>
        <p:spPr>
          <a:xfrm>
            <a:off x="7888944" y="3417615"/>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8" name="57 Elipse"/>
          <p:cNvSpPr/>
          <p:nvPr/>
        </p:nvSpPr>
        <p:spPr>
          <a:xfrm>
            <a:off x="8050336" y="388994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59" name="58 Elipse"/>
          <p:cNvSpPr/>
          <p:nvPr/>
        </p:nvSpPr>
        <p:spPr>
          <a:xfrm>
            <a:off x="8300107" y="4337571"/>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0" name="59 Elipse"/>
          <p:cNvSpPr/>
          <p:nvPr/>
        </p:nvSpPr>
        <p:spPr>
          <a:xfrm>
            <a:off x="6801383" y="3200263"/>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1" name="60 Elipse"/>
          <p:cNvSpPr/>
          <p:nvPr/>
        </p:nvSpPr>
        <p:spPr>
          <a:xfrm>
            <a:off x="5822032" y="393305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2" name="61 Elipse"/>
          <p:cNvSpPr/>
          <p:nvPr/>
        </p:nvSpPr>
        <p:spPr>
          <a:xfrm>
            <a:off x="4887776" y="4091644"/>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3" name="62 Elipse"/>
          <p:cNvSpPr/>
          <p:nvPr/>
        </p:nvSpPr>
        <p:spPr>
          <a:xfrm>
            <a:off x="6811826" y="3887651"/>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4" name="63 Elipse"/>
          <p:cNvSpPr/>
          <p:nvPr/>
        </p:nvSpPr>
        <p:spPr>
          <a:xfrm>
            <a:off x="6366408" y="459479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6" name="65 Elipse"/>
          <p:cNvSpPr/>
          <p:nvPr/>
        </p:nvSpPr>
        <p:spPr>
          <a:xfrm>
            <a:off x="7302102" y="4605065"/>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7" name="66 Elipse"/>
          <p:cNvSpPr/>
          <p:nvPr/>
        </p:nvSpPr>
        <p:spPr>
          <a:xfrm>
            <a:off x="7613513" y="5085420"/>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8" name="67 Elipse"/>
          <p:cNvSpPr/>
          <p:nvPr/>
        </p:nvSpPr>
        <p:spPr>
          <a:xfrm>
            <a:off x="5908935" y="5165588"/>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69" name="68 Elipse"/>
          <p:cNvSpPr/>
          <p:nvPr/>
        </p:nvSpPr>
        <p:spPr>
          <a:xfrm>
            <a:off x="5014640" y="4794771"/>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0" name="69 Elipse"/>
          <p:cNvSpPr/>
          <p:nvPr/>
        </p:nvSpPr>
        <p:spPr>
          <a:xfrm>
            <a:off x="4111624" y="4705077"/>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1" name="70 Elipse"/>
          <p:cNvSpPr/>
          <p:nvPr/>
        </p:nvSpPr>
        <p:spPr>
          <a:xfrm>
            <a:off x="3602087" y="5347544"/>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2" name="71 Elipse"/>
          <p:cNvSpPr/>
          <p:nvPr/>
        </p:nvSpPr>
        <p:spPr>
          <a:xfrm>
            <a:off x="7119801" y="5652480"/>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3" name="72 Elipse"/>
          <p:cNvSpPr/>
          <p:nvPr/>
        </p:nvSpPr>
        <p:spPr>
          <a:xfrm>
            <a:off x="8469313" y="5075895"/>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4" name="73 Elipse"/>
          <p:cNvSpPr/>
          <p:nvPr/>
        </p:nvSpPr>
        <p:spPr>
          <a:xfrm>
            <a:off x="7873205" y="6024563"/>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5" name="74 Elipse"/>
          <p:cNvSpPr/>
          <p:nvPr/>
        </p:nvSpPr>
        <p:spPr>
          <a:xfrm>
            <a:off x="6194375" y="6165304"/>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6" name="75 Elipse"/>
          <p:cNvSpPr/>
          <p:nvPr/>
        </p:nvSpPr>
        <p:spPr>
          <a:xfrm>
            <a:off x="4887775" y="589107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7" name="76 Elipse"/>
          <p:cNvSpPr/>
          <p:nvPr/>
        </p:nvSpPr>
        <p:spPr>
          <a:xfrm>
            <a:off x="3787776" y="598632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8" name="77 Elipse"/>
          <p:cNvSpPr/>
          <p:nvPr/>
        </p:nvSpPr>
        <p:spPr>
          <a:xfrm>
            <a:off x="2471465" y="553547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9" name="78 Elipse"/>
          <p:cNvSpPr/>
          <p:nvPr/>
        </p:nvSpPr>
        <p:spPr>
          <a:xfrm>
            <a:off x="2776401" y="6176826"/>
            <a:ext cx="609873" cy="609873"/>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Tree>
    <p:extLst>
      <p:ext uri="{BB962C8B-B14F-4D97-AF65-F5344CB8AC3E}">
        <p14:creationId xmlns:p14="http://schemas.microsoft.com/office/powerpoint/2010/main" val="59258524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D:\PAOLA\Diseño\Freelos\COP20\PNGS_CON_ELEMENTOS_GRAFICOS_PPT-2014-08-08\PNGS CON ELEMENTOS GRAFICOS PPT\VECTOR-ARROW-09FUCS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10" y="4192731"/>
            <a:ext cx="2919122" cy="178045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D:\PAOLA\Diseño\Freelos\COP20\PNGS_CON_ELEMENTOS_GRAFICOS_PPT-2014-08-08\PNGS CON ELEMENTOS GRAFICOS PPT\VECTOR-ARROW-09FUCS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10" y="2588007"/>
            <a:ext cx="2919122" cy="178045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PAOLA\Diseño\Freelos\COP20\PNGS_CON_ELEMENTOS_GRAFICOS_PPT-2014-08-08\PNGS CON ELEMENTOS GRAFICOS PPT\VECTOR-ARROW-09FUCS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10" y="908720"/>
            <a:ext cx="2919122" cy="1780457"/>
          </a:xfrm>
          <a:prstGeom prst="rect">
            <a:avLst/>
          </a:prstGeom>
          <a:noFill/>
          <a:extLst>
            <a:ext uri="{909E8E84-426E-40DD-AFC4-6F175D3DCCD1}">
              <a14:hiddenFill xmlns:a14="http://schemas.microsoft.com/office/drawing/2010/main">
                <a:solidFill>
                  <a:srgbClr val="FFFFFF"/>
                </a:solidFill>
              </a14:hiddenFill>
            </a:ext>
          </a:extLst>
        </p:spPr>
      </p:pic>
      <p:sp>
        <p:nvSpPr>
          <p:cNvPr id="25" name="24 Rectángulo"/>
          <p:cNvSpPr/>
          <p:nvPr/>
        </p:nvSpPr>
        <p:spPr>
          <a:xfrm>
            <a:off x="3563888" y="4684955"/>
            <a:ext cx="4896543" cy="1080120"/>
          </a:xfrm>
          <a:prstGeom prst="rect">
            <a:avLst/>
          </a:prstGeom>
          <a:ln>
            <a:solidFill>
              <a:srgbClr val="DB1F48">
                <a:alpha val="60000"/>
              </a:srgb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21" name="20 Rectángulo"/>
          <p:cNvSpPr/>
          <p:nvPr/>
        </p:nvSpPr>
        <p:spPr>
          <a:xfrm>
            <a:off x="3563887" y="3159549"/>
            <a:ext cx="4896543" cy="1080120"/>
          </a:xfrm>
          <a:prstGeom prst="rect">
            <a:avLst/>
          </a:prstGeom>
          <a:ln>
            <a:solidFill>
              <a:srgbClr val="DB1F48">
                <a:alpha val="60000"/>
              </a:srgb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15" name="14 Rectángulo"/>
          <p:cNvSpPr/>
          <p:nvPr/>
        </p:nvSpPr>
        <p:spPr>
          <a:xfrm>
            <a:off x="3563888" y="1279753"/>
            <a:ext cx="4896543" cy="1303732"/>
          </a:xfrm>
          <a:prstGeom prst="rect">
            <a:avLst/>
          </a:prstGeom>
          <a:ln>
            <a:solidFill>
              <a:srgbClr val="DB1F48">
                <a:alpha val="60000"/>
              </a:srgb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pic>
        <p:nvPicPr>
          <p:cNvPr id="13" name="Imagen 6" descr="title_fucsi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92" y="-272504"/>
            <a:ext cx="8115300" cy="965200"/>
          </a:xfrm>
          <a:prstGeom prst="rect">
            <a:avLst/>
          </a:prstGeom>
        </p:spPr>
      </p:pic>
      <p:sp>
        <p:nvSpPr>
          <p:cNvPr id="14" name="Rectángulo 8"/>
          <p:cNvSpPr/>
          <p:nvPr/>
        </p:nvSpPr>
        <p:spPr>
          <a:xfrm>
            <a:off x="467544" y="116632"/>
            <a:ext cx="2215991" cy="369332"/>
          </a:xfrm>
          <a:prstGeom prst="rect">
            <a:avLst/>
          </a:prstGeom>
        </p:spPr>
        <p:txBody>
          <a:bodyPr wrap="none">
            <a:spAutoFit/>
          </a:bodyPr>
          <a:lstStyle/>
          <a:p>
            <a:r>
              <a:rPr lang="es-PE" b="1" cap="all" dirty="0" smtClean="0">
                <a:solidFill>
                  <a:schemeClr val="bg1"/>
                </a:solidFill>
              </a:rPr>
              <a:t>CONCEPTOS BÁSICOS</a:t>
            </a:r>
            <a:endParaRPr lang="es-PE" b="1" cap="all" dirty="0">
              <a:solidFill>
                <a:schemeClr val="bg1"/>
              </a:solidFill>
            </a:endParaRPr>
          </a:p>
        </p:txBody>
      </p:sp>
      <p:sp>
        <p:nvSpPr>
          <p:cNvPr id="10" name="9 CuadroTexto"/>
          <p:cNvSpPr txBox="1"/>
          <p:nvPr/>
        </p:nvSpPr>
        <p:spPr>
          <a:xfrm>
            <a:off x="3635896" y="1359349"/>
            <a:ext cx="4752527" cy="1077218"/>
          </a:xfrm>
          <a:prstGeom prst="rect">
            <a:avLst/>
          </a:prstGeom>
          <a:noFill/>
        </p:spPr>
        <p:txBody>
          <a:bodyPr wrap="square" rtlCol="0">
            <a:spAutoFit/>
          </a:bodyPr>
          <a:lstStyle/>
          <a:p>
            <a:r>
              <a:rPr lang="es-ES" sz="1600" dirty="0" smtClean="0"/>
              <a:t>Efecto de absorción de calor (radiación infrarroja) por parte de todos los componentes que absorben calor  en la atmósfera (que absorben radiación infrarroja). Incluye GEI, nubes y aerosoles.</a:t>
            </a:r>
            <a:endParaRPr lang="es-ES" sz="1600" dirty="0"/>
          </a:p>
        </p:txBody>
      </p:sp>
      <p:sp>
        <p:nvSpPr>
          <p:cNvPr id="11" name="10 CuadroTexto"/>
          <p:cNvSpPr txBox="1"/>
          <p:nvPr/>
        </p:nvSpPr>
        <p:spPr>
          <a:xfrm>
            <a:off x="3670564" y="3264656"/>
            <a:ext cx="4717858" cy="830997"/>
          </a:xfrm>
          <a:prstGeom prst="rect">
            <a:avLst/>
          </a:prstGeom>
          <a:noFill/>
        </p:spPr>
        <p:txBody>
          <a:bodyPr wrap="square" rtlCol="0">
            <a:spAutoFit/>
          </a:bodyPr>
          <a:lstStyle/>
          <a:p>
            <a:r>
              <a:rPr lang="es-ES" sz="1600" dirty="0" smtClean="0"/>
              <a:t>Incremento en el promedio de temperatura de la atmósfera terrestre  que puede ocasionar cambios en el clima global.</a:t>
            </a:r>
            <a:endParaRPr lang="es-ES" sz="1600" dirty="0"/>
          </a:p>
        </p:txBody>
      </p:sp>
      <p:sp>
        <p:nvSpPr>
          <p:cNvPr id="12" name="11 CuadroTexto"/>
          <p:cNvSpPr txBox="1"/>
          <p:nvPr/>
        </p:nvSpPr>
        <p:spPr>
          <a:xfrm>
            <a:off x="3670563" y="4815733"/>
            <a:ext cx="4717859" cy="830997"/>
          </a:xfrm>
          <a:prstGeom prst="rect">
            <a:avLst/>
          </a:prstGeom>
          <a:noFill/>
        </p:spPr>
        <p:txBody>
          <a:bodyPr wrap="square" rtlCol="0">
            <a:spAutoFit/>
          </a:bodyPr>
          <a:lstStyle/>
          <a:p>
            <a:r>
              <a:rPr lang="es-ES" sz="1600" dirty="0" smtClean="0"/>
              <a:t>Variaciones en el estado promedio del clima en toda escala temporal y espacial más allá de los fenómenos meteorológicos individuales.</a:t>
            </a:r>
            <a:endParaRPr lang="es-ES" sz="1600" dirty="0"/>
          </a:p>
        </p:txBody>
      </p:sp>
      <p:sp>
        <p:nvSpPr>
          <p:cNvPr id="8" name="7 Rectángulo"/>
          <p:cNvSpPr/>
          <p:nvPr/>
        </p:nvSpPr>
        <p:spPr>
          <a:xfrm>
            <a:off x="899592" y="1719389"/>
            <a:ext cx="2150751" cy="369332"/>
          </a:xfrm>
          <a:prstGeom prst="rect">
            <a:avLst/>
          </a:prstGeom>
        </p:spPr>
        <p:txBody>
          <a:bodyPr wrap="square">
            <a:spAutoFit/>
          </a:bodyPr>
          <a:lstStyle/>
          <a:p>
            <a:pPr algn="ctr"/>
            <a:r>
              <a:rPr lang="es-ES" b="1" dirty="0">
                <a:solidFill>
                  <a:schemeClr val="bg1"/>
                </a:solidFill>
              </a:rPr>
              <a:t>Efecto invernadero</a:t>
            </a:r>
          </a:p>
        </p:txBody>
      </p:sp>
      <p:sp>
        <p:nvSpPr>
          <p:cNvPr id="20" name="19 Rectángulo"/>
          <p:cNvSpPr/>
          <p:nvPr/>
        </p:nvSpPr>
        <p:spPr>
          <a:xfrm>
            <a:off x="827265" y="3438289"/>
            <a:ext cx="2448591" cy="369332"/>
          </a:xfrm>
          <a:prstGeom prst="rect">
            <a:avLst/>
          </a:prstGeom>
        </p:spPr>
        <p:txBody>
          <a:bodyPr wrap="square">
            <a:spAutoFit/>
          </a:bodyPr>
          <a:lstStyle/>
          <a:p>
            <a:pPr algn="ctr"/>
            <a:r>
              <a:rPr lang="es-ES" b="1" dirty="0" smtClean="0">
                <a:solidFill>
                  <a:schemeClr val="bg1"/>
                </a:solidFill>
              </a:rPr>
              <a:t>Calentamiento Global</a:t>
            </a:r>
            <a:endParaRPr lang="es-ES" b="1" dirty="0">
              <a:solidFill>
                <a:schemeClr val="bg1"/>
              </a:solidFill>
            </a:endParaRPr>
          </a:p>
        </p:txBody>
      </p:sp>
      <p:sp>
        <p:nvSpPr>
          <p:cNvPr id="24" name="23 Rectángulo"/>
          <p:cNvSpPr/>
          <p:nvPr/>
        </p:nvSpPr>
        <p:spPr>
          <a:xfrm>
            <a:off x="827265" y="5040349"/>
            <a:ext cx="2448591" cy="369332"/>
          </a:xfrm>
          <a:prstGeom prst="rect">
            <a:avLst/>
          </a:prstGeom>
        </p:spPr>
        <p:txBody>
          <a:bodyPr wrap="square">
            <a:spAutoFit/>
          </a:bodyPr>
          <a:lstStyle/>
          <a:p>
            <a:pPr algn="ctr"/>
            <a:r>
              <a:rPr lang="es-ES" b="1" dirty="0" smtClean="0">
                <a:solidFill>
                  <a:schemeClr val="bg1"/>
                </a:solidFill>
              </a:rPr>
              <a:t>Variabilidad Climática</a:t>
            </a:r>
            <a:endParaRPr lang="es-ES" b="1" dirty="0">
              <a:solidFill>
                <a:schemeClr val="bg1"/>
              </a:solidFill>
            </a:endParaRPr>
          </a:p>
        </p:txBody>
      </p:sp>
    </p:spTree>
    <p:extLst>
      <p:ext uri="{BB962C8B-B14F-4D97-AF65-F5344CB8AC3E}">
        <p14:creationId xmlns:p14="http://schemas.microsoft.com/office/powerpoint/2010/main" val="1611726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6022</TotalTime>
  <Words>4211</Words>
  <Application>Microsoft Office PowerPoint</Application>
  <PresentationFormat>Presentación en pantalla (4:3)</PresentationFormat>
  <Paragraphs>413</Paragraphs>
  <Slides>33</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MS PGothic</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Parra</dc:creator>
  <cp:lastModifiedBy>Joaquin Vietto</cp:lastModifiedBy>
  <cp:revision>626</cp:revision>
  <dcterms:created xsi:type="dcterms:W3CDTF">2014-07-14T16:02:28Z</dcterms:created>
  <dcterms:modified xsi:type="dcterms:W3CDTF">2020-09-15T01:44:24Z</dcterms:modified>
</cp:coreProperties>
</file>