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06" r:id="rId1"/>
  </p:sldMasterIdLst>
  <p:notesMasterIdLst>
    <p:notesMasterId r:id="rId18"/>
  </p:notesMasterIdLst>
  <p:sldIdLst>
    <p:sldId id="303"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6" d="100"/>
          <a:sy n="66" d="100"/>
        </p:scale>
        <p:origin x="142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s-BO" sz="2000">
                <a:latin typeface="Arial"/>
              </a:rPr>
              <a:t>Click to edit the notes format</a:t>
            </a:r>
            <a:endParaRP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s-BO" sz="1400">
                <a:latin typeface="Times New Roman"/>
              </a:rPr>
              <a:t>&lt;header&gt;</a:t>
            </a:r>
            <a:endParaRP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s-BO" sz="1400">
                <a:latin typeface="Times New Roman"/>
              </a:rPr>
              <a:t>&lt;date/time&gt;</a:t>
            </a:r>
            <a:endParaRP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s-BO" sz="1400">
                <a:latin typeface="Times New Roman"/>
              </a:rPr>
              <a:t>&lt;footer&gt;</a:t>
            </a:r>
            <a:endParaRP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AB782A7D-1244-4575-81A2-23C06B81D7B8}" type="slidenum">
              <a:rPr lang="es-BO" sz="1400">
                <a:latin typeface="Times New Roman"/>
              </a:rPr>
              <a:pPr algn="r"/>
              <a:t>‹Nº›</a:t>
            </a:fld>
            <a:endParaRPr/>
          </a:p>
        </p:txBody>
      </p:sp>
    </p:spTree>
    <p:extLst>
      <p:ext uri="{BB962C8B-B14F-4D97-AF65-F5344CB8AC3E}">
        <p14:creationId xmlns:p14="http://schemas.microsoft.com/office/powerpoint/2010/main" val="292679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5680" cy="4114080"/>
          </a:xfrm>
          <a:prstGeom prst="rect">
            <a:avLst/>
          </a:prstGeom>
        </p:spPr>
        <p:txBody>
          <a:bodyPr lIns="0" tIns="0" rIns="0" bIns="0"/>
          <a:lstStyle/>
          <a:p>
            <a:endParaRPr/>
          </a:p>
        </p:txBody>
      </p:sp>
      <p:sp>
        <p:nvSpPr>
          <p:cNvPr id="27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C2A564-AB45-47ED-A682-149532A384FA}" type="slidenum">
              <a:rPr lang="es-BO" sz="1200" strike="noStrike">
                <a:solidFill>
                  <a:srgbClr val="000000"/>
                </a:solidFill>
                <a:latin typeface="Arial"/>
                <a:ea typeface="ＭＳ Ｐゴシック"/>
              </a:rPr>
              <a:pPr algn="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AB782A7D-1244-4575-81A2-23C06B81D7B8}" type="slidenum">
              <a:rPr lang="es-BO" sz="1400" smtClean="0">
                <a:latin typeface="Times New Roman"/>
              </a:rPr>
              <a:pPr algn="r"/>
              <a:t>16</a:t>
            </a:fld>
            <a:endParaRPr lang="es-BO"/>
          </a:p>
        </p:txBody>
      </p:sp>
    </p:spTree>
    <p:extLst>
      <p:ext uri="{BB962C8B-B14F-4D97-AF65-F5344CB8AC3E}">
        <p14:creationId xmlns:p14="http://schemas.microsoft.com/office/powerpoint/2010/main" val="376936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F881ECE-25C1-4F07-AC50-EE1588FE76D5}" type="datetimeFigureOut">
              <a:rPr lang="it-IT" smtClean="0"/>
              <a:pPr/>
              <a:t>03/08/2020</a:t>
            </a:fld>
            <a:endParaRPr lang="it-IT"/>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t-IT"/>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B0A66F5-8D2F-4D3B-B52C-7F413EC86123}" type="slidenum">
              <a:rPr lang="it-IT" smtClean="0"/>
              <a:pPr/>
              <a:t>‹Nº›</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81ECE-25C1-4F07-AC50-EE1588FE76D5}" type="datetimeFigureOut">
              <a:rPr lang="it-IT" smtClean="0"/>
              <a:pPr/>
              <a:t>03/08/2020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81ECE-25C1-4F07-AC50-EE1588FE76D5}" type="datetimeFigureOut">
              <a:rPr lang="it-IT" smtClean="0"/>
              <a:pPr/>
              <a:t>03/08/2020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F881ECE-25C1-4F07-AC50-EE1588FE76D5}" type="datetimeFigureOut">
              <a:rPr lang="it-IT" smtClean="0"/>
              <a:pPr/>
              <a:t>03/08/2020</a:t>
            </a:fld>
            <a:endParaRPr lang="it-IT"/>
          </a:p>
        </p:txBody>
      </p:sp>
      <p:sp>
        <p:nvSpPr>
          <p:cNvPr id="9" name="Slide Number Placeholder 8"/>
          <p:cNvSpPr>
            <a:spLocks noGrp="1"/>
          </p:cNvSpPr>
          <p:nvPr>
            <p:ph type="sldNum" sz="quarter" idx="15"/>
          </p:nvPr>
        </p:nvSpPr>
        <p:spPr/>
        <p:txBody>
          <a:bodyPr rtlCol="0"/>
          <a:lstStyle/>
          <a:p>
            <a:fld id="{BB0A66F5-8D2F-4D3B-B52C-7F413EC86123}" type="slidenum">
              <a:rPr lang="it-IT" smtClean="0"/>
              <a:pPr/>
              <a:t>‹Nº›</a:t>
            </a:fld>
            <a:endParaRPr lang="it-IT"/>
          </a:p>
        </p:txBody>
      </p:sp>
      <p:sp>
        <p:nvSpPr>
          <p:cNvPr id="10" name="Footer Placeholder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881ECE-25C1-4F07-AC50-EE1588FE76D5}" type="datetimeFigureOut">
              <a:rPr lang="it-IT" smtClean="0"/>
              <a:pPr/>
              <a:t>03/08/2020</a:t>
            </a:fld>
            <a:endParaRPr lang="it-IT"/>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t-IT"/>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B0A66F5-8D2F-4D3B-B52C-7F413EC86123}" type="slidenum">
              <a:rPr lang="it-IT" smtClean="0"/>
              <a:pPr/>
              <a:t>‹Nº›</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F881ECE-25C1-4F07-AC50-EE1588FE76D5}" type="datetimeFigureOut">
              <a:rPr lang="it-IT" smtClean="0"/>
              <a:pPr/>
              <a:t>03/08/2020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B0A66F5-8D2F-4D3B-B52C-7F413EC86123}" type="slidenum">
              <a:rPr lang="it-IT" smtClean="0"/>
              <a:pPr/>
              <a:t>‹Nº›</a:t>
            </a:fld>
            <a:endParaRPr lang="it-IT"/>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F881ECE-25C1-4F07-AC50-EE1588FE76D5}" type="datetimeFigureOut">
              <a:rPr lang="it-IT" smtClean="0"/>
              <a:pPr/>
              <a:t>03/08/2020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B0A66F5-8D2F-4D3B-B52C-7F413EC86123}" type="slidenum">
              <a:rPr lang="it-IT" smtClean="0"/>
              <a:pPr/>
              <a:t>‹Nº›</a:t>
            </a:fld>
            <a:endParaRPr lang="it-IT"/>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F881ECE-25C1-4F07-AC50-EE1588FE76D5}" type="datetimeFigureOut">
              <a:rPr lang="it-IT" smtClean="0"/>
              <a:pPr/>
              <a:t>03/08/2020</a:t>
            </a:fld>
            <a:endParaRPr lang="it-IT"/>
          </a:p>
        </p:txBody>
      </p:sp>
      <p:sp>
        <p:nvSpPr>
          <p:cNvPr id="7" name="Slide Number Placeholder 6"/>
          <p:cNvSpPr>
            <a:spLocks noGrp="1"/>
          </p:cNvSpPr>
          <p:nvPr>
            <p:ph type="sldNum" sz="quarter" idx="11"/>
          </p:nvPr>
        </p:nvSpPr>
        <p:spPr/>
        <p:txBody>
          <a:bodyPr rtlCol="0"/>
          <a:lstStyle/>
          <a:p>
            <a:fld id="{BB0A66F5-8D2F-4D3B-B52C-7F413EC86123}" type="slidenum">
              <a:rPr lang="it-IT" smtClean="0"/>
              <a:pPr/>
              <a:t>‹Nº›</a:t>
            </a:fld>
            <a:endParaRPr lang="it-IT"/>
          </a:p>
        </p:txBody>
      </p:sp>
      <p:sp>
        <p:nvSpPr>
          <p:cNvPr id="8" name="Footer Placeholder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1ECE-25C1-4F07-AC50-EE1588FE76D5}" type="datetimeFigureOut">
              <a:rPr lang="it-IT" smtClean="0"/>
              <a:pPr/>
              <a:t>03/08/2020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F881ECE-25C1-4F07-AC50-EE1588FE76D5}" type="datetimeFigureOut">
              <a:rPr lang="it-IT" smtClean="0"/>
              <a:pPr/>
              <a:t>03/08/2020</a:t>
            </a:fld>
            <a:endParaRPr lang="it-IT"/>
          </a:p>
        </p:txBody>
      </p:sp>
      <p:sp>
        <p:nvSpPr>
          <p:cNvPr id="22" name="Slide Number Placeholder 21"/>
          <p:cNvSpPr>
            <a:spLocks noGrp="1"/>
          </p:cNvSpPr>
          <p:nvPr>
            <p:ph type="sldNum" sz="quarter" idx="15"/>
          </p:nvPr>
        </p:nvSpPr>
        <p:spPr/>
        <p:txBody>
          <a:bodyPr rtlCol="0"/>
          <a:lstStyle/>
          <a:p>
            <a:fld id="{BB0A66F5-8D2F-4D3B-B52C-7F413EC86123}" type="slidenum">
              <a:rPr lang="it-IT" smtClean="0"/>
              <a:pPr/>
              <a:t>‹Nº›</a:t>
            </a:fld>
            <a:endParaRPr lang="it-IT"/>
          </a:p>
        </p:txBody>
      </p:sp>
      <p:sp>
        <p:nvSpPr>
          <p:cNvPr id="23" name="Footer Placeholder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F881ECE-25C1-4F07-AC50-EE1588FE76D5}" type="datetimeFigureOut">
              <a:rPr lang="it-IT" smtClean="0"/>
              <a:pPr/>
              <a:t>03/08/2020</a:t>
            </a:fld>
            <a:endParaRPr lang="it-IT"/>
          </a:p>
        </p:txBody>
      </p:sp>
      <p:sp>
        <p:nvSpPr>
          <p:cNvPr id="18" name="Slide Number Placeholder 17"/>
          <p:cNvSpPr>
            <a:spLocks noGrp="1"/>
          </p:cNvSpPr>
          <p:nvPr>
            <p:ph type="sldNum" sz="quarter" idx="11"/>
          </p:nvPr>
        </p:nvSpPr>
        <p:spPr/>
        <p:txBody>
          <a:bodyPr rtlCol="0"/>
          <a:lstStyle/>
          <a:p>
            <a:fld id="{BB0A66F5-8D2F-4D3B-B52C-7F413EC86123}" type="slidenum">
              <a:rPr lang="it-IT" smtClean="0"/>
              <a:pPr/>
              <a:t>‹Nº›</a:t>
            </a:fld>
            <a:endParaRPr lang="it-IT"/>
          </a:p>
        </p:txBody>
      </p:sp>
      <p:sp>
        <p:nvSpPr>
          <p:cNvPr id="21" name="Footer Placeholder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881ECE-25C1-4F07-AC50-EE1588FE76D5}" type="datetimeFigureOut">
              <a:rPr lang="it-IT" smtClean="0"/>
              <a:pPr/>
              <a:t>03/08/2020</a:t>
            </a:fld>
            <a:endParaRPr lang="it-IT"/>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B0A66F5-8D2F-4D3B-B52C-7F413EC86123}" type="slidenum">
              <a:rPr lang="it-IT" smtClean="0"/>
              <a:pPr/>
              <a:t>‹Nº›</a:t>
            </a:fld>
            <a:endParaRPr lang="it-IT"/>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3"/>
          <p:cNvSpPr txBox="1"/>
          <p:nvPr/>
        </p:nvSpPr>
        <p:spPr>
          <a:xfrm>
            <a:off x="6457860" y="6356520"/>
            <a:ext cx="2057130" cy="364680"/>
          </a:xfrm>
          <a:prstGeom prst="rect">
            <a:avLst/>
          </a:prstGeom>
          <a:noFill/>
          <a:ln>
            <a:noFill/>
          </a:ln>
        </p:spPr>
        <p:txBody>
          <a:bodyPr anchor="ctr"/>
          <a:lstStyle/>
          <a:p>
            <a:pPr algn="r">
              <a:lnSpc>
                <a:spcPct val="100000"/>
              </a:lnSpc>
            </a:pPr>
            <a:fld id="{08CA0DF7-8A8A-4FA9-B194-8CED78B95954}" type="slidenum">
              <a:rPr lang="es-BO" sz="1200" strike="noStrike">
                <a:solidFill>
                  <a:srgbClr val="8B8B8B"/>
                </a:solidFill>
                <a:latin typeface="Calibri"/>
              </a:rPr>
              <a:pPr algn="r">
                <a:lnSpc>
                  <a:spcPct val="100000"/>
                </a:lnSpc>
              </a:pPr>
              <a:t>1</a:t>
            </a:fld>
            <a:endParaRPr/>
          </a:p>
        </p:txBody>
      </p:sp>
      <p:sp>
        <p:nvSpPr>
          <p:cNvPr id="5"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BO" sz="2400" b="1" strike="noStrike" dirty="0">
                <a:solidFill>
                  <a:srgbClr val="46424D"/>
                </a:solidFill>
                <a:latin typeface="Arial"/>
                <a:ea typeface="ＭＳ Ｐゴシック"/>
              </a:rPr>
              <a:t>INGENIERIA DE SOFTWARE</a:t>
            </a:r>
          </a:p>
          <a:p>
            <a:pPr algn="ctr">
              <a:lnSpc>
                <a:spcPct val="100000"/>
              </a:lnSpc>
            </a:pPr>
            <a:endParaRPr lang="es-BO" sz="2400" b="1" strike="noStrike" dirty="0">
              <a:solidFill>
                <a:srgbClr val="46424D"/>
              </a:solidFill>
              <a:latin typeface="Arial"/>
              <a:ea typeface="ＭＳ Ｐゴシック"/>
            </a:endParaRPr>
          </a:p>
          <a:p>
            <a:pPr algn="ctr">
              <a:lnSpc>
                <a:spcPct val="100000"/>
              </a:lnSpc>
            </a:pPr>
            <a:r>
              <a:rPr lang="es-BO" sz="2400" b="1" strike="noStrike" dirty="0">
                <a:solidFill>
                  <a:srgbClr val="46424D"/>
                </a:solidFill>
                <a:latin typeface="Arial"/>
                <a:ea typeface="ＭＳ Ｐゴシック"/>
              </a:rPr>
              <a:t>Introducción</a:t>
            </a:r>
            <a:endParaRPr dirty="0"/>
          </a:p>
        </p:txBody>
      </p:sp>
    </p:spTree>
    <p:extLst>
      <p:ext uri="{BB962C8B-B14F-4D97-AF65-F5344CB8AC3E}">
        <p14:creationId xmlns:p14="http://schemas.microsoft.com/office/powerpoint/2010/main" val="37349285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La organizacion de MHC-PMS </a:t>
            </a:r>
            <a:endParaRPr/>
          </a:p>
        </p:txBody>
      </p:sp>
      <p:sp>
        <p:nvSpPr>
          <p:cNvPr id="24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90A9A46-3847-4C8F-8323-FCE4B7CABDE6}" type="slidenum">
              <a:rPr lang="es-BO" sz="1200" strike="noStrike">
                <a:solidFill>
                  <a:srgbClr val="8B8B8B"/>
                </a:solidFill>
                <a:latin typeface="Calibri"/>
              </a:rPr>
              <a:pPr algn="r">
                <a:lnSpc>
                  <a:spcPct val="100000"/>
                </a:lnSpc>
              </a:pPr>
              <a:t>10</a:t>
            </a:fld>
            <a:endParaRPr/>
          </a:p>
        </p:txBody>
      </p:sp>
      <p:pic>
        <p:nvPicPr>
          <p:cNvPr id="6" name="Picture 3" descr="1.6 MHC-PMS.eps"/>
          <p:cNvPicPr>
            <a:picLocks noChangeAspect="1"/>
          </p:cNvPicPr>
          <p:nvPr/>
        </p:nvPicPr>
        <p:blipFill>
          <a:blip r:embed="rId2" cstate="print"/>
          <a:stretch>
            <a:fillRect/>
          </a:stretch>
        </p:blipFill>
        <p:spPr>
          <a:xfrm>
            <a:off x="1763688" y="1621379"/>
            <a:ext cx="5729987" cy="361766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444318" y="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Características clave MHC-PMS</a:t>
            </a:r>
            <a:endParaRPr dirty="0"/>
          </a:p>
        </p:txBody>
      </p:sp>
      <p:sp>
        <p:nvSpPr>
          <p:cNvPr id="246" name="CustomShape 2"/>
          <p:cNvSpPr/>
          <p:nvPr/>
        </p:nvSpPr>
        <p:spPr>
          <a:xfrm>
            <a:off x="252245" y="980728"/>
            <a:ext cx="8473320" cy="528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000" strike="noStrike" dirty="0">
                <a:solidFill>
                  <a:srgbClr val="46424D"/>
                </a:solidFill>
                <a:latin typeface="Arial"/>
                <a:ea typeface="ＭＳ Ｐゴシック"/>
              </a:rPr>
              <a:t>Administración de atención individual</a:t>
            </a:r>
            <a:endParaRPr sz="2000" dirty="0"/>
          </a:p>
          <a:p>
            <a:pPr lvl="1" algn="just">
              <a:lnSpc>
                <a:spcPct val="100000"/>
              </a:lnSpc>
            </a:pPr>
            <a:r>
              <a:rPr lang="es-BO" sz="2000" strike="noStrike" dirty="0">
                <a:solidFill>
                  <a:srgbClr val="46424D"/>
                </a:solidFill>
                <a:latin typeface="Arial"/>
                <a:ea typeface="ＭＳ Ｐゴシック"/>
              </a:rPr>
              <a:t>Los médicos de atención primaria crean registros para pacientes, editan la información en el sistema, ven el historial del paciente, etc. El sistema soporta resúmenes de datos para que los médicos se enteren rápidamente de los problemas y tratamientos clave que se prescribieron.</a:t>
            </a:r>
          </a:p>
          <a:p>
            <a:pPr lvl="1">
              <a:lnSpc>
                <a:spcPct val="100000"/>
              </a:lnSpc>
            </a:pPr>
            <a:endParaRPr sz="2000" dirty="0"/>
          </a:p>
          <a:p>
            <a:pPr>
              <a:lnSpc>
                <a:spcPct val="100000"/>
              </a:lnSpc>
              <a:buFont typeface="Wingdings" charset="2"/>
              <a:buChar char=""/>
            </a:pPr>
            <a:r>
              <a:rPr lang="es-BO" sz="2000" strike="noStrike" dirty="0">
                <a:solidFill>
                  <a:srgbClr val="46424D"/>
                </a:solidFill>
                <a:latin typeface="Arial"/>
                <a:ea typeface="ＭＳ Ｐゴシック"/>
              </a:rPr>
              <a:t>Monitorización del paciente</a:t>
            </a:r>
            <a:endParaRPr sz="2000" dirty="0"/>
          </a:p>
          <a:p>
            <a:pPr lvl="1" algn="just">
              <a:lnSpc>
                <a:spcPct val="100000"/>
              </a:lnSpc>
            </a:pPr>
            <a:r>
              <a:rPr lang="es-BO" sz="2000" strike="noStrike" dirty="0">
                <a:solidFill>
                  <a:srgbClr val="46424D"/>
                </a:solidFill>
                <a:latin typeface="Arial"/>
                <a:ea typeface="ＭＳ Ｐゴシック"/>
              </a:rPr>
              <a:t>El sistema monitoriza regularmente los registros de los pacientes que están involucrados en tratamiento y emite advertencias cuando se detectan posibles dificultades.</a:t>
            </a:r>
          </a:p>
          <a:p>
            <a:pPr lvl="1">
              <a:lnSpc>
                <a:spcPct val="100000"/>
              </a:lnSpc>
            </a:pPr>
            <a:endParaRPr sz="2000" dirty="0"/>
          </a:p>
          <a:p>
            <a:pPr>
              <a:lnSpc>
                <a:spcPct val="100000"/>
              </a:lnSpc>
              <a:buFont typeface="Wingdings" charset="2"/>
              <a:buChar char=""/>
            </a:pPr>
            <a:r>
              <a:rPr lang="es-BO" sz="2000" strike="noStrike" dirty="0">
                <a:solidFill>
                  <a:srgbClr val="46424D"/>
                </a:solidFill>
                <a:latin typeface="Arial"/>
                <a:ea typeface="ＭＳ Ｐゴシック"/>
              </a:rPr>
              <a:t>Informes administrativos</a:t>
            </a:r>
            <a:endParaRPr sz="2000" dirty="0"/>
          </a:p>
          <a:p>
            <a:pPr lvl="1" algn="just">
              <a:lnSpc>
                <a:spcPct val="100000"/>
              </a:lnSpc>
            </a:pPr>
            <a:r>
              <a:rPr lang="es-BO" sz="2000" strike="noStrike" dirty="0">
                <a:solidFill>
                  <a:srgbClr val="46424D"/>
                </a:solidFill>
                <a:latin typeface="Arial"/>
                <a:ea typeface="ＭＳ Ｐゴシック"/>
              </a:rPr>
              <a:t>El sistema genera mensualmente informes administrativos que muestran el número de pacientes tratados en cada clínica, la cantidad de pacientes que ingresaron y salieron del sistema de salud, el total de pacientes internados, los medicamentos prescritos y sus costos, etcétera.</a:t>
            </a:r>
            <a:endParaRPr sz="2000" dirty="0"/>
          </a:p>
        </p:txBody>
      </p:sp>
      <p:sp>
        <p:nvSpPr>
          <p:cNvPr id="24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D891750-8CE5-4704-A8C6-184E1C55D1B1}" type="slidenum">
              <a:rPr lang="es-BO" sz="1200" strike="noStrike">
                <a:solidFill>
                  <a:srgbClr val="8B8B8B"/>
                </a:solidFill>
                <a:latin typeface="Calibri"/>
              </a:rPr>
              <a:pPr algn="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 Cuestiones criticas en MHC-PMS</a:t>
            </a:r>
            <a:endParaRPr dirty="0"/>
          </a:p>
        </p:txBody>
      </p:sp>
      <p:sp>
        <p:nvSpPr>
          <p:cNvPr id="250" name="CustomShape 2"/>
          <p:cNvSpPr/>
          <p:nvPr/>
        </p:nvSpPr>
        <p:spPr>
          <a:xfrm>
            <a:off x="457200" y="1396645"/>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Privacidad</a:t>
            </a:r>
            <a:endParaRPr b="1" dirty="0"/>
          </a:p>
          <a:p>
            <a:pPr lvl="1" algn="just">
              <a:lnSpc>
                <a:spcPct val="100000"/>
              </a:lnSpc>
            </a:pPr>
            <a:r>
              <a:rPr lang="es-BO" sz="2000" strike="noStrike" dirty="0">
                <a:solidFill>
                  <a:srgbClr val="46424D"/>
                </a:solidFill>
                <a:latin typeface="Arial"/>
                <a:ea typeface="ＭＳ Ｐゴシック"/>
              </a:rPr>
              <a:t>Es esencial que la información de los pacientes sea confidencial y nunca se revele a nadie más, aparte del personal médico autorizado y los mismos pacientes. </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Seguridad</a:t>
            </a:r>
            <a:endParaRPr b="1" dirty="0"/>
          </a:p>
          <a:p>
            <a:pPr lvl="1" algn="just">
              <a:lnSpc>
                <a:spcPct val="100000"/>
              </a:lnSpc>
            </a:pPr>
            <a:r>
              <a:rPr lang="es-BO" sz="2000" strike="noStrike" dirty="0">
                <a:solidFill>
                  <a:srgbClr val="46424D"/>
                </a:solidFill>
                <a:latin typeface="Arial"/>
                <a:ea typeface="ＭＳ Ｐゴシック"/>
              </a:rPr>
              <a:t>Algunas patologías mentales hacen que los pacientes se vuelvan suicidas o un peligro para otros individuos. Siempre que sea posible, el sistema debe advertir al personal médico acerca de pacientes potencialmente suicidas o peligrosos.</a:t>
            </a:r>
          </a:p>
          <a:p>
            <a:pPr lvl="1">
              <a:lnSpc>
                <a:spcPct val="100000"/>
              </a:lnSpc>
            </a:pPr>
            <a:endParaRPr dirty="0"/>
          </a:p>
          <a:p>
            <a:pPr lvl="1" algn="just">
              <a:lnSpc>
                <a:spcPct val="100000"/>
              </a:lnSpc>
            </a:pPr>
            <a:r>
              <a:rPr lang="es-BO" sz="2000" strike="noStrike" dirty="0">
                <a:solidFill>
                  <a:srgbClr val="46424D"/>
                </a:solidFill>
                <a:latin typeface="Arial"/>
                <a:ea typeface="ＭＳ Ｐゴシック"/>
              </a:rPr>
              <a:t>El sistema tiene que estar disponible cuando se necesite, de otro modo la seguridad estaría comprometida y sería imposible prescribir a los pacientes el medicamento correcto.</a:t>
            </a:r>
            <a:endParaRPr dirty="0"/>
          </a:p>
        </p:txBody>
      </p:sp>
      <p:sp>
        <p:nvSpPr>
          <p:cNvPr id="25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1CF4B15-BC58-4CE3-B5C8-4B9260CAE421}" type="slidenum">
              <a:rPr lang="es-BO" sz="1200" strike="noStrike">
                <a:solidFill>
                  <a:srgbClr val="8B8B8B"/>
                </a:solidFill>
                <a:latin typeface="Calibri"/>
              </a:rPr>
              <a:pPr algn="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21820" y="-17536"/>
            <a:ext cx="7499176"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AR" sz="2400" b="1" dirty="0">
                <a:solidFill>
                  <a:srgbClr val="46424D"/>
                </a:solidFill>
                <a:latin typeface="Arial"/>
                <a:ea typeface="ＭＳ Ｐゴシック"/>
              </a:rPr>
              <a:t>Estación meteorológica en zonas deshabitadas</a:t>
            </a:r>
            <a:endParaRPr lang="es-AR" sz="2400" b="1" dirty="0"/>
          </a:p>
        </p:txBody>
      </p:sp>
      <p:sp>
        <p:nvSpPr>
          <p:cNvPr id="254" name="CustomShape 2"/>
          <p:cNvSpPr/>
          <p:nvPr/>
        </p:nvSpPr>
        <p:spPr>
          <a:xfrm>
            <a:off x="421820" y="1124744"/>
            <a:ext cx="8228880" cy="51125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BO" sz="2400" b="1" strike="noStrike" dirty="0">
                <a:solidFill>
                  <a:srgbClr val="46424D"/>
                </a:solidFill>
                <a:latin typeface="Arial"/>
                <a:ea typeface="ＭＳ Ｐゴシック"/>
              </a:rPr>
              <a:t>En un país con grandes áreas deshabitadas se decidió instalar varios cientos de estaciones meteorológicas en dichas áreas.</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Las estaciones meteorológicas recopilan datos de un conjunto de instrumentos que miden temperatura y presión, luz solar, lluvia, y rapidez y dirección del viento.</a:t>
            </a:r>
          </a:p>
          <a:p>
            <a:pPr algn="just">
              <a:lnSpc>
                <a:spcPct val="100000"/>
              </a:lnSpc>
            </a:pPr>
            <a:endParaRPr dirty="0"/>
          </a:p>
          <a:p>
            <a:pPr lvl="1" algn="just">
              <a:lnSpc>
                <a:spcPct val="100000"/>
              </a:lnSpc>
            </a:pPr>
            <a:r>
              <a:rPr lang="es-BO" sz="2000" strike="noStrike" dirty="0">
                <a:solidFill>
                  <a:srgbClr val="46424D"/>
                </a:solidFill>
                <a:latin typeface="Arial"/>
                <a:ea typeface="ＭＳ Ｐゴシック"/>
              </a:rPr>
              <a:t>Cada estación meteorológica incluye algunos instrumentos que miden parámetros climatológicos como rapidez y dirección del viento, temperaturas del terreno y aire, presión barométrica y lluvia durante un periodo de 24 horas. Cada uno de dichos instrumentos está controlado por un sistema de software que toma periódicamente lecturas de parámetros y gestiona los datos recolectados desde los instrumentos.  </a:t>
            </a:r>
            <a:endParaRPr dirty="0"/>
          </a:p>
          <a:p>
            <a:pPr>
              <a:lnSpc>
                <a:spcPct val="100000"/>
              </a:lnSpc>
              <a:buFont typeface="Wingdings" charset="2"/>
              <a:buChar char=""/>
            </a:pPr>
            <a:r>
              <a:rPr lang="es-BO" sz="2400" strike="noStrike" dirty="0">
                <a:solidFill>
                  <a:srgbClr val="46424D"/>
                </a:solidFill>
                <a:latin typeface="Arial"/>
                <a:ea typeface="ＭＳ Ｐゴシック"/>
              </a:rPr>
              <a:t> </a:t>
            </a:r>
            <a:endParaRPr dirty="0"/>
          </a:p>
          <a:p>
            <a:pPr>
              <a:lnSpc>
                <a:spcPct val="100000"/>
              </a:lnSpc>
            </a:pPr>
            <a:endParaRPr dirty="0"/>
          </a:p>
        </p:txBody>
      </p:sp>
      <p:sp>
        <p:nvSpPr>
          <p:cNvPr id="25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3153B7-BC0B-4433-9411-2D8F8929A1AB}" type="slidenum">
              <a:rPr lang="es-BO" sz="1200" strike="noStrike">
                <a:solidFill>
                  <a:srgbClr val="8B8B8B"/>
                </a:solidFill>
                <a:latin typeface="Calibri"/>
              </a:rPr>
              <a:pPr algn="r">
                <a:lnSpc>
                  <a:spcPct val="100000"/>
                </a:lnSpc>
              </a:p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El entorno de la estación meteorológica</a:t>
            </a:r>
            <a:endParaRPr/>
          </a:p>
        </p:txBody>
      </p:sp>
      <p:sp>
        <p:nvSpPr>
          <p:cNvPr id="25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450B809-4A57-4E72-9238-EBC17B620713}" type="slidenum">
              <a:rPr lang="es-BO" sz="1200" strike="noStrike">
                <a:solidFill>
                  <a:srgbClr val="8B8B8B"/>
                </a:solidFill>
                <a:latin typeface="Calibri"/>
              </a:rPr>
              <a:pPr algn="r">
                <a:lnSpc>
                  <a:spcPct val="100000"/>
                </a:lnSpc>
              </a:pPr>
              <a:t>14</a:t>
            </a:fld>
            <a:endParaRPr/>
          </a:p>
        </p:txBody>
      </p:sp>
      <p:pic>
        <p:nvPicPr>
          <p:cNvPr id="6" name="Picture 3" descr="1.7 WeatherStationEnv.eps"/>
          <p:cNvPicPr>
            <a:picLocks noChangeAspect="1"/>
          </p:cNvPicPr>
          <p:nvPr/>
        </p:nvPicPr>
        <p:blipFill>
          <a:blip r:embed="rId2" cstate="print"/>
          <a:stretch>
            <a:fillRect/>
          </a:stretch>
        </p:blipFill>
        <p:spPr>
          <a:xfrm>
            <a:off x="1932944" y="2314698"/>
            <a:ext cx="5159738" cy="249090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Sistema de informacion meteorologica</a:t>
            </a:r>
            <a:endParaRPr/>
          </a:p>
        </p:txBody>
      </p:sp>
      <p:sp>
        <p:nvSpPr>
          <p:cNvPr id="262" name="CustomShape 2"/>
          <p:cNvSpPr/>
          <p:nvPr/>
        </p:nvSpPr>
        <p:spPr>
          <a:xfrm>
            <a:off x="79920" y="1484784"/>
            <a:ext cx="86061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El sistema de estación meteorológica</a:t>
            </a:r>
            <a:endParaRPr b="1" dirty="0"/>
          </a:p>
          <a:p>
            <a:pPr lvl="1" algn="just">
              <a:lnSpc>
                <a:spcPct val="100000"/>
              </a:lnSpc>
            </a:pPr>
            <a:r>
              <a:rPr lang="es-BO" sz="2000" strike="noStrike" dirty="0">
                <a:solidFill>
                  <a:srgbClr val="46424D"/>
                </a:solidFill>
                <a:latin typeface="Arial"/>
                <a:ea typeface="ＭＳ Ｐゴシック"/>
              </a:rPr>
              <a:t>Es responsable de recolectar datos meteorológicos, realizar cierto procesamiento de datos inicial y transmitirlo al sistema de gestión de datos.</a:t>
            </a:r>
          </a:p>
          <a:p>
            <a:pPr lvl="1">
              <a:lnSpc>
                <a:spcPct val="100000"/>
              </a:lnSpc>
            </a:pPr>
            <a:endParaRPr dirty="0"/>
          </a:p>
          <a:p>
            <a:pPr indent="-342900">
              <a:buFont typeface="Wingdings" charset="2"/>
              <a:buChar char=""/>
            </a:pPr>
            <a:r>
              <a:rPr lang="es-BO" sz="2400" b="1" dirty="0">
                <a:solidFill>
                  <a:srgbClr val="46424D"/>
                </a:solidFill>
                <a:latin typeface="Arial"/>
                <a:ea typeface="ＭＳ Ｐゴシック"/>
              </a:rPr>
              <a:t>El sistema de gestión y archivado de datos</a:t>
            </a:r>
            <a:endParaRPr sz="2400" b="1" dirty="0">
              <a:solidFill>
                <a:srgbClr val="46424D"/>
              </a:solidFill>
              <a:latin typeface="Arial"/>
              <a:ea typeface="ＭＳ Ｐゴシック"/>
            </a:endParaRPr>
          </a:p>
          <a:p>
            <a:pPr lvl="1" algn="just">
              <a:lnSpc>
                <a:spcPct val="100000"/>
              </a:lnSpc>
            </a:pPr>
            <a:r>
              <a:rPr lang="es-BO" sz="2000" strike="noStrike" dirty="0">
                <a:solidFill>
                  <a:srgbClr val="46424D"/>
                </a:solidFill>
                <a:latin typeface="Arial"/>
                <a:ea typeface="ＭＳ Ｐゴシック"/>
              </a:rPr>
              <a:t>Recolecta los datos de todas las estaciones meteorológicas a campo abierto, realiza procesamiento y análisis de datos.</a:t>
            </a:r>
          </a:p>
          <a:p>
            <a:pPr lvl="1">
              <a:lnSpc>
                <a:spcPct val="100000"/>
              </a:lnSpc>
            </a:pPr>
            <a:endParaRPr dirty="0"/>
          </a:p>
          <a:p>
            <a:pPr indent="-342900">
              <a:lnSpc>
                <a:spcPct val="100000"/>
              </a:lnSpc>
              <a:buFont typeface="Wingdings" charset="2"/>
              <a:buChar char=""/>
            </a:pPr>
            <a:r>
              <a:rPr lang="es-BO" sz="2400" b="1" dirty="0">
                <a:solidFill>
                  <a:srgbClr val="46424D"/>
                </a:solidFill>
                <a:latin typeface="Arial"/>
                <a:ea typeface="ＭＳ Ｐゴシック"/>
              </a:rPr>
              <a:t>El sistema de mantenimiento de estación</a:t>
            </a:r>
            <a:endParaRPr sz="2400" b="1" dirty="0">
              <a:solidFill>
                <a:srgbClr val="46424D"/>
              </a:solidFill>
              <a:latin typeface="Arial"/>
              <a:ea typeface="ＭＳ Ｐゴシック"/>
            </a:endParaRPr>
          </a:p>
          <a:p>
            <a:pPr lvl="1" algn="just">
              <a:lnSpc>
                <a:spcPct val="100000"/>
              </a:lnSpc>
            </a:pPr>
            <a:r>
              <a:rPr lang="es-BO" sz="2000" strike="noStrike" dirty="0">
                <a:solidFill>
                  <a:srgbClr val="46424D"/>
                </a:solidFill>
                <a:latin typeface="Arial"/>
                <a:ea typeface="ＭＳ Ｐゴシック"/>
              </a:rPr>
              <a:t>Se comunica por satélite con todas las estaciones meteorológicas a campo abierto, para monitorizar el estado de dichos sistemas y dar reportes sobre problemas. </a:t>
            </a:r>
            <a:endParaRPr dirty="0"/>
          </a:p>
        </p:txBody>
      </p:sp>
      <p:sp>
        <p:nvSpPr>
          <p:cNvPr id="26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F342D2C-557B-40CE-BC8D-72F5ADB0BD28}" type="slidenum">
              <a:rPr lang="es-BO" sz="1200" strike="noStrike">
                <a:solidFill>
                  <a:srgbClr val="8B8B8B"/>
                </a:solidFill>
                <a:latin typeface="Calibri"/>
              </a:rPr>
              <a:pPr algn="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251520" y="13716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Funcionalidad adicional del software</a:t>
            </a:r>
            <a:endParaRPr dirty="0"/>
          </a:p>
        </p:txBody>
      </p:sp>
      <p:sp>
        <p:nvSpPr>
          <p:cNvPr id="266" name="CustomShape 2"/>
          <p:cNvSpPr/>
          <p:nvPr/>
        </p:nvSpPr>
        <p:spPr>
          <a:xfrm>
            <a:off x="323528" y="1279440"/>
            <a:ext cx="8228880" cy="53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Monitorear los instrumentos, la energía y el hardware de comunicación, reportar fallas al sistema de administración.</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Administrar la energía del sistema, garantizar que las baterías se carguen si las condiciones ambientales lo permiten y desconectar los generadores ante condiciones meteorológicas adversas (viento fuerte).</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Permitir la reconfiguración dinámica donde partes del software se sustituyan con nuevas versiones, y los instrumentos de respaldo se enciendan en el sistema en caso de falla de éste.</a:t>
            </a:r>
            <a:endParaRPr dirty="0"/>
          </a:p>
        </p:txBody>
      </p:sp>
      <p:sp>
        <p:nvSpPr>
          <p:cNvPr id="26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8CA6E9E-D084-4680-898C-882D6B0B1185}" type="slidenum">
              <a:rPr lang="es-BO" sz="1200" strike="noStrike">
                <a:solidFill>
                  <a:srgbClr val="8B8B8B"/>
                </a:solidFill>
                <a:latin typeface="Calibri"/>
              </a:rPr>
              <a:pPr algn="r">
                <a:lnSpc>
                  <a:spcPct val="100000"/>
                </a:lnSpc>
              </a:p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Estudios de caso</a:t>
            </a:r>
            <a:endParaRPr/>
          </a:p>
        </p:txBody>
      </p:sp>
      <p:sp>
        <p:nvSpPr>
          <p:cNvPr id="21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Una bomba de insulina personal </a:t>
            </a:r>
            <a:endParaRPr b="1" dirty="0"/>
          </a:p>
          <a:p>
            <a:pPr lvl="1" algn="just">
              <a:lnSpc>
                <a:spcPct val="100000"/>
              </a:lnSpc>
            </a:pPr>
            <a:r>
              <a:rPr lang="es-BO" sz="2000" strike="noStrike" dirty="0">
                <a:solidFill>
                  <a:srgbClr val="46424D"/>
                </a:solidFill>
                <a:latin typeface="Arial"/>
                <a:ea typeface="ＭＳ Ｐゴシック"/>
              </a:rPr>
              <a:t>Un sistema embebido, una bomba de insulina utilizada por pacientes diabéticos para mantener el control de la glucosa en sangre</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Un sistema de gestión de pacientes en </a:t>
            </a:r>
            <a:r>
              <a:rPr lang="es-BO" sz="2400" b="1" strike="noStrike" dirty="0" err="1">
                <a:solidFill>
                  <a:srgbClr val="46424D"/>
                </a:solidFill>
                <a:latin typeface="Arial"/>
                <a:ea typeface="ＭＳ Ｐゴシック"/>
              </a:rPr>
              <a:t>clinicas</a:t>
            </a:r>
            <a:r>
              <a:rPr lang="es-BO" sz="2400" b="1" strike="noStrike" dirty="0">
                <a:solidFill>
                  <a:srgbClr val="46424D"/>
                </a:solidFill>
                <a:latin typeface="Arial"/>
                <a:ea typeface="ＭＳ Ｐゴシック"/>
              </a:rPr>
              <a:t> de salud mental</a:t>
            </a:r>
            <a:endParaRPr b="1" dirty="0"/>
          </a:p>
          <a:p>
            <a:pPr lvl="1">
              <a:lnSpc>
                <a:spcPct val="100000"/>
              </a:lnSpc>
            </a:pPr>
            <a:r>
              <a:rPr lang="es-BO" sz="2000" strike="noStrike" dirty="0">
                <a:solidFill>
                  <a:srgbClr val="46424D"/>
                </a:solidFill>
                <a:latin typeface="Arial"/>
                <a:ea typeface="ＭＳ Ｐゴシック"/>
              </a:rPr>
              <a:t>Un sistema gestión  para mantener un registro de las personas que reciben la atención en clínicas especializadas en salud mental.</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Una estación meteorológica en zonas deshabitadas</a:t>
            </a:r>
            <a:endParaRPr b="1" dirty="0"/>
          </a:p>
          <a:p>
            <a:pPr lvl="1">
              <a:lnSpc>
                <a:spcPct val="100000"/>
              </a:lnSpc>
            </a:pPr>
            <a:r>
              <a:rPr lang="es-BO" sz="2000" strike="noStrike" dirty="0">
                <a:solidFill>
                  <a:srgbClr val="46424D"/>
                </a:solidFill>
                <a:latin typeface="Arial"/>
                <a:ea typeface="ＭＳ Ｐゴシック"/>
              </a:rPr>
              <a:t>Un sistema de recolección de datos que recoge información sobre las condiciones climáticas en las zonas remotas.</a:t>
            </a:r>
            <a:endParaRPr dirty="0"/>
          </a:p>
        </p:txBody>
      </p:sp>
      <p:sp>
        <p:nvSpPr>
          <p:cNvPr id="21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58D2700-95AE-4E4B-817A-72AD55C8D593}" type="slidenum">
              <a:rPr lang="es-BO" sz="1200" strike="noStrike">
                <a:solidFill>
                  <a:srgbClr val="8B8B8B"/>
                </a:solidFill>
                <a:latin typeface="Calibri"/>
              </a:rPr>
              <a:pPr algn="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83568" y="-512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BO" sz="2400" b="1" strike="noStrike" dirty="0">
                <a:solidFill>
                  <a:srgbClr val="46424D"/>
                </a:solidFill>
                <a:latin typeface="Arial"/>
                <a:ea typeface="ＭＳ Ｐゴシック"/>
              </a:rPr>
              <a:t>Sistema de control para una bomba de insulina</a:t>
            </a:r>
            <a:endParaRPr dirty="0"/>
          </a:p>
        </p:txBody>
      </p:sp>
      <p:sp>
        <p:nvSpPr>
          <p:cNvPr id="214" name="CustomShape 2"/>
          <p:cNvSpPr/>
          <p:nvPr/>
        </p:nvSpPr>
        <p:spPr>
          <a:xfrm>
            <a:off x="395536" y="836824"/>
            <a:ext cx="8228880" cy="5773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BO" sz="2400" b="1" strike="noStrike" dirty="0">
                <a:solidFill>
                  <a:srgbClr val="46424D"/>
                </a:solidFill>
                <a:latin typeface="Arial"/>
                <a:ea typeface="ＭＳ Ｐゴシック"/>
              </a:rPr>
              <a:t>Sistema embebido que mediante un sensor determina el nivel de glucosa en sangre y calcula la cantidad de insulina que se debe inyectar a la persona</a:t>
            </a:r>
            <a:r>
              <a:rPr lang="es-BO" sz="2400" strike="noStrike" dirty="0">
                <a:solidFill>
                  <a:srgbClr val="46424D"/>
                </a:solidFill>
                <a:latin typeface="Arial"/>
                <a:ea typeface="ＭＳ Ｐゴシック"/>
              </a:rPr>
              <a:t>.</a:t>
            </a:r>
          </a:p>
          <a:p>
            <a:pPr>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Cálculo basado en la tasa de variación de los niveles de glucosa en la sangre.</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Envía señales a la micro-bomba para enviar la dosis adecuada de insulina.</a:t>
            </a:r>
          </a:p>
          <a:p>
            <a:pPr algn="just">
              <a:lnSpc>
                <a:spcPct val="100000"/>
              </a:lnSpc>
              <a:buFont typeface="Wingdings" charset="2"/>
              <a:buChar char=""/>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Sistema de seguridad crítico</a:t>
            </a:r>
            <a:r>
              <a:rPr lang="es-BO" sz="2400" strike="noStrike" dirty="0">
                <a:solidFill>
                  <a:srgbClr val="46424D"/>
                </a:solidFill>
                <a:latin typeface="Arial"/>
                <a:ea typeface="ＭＳ Ｐゴシック"/>
              </a:rPr>
              <a:t>:</a:t>
            </a:r>
          </a:p>
          <a:p>
            <a:pPr lvl="1" algn="just">
              <a:buFont typeface="Wingdings" charset="2"/>
              <a:buChar char=""/>
            </a:pPr>
            <a:r>
              <a:rPr lang="es-BO" sz="2400" strike="noStrike" dirty="0">
                <a:solidFill>
                  <a:srgbClr val="46424D"/>
                </a:solidFill>
                <a:latin typeface="Arial"/>
                <a:ea typeface="ＭＳ Ｐゴシック"/>
              </a:rPr>
              <a:t> Niveles bajos de azúcar en sangre pueden provocar el mal funcionamiento cerebral, coma y la muerte; </a:t>
            </a:r>
          </a:p>
          <a:p>
            <a:pPr lvl="1" algn="just">
              <a:buFont typeface="Wingdings" charset="2"/>
              <a:buChar char=""/>
            </a:pPr>
            <a:r>
              <a:rPr lang="es-BO" sz="2400" strike="noStrike" dirty="0">
                <a:solidFill>
                  <a:srgbClr val="46424D"/>
                </a:solidFill>
                <a:latin typeface="Arial"/>
                <a:ea typeface="ＭＳ Ｐゴシック"/>
              </a:rPr>
              <a:t>Niveles altos de azúcar en sangre tienen consecuencias a largo plazo, como lesiones oculares y renales.</a:t>
            </a:r>
            <a:endParaRPr dirty="0"/>
          </a:p>
        </p:txBody>
      </p:sp>
      <p:sp>
        <p:nvSpPr>
          <p:cNvPr id="21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DBC8B67-F252-49AB-94FB-7C1B663ACA09}" type="slidenum">
              <a:rPr lang="es-BO" sz="1200" strike="noStrike">
                <a:solidFill>
                  <a:srgbClr val="8B8B8B"/>
                </a:solidFill>
                <a:latin typeface="Calibri"/>
              </a:rPr>
              <a:pPr algn="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s-BO" sz="2400" b="1" strike="noStrike" dirty="0">
                <a:solidFill>
                  <a:srgbClr val="46424D"/>
                </a:solidFill>
                <a:latin typeface="Arial"/>
                <a:ea typeface="ＭＳ Ｐゴシック"/>
              </a:rPr>
              <a:t>Arquitectura del Hardware de bomba de insulina</a:t>
            </a:r>
            <a:endParaRPr dirty="0"/>
          </a:p>
        </p:txBody>
      </p:sp>
      <p:sp>
        <p:nvSpPr>
          <p:cNvPr id="21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8B5C6C0-40E8-48DA-B868-6831A80E034E}" type="slidenum">
              <a:rPr lang="es-BO" sz="1200" strike="noStrike">
                <a:solidFill>
                  <a:srgbClr val="8B8B8B"/>
                </a:solidFill>
                <a:latin typeface="Calibri"/>
              </a:rPr>
              <a:pPr algn="r">
                <a:lnSpc>
                  <a:spcPct val="100000"/>
                </a:lnSpc>
              </a:pPr>
              <a:t>4</a:t>
            </a:fld>
            <a:endParaRPr/>
          </a:p>
        </p:txBody>
      </p:sp>
      <p:pic>
        <p:nvPicPr>
          <p:cNvPr id="220" name="Picture 2"/>
          <p:cNvPicPr/>
          <p:nvPr/>
        </p:nvPicPr>
        <p:blipFill>
          <a:blip r:embed="rId2" cstate="print"/>
          <a:srcRect l="363001" t="-2008683" r="630232" b="-2068189"/>
          <a:stretch/>
        </p:blipFill>
        <p:spPr>
          <a:xfrm>
            <a:off x="1897920" y="2138040"/>
            <a:ext cx="5263920" cy="3379680"/>
          </a:xfrm>
          <a:prstGeom prst="rect">
            <a:avLst/>
          </a:prstGeom>
          <a:ln>
            <a:noFill/>
          </a:ln>
        </p:spPr>
      </p:pic>
      <p:pic>
        <p:nvPicPr>
          <p:cNvPr id="6" name="Picture 3" descr="1.4 InsulinPumpHW.eps"/>
          <p:cNvPicPr>
            <a:picLocks noChangeAspect="1"/>
          </p:cNvPicPr>
          <p:nvPr/>
        </p:nvPicPr>
        <p:blipFill>
          <a:blip r:embed="rId3" cstate="print"/>
          <a:stretch>
            <a:fillRect/>
          </a:stretch>
        </p:blipFill>
        <p:spPr>
          <a:xfrm>
            <a:off x="1911696" y="1904523"/>
            <a:ext cx="5152189" cy="327866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Modelo de actividad de la bomba de insulina</a:t>
            </a:r>
            <a:endParaRPr/>
          </a:p>
        </p:txBody>
      </p:sp>
      <p:sp>
        <p:nvSpPr>
          <p:cNvPr id="22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D034B24-FB54-4A5F-89B8-244586DFB73C}" type="slidenum">
              <a:rPr lang="es-BO" sz="1200" strike="noStrike">
                <a:solidFill>
                  <a:srgbClr val="8B8B8B"/>
                </a:solidFill>
                <a:latin typeface="Calibri"/>
              </a:rPr>
              <a:pPr algn="r">
                <a:lnSpc>
                  <a:spcPct val="100000"/>
                </a:lnSpc>
              </a:pPr>
              <a:t>5</a:t>
            </a:fld>
            <a:endParaRPr/>
          </a:p>
        </p:txBody>
      </p:sp>
      <p:pic>
        <p:nvPicPr>
          <p:cNvPr id="6" name="Picture 3" descr="1.5 InsulinPumpActDiag.eps"/>
          <p:cNvPicPr>
            <a:picLocks noChangeAspect="1"/>
          </p:cNvPicPr>
          <p:nvPr/>
        </p:nvPicPr>
        <p:blipFill>
          <a:blip r:embed="rId2" cstate="print"/>
          <a:stretch>
            <a:fillRect/>
          </a:stretch>
        </p:blipFill>
        <p:spPr>
          <a:xfrm>
            <a:off x="455980" y="2132856"/>
            <a:ext cx="7603963" cy="260409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Requerimientos esenciales de alto nivel</a:t>
            </a:r>
            <a:endParaRPr/>
          </a:p>
        </p:txBody>
      </p:sp>
      <p:sp>
        <p:nvSpPr>
          <p:cNvPr id="22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El sistema tiene que estar disponible para entregar insulina cuando se requiera.</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El sistema requiere funcionar de manera confiable y entregar la cantidad correcta de insulina, para contrarrestar el nivel actual de azúcar en la sangre. </a:t>
            </a:r>
          </a:p>
          <a:p>
            <a:pPr algn="just">
              <a:lnSpc>
                <a:spcPct val="100000"/>
              </a:lnSpc>
            </a:pPr>
            <a:endParaRPr dirty="0"/>
          </a:p>
          <a:p>
            <a:pPr algn="ctr">
              <a:lnSpc>
                <a:spcPct val="100000"/>
              </a:lnSpc>
            </a:pPr>
            <a:r>
              <a:rPr lang="es-BO" sz="2400" b="1" strike="noStrike" dirty="0">
                <a:solidFill>
                  <a:srgbClr val="46424D"/>
                </a:solidFill>
                <a:latin typeface="Arial"/>
                <a:ea typeface="ＭＳ Ｐゴシック"/>
              </a:rPr>
              <a:t>Por consiguiente, el sistema debe diseñarse e implementarse para garantizar que siempre satisfaga dichos requerimientos.</a:t>
            </a:r>
            <a:endParaRPr b="1" dirty="0"/>
          </a:p>
        </p:txBody>
      </p:sp>
      <p:sp>
        <p:nvSpPr>
          <p:cNvPr id="22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FB68A1D-4507-477C-84C3-02676CACBD81}" type="slidenum">
              <a:rPr lang="es-BO" sz="1200" strike="noStrike">
                <a:solidFill>
                  <a:srgbClr val="8B8B8B"/>
                </a:solidFill>
                <a:latin typeface="Calibri"/>
              </a:rPr>
              <a:pPr algn="r">
                <a:lnSpc>
                  <a:spcPct val="100000"/>
                </a:lnSpc>
              </a:p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AR" sz="2400" b="1" dirty="0">
                <a:solidFill>
                  <a:srgbClr val="46424D"/>
                </a:solidFill>
                <a:latin typeface="Arial"/>
                <a:ea typeface="ＭＳ Ｐゴシック"/>
              </a:rPr>
              <a:t>Un sistema de gestión de pacientes en clínicas especializadas en salud mental</a:t>
            </a:r>
            <a:endParaRPr lang="es-AR" sz="2400" b="1" dirty="0"/>
          </a:p>
        </p:txBody>
      </p:sp>
      <p:sp>
        <p:nvSpPr>
          <p:cNvPr id="230" name="CustomShape 2"/>
          <p:cNvSpPr/>
          <p:nvPr/>
        </p:nvSpPr>
        <p:spPr>
          <a:xfrm>
            <a:off x="457200" y="1458201"/>
            <a:ext cx="8228880" cy="51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BO" sz="2400" b="1" strike="noStrike" dirty="0">
                <a:solidFill>
                  <a:srgbClr val="46424D"/>
                </a:solidFill>
                <a:latin typeface="Arial"/>
                <a:ea typeface="ＭＳ Ｐゴシック"/>
              </a:rPr>
              <a:t>Un sistema de información médica, que gestiona la información de los pacientes y los tratamientos que reciben.</a:t>
            </a:r>
          </a:p>
          <a:p>
            <a:pPr>
              <a:lnSpc>
                <a:spcPct val="100000"/>
              </a:lnSpc>
              <a:buFont typeface="Wingdings" charset="2"/>
              <a:buChar char=""/>
            </a:pPr>
            <a:endParaRPr lang="es-BO" sz="2400" strike="noStrike" dirty="0">
              <a:solidFill>
                <a:srgbClr val="46424D"/>
              </a:solidFill>
              <a:latin typeface="Arial"/>
              <a:ea typeface="ＭＳ Ｐゴシック"/>
            </a:endParaRPr>
          </a:p>
          <a:p>
            <a:pPr algn="just">
              <a:lnSpc>
                <a:spcPct val="100000"/>
              </a:lnSpc>
              <a:buFont typeface="Wingdings" charset="2"/>
              <a:buChar char=""/>
            </a:pPr>
            <a:r>
              <a:rPr lang="es-BO" sz="2400" strike="noStrike" dirty="0">
                <a:solidFill>
                  <a:srgbClr val="46424D"/>
                </a:solidFill>
                <a:latin typeface="Arial"/>
                <a:ea typeface="ＭＳ Ｐゴシック"/>
              </a:rPr>
              <a:t>La mayoría de los pacientes con problemas de salud mental no requieren internación, pero sí asistir regularmente a clínicas especializadas donde se reúnen con un médico que tiene conocimiento detallado de sus problemas.</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Estas clínicas funcionan en hospitales, consultorios médicos locales o centros comunitarios.</a:t>
            </a:r>
            <a:endParaRPr dirty="0"/>
          </a:p>
        </p:txBody>
      </p:sp>
      <p:sp>
        <p:nvSpPr>
          <p:cNvPr id="23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4A2AEB8-705B-41F2-8CC0-BDDC89A11829}" type="slidenum">
              <a:rPr lang="es-BO" sz="1200" strike="noStrike">
                <a:solidFill>
                  <a:srgbClr val="8B8B8B"/>
                </a:solidFill>
                <a:latin typeface="Calibri"/>
              </a:rPr>
              <a:pPr algn="r">
                <a:lnSpc>
                  <a:spcPct val="100000"/>
                </a:lnSpc>
              </a:p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57200" y="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MHC-PMS</a:t>
            </a:r>
            <a:endParaRPr dirty="0"/>
          </a:p>
        </p:txBody>
      </p:sp>
      <p:sp>
        <p:nvSpPr>
          <p:cNvPr id="234" name="CustomShape 2"/>
          <p:cNvSpPr/>
          <p:nvPr/>
        </p:nvSpPr>
        <p:spPr>
          <a:xfrm>
            <a:off x="457020" y="1249273"/>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El MHC-PMS (sistema de administración de pacientes con problemas de salud mental) es un sistema de información destinado para usarse en clínicas. </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Utiliza una base de datos centralizada con información de los pacientes. Puede operarse también en modo local desde sitios sin conectividad.</a:t>
            </a:r>
          </a:p>
          <a:p>
            <a:pPr algn="just">
              <a:lnSpc>
                <a:spcPct val="100000"/>
              </a:lnSpc>
              <a:buFont typeface="Wingdings" charset="2"/>
              <a:buChar char=""/>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Cuando se dispone de acceso a red, se accede a la información en la base de datos. De lo contrario se utilizan copias locales de los registros de pacientes.</a:t>
            </a:r>
            <a:endParaRPr dirty="0"/>
          </a:p>
        </p:txBody>
      </p:sp>
      <p:sp>
        <p:nvSpPr>
          <p:cNvPr id="23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20FF299-F79A-43AF-AB72-9C68E4F8266B}" type="slidenum">
              <a:rPr lang="es-BO" sz="1200" strike="noStrike">
                <a:solidFill>
                  <a:srgbClr val="8B8B8B"/>
                </a:solidFill>
                <a:latin typeface="Calibri"/>
              </a:rPr>
              <a:pPr algn="r">
                <a:lnSpc>
                  <a:spcPct val="100000"/>
                </a:lnSpc>
              </a:p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425126" y="751028"/>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Las metas de MHC-PMS</a:t>
            </a:r>
            <a:endParaRPr dirty="0"/>
          </a:p>
        </p:txBody>
      </p:sp>
      <p:sp>
        <p:nvSpPr>
          <p:cNvPr id="238" name="CustomShape 2"/>
          <p:cNvSpPr/>
          <p:nvPr/>
        </p:nvSpPr>
        <p:spPr>
          <a:xfrm>
            <a:off x="425126" y="2492896"/>
            <a:ext cx="8228880" cy="26928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Generar información de gestión que permita a los administradores de servicios de salud valorar el desempeño contra objetivos locales y de gobierno.</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Proporcionar al personal médico información oportuna para apoyar el tratamiento de los pacientes.</a:t>
            </a:r>
            <a:endParaRPr dirty="0"/>
          </a:p>
        </p:txBody>
      </p:sp>
      <p:sp>
        <p:nvSpPr>
          <p:cNvPr id="24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196DA2-B297-46A9-9D01-E9805872493F}" type="slidenum">
              <a:rPr lang="es-BO" sz="1200" strike="noStrike">
                <a:solidFill>
                  <a:srgbClr val="8B8B8B"/>
                </a:solidFill>
                <a:latin typeface="Calibri"/>
              </a:rPr>
              <a:pPr algn="r">
                <a:lnSpc>
                  <a:spcPct val="100000"/>
                </a:lnSpc>
              </a:p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1337</TotalTime>
  <Words>1016</Words>
  <Application>Microsoft Office PowerPoint</Application>
  <PresentationFormat>Presentación en pantalla (4:3)</PresentationFormat>
  <Paragraphs>105</Paragraphs>
  <Slides>16</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ＭＳ Ｐゴシック</vt:lpstr>
      <vt:lpstr>Arial</vt:lpstr>
      <vt:lpstr>Calibri</vt:lpstr>
      <vt:lpstr>Century Schoolbook</vt:lpstr>
      <vt:lpstr>DejaVu Sans</vt:lpstr>
      <vt:lpstr>Times New Roman</vt:lpstr>
      <vt:lpstr>Wingdings</vt:lpstr>
      <vt:lpstr>Wingdings 2</vt:lpstr>
      <vt:lpstr>Oriel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Alejandra</dc:creator>
  <cp:lastModifiedBy>Alejandra</cp:lastModifiedBy>
  <cp:revision>40</cp:revision>
  <dcterms:modified xsi:type="dcterms:W3CDTF">2020-08-04T00:34:36Z</dcterms:modified>
</cp:coreProperties>
</file>