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2" r:id="rId1"/>
  </p:sldMasterIdLst>
  <p:notesMasterIdLst>
    <p:notesMasterId r:id="rId10"/>
  </p:notesMasterIdLst>
  <p:sldIdLst>
    <p:sldId id="264" r:id="rId2"/>
    <p:sldId id="265" r:id="rId3"/>
    <p:sldId id="257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E510A-C3FA-4869-9F85-BD64EAAC4AA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845B2-648C-418B-9A72-C51588E40A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512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2275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7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9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28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26346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071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8581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817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80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706274-431F-44D1-9070-C93D1E80DCF5}" type="datetimeFigureOut">
              <a:rPr lang="es-AR" smtClean="0"/>
              <a:t>18/3/2020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2D15AD1-9D33-40CB-8C5B-989EFFA5467A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83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B24D0-6B78-488B-86D5-29444FD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64" y="1551123"/>
            <a:ext cx="9442421" cy="2556420"/>
          </a:xfrm>
        </p:spPr>
        <p:txBody>
          <a:bodyPr>
            <a:normAutofit/>
          </a:bodyPr>
          <a:lstStyle/>
          <a:p>
            <a:pPr algn="ctr"/>
            <a:r>
              <a:rPr lang="es-AR" sz="6000" dirty="0" smtClean="0"/>
              <a:t>Lenguajes Formales y Autómatas</a:t>
            </a:r>
            <a:endParaRPr lang="es-AR" sz="6000" dirty="0"/>
          </a:p>
        </p:txBody>
      </p:sp>
    </p:spTree>
    <p:extLst>
      <p:ext uri="{BB962C8B-B14F-4D97-AF65-F5344CB8AC3E}">
        <p14:creationId xmlns:p14="http://schemas.microsoft.com/office/powerpoint/2010/main" val="38393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C18-3719-4444-8391-5A4C0657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056" y="1571925"/>
            <a:ext cx="8596668" cy="265981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Unidad 1: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Lenguajes </a:t>
            </a:r>
            <a:r>
              <a:rPr lang="es-ES" dirty="0"/>
              <a:t>y Gramáticas Formales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370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4627" y="109182"/>
            <a:ext cx="7165791" cy="554990"/>
          </a:xfrm>
        </p:spPr>
        <p:txBody>
          <a:bodyPr>
            <a:normAutofit fontScale="90000"/>
          </a:bodyPr>
          <a:lstStyle/>
          <a:p>
            <a:r>
              <a:rPr lang="es-A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Definiciones</a:t>
            </a:r>
            <a:endParaRPr lang="es-A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33797" y="882537"/>
            <a:ext cx="11096345" cy="619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5"/>
              </a:spcBef>
              <a:buSzPts val="1200"/>
              <a:tabLst>
                <a:tab pos="330200" algn="l"/>
              </a:tabLst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Símbolo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entidad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abstracta,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definible. Son letras, números, palabras, etc..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Ejemplos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sz="20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b , c , # , 0 , 1 , + , * ,then, begin, end, else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</a:t>
            </a:r>
            <a:endParaRPr lang="en-US" sz="20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Vocabulario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alfabeto: </a:t>
            </a: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conjunto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finito,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vacío,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símbolos, </a:t>
            </a:r>
            <a:b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Ejemplos </a:t>
            </a:r>
            <a:r>
              <a:rPr lang="es-AR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41375">
              <a:spcBef>
                <a:spcPts val="102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V1 = {A , B , C , D , E , F , G , H , . . . , X , Y , Z}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41375" marR="2056130">
              <a:lnSpc>
                <a:spcPct val="130000"/>
              </a:lnSpc>
              <a:spcBef>
                <a:spcPts val="42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V2 = {a , b , c , d , 0 , 1 , 2 , 3 , 4 , * , # , +} </a:t>
            </a:r>
            <a:endParaRPr lang="en-US" sz="20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41375" marR="2056130">
              <a:lnSpc>
                <a:spcPct val="130000"/>
              </a:lnSpc>
              <a:spcBef>
                <a:spcPts val="42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V3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 {0 , 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1}</a:t>
            </a:r>
          </a:p>
          <a:p>
            <a:pPr marL="841375" marR="2056130">
              <a:lnSpc>
                <a:spcPct val="130000"/>
              </a:lnSpc>
              <a:spcBef>
                <a:spcPts val="420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V4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 {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if,then,begin,end,else,a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b, ; , =, 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&gt;}</a:t>
            </a:r>
          </a:p>
          <a:p>
            <a:pPr marL="0" lvl="1"/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Cadena o palabra</a:t>
            </a: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secuencia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finita de símbolos de un determinado alfabeto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Ejemplos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2"/>
            <a:r>
              <a:rPr lang="es-ES" sz="2000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abcbes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cadena sobre el 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alfabeto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V2 </a:t>
            </a:r>
          </a:p>
          <a:p>
            <a:pPr lvl="2"/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000111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sobre el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alfabeto V3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2"/>
            <a:r>
              <a:rPr lang="es-ES" sz="2000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If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a&gt;b </a:t>
            </a:r>
            <a:r>
              <a:rPr lang="es-ES" sz="2000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then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b=a;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sobre el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V4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41375">
              <a:spcBef>
                <a:spcPts val="15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23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0282" y="498143"/>
            <a:ext cx="9601200" cy="5889010"/>
          </a:xfrm>
        </p:spPr>
        <p:txBody>
          <a:bodyPr>
            <a:normAutofit fontScale="25000" lnSpcReduction="20000"/>
          </a:bodyPr>
          <a:lstStyle/>
          <a:p>
            <a:pPr marL="0" lvl="1" indent="0">
              <a:buNone/>
            </a:pPr>
            <a:endParaRPr lang="es-ES" sz="8000" b="1" dirty="0" smtClean="0">
              <a:latin typeface="+mj-lt"/>
              <a:ea typeface="+mj-ea"/>
              <a:cs typeface="+mj-cs"/>
            </a:endParaRPr>
          </a:p>
          <a:p>
            <a:pPr marL="0" lvl="1" indent="0">
              <a:buNone/>
            </a:pPr>
            <a:r>
              <a:rPr lang="es-ES" sz="8000" b="1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Longitud de cadena</a:t>
            </a:r>
            <a:r>
              <a:rPr lang="en-US" sz="8000" b="1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s-ES" sz="8000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número </a:t>
            </a:r>
            <a:r>
              <a:rPr lang="es-ES" sz="8000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símbolos que contiene. </a:t>
            </a:r>
            <a:endParaRPr lang="en-US" sz="8000" i="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ES" sz="8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Ejemplos </a:t>
            </a:r>
            <a:endParaRPr lang="en-US" sz="8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s-ES" sz="8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|</a:t>
            </a:r>
            <a:r>
              <a:rPr lang="es-ES" sz="80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abcb</a:t>
            </a:r>
            <a:r>
              <a:rPr lang="es-ES" sz="8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|→4</a:t>
            </a:r>
            <a:endParaRPr lang="en-US" sz="8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s-ES" sz="8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|a+2*b|→5</a:t>
            </a:r>
            <a:endParaRPr lang="en-US" sz="8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s-ES" sz="8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|000111|→6</a:t>
            </a:r>
            <a:endParaRPr lang="en-US" sz="8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s-ES" sz="8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|</a:t>
            </a:r>
            <a:r>
              <a:rPr lang="es-ES" sz="8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if</a:t>
            </a:r>
            <a:r>
              <a:rPr lang="es-ES" sz="8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a&gt;b </a:t>
            </a:r>
            <a:r>
              <a:rPr lang="es-ES" sz="8000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then</a:t>
            </a:r>
            <a:r>
              <a:rPr lang="es-ES" sz="8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a=b</a:t>
            </a:r>
            <a:r>
              <a:rPr lang="es-ES" sz="8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;|→</a:t>
            </a:r>
            <a:r>
              <a:rPr lang="es-ES" sz="8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9</a:t>
            </a:r>
            <a:endParaRPr lang="en-US" sz="8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ES" sz="8000" b="1" i="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s-ES" sz="8000" b="1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Cadena vacía</a:t>
            </a:r>
            <a:r>
              <a:rPr lang="en-US" sz="8000" b="1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s-ES" sz="8000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cadena que </a:t>
            </a:r>
            <a:r>
              <a:rPr lang="es-ES" sz="8000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tiene símbolos y se denota </a:t>
            </a:r>
            <a:r>
              <a:rPr lang="es-ES" sz="8000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</a:t>
            </a:r>
            <a:r>
              <a:rPr lang="en-US" sz="8000" i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8000" i="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λ </a:t>
            </a:r>
          </a:p>
          <a:p>
            <a:pPr marL="530352" lvl="1" indent="0">
              <a:buNone/>
            </a:pPr>
            <a:r>
              <a:rPr lang="es-ES" sz="8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|</a:t>
            </a:r>
            <a:r>
              <a:rPr lang="es-ES" sz="80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λ|→</a:t>
            </a:r>
            <a:r>
              <a:rPr lang="es-ES" sz="8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endParaRPr lang="en-US" sz="8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30225" lvl="1" indent="-530225">
              <a:buNone/>
            </a:pPr>
            <a:endParaRPr lang="es-ES" sz="8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225" lvl="1" indent="-530225">
              <a:buNone/>
            </a:pPr>
            <a:r>
              <a:rPr lang="es-E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Concatenación 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8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cadenas</a:t>
            </a:r>
            <a:r>
              <a:rPr lang="es-ES" sz="8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Sean α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β dos </a:t>
            </a: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cadenas, </a:t>
            </a: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se denomina concatenación de </a:t>
            </a: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β a </a:t>
            </a: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nueva </a:t>
            </a: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cadena αβ constituida por los símbolos de la cadena α seguidos por los de la </a:t>
            </a: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cadena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El elemento neutro de la concatenación es λ :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0352" lvl="1" indent="0">
              <a:buNone/>
            </a:pPr>
            <a:r>
              <a:rPr lang="es-ES" sz="8000" dirty="0">
                <a:latin typeface="Arial" panose="020B0604020202020204" pitchFamily="34" charset="0"/>
                <a:cs typeface="Arial" panose="020B0604020202020204" pitchFamily="34" charset="0"/>
              </a:rPr>
              <a:t>αλ=λα=α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/>
            <a:endParaRPr lang="en-US" sz="8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8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78004" y="359889"/>
            <a:ext cx="10749887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50"/>
              </a:spcBef>
              <a:spcAft>
                <a:spcPts val="0"/>
              </a:spcAft>
              <a:buSzPts val="1200"/>
              <a:tabLst>
                <a:tab pos="330200" algn="l"/>
              </a:tabLst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Universo del 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discurso</a:t>
            </a: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conjunto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todas las cadenas que se pueden formar con los símbolos de un alfabeto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V.</a:t>
            </a:r>
          </a:p>
          <a:p>
            <a:pPr marL="1714500" lvl="4" indent="-342900">
              <a:spcBef>
                <a:spcPts val="450"/>
              </a:spcBef>
              <a:buSzPts val="12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representa por W(V). </a:t>
            </a:r>
          </a:p>
          <a:p>
            <a:pPr marL="1714500" lvl="4" indent="-342900">
              <a:spcBef>
                <a:spcPts val="450"/>
              </a:spcBef>
              <a:buSzPts val="12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W(V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es un conjunto infinito. 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714500" lvl="4" indent="-342900">
              <a:spcBef>
                <a:spcPts val="450"/>
              </a:spcBef>
              <a:buSzPts val="12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cadena </a:t>
            </a:r>
            <a:r>
              <a:rPr lang="es-ES" sz="2000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vacia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pertenece a W(V).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ts val="35"/>
              </a:spcBef>
              <a:spcAft>
                <a:spcPts val="0"/>
              </a:spcAft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Sea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 alfabeto con una sola letra V = { a }, entonces el universo del discurso es : 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>
              <a:spcBef>
                <a:spcPts val="35"/>
              </a:spcBef>
            </a:pP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W(V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 = {λ , a, </a:t>
            </a:r>
            <a:r>
              <a:rPr lang="es-ES" sz="2000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aa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aaa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aaaa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. . .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}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 indent="-1371600">
              <a:spcBef>
                <a:spcPts val="35"/>
              </a:spcBef>
            </a:pP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 indent="-1371600">
              <a:spcBef>
                <a:spcPts val="35"/>
              </a:spcBef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Lenguaje</a:t>
            </a: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</a:t>
            </a: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subconjunto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del universo del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discurso del alfabeto V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lvl="3" indent="-1371600">
              <a:spcBef>
                <a:spcPts val="35"/>
              </a:spcBef>
            </a:pP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define </a:t>
            </a:r>
            <a:r>
              <a:rPr lang="en-US" sz="2000" dirty="0" err="1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1714500" lvl="4" indent="-342900">
              <a:spcBef>
                <a:spcPts val="450"/>
              </a:spcBef>
              <a:buSzPts val="12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enumeración de las cadenas que pertenecen a dicho lenguaje</a:t>
            </a:r>
          </a:p>
          <a:p>
            <a:pPr marL="1714500" lvl="4" indent="-342900">
              <a:spcBef>
                <a:spcPts val="450"/>
              </a:spcBef>
              <a:buSzPts val="1200"/>
              <a:buFont typeface="Arial" panose="020B0604020202020204" pitchFamily="34" charset="0"/>
              <a:buChar char="•"/>
              <a:tabLst>
                <a:tab pos="330200" algn="l"/>
              </a:tabLst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Por definición mediante las propiedades que cumplen las cadenas.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71600" lvl="4">
              <a:spcBef>
                <a:spcPts val="450"/>
              </a:spcBef>
              <a:spcAft>
                <a:spcPts val="0"/>
              </a:spcAft>
              <a:buSzPts val="1200"/>
              <a:tabLst>
                <a:tab pos="330200" algn="l"/>
              </a:tabLst>
            </a:pP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ts val="35"/>
              </a:spcBef>
              <a:spcAft>
                <a:spcPts val="0"/>
              </a:spcAft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Lenguaje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vacío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conjunto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vacío y que se denota por {∅}. 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</a:t>
            </a:r>
            <a:endParaRPr lang="es-ES" sz="2000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Gramática: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20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ente </a:t>
            </a: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formal para especificar, de una manera finita, el conjunto de cadenas de símbolos que constituyen un lenguaje.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ts val="25"/>
              </a:spcBef>
              <a:spcAft>
                <a:spcPts val="0"/>
              </a:spcAft>
            </a:pPr>
            <a:r>
              <a:rPr lang="es-ES" sz="2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 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1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30406" y="690124"/>
            <a:ext cx="9601200" cy="61678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Una gramática es una cuádrupla :</a:t>
            </a:r>
            <a:endParaRPr lang="en-US" sz="36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4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 = ( VT , VN , S , P </a:t>
            </a:r>
            <a:r>
              <a:rPr lang="en-US" sz="42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endParaRPr lang="en-US" sz="4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200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</a:t>
            </a:r>
            <a:r>
              <a:rPr lang="en-US" sz="4200" b="1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onde</a:t>
            </a:r>
            <a:r>
              <a:rPr lang="en-US" sz="42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4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VT = {conjunto finito de símbolos terminales} </a:t>
            </a:r>
            <a:endParaRPr lang="es-ES" sz="42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42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VN </a:t>
            </a:r>
            <a:r>
              <a:rPr lang="es-ES" sz="4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= {conjunto finito de símbolos no terminales} </a:t>
            </a:r>
            <a:endParaRPr lang="es-ES" sz="4200" b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42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 símbolo inicial llamado </a:t>
            </a:r>
            <a:r>
              <a:rPr lang="es-ES" sz="4200" b="1" dirty="0" err="1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axiona</a:t>
            </a:r>
            <a:r>
              <a:rPr lang="es-ES" sz="42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</a:t>
            </a:r>
            <a:r>
              <a:rPr lang="es-ES" sz="4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pertenece a VN.</a:t>
            </a:r>
            <a:endParaRPr lang="en-US" sz="42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4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 = {conjunto de producciones o de reglas de derivación</a:t>
            </a:r>
            <a:r>
              <a:rPr lang="es-ES" sz="42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9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Todas las cadenas del lenguaje definido por la gramática están formados con símbolos </a:t>
            </a: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del vocabulario terminal VT</a:t>
            </a: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</a:t>
            </a:r>
            <a:endParaRPr lang="es-ES" sz="38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</a:t>
            </a: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vocabulario terminal se define por enumeración de los símbolos terminales.</a:t>
            </a:r>
            <a:endParaRPr lang="en-US" sz="3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vocabulario </a:t>
            </a: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 </a:t>
            </a: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terminal VN </a:t>
            </a: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 el conjunto de símbolos introducidos como </a:t>
            </a: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elementos </a:t>
            </a: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auxiliares para la definición de la gramática, y que no figuran en las sentencias del lenguaje. </a:t>
            </a:r>
            <a:endParaRPr lang="es-ES" sz="38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</a:t>
            </a: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vocabulario no terminal se define por enumeración de los símbolos no terminales</a:t>
            </a: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</a:t>
            </a: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intersección entre el vocabulario terminal y no terminal es el conjunto </a:t>
            </a:r>
            <a:r>
              <a:rPr lang="es-ES" sz="38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vacio</a:t>
            </a: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530352" lvl="1" indent="0">
              <a:buNone/>
            </a:pP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{</a:t>
            </a:r>
            <a:r>
              <a:rPr lang="es-ES" sz="3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VN} ∩ {VT} = {</a:t>
            </a:r>
            <a:r>
              <a:rPr lang="es-ES" sz="38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∅}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30406" y="105348"/>
            <a:ext cx="213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Gramática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030406" y="105348"/>
            <a:ext cx="1933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Lenguaje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1030406" y="947505"/>
            <a:ext cx="10147110" cy="581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00660" algn="ctr">
              <a:lnSpc>
                <a:spcPct val="130000"/>
              </a:lnSpc>
              <a:spcBef>
                <a:spcPts val="124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 lenguaje L(G) generado por una gramática G es el conjunto de todas las sentencias que puede generar G. </a:t>
            </a:r>
            <a:endParaRPr lang="es-ES" sz="24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1330960" marR="1462405" algn="ctr">
              <a:spcBef>
                <a:spcPts val="780"/>
              </a:spcBef>
              <a:spcAft>
                <a:spcPts val="0"/>
              </a:spcAft>
            </a:pP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L(G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)= {η ∈VT 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/ S</a:t>
            </a:r>
            <a:r>
              <a:rPr lang="es-ES" sz="24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→ η</a:t>
            </a:r>
            <a:r>
              <a:rPr lang="es-ES" sz="24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}</a:t>
            </a:r>
          </a:p>
          <a:p>
            <a:pPr marL="436245">
              <a:spcBef>
                <a:spcPts val="990"/>
              </a:spcBef>
              <a:spcAft>
                <a:spcPts val="0"/>
              </a:spcAf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spcBef>
                <a:spcPts val="990"/>
              </a:spcBef>
              <a:spcAft>
                <a:spcPts val="0"/>
              </a:spcAft>
              <a:tabLst>
                <a:tab pos="0" algn="l"/>
              </a:tabLst>
            </a:pP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sentencia pertenece a L(G) si :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00100" lvl="1" indent="-342900">
              <a:spcBef>
                <a:spcPts val="1020"/>
              </a:spcBef>
              <a:buSzPts val="1200"/>
              <a:buFont typeface="Arial" panose="020B0604020202020204" pitchFamily="34" charset="0"/>
              <a:buChar char="•"/>
              <a:tabLst>
                <a:tab pos="930910" algn="l"/>
              </a:tabLst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stá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compuesta de símbolos terminales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00100" marR="207010" lvl="1" indent="-342900">
              <a:lnSpc>
                <a:spcPct val="130000"/>
              </a:lnSpc>
              <a:spcBef>
                <a:spcPts val="420"/>
              </a:spcBef>
              <a:buSzPts val="1200"/>
              <a:buFont typeface="Arial" panose="020B0604020202020204" pitchFamily="34" charset="0"/>
              <a:buChar char="•"/>
              <a:tabLst>
                <a:tab pos="930910" algn="l"/>
              </a:tabLst>
            </a:pP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sentencia puede derivarse del símbolo inicial S aplicando las reglas de producción de la gramática</a:t>
            </a:r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 marL="800100" marR="207010" lvl="1" indent="-342900">
              <a:lnSpc>
                <a:spcPct val="130000"/>
              </a:lnSpc>
              <a:spcBef>
                <a:spcPts val="420"/>
              </a:spcBef>
              <a:buSzPts val="1200"/>
              <a:buFont typeface="Arial" panose="020B0604020202020204" pitchFamily="34" charset="0"/>
              <a:buChar char="•"/>
              <a:tabLst>
                <a:tab pos="930910" algn="l"/>
              </a:tabLst>
            </a:pPr>
            <a:endParaRPr lang="es-E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Dos gramáticas son equivalentes si ambas generan el mismo lenguaje.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G1 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y G2 son equivalentes si </a:t>
            </a:r>
            <a:endParaRPr lang="es-ES" sz="2000" b="1" dirty="0" smtClean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s-ES" sz="2000" b="1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L(G1</a:t>
            </a:r>
            <a:r>
              <a:rPr lang="es-ES" sz="2000" b="1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)=L(G2)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800100" marR="207010" lvl="1" indent="-342900" algn="ctr">
              <a:lnSpc>
                <a:spcPct val="130000"/>
              </a:lnSpc>
              <a:spcBef>
                <a:spcPts val="420"/>
              </a:spcBef>
              <a:buSzPts val="1200"/>
              <a:buFont typeface="Arial" panose="020B0604020202020204" pitchFamily="34" charset="0"/>
              <a:buChar char="•"/>
              <a:tabLst>
                <a:tab pos="930910" algn="l"/>
              </a:tabLst>
            </a:pP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2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 flipV="1">
            <a:off x="3797443" y="3266162"/>
            <a:ext cx="46038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endParaRPr kumimoji="0" lang="es-E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04968" y="2960413"/>
            <a:ext cx="18473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30406" y="105348"/>
            <a:ext cx="18437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 smtClean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Ejemplo: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42" y="896914"/>
            <a:ext cx="9001125" cy="52006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08662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1523</TotalTime>
  <Words>367</Words>
  <Application>Microsoft Office PowerPoint</Application>
  <PresentationFormat>Panorámica</PresentationFormat>
  <Paragraphs>79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Times New Roman</vt:lpstr>
      <vt:lpstr>Wingdings</vt:lpstr>
      <vt:lpstr>Crop</vt:lpstr>
      <vt:lpstr>Lenguajes Formales y Autómatas</vt:lpstr>
      <vt:lpstr>Unidad 1:   Lenguajes y Gramáticas Formales</vt:lpstr>
      <vt:lpstr>Definiciones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Usuario de Windows</dc:creator>
  <cp:lastModifiedBy>Alejandra</cp:lastModifiedBy>
  <cp:revision>50</cp:revision>
  <dcterms:created xsi:type="dcterms:W3CDTF">2019-02-20T17:04:54Z</dcterms:created>
  <dcterms:modified xsi:type="dcterms:W3CDTF">2020-03-18T19:37:26Z</dcterms:modified>
</cp:coreProperties>
</file>