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812" r:id="rId1"/>
  </p:sldMasterIdLst>
  <p:notesMasterIdLst>
    <p:notesMasterId r:id="rId9"/>
  </p:notesMasterIdLst>
  <p:sldIdLst>
    <p:sldId id="264" r:id="rId2"/>
    <p:sldId id="265" r:id="rId3"/>
    <p:sldId id="257" r:id="rId4"/>
    <p:sldId id="266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E510A-C3FA-4869-9F85-BD64EAAC4AA5}" type="datetimeFigureOut">
              <a:rPr lang="es-AR" smtClean="0"/>
              <a:t>17/3/2020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845B2-648C-418B-9A72-C51588E40A8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95121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E706274-431F-44D1-9070-C93D1E80DCF5}" type="datetimeFigureOut">
              <a:rPr lang="es-AR" smtClean="0"/>
              <a:t>17/3/2020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227558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6274-431F-44D1-9070-C93D1E80DCF5}" type="datetimeFigureOut">
              <a:rPr lang="es-AR" smtClean="0"/>
              <a:t>17/3/2020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50757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6274-431F-44D1-9070-C93D1E80DCF5}" type="datetimeFigureOut">
              <a:rPr lang="es-AR" smtClean="0"/>
              <a:t>17/3/2020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36392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6274-431F-44D1-9070-C93D1E80DCF5}" type="datetimeFigureOut">
              <a:rPr lang="es-AR" smtClean="0"/>
              <a:t>17/3/2020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62285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706274-431F-44D1-9070-C93D1E80DCF5}" type="datetimeFigureOut">
              <a:rPr lang="es-AR" smtClean="0"/>
              <a:t>17/3/2020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263463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6274-431F-44D1-9070-C93D1E80DCF5}" type="datetimeFigureOut">
              <a:rPr lang="es-AR" smtClean="0"/>
              <a:t>17/3/2020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850710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6274-431F-44D1-9070-C93D1E80DCF5}" type="datetimeFigureOut">
              <a:rPr lang="es-AR" smtClean="0"/>
              <a:t>17/3/2020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485810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6274-431F-44D1-9070-C93D1E80DCF5}" type="datetimeFigureOut">
              <a:rPr lang="es-AR" smtClean="0"/>
              <a:t>17/3/2020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126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6274-431F-44D1-9070-C93D1E80DCF5}" type="datetimeFigureOut">
              <a:rPr lang="es-AR" smtClean="0"/>
              <a:t>17/3/2020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5479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706274-431F-44D1-9070-C93D1E80DCF5}" type="datetimeFigureOut">
              <a:rPr lang="es-AR" smtClean="0"/>
              <a:t>17/3/2020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81748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706274-431F-44D1-9070-C93D1E80DCF5}" type="datetimeFigureOut">
              <a:rPr lang="es-AR" smtClean="0"/>
              <a:t>17/3/2020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3800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E706274-431F-44D1-9070-C93D1E80DCF5}" type="datetimeFigureOut">
              <a:rPr lang="es-AR" smtClean="0"/>
              <a:t>17/3/2020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4833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8B24D0-6B78-488B-86D5-29444FD06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864" y="1551123"/>
            <a:ext cx="9442421" cy="2556420"/>
          </a:xfrm>
        </p:spPr>
        <p:txBody>
          <a:bodyPr>
            <a:normAutofit/>
          </a:bodyPr>
          <a:lstStyle/>
          <a:p>
            <a:pPr algn="ctr"/>
            <a:r>
              <a:rPr lang="es-AR" sz="6000" dirty="0" smtClean="0"/>
              <a:t>Lenguajes Formales y Autómatas</a:t>
            </a:r>
            <a:endParaRPr lang="es-AR" sz="6000" dirty="0"/>
          </a:p>
        </p:txBody>
      </p:sp>
    </p:spTree>
    <p:extLst>
      <p:ext uri="{BB962C8B-B14F-4D97-AF65-F5344CB8AC3E}">
        <p14:creationId xmlns:p14="http://schemas.microsoft.com/office/powerpoint/2010/main" val="38393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D2CC18-3719-4444-8391-5A4C06573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1056" y="1571925"/>
            <a:ext cx="8596668" cy="2659812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Unidad 1: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>Lenguajes </a:t>
            </a:r>
            <a:r>
              <a:rPr lang="es-ES" dirty="0"/>
              <a:t>y Gramáticas Formales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3703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54627" y="0"/>
            <a:ext cx="9277944" cy="554990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Jerarquía de </a:t>
            </a:r>
            <a:r>
              <a:rPr lang="es-ES" b="1" dirty="0"/>
              <a:t>l</a:t>
            </a:r>
            <a:r>
              <a:rPr lang="es-ES" b="1" dirty="0" smtClean="0"/>
              <a:t>as Gramáticas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s-A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954627" y="554990"/>
            <a:ext cx="1112125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25525" indent="-342900" defTabSz="179388">
              <a:spcBef>
                <a:spcPts val="15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Chomsky definió cuatro tipos distintos de gramáticas en función de la forma de las </a:t>
            </a:r>
            <a:r>
              <a:rPr lang="es-ES" sz="20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producciones.</a:t>
            </a:r>
            <a:endParaRPr lang="es-ES" sz="2000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1025525" indent="-342900">
              <a:spcBef>
                <a:spcPts val="15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La </a:t>
            </a:r>
            <a:r>
              <a:rPr lang="es-ES" sz="20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clasificación comienza con un tipo de gramáticas </a:t>
            </a:r>
            <a:r>
              <a:rPr lang="es-ES" sz="20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universal y aplicando </a:t>
            </a:r>
            <a:r>
              <a:rPr lang="es-ES" sz="20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restricciones a sus reglas de derivación se van obteniendo los otros tres tipos de gramáticas. </a:t>
            </a:r>
            <a:endParaRPr lang="es-ES" sz="2000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1025525" indent="-342900">
              <a:spcBef>
                <a:spcPts val="15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Esta </a:t>
            </a:r>
            <a:r>
              <a:rPr lang="es-ES" sz="20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clasificación es jerárquica, es decir cada tipo de gramáticas engloba a todos los tipos siguientes.</a:t>
            </a:r>
            <a:endParaRPr lang="en-US" sz="2000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841375" indent="-841375">
              <a:spcBef>
                <a:spcPts val="15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660" y="2451100"/>
            <a:ext cx="4029075" cy="4305300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6232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986971" y="711201"/>
            <a:ext cx="9840686" cy="5757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Aft>
                <a:spcPts val="0"/>
              </a:spcAft>
              <a:buSzPts val="1200"/>
              <a:tabLst>
                <a:tab pos="330200" algn="l"/>
              </a:tabLst>
            </a:pPr>
            <a:r>
              <a:rPr lang="es-ES" sz="28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Gramáticas de tipo </a:t>
            </a:r>
            <a:r>
              <a:rPr lang="es-ES" sz="2800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0: </a:t>
            </a:r>
          </a:p>
          <a:p>
            <a:pPr marL="0" lvl="1">
              <a:spcAft>
                <a:spcPts val="0"/>
              </a:spcAft>
              <a:buSzPts val="1200"/>
              <a:tabLst>
                <a:tab pos="330200" algn="l"/>
              </a:tabLst>
            </a:pP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También llamadas gramáticas sin restricciones.</a:t>
            </a:r>
            <a:endParaRPr lang="en-US" sz="2000" b="1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100965">
              <a:spcBef>
                <a:spcPts val="420"/>
              </a:spcBef>
              <a:spcAft>
                <a:spcPts val="0"/>
              </a:spcAft>
            </a:pPr>
            <a:endParaRPr lang="es-ES" sz="2000" dirty="0" smtClean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100965">
              <a:spcBef>
                <a:spcPts val="420"/>
              </a:spcBef>
              <a:spcAft>
                <a:spcPts val="0"/>
              </a:spcAft>
            </a:pPr>
            <a:r>
              <a:rPr lang="es-ES" sz="20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Las </a:t>
            </a:r>
            <a:r>
              <a:rPr lang="es-ES" sz="20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reglas de derivación son de la forma:</a:t>
            </a:r>
            <a:endParaRPr lang="en-US" sz="2000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1355725" marR="1454785" algn="ctr">
              <a:spcBef>
                <a:spcPts val="995"/>
              </a:spcBef>
              <a:spcAft>
                <a:spcPts val="0"/>
              </a:spcAft>
            </a:pP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α → β</a:t>
            </a:r>
            <a:endParaRPr lang="en-US" sz="2000" b="1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1015365" lvl="2">
              <a:lnSpc>
                <a:spcPct val="115000"/>
              </a:lnSpc>
              <a:spcBef>
                <a:spcPts val="1080"/>
              </a:spcBef>
            </a:pP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siendo </a:t>
            </a:r>
            <a:endParaRPr lang="es-ES" sz="2000" b="1" dirty="0" smtClean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1015365" lvl="2">
              <a:lnSpc>
                <a:spcPct val="115000"/>
              </a:lnSpc>
              <a:spcBef>
                <a:spcPts val="1080"/>
              </a:spcBef>
            </a:pP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α 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∈(</a:t>
            </a: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VN ∪ VT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 </a:t>
            </a: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</a:p>
          <a:p>
            <a:pPr marL="1015365" lvl="2">
              <a:lnSpc>
                <a:spcPct val="115000"/>
              </a:lnSpc>
              <a:spcBef>
                <a:spcPts val="1080"/>
              </a:spcBef>
            </a:pP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β 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∈(</a:t>
            </a: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VN ∪ VT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 </a:t>
            </a:r>
            <a:endParaRPr lang="es-ES" sz="2000" b="1" dirty="0" smtClean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100965">
              <a:lnSpc>
                <a:spcPct val="115000"/>
              </a:lnSpc>
              <a:spcBef>
                <a:spcPts val="1080"/>
              </a:spcBef>
              <a:spcAft>
                <a:spcPts val="0"/>
              </a:spcAft>
            </a:pPr>
            <a:endParaRPr lang="es-ES" sz="2000" dirty="0" smtClean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100965">
              <a:lnSpc>
                <a:spcPct val="115000"/>
              </a:lnSpc>
              <a:spcBef>
                <a:spcPts val="1080"/>
              </a:spcBef>
              <a:spcAft>
                <a:spcPts val="0"/>
              </a:spcAft>
            </a:pPr>
            <a:r>
              <a:rPr lang="es-ES" sz="20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Las restricciones son:</a:t>
            </a:r>
            <a:endParaRPr lang="es-ES" sz="2000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443865" indent="-342900">
              <a:lnSpc>
                <a:spcPct val="115000"/>
              </a:lnSpc>
              <a:spcBef>
                <a:spcPts val="10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 debe contener al menos un símbolo no terminal</a:t>
            </a:r>
          </a:p>
          <a:p>
            <a:pPr marL="443865" indent="-342900">
              <a:lnSpc>
                <a:spcPct val="115000"/>
              </a:lnSpc>
              <a:spcBef>
                <a:spcPts val="10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0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no </a:t>
            </a:r>
            <a:r>
              <a:rPr lang="es-ES" sz="20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puede haber reglas de la forma λ → β donde λ es la cadena </a:t>
            </a:r>
            <a:r>
              <a:rPr lang="es-ES" sz="20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vacía.</a:t>
            </a:r>
            <a:endParaRPr lang="en-US" sz="2000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32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907033" y="374402"/>
            <a:ext cx="10749887" cy="6376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/>
            <a:r>
              <a:rPr lang="es-ES" sz="28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Gramáticas de tipo </a:t>
            </a:r>
            <a:r>
              <a:rPr lang="es-ES" sz="2800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1:</a:t>
            </a:r>
            <a:endParaRPr lang="en-US" sz="2800" b="1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endParaRPr lang="es-ES" sz="2000" b="1" dirty="0" smtClean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También 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llamadas gramáticas 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sensibles al 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contexto. </a:t>
            </a:r>
          </a:p>
          <a:p>
            <a:endParaRPr lang="es-ES" dirty="0"/>
          </a:p>
          <a:p>
            <a:pPr marL="100965">
              <a:spcBef>
                <a:spcPts val="420"/>
              </a:spcBef>
            </a:pPr>
            <a:r>
              <a:rPr lang="es-ES" sz="20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Las </a:t>
            </a:r>
            <a:r>
              <a:rPr lang="es-ES" sz="20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reglas de producción son de la forma :</a:t>
            </a:r>
            <a:endParaRPr lang="en-US" sz="2000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1355725" marR="1454785" algn="ctr">
              <a:spcBef>
                <a:spcPts val="995"/>
              </a:spcBef>
            </a:pP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αAβ	→	α γ </a:t>
            </a: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β</a:t>
            </a:r>
            <a:endParaRPr lang="es-ES" sz="2000" dirty="0" smtClean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1015365" lvl="2">
              <a:lnSpc>
                <a:spcPct val="115000"/>
              </a:lnSpc>
              <a:spcBef>
                <a:spcPts val="1080"/>
              </a:spcBef>
            </a:pP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Siendo:</a:t>
            </a:r>
            <a:endParaRPr lang="es-ES" sz="2000" b="1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1015365" lvl="2">
              <a:lnSpc>
                <a:spcPct val="115000"/>
              </a:lnSpc>
              <a:spcBef>
                <a:spcPts val="1080"/>
              </a:spcBef>
            </a:pP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 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∈ VN; </a:t>
            </a:r>
            <a:endParaRPr lang="es-ES" sz="2000" b="1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1015365" lvl="2">
              <a:lnSpc>
                <a:spcPct val="115000"/>
              </a:lnSpc>
              <a:spcBef>
                <a:spcPts val="1080"/>
              </a:spcBef>
            </a:pP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α,β 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∈(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VN ∪ VT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 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</a:p>
          <a:p>
            <a:pPr marL="1015365" lvl="2">
              <a:lnSpc>
                <a:spcPct val="115000"/>
              </a:lnSpc>
              <a:spcBef>
                <a:spcPts val="1080"/>
              </a:spcBef>
            </a:pP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γ 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∈(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VN ∪ VT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 </a:t>
            </a:r>
            <a:endParaRPr lang="en-US" sz="2000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100965" algn="ctr">
              <a:spcBef>
                <a:spcPts val="420"/>
              </a:spcBef>
            </a:pP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Estas gramáticas se llaman sensibles al </a:t>
            </a: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contexto.</a:t>
            </a:r>
          </a:p>
          <a:p>
            <a:pPr marL="100965" algn="ctr">
              <a:spcBef>
                <a:spcPts val="420"/>
              </a:spcBef>
            </a:pP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 deriva en  γ solo si su contexto es α…β (esta precedida por </a:t>
            </a: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 y seguida por β)</a:t>
            </a:r>
          </a:p>
          <a:p>
            <a:endParaRPr lang="es-ES" dirty="0" smtClean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ctr"/>
            <a:r>
              <a:rPr lang="es-ES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Las </a:t>
            </a:r>
            <a:r>
              <a:rPr lang="es-ES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cadenas que se obtienen en cualquier derivación de una gramática de tipo 1 son de longitud no decreciente, es decir </a:t>
            </a:r>
            <a:r>
              <a:rPr lang="es-ES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</a:t>
            </a: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s-ES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α </a:t>
            </a:r>
            <a:r>
              <a:rPr lang="es-ES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→ </a:t>
            </a:r>
            <a:r>
              <a:rPr lang="es-ES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β</a:t>
            </a:r>
            <a:r>
              <a:rPr lang="es-ES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s-ES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⇒    |</a:t>
            </a:r>
            <a:r>
              <a:rPr lang="es-ES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β|≥|α|</a:t>
            </a:r>
            <a:endParaRPr lang="en-US" b="1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ctr"/>
            <a:r>
              <a:rPr lang="es-ES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</a:t>
            </a:r>
            <a:r>
              <a:rPr lang="es-ES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 </a:t>
            </a:r>
            <a:r>
              <a:rPr lang="es-ES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longitud de la parte derecha de la producción es mayor o igual a la de la parte izquierda.</a:t>
            </a:r>
            <a:endParaRPr lang="en-US" b="1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100965" algn="ctr">
              <a:spcBef>
                <a:spcPts val="420"/>
              </a:spcBef>
            </a:pPr>
            <a:endParaRPr lang="en-US" sz="2000" b="1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13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28805" y="225667"/>
            <a:ext cx="10885823" cy="6167876"/>
          </a:xfrm>
        </p:spPr>
        <p:txBody>
          <a:bodyPr>
            <a:normAutofit/>
          </a:bodyPr>
          <a:lstStyle/>
          <a:p>
            <a:pPr marL="449263" lvl="1" indent="-449263">
              <a:buNone/>
            </a:pPr>
            <a:r>
              <a:rPr lang="es-ES" sz="28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Gramáticas de tipo </a:t>
            </a:r>
            <a:r>
              <a:rPr lang="es-ES" sz="2800" b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2:</a:t>
            </a:r>
            <a:endParaRPr lang="en-US" sz="2800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</a:t>
            </a:r>
            <a:r>
              <a:rPr lang="es-ES" b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ambién </a:t>
            </a:r>
            <a:r>
              <a:rPr lang="es-ES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 </a:t>
            </a:r>
            <a:r>
              <a:rPr lang="es-ES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denominan gramáticas </a:t>
            </a:r>
            <a:r>
              <a:rPr lang="es-ES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 contexto </a:t>
            </a:r>
            <a:r>
              <a:rPr lang="es-ES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libre o libres </a:t>
            </a:r>
            <a:r>
              <a:rPr lang="es-ES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 </a:t>
            </a:r>
            <a:r>
              <a:rPr lang="es-ES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contexto </a:t>
            </a:r>
            <a:endParaRPr lang="es-ES" b="1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Sus </a:t>
            </a:r>
            <a:r>
              <a:rPr lang="es-ES" dirty="0"/>
              <a:t>reglas de producción tan sólo admiten tener un símbolo no terminal en su parte izquierda, es decir son de la forma :</a:t>
            </a:r>
            <a:endParaRPr lang="en-US" sz="1800" dirty="0"/>
          </a:p>
          <a:p>
            <a:pPr marL="0" indent="0" algn="ctr">
              <a:buNone/>
            </a:pPr>
            <a:r>
              <a:rPr lang="es-ES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A→ </a:t>
            </a:r>
            <a:r>
              <a:rPr lang="es-ES" b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α</a:t>
            </a:r>
            <a:r>
              <a:rPr lang="es-ES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 </a:t>
            </a:r>
            <a:endParaRPr lang="en-US" b="1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1015365" lvl="2" indent="0">
              <a:lnSpc>
                <a:spcPct val="125000"/>
              </a:lnSpc>
              <a:spcBef>
                <a:spcPts val="1080"/>
              </a:spcBef>
              <a:buNone/>
            </a:pPr>
            <a:r>
              <a:rPr lang="es-ES" sz="2000" b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siendo </a:t>
            </a:r>
          </a:p>
          <a:p>
            <a:pPr marL="1015365" lvl="2" indent="0">
              <a:lnSpc>
                <a:spcPct val="125000"/>
              </a:lnSpc>
              <a:spcBef>
                <a:spcPts val="1080"/>
              </a:spcBef>
              <a:buNone/>
            </a:pPr>
            <a:r>
              <a:rPr lang="es-ES" sz="2000" b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 </a:t>
            </a:r>
            <a:r>
              <a:rPr lang="es-ES" sz="20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∈ VN </a:t>
            </a:r>
            <a:r>
              <a:rPr lang="es-ES" sz="20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y</a:t>
            </a:r>
          </a:p>
          <a:p>
            <a:pPr marL="1015365" lvl="2" indent="0">
              <a:lnSpc>
                <a:spcPct val="125000"/>
              </a:lnSpc>
              <a:spcBef>
                <a:spcPts val="1080"/>
              </a:spcBef>
              <a:buNone/>
            </a:pPr>
            <a:r>
              <a:rPr lang="es-ES" sz="20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s-ES" sz="20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α ∈(</a:t>
            </a:r>
            <a:r>
              <a:rPr lang="es-ES" sz="20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VN ∪ VT</a:t>
            </a:r>
            <a:r>
              <a:rPr lang="es-ES" sz="20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 </a:t>
            </a:r>
            <a:endParaRPr lang="es-ES" sz="2000" b="1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1015365" lvl="2" indent="0">
              <a:lnSpc>
                <a:spcPct val="125000"/>
              </a:lnSpc>
              <a:spcBef>
                <a:spcPts val="1080"/>
              </a:spcBef>
              <a:buNone/>
            </a:pPr>
            <a:endParaRPr lang="en-US" sz="2000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s-ES" b="1" dirty="0" smtClean="0"/>
              <a:t>La </a:t>
            </a:r>
            <a:r>
              <a:rPr lang="es-ES" b="1" dirty="0"/>
              <a:t>denominación contexto libre se debe a que </a:t>
            </a:r>
            <a:r>
              <a:rPr lang="es-ES" b="1" dirty="0" smtClean="0"/>
              <a:t>A deriva en  </a:t>
            </a:r>
            <a:r>
              <a:rPr lang="es-ES" b="1" dirty="0"/>
              <a:t>α, </a:t>
            </a:r>
            <a:r>
              <a:rPr lang="es-ES" b="1" dirty="0" smtClean="0"/>
              <a:t>independientemente </a:t>
            </a:r>
            <a:r>
              <a:rPr lang="es-ES" b="1" dirty="0"/>
              <a:t>del contexto en que aparezca A.</a:t>
            </a:r>
            <a:endParaRPr lang="en-US" b="1" dirty="0"/>
          </a:p>
          <a:p>
            <a:pPr marL="0" indent="0" algn="ctr">
              <a:buNone/>
            </a:pPr>
            <a:endParaRPr lang="en-US" sz="3800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17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1117491" y="541105"/>
            <a:ext cx="10147110" cy="5498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s-ES" sz="2800" b="1" i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Gramáticas de tipo 3</a:t>
            </a:r>
            <a:endParaRPr lang="en-US" sz="2800" b="1" i="1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endParaRPr lang="es-ES" dirty="0" smtClean="0"/>
          </a:p>
          <a:p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También 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denominadas </a:t>
            </a: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gramáticas regulares 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 gramáticas 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lineales </a:t>
            </a:r>
            <a:endParaRPr lang="es-ES" sz="2000" b="1" dirty="0" smtClean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endParaRPr lang="es-ES" sz="2000" b="1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es-ES" sz="2000" dirty="0" smtClean="0">
                <a:solidFill>
                  <a:schemeClr val="tx2"/>
                </a:solidFill>
              </a:rPr>
              <a:t>Sus </a:t>
            </a:r>
            <a:r>
              <a:rPr lang="es-ES" sz="2000" dirty="0">
                <a:solidFill>
                  <a:schemeClr val="tx2"/>
                </a:solidFill>
              </a:rPr>
              <a:t>reglas de producción </a:t>
            </a:r>
            <a:r>
              <a:rPr lang="es-ES" sz="2000" dirty="0">
                <a:solidFill>
                  <a:schemeClr val="tx2"/>
                </a:solidFill>
              </a:rPr>
              <a:t>comienzan por </a:t>
            </a:r>
            <a:r>
              <a:rPr lang="es-ES" sz="2000" dirty="0">
                <a:solidFill>
                  <a:schemeClr val="tx2"/>
                </a:solidFill>
              </a:rPr>
              <a:t>un símbolo terminal, que puede ser seguido o no por un símbolo no </a:t>
            </a:r>
            <a:r>
              <a:rPr lang="es-ES" sz="2000" dirty="0" smtClean="0">
                <a:solidFill>
                  <a:schemeClr val="tx2"/>
                </a:solidFill>
              </a:rPr>
              <a:t>terminal</a:t>
            </a:r>
            <a:r>
              <a:rPr lang="es-AR" sz="2000" dirty="0" smtClean="0">
                <a:solidFill>
                  <a:schemeClr val="tx2"/>
                </a:solidFill>
              </a:rPr>
              <a:t>.</a:t>
            </a:r>
          </a:p>
          <a:p>
            <a:endParaRPr lang="es-AR" sz="2000" dirty="0">
              <a:solidFill>
                <a:schemeClr val="tx2"/>
              </a:solidFill>
            </a:endParaRPr>
          </a:p>
          <a:p>
            <a:r>
              <a:rPr lang="es-E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reglas de producción son de la forma </a:t>
            </a:r>
            <a:r>
              <a:rPr lang="es-E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>
              <a:solidFill>
                <a:schemeClr val="tx2"/>
              </a:solidFill>
            </a:endParaRPr>
          </a:p>
          <a:p>
            <a:endParaRPr lang="es-ES" i="1" dirty="0" smtClean="0"/>
          </a:p>
          <a:p>
            <a:pPr algn="ctr"/>
            <a:endParaRPr lang="es-ES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20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20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→aB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2000" b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20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20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→a</a:t>
            </a:r>
            <a:endParaRPr lang="en-US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 smtClean="0"/>
          </a:p>
          <a:p>
            <a:pPr lvl="1"/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siendo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2000" b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A,B 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∈ VN </a:t>
            </a:r>
            <a:endParaRPr lang="es-ES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 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∈ VT.</a:t>
            </a:r>
            <a:endParaRPr lang="en-US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marR="207010" lvl="1" indent="-342900" algn="ctr">
              <a:lnSpc>
                <a:spcPct val="130000"/>
              </a:lnSpc>
              <a:spcBef>
                <a:spcPts val="420"/>
              </a:spcBef>
              <a:buSzPts val="1200"/>
              <a:buFont typeface="Arial" panose="020B0604020202020204" pitchFamily="34" charset="0"/>
              <a:buChar char="•"/>
              <a:tabLst>
                <a:tab pos="930910" algn="l"/>
              </a:tabLst>
            </a:pPr>
            <a:endParaRPr lang="en-US" sz="2000" b="1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32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1568</TotalTime>
  <Words>261</Words>
  <Application>Microsoft Office PowerPoint</Application>
  <PresentationFormat>Panorámica</PresentationFormat>
  <Paragraphs>58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Franklin Gothic Book</vt:lpstr>
      <vt:lpstr>Crop</vt:lpstr>
      <vt:lpstr>Lenguajes Formales y Autómatas</vt:lpstr>
      <vt:lpstr>Unidad 1:   Lenguajes y Gramáticas Formales</vt:lpstr>
      <vt:lpstr>Jerarquía de las Gramáticas 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Lenguaje de programación</dc:title>
  <dc:creator>Usuario de Windows</dc:creator>
  <cp:lastModifiedBy>Alejandra</cp:lastModifiedBy>
  <cp:revision>55</cp:revision>
  <dcterms:created xsi:type="dcterms:W3CDTF">2019-02-20T17:04:54Z</dcterms:created>
  <dcterms:modified xsi:type="dcterms:W3CDTF">2020-03-17T21:11:01Z</dcterms:modified>
</cp:coreProperties>
</file>