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12" r:id="rId1"/>
  </p:sldMasterIdLst>
  <p:notesMasterIdLst>
    <p:notesMasterId r:id="rId8"/>
  </p:notesMasterIdLst>
  <p:sldIdLst>
    <p:sldId id="264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E510A-C3FA-4869-9F85-BD64EAAC4AA5}" type="datetimeFigureOut">
              <a:rPr lang="es-AR" smtClean="0"/>
              <a:t>23/3/2020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845B2-648C-418B-9A72-C51588E40A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512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23/3/2020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2755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23/3/2020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07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23/3/2020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639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23/3/2020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228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23/3/2020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634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23/3/2020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5071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23/3/2020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8581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23/3/2020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12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23/3/2020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47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23/3/2020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8174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23/3/2020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80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23/3/2020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8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24D0-6B78-488B-86D5-29444FD0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64" y="1551123"/>
            <a:ext cx="9442421" cy="2556420"/>
          </a:xfrm>
        </p:spPr>
        <p:txBody>
          <a:bodyPr>
            <a:normAutofit/>
          </a:bodyPr>
          <a:lstStyle/>
          <a:p>
            <a:pPr algn="ctr"/>
            <a:r>
              <a:rPr lang="es-AR" sz="6000" dirty="0" smtClean="0"/>
              <a:t>Lenguajes Formales y Autómatas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38393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2CC18-3719-4444-8391-5A4C0657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056" y="1571925"/>
            <a:ext cx="8596668" cy="2659812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Unidad 1: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Lenguajes </a:t>
            </a:r>
            <a:r>
              <a:rPr lang="es-ES" dirty="0"/>
              <a:t>y Gramáticas Formales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70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50493" y="233529"/>
            <a:ext cx="11200479" cy="3918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0"/>
              </a:spcAft>
              <a:buSzPts val="1200"/>
              <a:tabLst>
                <a:tab pos="330200" algn="l"/>
              </a:tabLst>
            </a:pP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Gramática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tipo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 (sin restricciones)</a:t>
            </a:r>
            <a:endParaRPr lang="es-ES" sz="28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00965" algn="just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</a:pPr>
            <a:r>
              <a:rPr lang="es-AR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parte izquierda de la producción debe tener al menos un símbolo no terminal, no hay restricciones para la parte derecha.</a:t>
            </a:r>
          </a:p>
          <a:p>
            <a:pPr marL="100965" algn="just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</a:pPr>
            <a:r>
              <a:rPr lang="es-AR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Ejemplo de gramática de tipo 0:</a:t>
            </a:r>
          </a:p>
          <a:p>
            <a:pPr marL="100965" algn="ctr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</a:pP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</a:t>
            </a:r>
            <a:r>
              <a:rPr lang="es-ES" sz="3200" baseline="-25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=({0,1},{A,B,S},S,P</a:t>
            </a:r>
            <a:r>
              <a:rPr lang="es-ES" sz="3200" baseline="-25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marL="100965" algn="ctr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</a:pP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32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={(S:=A0),(A0:=1B1), (1A:=0B0),(B:=</a:t>
            </a:r>
            <a:r>
              <a:rPr lang="el-GR" sz="4000" dirty="0">
                <a:solidFill>
                  <a:schemeClr val="tx2"/>
                </a:solidFill>
              </a:rPr>
              <a:t>λ</a:t>
            </a:r>
            <a:r>
              <a:rPr lang="el-GR" dirty="0"/>
              <a:t>,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),(B:=1)(B:=0)}</a:t>
            </a:r>
          </a:p>
          <a:p>
            <a:pPr marL="100965" algn="just">
              <a:lnSpc>
                <a:spcPct val="115000"/>
              </a:lnSpc>
              <a:spcBef>
                <a:spcPts val="1080"/>
              </a:spcBef>
            </a:pP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obtener el lenguaje generado partimos del axioma y realizamos las derivaciones sucesivas: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87222" y="4152038"/>
            <a:ext cx="5940892" cy="1436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" algn="just">
              <a:lnSpc>
                <a:spcPct val="115000"/>
              </a:lnSpc>
              <a:spcBef>
                <a:spcPts val="1080"/>
              </a:spcBef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A0       1 B1        11   </a:t>
            </a:r>
            <a:r>
              <a:rPr lang="es-E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(derivando B en </a:t>
            </a:r>
            <a:r>
              <a:rPr lang="el-GR" sz="2000" dirty="0" smtClean="0">
                <a:solidFill>
                  <a:srgbClr val="C00000"/>
                </a:solidFill>
              </a:rPr>
              <a:t>λ</a:t>
            </a:r>
            <a:r>
              <a:rPr lang="es-AR" sz="2000" dirty="0" smtClean="0">
                <a:solidFill>
                  <a:srgbClr val="C00000"/>
                </a:solidFill>
              </a:rPr>
              <a:t>)</a:t>
            </a:r>
            <a:endParaRPr lang="es-E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965" algn="just">
              <a:lnSpc>
                <a:spcPct val="115000"/>
              </a:lnSpc>
              <a:spcBef>
                <a:spcPts val="1080"/>
              </a:spcBef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111  </a:t>
            </a:r>
            <a:r>
              <a:rPr lang="es-E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derivando B en </a:t>
            </a:r>
            <a:r>
              <a:rPr lang="es-A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es-E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965" algn="just">
              <a:lnSpc>
                <a:spcPct val="115000"/>
              </a:lnSpc>
              <a:spcBef>
                <a:spcPts val="1080"/>
              </a:spcBef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101 </a:t>
            </a:r>
            <a:r>
              <a:rPr lang="es-E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(derivando B en </a:t>
            </a:r>
            <a:r>
              <a:rPr lang="es-A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0)</a:t>
            </a:r>
            <a:endParaRPr lang="es-E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60955" y="5619641"/>
            <a:ext cx="101949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 lenguaje </a:t>
            </a:r>
            <a:r>
              <a:rPr lang="es-AR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generado </a:t>
            </a:r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esta gramática es:</a:t>
            </a:r>
          </a:p>
          <a:p>
            <a:pPr algn="ctr"/>
            <a:r>
              <a:rPr lang="es-AR" sz="32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L={11,111,101}</a:t>
            </a:r>
            <a:endParaRPr lang="es-AR" sz="32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1756229" y="4339771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2628386" y="4354286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3706343" y="4368801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3706343" y="4878582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3706343" y="5362557"/>
            <a:ext cx="435428" cy="14515"/>
          </a:xfrm>
          <a:prstGeom prst="straightConnector1">
            <a:avLst/>
          </a:prstGeom>
          <a:ln w="34925" cmpd="sng">
            <a:miter lim="800000"/>
            <a:headEnd type="none" w="sm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07033" y="0"/>
            <a:ext cx="10749887" cy="4272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Gramática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tipo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 (dependientes del contexto)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00965" algn="just">
              <a:lnSpc>
                <a:spcPct val="115000"/>
              </a:lnSpc>
              <a:spcBef>
                <a:spcPts val="1080"/>
              </a:spcBef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Las partes derecha e izquierda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deben tener una parte en común y la única regla compresora admitida es el axioma que deriva en </a:t>
            </a:r>
            <a:r>
              <a:rPr lang="el-GR" sz="2000" dirty="0" smtClean="0">
                <a:solidFill>
                  <a:schemeClr val="tx2"/>
                </a:solidFill>
              </a:rPr>
              <a:t>λ</a:t>
            </a:r>
            <a:endParaRPr lang="es-AR" sz="2000" dirty="0" smtClean="0">
              <a:solidFill>
                <a:schemeClr val="tx2"/>
              </a:solidFill>
            </a:endParaRPr>
          </a:p>
          <a:p>
            <a:pPr marL="100965" algn="just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</a:pPr>
            <a:r>
              <a:rPr lang="es-AR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de gramática de tipo </a:t>
            </a:r>
            <a:r>
              <a:rPr lang="es-AR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endParaRPr lang="es-AR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965" algn="ctr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</a:pP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z="32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=({</a:t>
            </a:r>
            <a:r>
              <a:rPr lang="es-E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0,1},{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A,B},A,P</a:t>
            </a:r>
            <a:r>
              <a:rPr lang="es-ES" sz="32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965" algn="ctr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</a:pP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32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={(A:=</a:t>
            </a:r>
            <a:r>
              <a:rPr lang="es-E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1B1), 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(A:=11),(</a:t>
            </a:r>
            <a:r>
              <a:rPr lang="es-AR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B1:=101)(</a:t>
            </a:r>
            <a:r>
              <a:rPr lang="es-AR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 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:=111)}</a:t>
            </a:r>
            <a:endParaRPr lang="es-E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965" algn="just">
              <a:lnSpc>
                <a:spcPct val="115000"/>
              </a:lnSpc>
              <a:spcBef>
                <a:spcPts val="1080"/>
              </a:spcBef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obtener el lenguaje generado partimos del axioma y realizamos las derivaciones sucesivas:</a:t>
            </a:r>
            <a:endParaRPr lang="es-E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00894" y="4094815"/>
            <a:ext cx="2838843" cy="1436291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00965" algn="just">
              <a:lnSpc>
                <a:spcPct val="115000"/>
              </a:lnSpc>
              <a:spcBef>
                <a:spcPts val="1080"/>
              </a:spcBef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11   </a:t>
            </a:r>
          </a:p>
          <a:p>
            <a:pPr marL="100965" algn="just">
              <a:lnSpc>
                <a:spcPct val="115000"/>
              </a:lnSpc>
              <a:spcBef>
                <a:spcPts val="1080"/>
              </a:spcBef>
            </a:pP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     1B1       111   </a:t>
            </a:r>
            <a:r>
              <a:rPr lang="es-A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965" algn="just">
              <a:lnSpc>
                <a:spcPct val="115000"/>
              </a:lnSpc>
              <a:spcBef>
                <a:spcPts val="1080"/>
              </a:spcBef>
            </a:pP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101</a:t>
            </a:r>
            <a:endParaRPr lang="es-E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55658" y="4334254"/>
            <a:ext cx="66392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 lenguaje </a:t>
            </a:r>
            <a:r>
              <a:rPr lang="es-AR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generado </a:t>
            </a:r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esta gramática es:</a:t>
            </a:r>
          </a:p>
          <a:p>
            <a:pPr algn="ctr"/>
            <a:r>
              <a:rPr lang="es-AR" sz="32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L={11,111,101}</a:t>
            </a:r>
          </a:p>
          <a:p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200894" y="5777982"/>
            <a:ext cx="100351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AR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lenguaje </a:t>
            </a:r>
            <a:r>
              <a:rPr lang="es-A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generado por G2 es idéntico al generado por G1 </a:t>
            </a:r>
            <a:r>
              <a:rPr lang="es-AR" sz="28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G2 son </a:t>
            </a:r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Gramáticas equivalentes</a:t>
            </a:r>
            <a:endParaRPr lang="es-AR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4046995" y="4272452"/>
            <a:ext cx="805218" cy="804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1536346" y="4328737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1536346" y="4805702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2570327" y="4791187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592585" y="5309922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3662" y="124067"/>
            <a:ext cx="10885823" cy="4094072"/>
          </a:xfrm>
        </p:spPr>
        <p:txBody>
          <a:bodyPr>
            <a:normAutofit fontScale="92500" lnSpcReduction="10000"/>
          </a:bodyPr>
          <a:lstStyle/>
          <a:p>
            <a:pPr marL="449263" lvl="1" indent="-449263">
              <a:buNone/>
            </a:pPr>
            <a:r>
              <a:rPr lang="es-ES" sz="2800" b="1" i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Gramáticas de tipo </a:t>
            </a:r>
            <a:r>
              <a:rPr lang="es-ES" sz="2800" b="1" i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 (independientes del contexto</a:t>
            </a:r>
            <a:r>
              <a:rPr lang="es-ES" sz="2800" b="1" i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en-US" sz="2800" b="1" i="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1080"/>
              </a:spcBef>
              <a:buNone/>
            </a:pPr>
            <a:r>
              <a:rPr lang="es-ES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parte izquierda solo puede tener un símbolo no terminal y </a:t>
            </a:r>
            <a:r>
              <a:rPr lang="es-E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única regla compresora admitida es el axioma que deriva en </a:t>
            </a:r>
            <a:r>
              <a:rPr lang="el-GR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λ</a:t>
            </a:r>
            <a:r>
              <a:rPr lang="es-AR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las producciones son de la forma;</a:t>
            </a:r>
          </a:p>
          <a:p>
            <a:pPr marL="0" indent="0" algn="ctr">
              <a:lnSpc>
                <a:spcPct val="115000"/>
              </a:lnSpc>
              <a:spcBef>
                <a:spcPts val="1080"/>
              </a:spcBef>
              <a:buNone/>
            </a:pPr>
            <a:r>
              <a:rPr lang="es-AR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P= {(S:=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) o  (A:=v) A es símbolo no terminal y v secuencia de terminales y/o no terminales</a:t>
            </a:r>
            <a:r>
              <a:rPr lang="es-AR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}</a:t>
            </a:r>
            <a:endParaRPr lang="es-A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s-A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Ejemplo de gramática de tipo </a:t>
            </a:r>
            <a:r>
              <a:rPr lang="es-A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2:</a:t>
            </a:r>
            <a:endParaRPr lang="es-A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s-E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z="35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=({</a:t>
            </a: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0,1},{A,B},</a:t>
            </a:r>
            <a:r>
              <a:rPr lang="es-E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A,P</a:t>
            </a:r>
            <a:r>
              <a:rPr lang="es-ES" sz="35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s-E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35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={(</a:t>
            </a: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A:=1B1), (A:=11</a:t>
            </a:r>
            <a:r>
              <a:rPr lang="es-E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),(B:=1)(B:=0)}</a:t>
            </a:r>
            <a:endParaRPr lang="es-E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1080"/>
              </a:spcBef>
              <a:buNone/>
            </a:pPr>
            <a:r>
              <a:rPr lang="es-E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obtener el lenguaje generado partimos del axioma y realizamos las derivaciones sucesivas:</a:t>
            </a:r>
          </a:p>
          <a:p>
            <a:pPr marL="0" indent="0">
              <a:buNone/>
            </a:pPr>
            <a:endParaRPr lang="en-US" sz="3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865372" y="4218139"/>
            <a:ext cx="66392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 lenguaje </a:t>
            </a:r>
            <a:r>
              <a:rPr lang="es-AR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generado </a:t>
            </a:r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esta gramática es:</a:t>
            </a:r>
          </a:p>
          <a:p>
            <a:pPr algn="ctr"/>
            <a:r>
              <a:rPr lang="es-AR" sz="32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L={11,111,101}</a:t>
            </a:r>
          </a:p>
          <a:p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668058" y="5661867"/>
            <a:ext cx="9277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G1, G2 y G3 son Gramáticas equivalentes</a:t>
            </a:r>
            <a:endParaRPr lang="es-AR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3756709" y="4405636"/>
            <a:ext cx="805218" cy="804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917866" y="4115547"/>
            <a:ext cx="2838843" cy="1436291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00965" algn="just">
              <a:lnSpc>
                <a:spcPct val="115000"/>
              </a:lnSpc>
              <a:spcBef>
                <a:spcPts val="1080"/>
              </a:spcBef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11   </a:t>
            </a:r>
          </a:p>
          <a:p>
            <a:pPr marL="100965" algn="just">
              <a:lnSpc>
                <a:spcPct val="115000"/>
              </a:lnSpc>
              <a:spcBef>
                <a:spcPts val="1080"/>
              </a:spcBef>
            </a:pP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     1B1       111   </a:t>
            </a:r>
            <a:r>
              <a:rPr lang="es-A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965" algn="just">
              <a:lnSpc>
                <a:spcPct val="115000"/>
              </a:lnSpc>
              <a:spcBef>
                <a:spcPts val="1080"/>
              </a:spcBef>
            </a:pP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101</a:t>
            </a:r>
            <a:endParaRPr lang="es-E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1253318" y="4349469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1253318" y="4826434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2287299" y="4811919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2309557" y="5330654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73320" y="35767"/>
            <a:ext cx="109889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Gramáticas</a:t>
            </a:r>
            <a:r>
              <a:rPr lang="es-ES" sz="2800" b="1" i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tipo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 (regulares o lineales)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/>
            <a:r>
              <a:rPr lang="es-AR" sz="2000" dirty="0" smtClean="0">
                <a:solidFill>
                  <a:schemeClr val="tx2"/>
                </a:solidFill>
              </a:rPr>
              <a:t>Son las mas restrictivas: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AR" sz="2000" dirty="0" smtClean="0">
                <a:solidFill>
                  <a:schemeClr val="tx2"/>
                </a:solidFill>
              </a:rPr>
              <a:t>Lineales por derecha:                             </a:t>
            </a:r>
            <a:endParaRPr lang="es-AR" sz="2000" dirty="0">
              <a:solidFill>
                <a:schemeClr val="tx2"/>
              </a:solidFill>
            </a:endParaRPr>
          </a:p>
          <a:p>
            <a:pPr lvl="1"/>
            <a:r>
              <a:rPr lang="es-AR" sz="2000" dirty="0">
                <a:solidFill>
                  <a:schemeClr val="tx2"/>
                </a:solidFill>
              </a:rPr>
              <a:t>P= {(S:=</a:t>
            </a:r>
            <a:r>
              <a:rPr lang="el-GR" sz="2000" dirty="0">
                <a:solidFill>
                  <a:schemeClr val="tx2"/>
                </a:solidFill>
              </a:rPr>
              <a:t> λ</a:t>
            </a:r>
            <a:r>
              <a:rPr lang="es-AR" sz="2000" dirty="0">
                <a:solidFill>
                  <a:schemeClr val="tx2"/>
                </a:solidFill>
              </a:rPr>
              <a:t>) o  (A</a:t>
            </a:r>
            <a:r>
              <a:rPr lang="es-AR" sz="2000" dirty="0" smtClean="0">
                <a:solidFill>
                  <a:schemeClr val="tx2"/>
                </a:solidFill>
              </a:rPr>
              <a:t>:=a) o A:=Ba}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AR" sz="2000" dirty="0" smtClean="0">
                <a:solidFill>
                  <a:schemeClr val="tx2"/>
                </a:solidFill>
              </a:rPr>
              <a:t>Lineales por izquierda</a:t>
            </a:r>
          </a:p>
          <a:p>
            <a:pPr lvl="1"/>
            <a:r>
              <a:rPr lang="es-AR" sz="2000" dirty="0">
                <a:solidFill>
                  <a:schemeClr val="tx2"/>
                </a:solidFill>
              </a:rPr>
              <a:t>P= {(S:=</a:t>
            </a:r>
            <a:r>
              <a:rPr lang="el-GR" sz="2000" dirty="0">
                <a:solidFill>
                  <a:schemeClr val="tx2"/>
                </a:solidFill>
              </a:rPr>
              <a:t> λ</a:t>
            </a:r>
            <a:r>
              <a:rPr lang="es-AR" sz="2000" dirty="0">
                <a:solidFill>
                  <a:schemeClr val="tx2"/>
                </a:solidFill>
              </a:rPr>
              <a:t>) o  (A:=a) o A</a:t>
            </a:r>
            <a:r>
              <a:rPr lang="es-AR" sz="2000" dirty="0" smtClean="0">
                <a:solidFill>
                  <a:schemeClr val="tx2"/>
                </a:solidFill>
              </a:rPr>
              <a:t>:=aB}</a:t>
            </a:r>
            <a:endParaRPr lang="es-AR" sz="2000" dirty="0">
              <a:solidFill>
                <a:schemeClr val="tx2"/>
              </a:solidFill>
            </a:endParaRPr>
          </a:p>
          <a:p>
            <a:pPr algn="just"/>
            <a:r>
              <a:rPr lang="es-AR" sz="2000" dirty="0">
                <a:solidFill>
                  <a:schemeClr val="tx2"/>
                </a:solidFill>
              </a:rPr>
              <a:t>Ejemplo de gramática de tipo </a:t>
            </a:r>
            <a:r>
              <a:rPr lang="es-AR" sz="2000" dirty="0" smtClean="0">
                <a:solidFill>
                  <a:schemeClr val="tx2"/>
                </a:solidFill>
              </a:rPr>
              <a:t>3:</a:t>
            </a:r>
          </a:p>
          <a:p>
            <a:pPr algn="just"/>
            <a:endParaRPr lang="es-ES" sz="2000" dirty="0">
              <a:solidFill>
                <a:schemeClr val="tx2"/>
              </a:solidFill>
            </a:endParaRPr>
          </a:p>
          <a:p>
            <a:pPr algn="ctr"/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z="3200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=({</a:t>
            </a:r>
            <a:r>
              <a:rPr lang="es-E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0,1},{A,B},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A,P</a:t>
            </a:r>
            <a:r>
              <a:rPr lang="es-ES" sz="32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32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</a:t>
            </a:r>
            <a:r>
              <a:rPr lang="es-E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A:=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1B),(</a:t>
            </a:r>
            <a:r>
              <a:rPr lang="es-E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B:=1)(B:=</a:t>
            </a:r>
            <a:r>
              <a:rPr lang="es-E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0C),(B:=1C);(C:=1)}</a:t>
            </a:r>
            <a:endParaRPr lang="es-E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solidFill>
                  <a:schemeClr val="tx2"/>
                </a:solidFill>
              </a:rPr>
              <a:t>Para obtener el lenguaje generado partimos del axioma y realizamos las derivaciones sucesivas</a:t>
            </a:r>
            <a:r>
              <a:rPr lang="es-ES" sz="2000" dirty="0" smtClean="0">
                <a:solidFill>
                  <a:schemeClr val="tx2"/>
                </a:solidFill>
              </a:rPr>
              <a:t>:</a:t>
            </a:r>
            <a:endParaRPr lang="es-ES" sz="2000" dirty="0">
              <a:solidFill>
                <a:schemeClr val="tx2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863770" y="624116"/>
            <a:ext cx="457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>
                <a:solidFill>
                  <a:schemeClr val="tx2"/>
                </a:solidFill>
              </a:rPr>
              <a:t>S</a:t>
            </a:r>
            <a:r>
              <a:rPr lang="es-AR" sz="2400" dirty="0">
                <a:solidFill>
                  <a:schemeClr val="tx2"/>
                </a:solidFill>
              </a:rPr>
              <a:t>= axioma</a:t>
            </a:r>
          </a:p>
          <a:p>
            <a:pPr algn="ctr"/>
            <a:r>
              <a:rPr lang="es-AR" sz="2400" dirty="0">
                <a:solidFill>
                  <a:schemeClr val="tx2"/>
                </a:solidFill>
              </a:rPr>
              <a:t>a </a:t>
            </a:r>
            <a:r>
              <a:rPr lang="es-AR" sz="2400" dirty="0" smtClean="0">
                <a:solidFill>
                  <a:schemeClr val="tx2"/>
                </a:solidFill>
              </a:rPr>
              <a:t>símbolo terminal</a:t>
            </a:r>
            <a:endParaRPr lang="es-AR" sz="2400" dirty="0">
              <a:solidFill>
                <a:schemeClr val="tx2"/>
              </a:solidFill>
            </a:endParaRPr>
          </a:p>
          <a:p>
            <a:pPr algn="ctr"/>
            <a:r>
              <a:rPr lang="es-AR" sz="2400" dirty="0">
                <a:solidFill>
                  <a:schemeClr val="tx2"/>
                </a:solidFill>
              </a:rPr>
              <a:t>A y B </a:t>
            </a:r>
            <a:r>
              <a:rPr lang="es-AR" sz="2400" dirty="0" smtClean="0">
                <a:solidFill>
                  <a:schemeClr val="tx2"/>
                </a:solidFill>
              </a:rPr>
              <a:t>símbolos no </a:t>
            </a:r>
            <a:r>
              <a:rPr lang="es-AR" sz="2400" dirty="0">
                <a:solidFill>
                  <a:schemeClr val="tx2"/>
                </a:solidFill>
              </a:rPr>
              <a:t>terminales</a:t>
            </a:r>
          </a:p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58675" y="4100823"/>
            <a:ext cx="3150468" cy="1436291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00965" algn="just">
              <a:lnSpc>
                <a:spcPct val="115000"/>
              </a:lnSpc>
              <a:spcBef>
                <a:spcPts val="1080"/>
              </a:spcBef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1B       11  </a:t>
            </a:r>
          </a:p>
          <a:p>
            <a:pPr marL="100965" algn="just">
              <a:lnSpc>
                <a:spcPct val="115000"/>
              </a:lnSpc>
              <a:spcBef>
                <a:spcPts val="1080"/>
              </a:spcBef>
            </a:pP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10C       101</a:t>
            </a:r>
          </a:p>
          <a:p>
            <a:pPr marL="100965" algn="just">
              <a:lnSpc>
                <a:spcPct val="115000"/>
              </a:lnSpc>
              <a:spcBef>
                <a:spcPts val="1080"/>
              </a:spcBef>
            </a:pP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11C        111</a:t>
            </a:r>
            <a:endParaRPr lang="es-E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007319" y="4169147"/>
            <a:ext cx="66392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 lenguaje </a:t>
            </a:r>
            <a:r>
              <a:rPr lang="es-AR" sz="24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generado </a:t>
            </a:r>
            <a:r>
              <a:rPr lang="es-AR" sz="24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esta gramática es:</a:t>
            </a:r>
          </a:p>
          <a:p>
            <a:pPr algn="ctr"/>
            <a:r>
              <a:rPr lang="es-AR" sz="32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L={11,111,101}</a:t>
            </a:r>
          </a:p>
          <a:p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1668058" y="5661867"/>
            <a:ext cx="9277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G1, G2, G3 y G4 son Gramáticas equivalentes</a:t>
            </a:r>
            <a:endParaRPr lang="es-AR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4202101" y="4327236"/>
            <a:ext cx="805218" cy="804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1450344" y="4312721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2371891" y="4327236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226425" y="4803494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2226425" y="5350105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3242315" y="4812730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3242315" y="5335590"/>
            <a:ext cx="435428" cy="14515"/>
          </a:xfrm>
          <a:prstGeom prst="straightConnector1">
            <a:avLst/>
          </a:prstGeom>
          <a:ln w="34925" cmpd="sng">
            <a:miter lim="800000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1652</TotalTime>
  <Words>546</Words>
  <Application>Microsoft Office PowerPoint</Application>
  <PresentationFormat>Panorámica</PresentationFormat>
  <Paragraphs>58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Wingdings</vt:lpstr>
      <vt:lpstr>Crop</vt:lpstr>
      <vt:lpstr>Lenguajes Formales y Autómatas</vt:lpstr>
      <vt:lpstr>Unidad 1:   Lenguajes y Gramáticas Formales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</dc:title>
  <dc:creator>Usuario de Windows</dc:creator>
  <cp:lastModifiedBy>Alejandra</cp:lastModifiedBy>
  <cp:revision>69</cp:revision>
  <dcterms:created xsi:type="dcterms:W3CDTF">2019-02-20T17:04:54Z</dcterms:created>
  <dcterms:modified xsi:type="dcterms:W3CDTF">2020-03-23T16:06:40Z</dcterms:modified>
</cp:coreProperties>
</file>