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2" r:id="rId1"/>
  </p:sldMasterIdLst>
  <p:notesMasterIdLst>
    <p:notesMasterId r:id="rId14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5" r:id="rId12"/>
    <p:sldId id="276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E510A-C3FA-4869-9F85-BD64EAAC4AA5}" type="datetimeFigureOut">
              <a:rPr lang="es-AR" smtClean="0"/>
              <a:t>25/3/2020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845B2-648C-418B-9A72-C51588E40A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512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25/3/2020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2755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25/3/2020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07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25/3/2020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639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25/3/2020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228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25/3/2020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634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25/3/2020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071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25/3/2020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8581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25/3/2020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2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25/3/2020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47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25/3/2020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8174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25/3/2020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80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25/3/2020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8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24D0-6B78-488B-86D5-29444FD0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64" y="1551123"/>
            <a:ext cx="9442421" cy="2556420"/>
          </a:xfrm>
        </p:spPr>
        <p:txBody>
          <a:bodyPr>
            <a:normAutofit/>
          </a:bodyPr>
          <a:lstStyle/>
          <a:p>
            <a:pPr algn="ctr"/>
            <a:r>
              <a:rPr lang="es-AR" sz="6000" dirty="0" smtClean="0"/>
              <a:t>Lenguajes Formales y Autómatas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38393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83771" y="8448"/>
            <a:ext cx="4940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Maquinas de </a:t>
            </a:r>
            <a:r>
              <a:rPr lang="es-AR" sz="2800" b="1" dirty="0" err="1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Mealy</a:t>
            </a:r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y Moore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3771" y="531668"/>
            <a:ext cx="114751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 una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si una cadena de entrada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alfabeto {0,1} contiene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número par o impar de 1. La máquina debe dar P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salida si hay un número par de 1 en la cadena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I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caso contrario.</a:t>
            </a:r>
            <a:endParaRPr lang="es-E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1602775"/>
            <a:ext cx="3405923" cy="181473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4395107"/>
            <a:ext cx="3405923" cy="2055504"/>
          </a:xfrm>
          <a:prstGeom prst="rect">
            <a:avLst/>
          </a:prstGeom>
        </p:spPr>
      </p:pic>
      <p:sp>
        <p:nvSpPr>
          <p:cNvPr id="10" name="Flecha a la derecha con bandas 9"/>
          <p:cNvSpPr/>
          <p:nvPr/>
        </p:nvSpPr>
        <p:spPr>
          <a:xfrm>
            <a:off x="4302728" y="2267828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/>
          <p:cNvSpPr txBox="1"/>
          <p:nvPr/>
        </p:nvSpPr>
        <p:spPr>
          <a:xfrm>
            <a:off x="5386043" y="1607506"/>
            <a:ext cx="597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Mealy</a:t>
            </a:r>
            <a:r>
              <a:rPr lang="es-A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E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000" b="1" baseline="-25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mealy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A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0,1},{P,I}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qo,q1},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2000" b="1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,f, g)</a:t>
            </a:r>
            <a:endParaRPr lang="es-AR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9451"/>
              </p:ext>
            </p:extLst>
          </p:nvPr>
        </p:nvGraphicFramePr>
        <p:xfrm>
          <a:off x="5469699" y="2488293"/>
          <a:ext cx="2103328" cy="947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6308">
                  <a:extLst>
                    <a:ext uri="{9D8B030D-6E8A-4147-A177-3AD203B41FA5}">
                      <a16:colId xmlns:a16="http://schemas.microsoft.com/office/drawing/2014/main" val="1967606447"/>
                    </a:ext>
                  </a:extLst>
                </a:gridCol>
                <a:gridCol w="658975">
                  <a:extLst>
                    <a:ext uri="{9D8B030D-6E8A-4147-A177-3AD203B41FA5}">
                      <a16:colId xmlns:a16="http://schemas.microsoft.com/office/drawing/2014/main" val="2834389384"/>
                    </a:ext>
                  </a:extLst>
                </a:gridCol>
                <a:gridCol w="658045">
                  <a:extLst>
                    <a:ext uri="{9D8B030D-6E8A-4147-A177-3AD203B41FA5}">
                      <a16:colId xmlns:a16="http://schemas.microsoft.com/office/drawing/2014/main" val="4175096195"/>
                    </a:ext>
                  </a:extLst>
                </a:gridCol>
              </a:tblGrid>
              <a:tr h="315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6826144"/>
                  </a:ext>
                </a:extLst>
              </a:tr>
              <a:tr h="315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5423025"/>
                  </a:ext>
                </a:extLst>
              </a:tr>
              <a:tr h="315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8267249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815973"/>
              </p:ext>
            </p:extLst>
          </p:nvPr>
        </p:nvGraphicFramePr>
        <p:xfrm>
          <a:off x="7950154" y="2488293"/>
          <a:ext cx="1977616" cy="929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9312">
                  <a:extLst>
                    <a:ext uri="{9D8B030D-6E8A-4147-A177-3AD203B41FA5}">
                      <a16:colId xmlns:a16="http://schemas.microsoft.com/office/drawing/2014/main" val="1774344642"/>
                    </a:ext>
                  </a:extLst>
                </a:gridCol>
                <a:gridCol w="619589">
                  <a:extLst>
                    <a:ext uri="{9D8B030D-6E8A-4147-A177-3AD203B41FA5}">
                      <a16:colId xmlns:a16="http://schemas.microsoft.com/office/drawing/2014/main" val="4048713371"/>
                    </a:ext>
                  </a:extLst>
                </a:gridCol>
                <a:gridCol w="618715">
                  <a:extLst>
                    <a:ext uri="{9D8B030D-6E8A-4147-A177-3AD203B41FA5}">
                      <a16:colId xmlns:a16="http://schemas.microsoft.com/office/drawing/2014/main" val="400923971"/>
                    </a:ext>
                  </a:extLst>
                </a:gridCol>
              </a:tblGrid>
              <a:tr h="309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332761"/>
                  </a:ext>
                </a:extLst>
              </a:tr>
              <a:tr h="309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0510471"/>
                  </a:ext>
                </a:extLst>
              </a:tr>
              <a:tr h="309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4687779"/>
                  </a:ext>
                </a:extLst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5469699" y="4395107"/>
            <a:ext cx="597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Moore:</a:t>
            </a:r>
            <a:endParaRPr lang="es-AR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000" b="1" baseline="-25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moore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s-A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{0,1},{P,I}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qo,q1},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20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f, g)</a:t>
            </a:r>
            <a:endParaRPr lang="es-AR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echa a la derecha con bandas 15"/>
          <p:cNvSpPr/>
          <p:nvPr/>
        </p:nvSpPr>
        <p:spPr>
          <a:xfrm>
            <a:off x="4355103" y="5180543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805998"/>
              </p:ext>
            </p:extLst>
          </p:nvPr>
        </p:nvGraphicFramePr>
        <p:xfrm>
          <a:off x="5605399" y="5435659"/>
          <a:ext cx="2088020" cy="1014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585">
                  <a:extLst>
                    <a:ext uri="{9D8B030D-6E8A-4147-A177-3AD203B41FA5}">
                      <a16:colId xmlns:a16="http://schemas.microsoft.com/office/drawing/2014/main" val="1967606447"/>
                    </a:ext>
                  </a:extLst>
                </a:gridCol>
                <a:gridCol w="654179">
                  <a:extLst>
                    <a:ext uri="{9D8B030D-6E8A-4147-A177-3AD203B41FA5}">
                      <a16:colId xmlns:a16="http://schemas.microsoft.com/office/drawing/2014/main" val="2834389384"/>
                    </a:ext>
                  </a:extLst>
                </a:gridCol>
                <a:gridCol w="653256">
                  <a:extLst>
                    <a:ext uri="{9D8B030D-6E8A-4147-A177-3AD203B41FA5}">
                      <a16:colId xmlns:a16="http://schemas.microsoft.com/office/drawing/2014/main" val="4175096195"/>
                    </a:ext>
                  </a:extLst>
                </a:gridCol>
              </a:tblGrid>
              <a:tr h="3383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6826144"/>
                  </a:ext>
                </a:extLst>
              </a:tr>
              <a:tr h="3383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5423025"/>
                  </a:ext>
                </a:extLst>
              </a:tr>
              <a:tr h="3383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8267249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9345"/>
              </p:ext>
            </p:extLst>
          </p:nvPr>
        </p:nvGraphicFramePr>
        <p:xfrm>
          <a:off x="8101007" y="5469077"/>
          <a:ext cx="1595384" cy="981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7971">
                  <a:extLst>
                    <a:ext uri="{9D8B030D-6E8A-4147-A177-3AD203B41FA5}">
                      <a16:colId xmlns:a16="http://schemas.microsoft.com/office/drawing/2014/main" val="1347042566"/>
                    </a:ext>
                  </a:extLst>
                </a:gridCol>
                <a:gridCol w="727413">
                  <a:extLst>
                    <a:ext uri="{9D8B030D-6E8A-4147-A177-3AD203B41FA5}">
                      <a16:colId xmlns:a16="http://schemas.microsoft.com/office/drawing/2014/main" val="1165524427"/>
                    </a:ext>
                  </a:extLst>
                </a:gridCol>
              </a:tblGrid>
              <a:tr h="327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450510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585363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6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3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83771" y="8448"/>
            <a:ext cx="5660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Autómatas </a:t>
            </a:r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finitos deterministas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06702" y="409608"/>
            <a:ext cx="1147518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máquinas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secuenciales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 para reconocer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patrones. El par (entrada, estado actual) define la transición al huevo estado. Cuando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cadena de entrada se procesa con éxito y el autómata alcanza su estado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dicha cadena es aceptada, en caso contrario es rechazada. </a:t>
            </a:r>
          </a:p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describe como:</a:t>
            </a:r>
          </a:p>
          <a:p>
            <a:pPr algn="ct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AFD= (</a:t>
            </a:r>
            <a:r>
              <a:rPr lang="es-AR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32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</a:t>
            </a:r>
            <a:r>
              <a:rPr lang="es-ES" sz="32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f, F) </a:t>
            </a:r>
          </a:p>
          <a:p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	: Conjunto finito de estados 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Q0	: Estado inicial 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2400" b="1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Alfabeto de entrada (finito) 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	: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transición de estados  </a:t>
            </a:r>
          </a:p>
          <a:p>
            <a:pPr lvl="3"/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 ×  ∑</a:t>
            </a:r>
            <a:r>
              <a:rPr lang="es-AR" sz="24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→ Q  </a:t>
            </a:r>
          </a:p>
          <a:p>
            <a:pPr lvl="3"/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conjunto de estados y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alfabeto de entrada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conjunto de estados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	: Conjunto de estados de salida o terminales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09600" y="5981414"/>
            <a:ext cx="11466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 smtClean="0">
                <a:solidFill>
                  <a:srgbClr val="FF0000"/>
                </a:solidFill>
              </a:rPr>
              <a:t>No hay alfabeto de salida.</a:t>
            </a:r>
          </a:p>
          <a:p>
            <a:pPr algn="ctr"/>
            <a:r>
              <a:rPr lang="es-AR" sz="2800" b="1" dirty="0" smtClean="0">
                <a:solidFill>
                  <a:srgbClr val="FF0000"/>
                </a:solidFill>
              </a:rPr>
              <a:t>El autómata acepta o no acepta  la cadena de entrada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3771" y="531668"/>
            <a:ext cx="114751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autómata finito sobre el alfabeto ∑</a:t>
            </a:r>
            <a:r>
              <a:rPr lang="es-ES" sz="20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={0,1} que reconozca al lenguaje consistente de las cadenas de con tres 0's consecutivos.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691082" y="1556853"/>
            <a:ext cx="5979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expresión formal </a:t>
            </a:r>
            <a:r>
              <a:rPr lang="es-AR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autómata será :</a:t>
            </a:r>
            <a:endParaRPr lang="es-ES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AFD = ( </a:t>
            </a:r>
            <a:r>
              <a:rPr lang="es-A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AR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0,1},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f)</a:t>
            </a:r>
            <a:endParaRPr lang="es-AR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83771" y="8448"/>
            <a:ext cx="5759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Autómatas finitos deterministas.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7" y="1678665"/>
            <a:ext cx="5670554" cy="2835277"/>
          </a:xfrm>
          <a:prstGeom prst="rect">
            <a:avLst/>
          </a:prstGeom>
        </p:spPr>
      </p:pic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18310"/>
              </p:ext>
            </p:extLst>
          </p:nvPr>
        </p:nvGraphicFramePr>
        <p:xfrm>
          <a:off x="6875145" y="2264739"/>
          <a:ext cx="1862456" cy="2249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769">
                  <a:extLst>
                    <a:ext uri="{9D8B030D-6E8A-4147-A177-3AD203B41FA5}">
                      <a16:colId xmlns:a16="http://schemas.microsoft.com/office/drawing/2014/main" val="1911701050"/>
                    </a:ext>
                  </a:extLst>
                </a:gridCol>
                <a:gridCol w="622772">
                  <a:extLst>
                    <a:ext uri="{9D8B030D-6E8A-4147-A177-3AD203B41FA5}">
                      <a16:colId xmlns:a16="http://schemas.microsoft.com/office/drawing/2014/main" val="3031754196"/>
                    </a:ext>
                  </a:extLst>
                </a:gridCol>
                <a:gridCol w="581915">
                  <a:extLst>
                    <a:ext uri="{9D8B030D-6E8A-4147-A177-3AD203B41FA5}">
                      <a16:colId xmlns:a16="http://schemas.microsoft.com/office/drawing/2014/main" val="2460093032"/>
                    </a:ext>
                  </a:extLst>
                </a:gridCol>
              </a:tblGrid>
              <a:tr h="449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8324059"/>
                  </a:ext>
                </a:extLst>
              </a:tr>
              <a:tr h="449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&gt;Q0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647265"/>
                  </a:ext>
                </a:extLst>
              </a:tr>
              <a:tr h="449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9909230"/>
                  </a:ext>
                </a:extLst>
              </a:tr>
              <a:tr h="449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876285"/>
                  </a:ext>
                </a:extLst>
              </a:tr>
              <a:tr h="449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Q3*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7128520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84266"/>
              </p:ext>
            </p:extLst>
          </p:nvPr>
        </p:nvGraphicFramePr>
        <p:xfrm>
          <a:off x="9069065" y="2264739"/>
          <a:ext cx="2948764" cy="2249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382">
                  <a:extLst>
                    <a:ext uri="{9D8B030D-6E8A-4147-A177-3AD203B41FA5}">
                      <a16:colId xmlns:a16="http://schemas.microsoft.com/office/drawing/2014/main" val="2601105758"/>
                    </a:ext>
                  </a:extLst>
                </a:gridCol>
                <a:gridCol w="1474382">
                  <a:extLst>
                    <a:ext uri="{9D8B030D-6E8A-4147-A177-3AD203B41FA5}">
                      <a16:colId xmlns:a16="http://schemas.microsoft.com/office/drawing/2014/main" val="3669919942"/>
                    </a:ext>
                  </a:extLst>
                </a:gridCol>
              </a:tblGrid>
              <a:tr h="4637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0443"/>
                  </a:ext>
                </a:extLst>
              </a:tr>
              <a:tr h="449347">
                <a:tc>
                  <a:txBody>
                    <a:bodyPr/>
                    <a:lstStyle/>
                    <a:p>
                      <a:r>
                        <a:rPr lang="es-AR" dirty="0" smtClean="0"/>
                        <a:t>f(q</a:t>
                      </a:r>
                      <a:r>
                        <a:rPr lang="es-AR" baseline="-25000" dirty="0" smtClean="0"/>
                        <a:t>0</a:t>
                      </a:r>
                      <a:r>
                        <a:rPr lang="es-AR" dirty="0" smtClean="0"/>
                        <a:t>,0)=q</a:t>
                      </a:r>
                      <a:r>
                        <a:rPr lang="es-AR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f(q</a:t>
                      </a:r>
                      <a:r>
                        <a:rPr lang="es-AR" baseline="-25000" dirty="0" smtClean="0"/>
                        <a:t>0</a:t>
                      </a:r>
                      <a:r>
                        <a:rPr lang="es-AR" dirty="0" smtClean="0"/>
                        <a:t>,1)=q</a:t>
                      </a:r>
                      <a:r>
                        <a:rPr lang="es-AR" baseline="-25000" dirty="0" smtClean="0"/>
                        <a:t>0</a:t>
                      </a:r>
                      <a:endParaRPr lang="en-US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46785"/>
                  </a:ext>
                </a:extLst>
              </a:tr>
              <a:tr h="539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f(q</a:t>
                      </a:r>
                      <a:r>
                        <a:rPr lang="es-AR" baseline="-25000" dirty="0" smtClean="0"/>
                        <a:t>1</a:t>
                      </a:r>
                      <a:r>
                        <a:rPr lang="es-AR" dirty="0" smtClean="0"/>
                        <a:t>,0)=q</a:t>
                      </a:r>
                      <a:r>
                        <a:rPr lang="es-AR" baseline="-25000" dirty="0" smtClean="0"/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f(q</a:t>
                      </a:r>
                      <a:r>
                        <a:rPr lang="es-AR" baseline="-25000" dirty="0" smtClean="0"/>
                        <a:t>1</a:t>
                      </a:r>
                      <a:r>
                        <a:rPr lang="es-AR" dirty="0" smtClean="0"/>
                        <a:t>,1)=q</a:t>
                      </a:r>
                      <a:r>
                        <a:rPr lang="es-AR" baseline="-25000" dirty="0" smtClean="0"/>
                        <a:t>0</a:t>
                      </a:r>
                      <a:endParaRPr lang="en-US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250760"/>
                  </a:ext>
                </a:extLst>
              </a:tr>
              <a:tr h="4193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f(q</a:t>
                      </a:r>
                      <a:r>
                        <a:rPr lang="es-AR" baseline="-25000" dirty="0" smtClean="0"/>
                        <a:t>2</a:t>
                      </a:r>
                      <a:r>
                        <a:rPr lang="es-AR" dirty="0" smtClean="0"/>
                        <a:t>,0)=q</a:t>
                      </a:r>
                      <a:r>
                        <a:rPr lang="es-AR" baseline="-25000" dirty="0" smtClean="0"/>
                        <a:t>3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f(q</a:t>
                      </a:r>
                      <a:r>
                        <a:rPr lang="es-AR" baseline="-25000" dirty="0" smtClean="0"/>
                        <a:t>2</a:t>
                      </a:r>
                      <a:r>
                        <a:rPr lang="es-AR" dirty="0" smtClean="0"/>
                        <a:t>,3)=q</a:t>
                      </a:r>
                      <a:r>
                        <a:rPr lang="es-AR" baseline="-25000" dirty="0" smtClean="0"/>
                        <a:t>0</a:t>
                      </a:r>
                      <a:endParaRPr lang="en-US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1225"/>
                  </a:ext>
                </a:extLst>
              </a:tr>
              <a:tr h="3774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f(q</a:t>
                      </a:r>
                      <a:r>
                        <a:rPr lang="es-AR" baseline="-25000" dirty="0" smtClean="0"/>
                        <a:t>3</a:t>
                      </a:r>
                      <a:r>
                        <a:rPr lang="es-AR" dirty="0" smtClean="0"/>
                        <a:t>,0)=q</a:t>
                      </a:r>
                      <a:r>
                        <a:rPr lang="es-AR" baseline="-25000" dirty="0" smtClean="0"/>
                        <a:t>3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f(q</a:t>
                      </a:r>
                      <a:r>
                        <a:rPr lang="es-AR" baseline="-25000" dirty="0" smtClean="0"/>
                        <a:t>3</a:t>
                      </a:r>
                      <a:r>
                        <a:rPr lang="es-AR" dirty="0" smtClean="0"/>
                        <a:t>,1)=q</a:t>
                      </a:r>
                      <a:r>
                        <a:rPr lang="es-AR" baseline="-25000" dirty="0" smtClean="0"/>
                        <a:t>3</a:t>
                      </a:r>
                      <a:endParaRPr lang="en-US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03795"/>
                  </a:ext>
                </a:extLst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953490" y="5052868"/>
            <a:ext cx="64487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: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= Estado Inicial</a:t>
            </a:r>
          </a:p>
          <a:p>
            <a:pPr lvl="2"/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	= Conjunto de estados finales</a:t>
            </a:r>
          </a:p>
          <a:p>
            <a:pPr lvl="2"/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	= Función de transferencia de estados</a:t>
            </a:r>
          </a:p>
          <a:p>
            <a:pPr lvl="2"/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{0,1} 	= Alfabeto de entrada</a:t>
            </a:r>
            <a:endParaRPr lang="es-E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2CC18-3719-4444-8391-5A4C0657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056" y="1571925"/>
            <a:ext cx="8993756" cy="2659812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Unidad </a:t>
            </a:r>
            <a:r>
              <a:rPr lang="es-ES" dirty="0" smtClean="0"/>
              <a:t>2: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n-US" dirty="0" err="1"/>
              <a:t>Gramáticas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 y </a:t>
            </a:r>
            <a:r>
              <a:rPr lang="en-US" dirty="0" err="1"/>
              <a:t>Autómatas</a:t>
            </a:r>
            <a:r>
              <a:rPr lang="en-US" dirty="0"/>
              <a:t> </a:t>
            </a:r>
            <a:r>
              <a:rPr lang="en-US" dirty="0" err="1"/>
              <a:t>Finitos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70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14400" y="95534"/>
            <a:ext cx="418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Maquinas</a:t>
            </a:r>
            <a:r>
              <a:rPr lang="es-AR" dirty="0" smtClean="0"/>
              <a:t> </a:t>
            </a:r>
            <a:r>
              <a:rPr lang="es-AR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Secuenciales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14400" y="749383"/>
            <a:ext cx="108090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 que dada una palabra de entrada puede generar </a:t>
            </a:r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alguna salida.</a:t>
            </a:r>
            <a:r>
              <a:rPr lang="es-ES" sz="2400" dirty="0"/>
              <a:t> </a:t>
            </a:r>
            <a:endParaRPr lang="es-ES" sz="2400" dirty="0" smtClean="0"/>
          </a:p>
          <a:p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Presenta un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conjunto de estados,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 conjunto de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transiciones entre ellos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 entradas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 salidas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asociadas.</a:t>
            </a:r>
            <a:endParaRPr lang="es-AR" sz="24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Toda maquina secuencial posee: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Alfabeto de entrada.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Conjunto finito de estados.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Función de transición entre estados.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Algún tipo especifico de salida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30514" y="4241899"/>
            <a:ext cx="108499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Ejemplos </a:t>
            </a:r>
            <a:r>
              <a:rPr lang="es-AR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maquinas secuenciales</a:t>
            </a:r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es-AR" sz="24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Maquina de </a:t>
            </a:r>
            <a:r>
              <a:rPr lang="es-AR" sz="2400" dirty="0" err="1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Mealy</a:t>
            </a:r>
            <a:endParaRPr lang="es-AR" sz="2400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Maquina de Moore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 finito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 de pila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Maquina de Turing</a:t>
            </a:r>
            <a:endParaRPr lang="es-AR" sz="24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14399" y="750549"/>
            <a:ext cx="109045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Estado: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Identifica de forma única una situación del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sistema.</a:t>
            </a:r>
            <a:endParaRPr lang="es-ES" sz="24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Diagrama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estados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 un diagrama de nodos y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aristas. Muestra como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máquina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evoluciona a través de los estados. </a:t>
            </a:r>
          </a:p>
          <a:p>
            <a:endParaRPr lang="es-ES" sz="2400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Transición: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Cambio de un estado al próximo. Depende de los valores de las entradas y del estado presente </a:t>
            </a:r>
            <a:endParaRPr lang="es-ES" sz="2400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s-ES" sz="24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Próximo estado: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 estado al que irá la máquina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mediante una transición.</a:t>
            </a:r>
          </a:p>
          <a:p>
            <a:endParaRPr lang="es-ES" sz="2400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14400" y="95534"/>
            <a:ext cx="770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Maquinas</a:t>
            </a:r>
            <a:r>
              <a:rPr lang="es-AR" dirty="0" smtClean="0"/>
              <a:t> </a:t>
            </a:r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Secuenciales conceptos: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14399" y="4645841"/>
            <a:ext cx="11150221" cy="2000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 de </a:t>
            </a:r>
            <a:r>
              <a:rPr lang="es-ES" sz="2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Mealy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 de estados que determina sus salidas en base al estado presente y a las entradas </a:t>
            </a:r>
          </a:p>
          <a:p>
            <a:pPr algn="ctr"/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Moore </a:t>
            </a:r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 que determina sus salidas sólo en base a su estado presente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83771" y="844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Maquina de </a:t>
            </a:r>
            <a:r>
              <a:rPr lang="es-AR" sz="2800" b="1" dirty="0" err="1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Mealy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3771" y="531668"/>
            <a:ext cx="11475185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 en la que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salida depende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del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actual de la máquina. </a:t>
            </a:r>
            <a:endParaRPr lang="es-ES" sz="20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describe como:</a:t>
            </a:r>
          </a:p>
          <a:p>
            <a:pPr algn="ct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3200" b="1" baseline="-25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mealy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s-AR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32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3200" b="1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Q, 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3200" b="1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,f, g) </a:t>
            </a:r>
          </a:p>
          <a:p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	: Conjunto finito de estados 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Q0	: Estado inicial 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2400" b="1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Alfabeto de entrada (finito) 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2400" b="1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	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Alfabeto de salida (finito) 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	: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transición de estados  </a:t>
            </a:r>
          </a:p>
          <a:p>
            <a:pPr lvl="3"/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 ×  ∑</a:t>
            </a:r>
            <a:r>
              <a:rPr lang="es-AR" sz="24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→ Q  </a:t>
            </a:r>
          </a:p>
          <a:p>
            <a:pPr lvl="3"/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conjunto de estados y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alfabeto de entrada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conjunto de estados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	: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salida </a:t>
            </a:r>
          </a:p>
          <a:p>
            <a:pPr lvl="3"/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 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 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∑</a:t>
            </a:r>
            <a:r>
              <a:rPr lang="es-AR" sz="24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→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∑</a:t>
            </a:r>
            <a:r>
              <a:rPr lang="es-AR" sz="24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lvl="3"/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ransforma del conjunto de estados y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alfabeto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entrada al alfabeto de salida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83771" y="844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Maquina de </a:t>
            </a:r>
            <a:r>
              <a:rPr lang="es-AR" sz="2800" b="1" dirty="0" err="1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Mealy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3771" y="531668"/>
            <a:ext cx="114751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1:</a:t>
            </a:r>
          </a:p>
          <a:p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máquina </a:t>
            </a:r>
            <a:r>
              <a:rPr lang="es-E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Mealy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una secuencia de entrada binaria de modo que </a:t>
            </a:r>
            <a:endParaRPr lang="es-E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entrada tiene una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subcadena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 la salida sea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endParaRPr lang="es-E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entrada tiene una </a:t>
            </a:r>
            <a:r>
              <a:rPr lang="es-E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subcadena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110, la salida sea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endParaRPr lang="es-E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caso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contrario,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salida sea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98" y="2470659"/>
            <a:ext cx="4834252" cy="356728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212112" y="2046600"/>
            <a:ext cx="5979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expresión formal de la maquina será</a:t>
            </a:r>
            <a:r>
              <a:rPr lang="es-AR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000" baseline="-25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mealy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{0,1},{A,B,C}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20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f, g)</a:t>
            </a:r>
            <a:endParaRPr lang="es-AR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45592"/>
              </p:ext>
            </p:extLst>
          </p:nvPr>
        </p:nvGraphicFramePr>
        <p:xfrm>
          <a:off x="6229189" y="2993880"/>
          <a:ext cx="2943840" cy="1617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0525">
                  <a:extLst>
                    <a:ext uri="{9D8B030D-6E8A-4147-A177-3AD203B41FA5}">
                      <a16:colId xmlns:a16="http://schemas.microsoft.com/office/drawing/2014/main" val="3341089792"/>
                    </a:ext>
                  </a:extLst>
                </a:gridCol>
                <a:gridCol w="922308">
                  <a:extLst>
                    <a:ext uri="{9D8B030D-6E8A-4147-A177-3AD203B41FA5}">
                      <a16:colId xmlns:a16="http://schemas.microsoft.com/office/drawing/2014/main" val="2385095624"/>
                    </a:ext>
                  </a:extLst>
                </a:gridCol>
                <a:gridCol w="921007">
                  <a:extLst>
                    <a:ext uri="{9D8B030D-6E8A-4147-A177-3AD203B41FA5}">
                      <a16:colId xmlns:a16="http://schemas.microsoft.com/office/drawing/2014/main" val="2944534737"/>
                    </a:ext>
                  </a:extLst>
                </a:gridCol>
              </a:tblGrid>
              <a:tr h="323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258293"/>
                  </a:ext>
                </a:extLst>
              </a:tr>
              <a:tr h="323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409184"/>
                  </a:ext>
                </a:extLst>
              </a:tr>
              <a:tr h="323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8847137"/>
                  </a:ext>
                </a:extLst>
              </a:tr>
              <a:tr h="323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771783"/>
                  </a:ext>
                </a:extLst>
              </a:tr>
              <a:tr h="323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787289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0478"/>
              </p:ext>
            </p:extLst>
          </p:nvPr>
        </p:nvGraphicFramePr>
        <p:xfrm>
          <a:off x="6258216" y="4818633"/>
          <a:ext cx="2943840" cy="1940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0525">
                  <a:extLst>
                    <a:ext uri="{9D8B030D-6E8A-4147-A177-3AD203B41FA5}">
                      <a16:colId xmlns:a16="http://schemas.microsoft.com/office/drawing/2014/main" val="30893581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66328372"/>
                    </a:ext>
                  </a:extLst>
                </a:gridCol>
                <a:gridCol w="928915">
                  <a:extLst>
                    <a:ext uri="{9D8B030D-6E8A-4147-A177-3AD203B41FA5}">
                      <a16:colId xmlns:a16="http://schemas.microsoft.com/office/drawing/2014/main" val="1224142689"/>
                    </a:ext>
                  </a:extLst>
                </a:gridCol>
              </a:tblGrid>
              <a:tr h="388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436826"/>
                  </a:ext>
                </a:extLst>
              </a:tr>
              <a:tr h="388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8947383"/>
                  </a:ext>
                </a:extLst>
              </a:tr>
              <a:tr h="388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263894"/>
                  </a:ext>
                </a:extLst>
              </a:tr>
              <a:tr h="388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244885"/>
                  </a:ext>
                </a:extLst>
              </a:tr>
              <a:tr h="388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3002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0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83771" y="844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Maquina de </a:t>
            </a:r>
            <a:r>
              <a:rPr lang="es-AR" sz="2800" b="1" dirty="0" err="1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Mealy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3771" y="531668"/>
            <a:ext cx="114751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máquina de </a:t>
            </a:r>
            <a:r>
              <a:rPr lang="es-E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Mealy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escanee la secuencia de entrada de 0 y 1 y genere la salida 'A' si la cadena de entrada termina en 00, la salida 'B' si la cadena termina en 11 y la salida 'C' de lo contrario.</a:t>
            </a:r>
            <a:endParaRPr lang="es-E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212112" y="2046600"/>
            <a:ext cx="5979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expresión formal de la maquina será</a:t>
            </a:r>
            <a:r>
              <a:rPr lang="es-AR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000" baseline="-25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mealy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s-A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{0,1},{A,B,C}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,f,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AR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64" y="2046600"/>
            <a:ext cx="4144736" cy="4914179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59184"/>
              </p:ext>
            </p:extLst>
          </p:nvPr>
        </p:nvGraphicFramePr>
        <p:xfrm>
          <a:off x="6324555" y="2945979"/>
          <a:ext cx="2601731" cy="1466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631">
                  <a:extLst>
                    <a:ext uri="{9D8B030D-6E8A-4147-A177-3AD203B41FA5}">
                      <a16:colId xmlns:a16="http://schemas.microsoft.com/office/drawing/2014/main" val="3431468976"/>
                    </a:ext>
                  </a:extLst>
                </a:gridCol>
                <a:gridCol w="815125">
                  <a:extLst>
                    <a:ext uri="{9D8B030D-6E8A-4147-A177-3AD203B41FA5}">
                      <a16:colId xmlns:a16="http://schemas.microsoft.com/office/drawing/2014/main" val="1870812492"/>
                    </a:ext>
                  </a:extLst>
                </a:gridCol>
                <a:gridCol w="813975">
                  <a:extLst>
                    <a:ext uri="{9D8B030D-6E8A-4147-A177-3AD203B41FA5}">
                      <a16:colId xmlns:a16="http://schemas.microsoft.com/office/drawing/2014/main" val="993685193"/>
                    </a:ext>
                  </a:extLst>
                </a:gridCol>
              </a:tblGrid>
              <a:tr h="3665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142388"/>
                  </a:ext>
                </a:extLst>
              </a:tr>
              <a:tr h="3665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600144"/>
                  </a:ext>
                </a:extLst>
              </a:tr>
              <a:tr h="3665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9786261"/>
                  </a:ext>
                </a:extLst>
              </a:tr>
              <a:tr h="3665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757088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79575"/>
              </p:ext>
            </p:extLst>
          </p:nvPr>
        </p:nvGraphicFramePr>
        <p:xfrm>
          <a:off x="6324555" y="4733924"/>
          <a:ext cx="2601731" cy="1565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631">
                  <a:extLst>
                    <a:ext uri="{9D8B030D-6E8A-4147-A177-3AD203B41FA5}">
                      <a16:colId xmlns:a16="http://schemas.microsoft.com/office/drawing/2014/main" val="3643029897"/>
                    </a:ext>
                  </a:extLst>
                </a:gridCol>
                <a:gridCol w="815125">
                  <a:extLst>
                    <a:ext uri="{9D8B030D-6E8A-4147-A177-3AD203B41FA5}">
                      <a16:colId xmlns:a16="http://schemas.microsoft.com/office/drawing/2014/main" val="4163830331"/>
                    </a:ext>
                  </a:extLst>
                </a:gridCol>
                <a:gridCol w="813975">
                  <a:extLst>
                    <a:ext uri="{9D8B030D-6E8A-4147-A177-3AD203B41FA5}">
                      <a16:colId xmlns:a16="http://schemas.microsoft.com/office/drawing/2014/main" val="169903387"/>
                    </a:ext>
                  </a:extLst>
                </a:gridCol>
              </a:tblGrid>
              <a:tr h="391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046898"/>
                  </a:ext>
                </a:extLst>
              </a:tr>
              <a:tr h="391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390235"/>
                  </a:ext>
                </a:extLst>
              </a:tr>
              <a:tr h="391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309800"/>
                  </a:ext>
                </a:extLst>
              </a:tr>
              <a:tr h="391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9704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9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83771" y="8448"/>
            <a:ext cx="334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Maquina de Moore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3771" y="531668"/>
            <a:ext cx="11475185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máquina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que el estado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símbolo de entrada actual deciden el siguiente estado.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salida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 del estado actual de la máquina. </a:t>
            </a: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describe como:</a:t>
            </a:r>
          </a:p>
          <a:p>
            <a:pPr algn="ct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3200" b="1" baseline="-25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moore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s-AR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32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32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q0, 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f, g) </a:t>
            </a:r>
          </a:p>
          <a:p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	: Conjunto finito de estados 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Q0	: Estado inicial 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2400" b="1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Alfabeto de entrada (finito) 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2400" b="1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	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Alfabeto de salida (finito) 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	: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transición de estados  </a:t>
            </a:r>
          </a:p>
          <a:p>
            <a:pPr lvl="3"/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 ×  ∑</a:t>
            </a:r>
            <a:r>
              <a:rPr lang="es-AR" sz="24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→ Q  </a:t>
            </a:r>
          </a:p>
          <a:p>
            <a:pPr lvl="3"/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conjunto de estados y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alfabeto de entrada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conjunto de estados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	: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salida </a:t>
            </a:r>
          </a:p>
          <a:p>
            <a:pPr lvl="3"/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 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→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∑</a:t>
            </a:r>
            <a:r>
              <a:rPr lang="es-AR" sz="24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lvl="3"/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ransforma del conjunto de estados al alfabeto de salida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6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83771" y="8448"/>
            <a:ext cx="334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Maquina de Moore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3771" y="531668"/>
            <a:ext cx="11475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máquina Moore para generar el complemento a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de un número binario dado.</a:t>
            </a:r>
            <a:endParaRPr lang="es-E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212112" y="2046600"/>
            <a:ext cx="5979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expresión formal de la maquina será</a:t>
            </a:r>
            <a:r>
              <a:rPr lang="es-AR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000" baseline="-25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moore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 </a:t>
            </a:r>
            <a:r>
              <a:rPr lang="es-A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{0,1},{0,1}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</a:t>
            </a:r>
            <a:r>
              <a:rPr lang="es-ES" sz="20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f, g)</a:t>
            </a:r>
            <a:endParaRPr lang="es-AR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2113361"/>
            <a:ext cx="5271716" cy="3053725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52488"/>
              </p:ext>
            </p:extLst>
          </p:nvPr>
        </p:nvGraphicFramePr>
        <p:xfrm>
          <a:off x="6324554" y="2861580"/>
          <a:ext cx="2717847" cy="2044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40">
                  <a:extLst>
                    <a:ext uri="{9D8B030D-6E8A-4147-A177-3AD203B41FA5}">
                      <a16:colId xmlns:a16="http://schemas.microsoft.com/office/drawing/2014/main" val="1200622763"/>
                    </a:ext>
                  </a:extLst>
                </a:gridCol>
                <a:gridCol w="851504">
                  <a:extLst>
                    <a:ext uri="{9D8B030D-6E8A-4147-A177-3AD203B41FA5}">
                      <a16:colId xmlns:a16="http://schemas.microsoft.com/office/drawing/2014/main" val="1753922120"/>
                    </a:ext>
                  </a:extLst>
                </a:gridCol>
                <a:gridCol w="850303">
                  <a:extLst>
                    <a:ext uri="{9D8B030D-6E8A-4147-A177-3AD203B41FA5}">
                      <a16:colId xmlns:a16="http://schemas.microsoft.com/office/drawing/2014/main" val="1163919210"/>
                    </a:ext>
                  </a:extLst>
                </a:gridCol>
              </a:tblGrid>
              <a:tr h="5110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5912124"/>
                  </a:ext>
                </a:extLst>
              </a:tr>
              <a:tr h="5110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05692"/>
                  </a:ext>
                </a:extLst>
              </a:tr>
              <a:tr h="5110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9913622"/>
                  </a:ext>
                </a:extLst>
              </a:tr>
              <a:tr h="5110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914671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21509"/>
              </p:ext>
            </p:extLst>
          </p:nvPr>
        </p:nvGraphicFramePr>
        <p:xfrm>
          <a:off x="9219600" y="2879796"/>
          <a:ext cx="2058000" cy="2026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9658">
                  <a:extLst>
                    <a:ext uri="{9D8B030D-6E8A-4147-A177-3AD203B41FA5}">
                      <a16:colId xmlns:a16="http://schemas.microsoft.com/office/drawing/2014/main" val="571021851"/>
                    </a:ext>
                  </a:extLst>
                </a:gridCol>
                <a:gridCol w="938342">
                  <a:extLst>
                    <a:ext uri="{9D8B030D-6E8A-4147-A177-3AD203B41FA5}">
                      <a16:colId xmlns:a16="http://schemas.microsoft.com/office/drawing/2014/main" val="1628008250"/>
                    </a:ext>
                  </a:extLst>
                </a:gridCol>
              </a:tblGrid>
              <a:tr h="506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899732"/>
                  </a:ext>
                </a:extLst>
              </a:tr>
              <a:tr h="506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525557"/>
                  </a:ext>
                </a:extLst>
              </a:tr>
              <a:tr h="506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551436"/>
                  </a:ext>
                </a:extLst>
              </a:tr>
              <a:tr h="506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88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7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1875</TotalTime>
  <Words>887</Words>
  <Application>Microsoft Office PowerPoint</Application>
  <PresentationFormat>Panorámica</PresentationFormat>
  <Paragraphs>240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Franklin Gothic Book</vt:lpstr>
      <vt:lpstr>Times New Roman</vt:lpstr>
      <vt:lpstr>Verdana</vt:lpstr>
      <vt:lpstr>Wingdings</vt:lpstr>
      <vt:lpstr>Crop</vt:lpstr>
      <vt:lpstr>Lenguajes Formales y Autómatas</vt:lpstr>
      <vt:lpstr>Unidad 2:   Gramáticas Regulares y Autómatas Finitos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</dc:title>
  <dc:creator>Usuario de Windows</dc:creator>
  <cp:lastModifiedBy>Alejandra</cp:lastModifiedBy>
  <cp:revision>96</cp:revision>
  <dcterms:created xsi:type="dcterms:W3CDTF">2019-02-20T17:04:54Z</dcterms:created>
  <dcterms:modified xsi:type="dcterms:W3CDTF">2020-03-25T15:04:10Z</dcterms:modified>
</cp:coreProperties>
</file>