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2"/>
  </p:notesMasterIdLst>
  <p:sldIdLst>
    <p:sldId id="264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1507" y="122830"/>
            <a:ext cx="111180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 3 : </a:t>
            </a:r>
            <a:r>
              <a:rPr lang="es-AR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Construir </a:t>
            </a:r>
            <a:r>
              <a:rPr lang="es-AR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nuevo </a:t>
            </a:r>
            <a:r>
              <a:rPr lang="es-AR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</a:t>
            </a:r>
          </a:p>
          <a:p>
            <a:pPr lvl="1"/>
            <a:r>
              <a:rPr lang="es-AR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los estados c1 y c2</a:t>
            </a:r>
            <a:endParaRPr lang="es-AR" altLang="en-US" sz="24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31" y="4021540"/>
            <a:ext cx="4689407" cy="252039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1297607" y="1124564"/>
            <a:ext cx="10771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n-US" sz="2400" b="1" dirty="0">
                <a:solidFill>
                  <a:schemeClr val="tx2"/>
                </a:solidFill>
                <a:cs typeface="Arial" panose="020B0604020202020204" pitchFamily="34" charset="0"/>
              </a:rPr>
              <a:t>c1 = {p, s</a:t>
            </a:r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} contiene al estado inicial p, es estado inicial del nuevo autómata</a:t>
            </a:r>
            <a:endParaRPr lang="es-AR" altLang="en-US" sz="24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0" indent="44926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n-US" sz="2400" b="1" dirty="0">
                <a:solidFill>
                  <a:schemeClr val="tx2"/>
                </a:solidFill>
                <a:cs typeface="Arial" panose="020B0604020202020204" pitchFamily="34" charset="0"/>
              </a:rPr>
              <a:t>c2 = {r</a:t>
            </a:r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} contiene al estado final r, es estado final del nuevo autómata</a:t>
            </a:r>
            <a:endParaRPr lang="es-AR" altLang="en-US" sz="24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62996" y="1986788"/>
            <a:ext cx="4096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Visto 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20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p,a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)=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y 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20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s,a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)=p 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y c1={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p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, s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}</a:t>
            </a:r>
            <a:endParaRPr lang="es-AR" altLang="en-US" sz="20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20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p,b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)=r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y</a:t>
            </a:r>
            <a:r>
              <a:rPr 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20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s,b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)=r  y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c2={r}</a:t>
            </a:r>
            <a:endParaRPr lang="es-AR" altLang="en-US" sz="20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lang="es-AR" altLang="en-US" sz="2000" b="1" dirty="0" err="1">
                <a:solidFill>
                  <a:schemeClr val="tx2"/>
                </a:solidFill>
                <a:cs typeface="Arial" panose="020B0604020202020204" pitchFamily="34" charset="0"/>
              </a:rPr>
              <a:t>r;a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)=p y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c1</a:t>
            </a:r>
            <a:r>
              <a:rPr 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={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p, s} 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endParaRPr lang="es-AR" altLang="en-US" sz="20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lang="es-AR" altLang="en-US" sz="2000" b="1" dirty="0" err="1">
                <a:solidFill>
                  <a:schemeClr val="tx2"/>
                </a:solidFill>
                <a:cs typeface="Arial" panose="020B0604020202020204" pitchFamily="34" charset="0"/>
              </a:rPr>
              <a:t>r,b</a:t>
            </a:r>
            <a:r>
              <a:rPr lang="es-AR" alt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)=s y </a:t>
            </a:r>
            <a:r>
              <a:rPr lang="en-US" sz="20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c1</a:t>
            </a:r>
            <a:r>
              <a:rPr 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={</a:t>
            </a:r>
            <a:r>
              <a:rPr lang="es-AR" altLang="en-US" sz="2000" b="1" dirty="0">
                <a:solidFill>
                  <a:schemeClr val="tx2"/>
                </a:solidFill>
                <a:cs typeface="Arial" panose="020B0604020202020204" pitchFamily="34" charset="0"/>
              </a:rPr>
              <a:t>p, s} </a:t>
            </a:r>
            <a:endParaRPr lang="es-AR" altLang="en-US" sz="20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37562" y="2250112"/>
            <a:ext cx="196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sz="2400" b="1" dirty="0">
                <a:solidFill>
                  <a:schemeClr val="tx2"/>
                </a:solidFill>
                <a:cs typeface="Arial" panose="020B0604020202020204" pitchFamily="34" charset="0"/>
              </a:rPr>
              <a:t>f(c1,a)=</a:t>
            </a:r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c1</a:t>
            </a:r>
          </a:p>
          <a:p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f(c1,b</a:t>
            </a:r>
            <a:r>
              <a:rPr lang="es-AR" altLang="en-US" sz="2400" b="1" dirty="0">
                <a:solidFill>
                  <a:schemeClr val="tx2"/>
                </a:solidFill>
                <a:cs typeface="Arial" panose="020B0604020202020204" pitchFamily="34" charset="0"/>
              </a:rPr>
              <a:t>)=</a:t>
            </a:r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c2</a:t>
            </a:r>
          </a:p>
          <a:p>
            <a:r>
              <a:rPr lang="es-AR" altLang="en-US" sz="2400" b="1" dirty="0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r>
              <a:rPr lang="es-AR" altLang="en-US" sz="24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(c2,a)=c1</a:t>
            </a:r>
          </a:p>
          <a:p>
            <a:r>
              <a:rPr lang="es-AR" altLang="en-US" sz="2400" b="1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r>
              <a:rPr lang="es-AR" altLang="en-US" sz="2400" b="1" smtClean="0">
                <a:solidFill>
                  <a:schemeClr val="tx2"/>
                </a:solidFill>
                <a:cs typeface="Arial" panose="020B0604020202020204" pitchFamily="34" charset="0"/>
              </a:rPr>
              <a:t>(c2,b)=c1</a:t>
            </a:r>
            <a:endParaRPr lang="es-AR" altLang="en-US" sz="24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5500315" y="2359097"/>
            <a:ext cx="518080" cy="82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49022"/>
              </p:ext>
            </p:extLst>
          </p:nvPr>
        </p:nvGraphicFramePr>
        <p:xfrm>
          <a:off x="9037116" y="2368817"/>
          <a:ext cx="1910151" cy="133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17">
                  <a:extLst>
                    <a:ext uri="{9D8B030D-6E8A-4147-A177-3AD203B41FA5}">
                      <a16:colId xmlns:a16="http://schemas.microsoft.com/office/drawing/2014/main" val="3048645894"/>
                    </a:ext>
                  </a:extLst>
                </a:gridCol>
                <a:gridCol w="636717">
                  <a:extLst>
                    <a:ext uri="{9D8B030D-6E8A-4147-A177-3AD203B41FA5}">
                      <a16:colId xmlns:a16="http://schemas.microsoft.com/office/drawing/2014/main" val="1020276896"/>
                    </a:ext>
                  </a:extLst>
                </a:gridCol>
                <a:gridCol w="636717">
                  <a:extLst>
                    <a:ext uri="{9D8B030D-6E8A-4147-A177-3AD203B41FA5}">
                      <a16:colId xmlns:a16="http://schemas.microsoft.com/office/drawing/2014/main" val="3117600567"/>
                    </a:ext>
                  </a:extLst>
                </a:gridCol>
              </a:tblGrid>
              <a:tr h="307603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33254"/>
                  </a:ext>
                </a:extLst>
              </a:tr>
              <a:tr h="486892">
                <a:tc>
                  <a:txBody>
                    <a:bodyPr/>
                    <a:lstStyle/>
                    <a:p>
                      <a:r>
                        <a:rPr lang="es-AR" dirty="0" smtClean="0"/>
                        <a:t>-&gt;c1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37777"/>
                  </a:ext>
                </a:extLst>
              </a:tr>
              <a:tr h="486892">
                <a:tc>
                  <a:txBody>
                    <a:bodyPr/>
                    <a:lstStyle/>
                    <a:p>
                      <a:r>
                        <a:rPr lang="es-AR" dirty="0" smtClean="0"/>
                        <a:t>c2*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22538"/>
                  </a:ext>
                </a:extLst>
              </a:tr>
            </a:tbl>
          </a:graphicData>
        </a:graphic>
      </p:graphicFrame>
      <p:sp>
        <p:nvSpPr>
          <p:cNvPr id="12" name="Flecha derecha 11"/>
          <p:cNvSpPr/>
          <p:nvPr/>
        </p:nvSpPr>
        <p:spPr>
          <a:xfrm>
            <a:off x="8157291" y="2368817"/>
            <a:ext cx="518080" cy="824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892969" y="4989060"/>
            <a:ext cx="4751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Reconoce el mismo lenguaje</a:t>
            </a:r>
          </a:p>
          <a:p>
            <a:pPr algn="ctr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L={b,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….}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heurón 17"/>
          <p:cNvSpPr/>
          <p:nvPr/>
        </p:nvSpPr>
        <p:spPr>
          <a:xfrm>
            <a:off x="5801101" y="4130912"/>
            <a:ext cx="872922" cy="54700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610040" y="4142806"/>
            <a:ext cx="531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 Mínimo </a:t>
            </a:r>
            <a:r>
              <a:rPr lang="es-AR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Equivalente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993756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</a:t>
            </a:r>
            <a:r>
              <a:rPr lang="es-ES" dirty="0" smtClean="0"/>
              <a:t>2: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n-US" dirty="0" err="1"/>
              <a:t>Gramáticas</a:t>
            </a:r>
            <a:r>
              <a:rPr lang="en-US" dirty="0"/>
              <a:t> </a:t>
            </a:r>
            <a:r>
              <a:rPr lang="en-US" dirty="0" err="1"/>
              <a:t>Regulares</a:t>
            </a:r>
            <a:r>
              <a:rPr lang="en-US" dirty="0"/>
              <a:t> y </a:t>
            </a:r>
            <a:r>
              <a:rPr lang="en-US" dirty="0" err="1"/>
              <a:t>Autómatas</a:t>
            </a:r>
            <a:r>
              <a:rPr lang="en-US" dirty="0"/>
              <a:t> </a:t>
            </a:r>
            <a:r>
              <a:rPr lang="en-US" dirty="0" err="1"/>
              <a:t>Finitos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68990" y="95534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Autómatas finitos deterministas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8990" y="618754"/>
            <a:ext cx="114751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formalmente como :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AFD= (</a:t>
            </a:r>
            <a:r>
              <a:rPr lang="es-AR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ES" sz="32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f, F) </a:t>
            </a:r>
          </a:p>
          <a:p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	: Conjunto finito de estados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	: Estado inicial 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Alfabeto de entrada (finito)  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Función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transición de estados  </a:t>
            </a:r>
          </a:p>
          <a:p>
            <a:pPr lvl="3"/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 ×  ∑</a:t>
            </a:r>
            <a:r>
              <a:rPr lang="es-AR" sz="2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→ Q  </a:t>
            </a:r>
          </a:p>
          <a:p>
            <a:pPr lvl="3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conjunto de estados y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alfabeto de entrada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conjunto de estados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	: Conjunto de estados de salida o 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terminales</a:t>
            </a:r>
            <a:endParaRPr lang="es-A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autómata es </a:t>
            </a:r>
            <a:r>
              <a:rPr lang="es-A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DETERMINISTA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par (entrada, estado) hay una única posible transición.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la transiciones están definidas en cada estado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hay transiciones espontaneas</a:t>
            </a: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68988" y="487419"/>
            <a:ext cx="1074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Conceptos sobre Autómatas finitos deterministas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8987" y="1577776"/>
            <a:ext cx="1074078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n-US" sz="28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Accesibilidad </a:t>
            </a:r>
            <a:r>
              <a:rPr lang="es-AR" altLang="en-US" sz="28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entre </a:t>
            </a:r>
            <a:r>
              <a:rPr lang="es-AR" altLang="en-US" sz="28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estados:</a:t>
            </a: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Dados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dos estados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y q,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dice que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 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accesible desde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p,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si  existe una palabra x formada por símbolos del alfabeto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 entrada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tal que partiendo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y aplicando 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la función de transición se pueda llegar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 q:</a:t>
            </a:r>
          </a:p>
          <a:p>
            <a:pPr lvl="0" indent="0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Sean </a:t>
            </a:r>
          </a:p>
          <a:p>
            <a:pPr lvl="0" indent="0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  </a:t>
            </a:r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∈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 Q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</a:t>
            </a:r>
          </a:p>
          <a:p>
            <a:pPr lvl="0" indent="0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 </a:t>
            </a:r>
            <a:r>
              <a:rPr lang="en-US" dirty="0"/>
              <a:t>∃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x </a:t>
            </a:r>
            <a:r>
              <a:rPr lang="en-US" b="1" dirty="0">
                <a:solidFill>
                  <a:schemeClr val="tx2"/>
                </a:solidFill>
                <a:cs typeface="Arial" panose="020B0604020202020204" pitchFamily="34" charset="0"/>
              </a:rPr>
              <a:t>∈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 W(∑)  </a:t>
            </a:r>
          </a:p>
          <a:p>
            <a:pPr indent="0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Tal que f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´( q , x ) = p  </a:t>
            </a:r>
            <a:r>
              <a:rPr lang="es-AR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 </a:t>
            </a:r>
            <a:r>
              <a:rPr lang="es-AR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Entonces </a:t>
            </a:r>
            <a:r>
              <a:rPr lang="es-AR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 </a:t>
            </a:r>
            <a:r>
              <a:rPr lang="es-AR" altLang="en-US" b="1" dirty="0" err="1">
                <a:solidFill>
                  <a:schemeClr val="tx2"/>
                </a:solidFill>
                <a:cs typeface="Arial" panose="020B0604020202020204" pitchFamily="34" charset="0"/>
              </a:rPr>
              <a:t>pAq</a:t>
            </a:r>
            <a:r>
              <a:rPr lang="es-AR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 </a:t>
            </a:r>
            <a:r>
              <a:rPr lang="es-AR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 (</a:t>
            </a:r>
            <a:r>
              <a:rPr lang="es-AR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p es accesible desde q </a:t>
            </a:r>
            <a:r>
              <a:rPr lang="es-AR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)</a:t>
            </a:r>
          </a:p>
          <a:p>
            <a:pPr indent="0" algn="just"/>
            <a:endParaRPr lang="es-AR" altLang="en-US" sz="16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AR" altLang="en-US" sz="28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Conjunto </a:t>
            </a:r>
            <a:r>
              <a:rPr lang="es-AR" altLang="en-US" sz="28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Conexo</a:t>
            </a:r>
          </a:p>
          <a:p>
            <a:pPr indent="0" algn="just"/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aquel en donde todos sus estados son accesibles desde el estado inicial.  </a:t>
            </a:r>
            <a:endParaRPr lang="es-AR" altLang="en-U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indent="0" algn="just"/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AFD 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conexo si todo estado perteneciente al conjunto de estados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 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accesible desde el estado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inicial.</a:t>
            </a:r>
          </a:p>
          <a:p>
            <a:pPr indent="0" algn="just"/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Si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en un AFD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existen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no conexos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(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no accesibles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desde el estado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inicial), estos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pueden  ser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eliminados.</a:t>
            </a:r>
          </a:p>
          <a:p>
            <a:pPr indent="0" algn="just"/>
            <a:endParaRPr lang="es-AR" altLang="en-US" sz="1600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indent="0" algn="just"/>
            <a:endParaRPr lang="es-AR" altLang="en-US" sz="16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7922" y="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Equivalencia de Autómatas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77921" y="561580"/>
            <a:ext cx="1093185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n-US" sz="20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Equivalencias entre estados: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Dos estados p y q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son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equivalentes si: </a:t>
            </a:r>
            <a:endParaRPr lang="es-AR" altLang="en-US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Para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toda cadena 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x que partiendo del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 p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llega hasta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un estado de aceptación,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hace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partiendo desde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el estado q. </a:t>
            </a:r>
            <a:endParaRPr lang="es-AR" altLang="en-US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1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 simultáneamente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ara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toda otra cadena  y </a:t>
            </a:r>
            <a:r>
              <a:rPr lang="es-AR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que </a:t>
            </a:r>
            <a:r>
              <a:rPr lang="es-AR" altLang="en-US" b="1" dirty="0">
                <a:solidFill>
                  <a:schemeClr val="tx2"/>
                </a:solidFill>
                <a:cs typeface="Arial" panose="020B0604020202020204" pitchFamily="34" charset="0"/>
              </a:rPr>
              <a:t>partiendo del estado p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no llega a un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 de aceptación, tampoco lo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hace partiendo 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desde el estado q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Sean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y q </a:t>
            </a:r>
            <a:r>
              <a:rPr lang="en-US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∈ Q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dos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estados dentro de un AFD                               </a:t>
            </a:r>
          </a:p>
          <a:p>
            <a:pPr lvl="1" algn="just"/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                        p E q  </a:t>
            </a:r>
            <a:endParaRPr lang="es-AR" altLang="en-US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1" algn="just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Si  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∀ </a:t>
            </a:r>
            <a:r>
              <a:rPr lang="en-US" b="1" dirty="0" err="1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cadena</a:t>
            </a:r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∈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 W(∑) 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puede alcanzar un estado final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tanto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comenzando desde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como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desde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    </a:t>
            </a:r>
            <a:endParaRPr lang="es-E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1" algn="just"/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</a:t>
            </a:r>
            <a:endParaRPr lang="es-AR" altLang="en-U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lvl="1" algn="just"/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∀ </a:t>
            </a:r>
            <a:r>
              <a:rPr lang="en-US" b="1" dirty="0" err="1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cadena</a:t>
            </a:r>
            <a:r>
              <a:rPr 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x ∈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  W(∑)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no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puede alcanzar un estado final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tanto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comenzando desde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como </a:t>
            </a:r>
            <a:r>
              <a:rPr lang="es-E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desde </a:t>
            </a:r>
            <a:r>
              <a:rPr lang="es-E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q.   </a:t>
            </a:r>
            <a:endParaRPr lang="es-ES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altLang="en-US" sz="20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altLang="en-US" sz="20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Equivalencias entre estados de longitud n:</a:t>
            </a:r>
          </a:p>
          <a:p>
            <a:pPr algn="just"/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Dos estados p y q serán equivalentes de longitud n si: cumplen la equivalencia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anterior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pero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y la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longitud de las cadenas x e y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menor o igual a n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.</a:t>
            </a:r>
            <a:endParaRPr lang="es-AR" altLang="en-U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</p:txBody>
      </p:sp>
      <p:pic>
        <p:nvPicPr>
          <p:cNvPr id="2050" name="Picture 2" descr="http://www.institucional.frc.utn.edu.ar/sistemas/ghd/images/pertene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381000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77922" y="5983371"/>
            <a:ext cx="10931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 </a:t>
            </a:r>
            <a:r>
              <a:rPr lang="es-AR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Dos </a:t>
            </a:r>
            <a:r>
              <a:rPr lang="es-AR" sz="2800" b="1" dirty="0">
                <a:solidFill>
                  <a:srgbClr val="FF0000"/>
                </a:solidFill>
                <a:cs typeface="Arial" panose="020B0604020202020204" pitchFamily="34" charset="0"/>
              </a:rPr>
              <a:t>AFD se dicen equivalentes si reconocen el mismo lenguaje</a:t>
            </a:r>
            <a:endParaRPr lang="en-US" sz="28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87103" y="12283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Minimización de Autómatas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7102" y="1006914"/>
            <a:ext cx="109318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El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objetivo </a:t>
            </a:r>
            <a:r>
              <a:rPr lang="es-ES" sz="28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es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obtener un autómata equivalente al </a:t>
            </a:r>
            <a:r>
              <a:rPr lang="es-ES" sz="28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original,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o sea que </a:t>
            </a:r>
            <a:r>
              <a:rPr lang="es-ES" sz="28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reconozca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el mismo lenguaje,  </a:t>
            </a:r>
            <a:r>
              <a:rPr lang="es-ES" sz="28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con el menor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número </a:t>
            </a:r>
            <a:r>
              <a:rPr lang="es-ES" sz="28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posible de </a:t>
            </a:r>
            <a:r>
              <a:rPr lang="es-ES" sz="2800" b="1" dirty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estados.</a:t>
            </a:r>
            <a:endParaRPr lang="es-AR" altLang="en-US" sz="2800" b="1" dirty="0">
              <a:solidFill>
                <a:srgbClr val="FF0000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87102" y="3006229"/>
            <a:ext cx="1093185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AR" altLang="en-US" sz="2000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Pasos</a:t>
            </a:r>
            <a:r>
              <a:rPr lang="es-AR" altLang="en-US" sz="2000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n-US" sz="2000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ncontrar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el autómata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conexo: todos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sus estados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accesibles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desde el estado inicial. Si existiera algún estado que no cumpliera con esta condición se lo podrá eliminar, sin que se afecte el lenguaje aceptado por el autómata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n-U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Determinar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el Conjunto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cociente: el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mínimo número de estados con diferente significado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n-US" b="1" dirty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Construir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el nuevo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autómata utilizando los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estados determinados por las clases de equivalencia. </a:t>
            </a:r>
          </a:p>
        </p:txBody>
      </p:sp>
    </p:spTree>
    <p:extLst>
      <p:ext uri="{BB962C8B-B14F-4D97-AF65-F5344CB8AC3E}">
        <p14:creationId xmlns:p14="http://schemas.microsoft.com/office/powerpoint/2010/main" val="32492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87103" y="122830"/>
            <a:ext cx="846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Minimización de Autómatas - Desarrollo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87103" y="646050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Suponemos el autómata:</a:t>
            </a:r>
          </a:p>
          <a:p>
            <a:pPr algn="ctr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AFD= (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es-AR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Q, q</a:t>
            </a:r>
            <a:r>
              <a:rPr lang="es-ES" sz="2400" b="1" baseline="-25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f, F)</a:t>
            </a:r>
          </a:p>
          <a:p>
            <a:pPr lvl="1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Donde:</a:t>
            </a:r>
          </a:p>
          <a:p>
            <a:pPr lvl="1"/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∑=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 , 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 { p, q, r , t, s }</a:t>
            </a:r>
          </a:p>
          <a:p>
            <a:pPr lvl="1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q0 </a:t>
            </a: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</a:p>
          <a:p>
            <a:pPr lvl="1"/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F= {q , r }</a:t>
            </a:r>
          </a:p>
          <a:p>
            <a:pPr lvl="2"/>
            <a:endParaRPr lang="es-E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32797"/>
              </p:ext>
            </p:extLst>
          </p:nvPr>
        </p:nvGraphicFramePr>
        <p:xfrm>
          <a:off x="1391987" y="3398292"/>
          <a:ext cx="174388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94">
                  <a:extLst>
                    <a:ext uri="{9D8B030D-6E8A-4147-A177-3AD203B41FA5}">
                      <a16:colId xmlns:a16="http://schemas.microsoft.com/office/drawing/2014/main" val="3029463093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4262394559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2951192244"/>
                    </a:ext>
                  </a:extLst>
                </a:gridCol>
              </a:tblGrid>
              <a:tr h="315844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-&gt;p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3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4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85434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1391987" y="6257834"/>
            <a:ext cx="815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btener </a:t>
            </a:r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Autómata mínimo equivalente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389281" y="5618252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={b,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baaab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bbb</a:t>
            </a:r>
            <a:r>
              <a:rPr lang="es-A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….}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42" y="1535085"/>
            <a:ext cx="4991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6601" y="0"/>
            <a:ext cx="111180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 1 : Encontrar el autómata </a:t>
            </a:r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conexo</a:t>
            </a:r>
          </a:p>
          <a:p>
            <a:pPr lvl="1"/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Todos los estados deben ser accesibles desde el estado inicial.</a:t>
            </a:r>
          </a:p>
          <a:p>
            <a:pPr lvl="1" algn="ctr"/>
            <a:r>
              <a:rPr lang="es-E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Los estados q y t  no se pueden alcanzar desde p (estado inicial) </a:t>
            </a:r>
          </a:p>
          <a:p>
            <a:pPr lvl="1" algn="ctr"/>
            <a:r>
              <a:rPr lang="es-E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Pueden ser eliminados</a:t>
            </a:r>
            <a:endParaRPr lang="es-ES" sz="28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21" y="1832599"/>
            <a:ext cx="4037284" cy="2340256"/>
          </a:xfrm>
          <a:prstGeom prst="rect">
            <a:avLst/>
          </a:prstGeom>
        </p:spPr>
      </p:pic>
      <p:sp>
        <p:nvSpPr>
          <p:cNvPr id="7" name="Flecha a la derecha con bandas 6"/>
          <p:cNvSpPr/>
          <p:nvPr/>
        </p:nvSpPr>
        <p:spPr>
          <a:xfrm>
            <a:off x="5098053" y="2332305"/>
            <a:ext cx="1475184" cy="9143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 la derecha con bandas 10"/>
          <p:cNvSpPr/>
          <p:nvPr/>
        </p:nvSpPr>
        <p:spPr>
          <a:xfrm>
            <a:off x="5092456" y="4810798"/>
            <a:ext cx="1475184" cy="9143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09" y="1574240"/>
            <a:ext cx="3651352" cy="2856974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3726"/>
              </p:ext>
            </p:extLst>
          </p:nvPr>
        </p:nvGraphicFramePr>
        <p:xfrm>
          <a:off x="3186679" y="4615217"/>
          <a:ext cx="174388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94">
                  <a:extLst>
                    <a:ext uri="{9D8B030D-6E8A-4147-A177-3AD203B41FA5}">
                      <a16:colId xmlns:a16="http://schemas.microsoft.com/office/drawing/2014/main" val="3029463093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4262394559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2951192244"/>
                    </a:ext>
                  </a:extLst>
                </a:gridCol>
              </a:tblGrid>
              <a:tr h="315844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-&gt;p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3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q*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4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85434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62079"/>
              </p:ext>
            </p:extLst>
          </p:nvPr>
        </p:nvGraphicFramePr>
        <p:xfrm>
          <a:off x="6954399" y="4615217"/>
          <a:ext cx="17438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94">
                  <a:extLst>
                    <a:ext uri="{9D8B030D-6E8A-4147-A177-3AD203B41FA5}">
                      <a16:colId xmlns:a16="http://schemas.microsoft.com/office/drawing/2014/main" val="3029463093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4262394559"/>
                    </a:ext>
                  </a:extLst>
                </a:gridCol>
                <a:gridCol w="581294">
                  <a:extLst>
                    <a:ext uri="{9D8B030D-6E8A-4147-A177-3AD203B41FA5}">
                      <a16:colId xmlns:a16="http://schemas.microsoft.com/office/drawing/2014/main" val="2951192244"/>
                    </a:ext>
                  </a:extLst>
                </a:gridCol>
              </a:tblGrid>
              <a:tr h="315844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-&gt;p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3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85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65154" y="0"/>
            <a:ext cx="111180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 2 : </a:t>
            </a:r>
            <a:r>
              <a:rPr lang="es-AR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Determinar </a:t>
            </a:r>
            <a:r>
              <a:rPr lang="es-AR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 Conjunto </a:t>
            </a:r>
            <a:r>
              <a:rPr lang="es-AR" altLang="en-US" sz="28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cociente</a:t>
            </a:r>
          </a:p>
          <a:p>
            <a:pPr lvl="1"/>
            <a:r>
              <a:rPr lang="es-AR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Mínimo </a:t>
            </a:r>
            <a:r>
              <a:rPr lang="es-AR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número </a:t>
            </a:r>
            <a:r>
              <a:rPr lang="es-AR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estados con diferente significado</a:t>
            </a:r>
            <a:r>
              <a:rPr lang="es-AR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7733" y="892552"/>
            <a:ext cx="111180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Se inicia con la equivalencia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de longitud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0: 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Dos clases: estados de salida por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un lado y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estados que no son de salida por otro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lado. </a:t>
            </a:r>
            <a:endParaRPr lang="es-AR" altLang="en-US" b="1" dirty="0" smtClean="0">
              <a:solidFill>
                <a:schemeClr val="tx2"/>
              </a:solidFill>
              <a:ea typeface="+mj-ea"/>
              <a:cs typeface="Arial" panose="020B0604020202020204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c1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= {p, 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s}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c2 </a:t>
            </a:r>
            <a:r>
              <a:rPr lang="es-AR" altLang="en-US" b="1" dirty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= {r</a:t>
            </a:r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}</a:t>
            </a: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sz="24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El objetivo es demostrar si el autómata de tres estados {</a:t>
            </a:r>
            <a:r>
              <a:rPr lang="es-AR" altLang="en-US" sz="2400" b="1" dirty="0" err="1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p,r,s</a:t>
            </a:r>
            <a:r>
              <a:rPr lang="es-AR" altLang="en-US" sz="24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} </a:t>
            </a: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sz="24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es equivalente </a:t>
            </a:r>
          </a:p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n-US" sz="2400" b="1" dirty="0" smtClean="0">
                <a:solidFill>
                  <a:srgbClr val="FF0000"/>
                </a:solidFill>
                <a:ea typeface="+mj-ea"/>
                <a:cs typeface="Arial" panose="020B0604020202020204" pitchFamily="34" charset="0"/>
              </a:rPr>
              <a:t>a un autómata de dos estados {c1,c2}</a:t>
            </a:r>
          </a:p>
          <a:p>
            <a:pPr algn="ctr"/>
            <a:r>
              <a:rPr lang="es-AR" altLang="en-US" b="1" dirty="0" smtClean="0">
                <a:solidFill>
                  <a:schemeClr val="tx2"/>
                </a:solidFill>
                <a:ea typeface="+mj-ea"/>
                <a:cs typeface="Arial" panose="020B0604020202020204" pitchFamily="34" charset="0"/>
              </a:rPr>
              <a:t>Para que eso sea cierto p y s deben poder ser sustituidos por un único estado es decir p y s deben ser estados equivalentes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43978"/>
              </p:ext>
            </p:extLst>
          </p:nvPr>
        </p:nvGraphicFramePr>
        <p:xfrm>
          <a:off x="1809191" y="3773548"/>
          <a:ext cx="1957590" cy="20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30">
                  <a:extLst>
                    <a:ext uri="{9D8B030D-6E8A-4147-A177-3AD203B41FA5}">
                      <a16:colId xmlns:a16="http://schemas.microsoft.com/office/drawing/2014/main" val="3029463093"/>
                    </a:ext>
                  </a:extLst>
                </a:gridCol>
                <a:gridCol w="652530">
                  <a:extLst>
                    <a:ext uri="{9D8B030D-6E8A-4147-A177-3AD203B41FA5}">
                      <a16:colId xmlns:a16="http://schemas.microsoft.com/office/drawing/2014/main" val="4262394559"/>
                    </a:ext>
                  </a:extLst>
                </a:gridCol>
                <a:gridCol w="652530">
                  <a:extLst>
                    <a:ext uri="{9D8B030D-6E8A-4147-A177-3AD203B41FA5}">
                      <a16:colId xmlns:a16="http://schemas.microsoft.com/office/drawing/2014/main" val="2951192244"/>
                    </a:ext>
                  </a:extLst>
                </a:gridCol>
              </a:tblGrid>
              <a:tr h="505271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32532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es-AR" dirty="0" smtClean="0"/>
                        <a:t>-&gt;p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38848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es-AR" dirty="0" smtClean="0"/>
                        <a:t>r*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88431"/>
                  </a:ext>
                </a:extLst>
              </a:tr>
              <a:tr h="512289">
                <a:tc>
                  <a:txBody>
                    <a:bodyPr/>
                    <a:lstStyle/>
                    <a:p>
                      <a:r>
                        <a:rPr lang="es-AR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8543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4210578" y="3773548"/>
            <a:ext cx="53155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3200" b="1" dirty="0" err="1">
                <a:solidFill>
                  <a:schemeClr val="tx2"/>
                </a:solidFill>
                <a:cs typeface="Arial" panose="020B0604020202020204" pitchFamily="34" charset="0"/>
              </a:rPr>
              <a:t>p,a</a:t>
            </a:r>
            <a:r>
              <a:rPr lang="es-AR" alt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)=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 </a:t>
            </a:r>
            <a:r>
              <a:rPr 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∈ c1 	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3200" b="1" dirty="0" err="1">
                <a:solidFill>
                  <a:schemeClr val="tx2"/>
                </a:solidFill>
                <a:cs typeface="Arial" panose="020B0604020202020204" pitchFamily="34" charset="0"/>
              </a:rPr>
              <a:t>s</a:t>
            </a:r>
            <a:r>
              <a:rPr lang="es-AR" altLang="en-US" sz="32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,a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)=p </a:t>
            </a:r>
            <a:r>
              <a:rPr 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∈ c1</a:t>
            </a:r>
            <a:r>
              <a:rPr lang="es-AR" alt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endParaRPr lang="es-AR" altLang="en-US" sz="32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r>
              <a:rPr lang="es-AR" alt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3200" b="1" dirty="0" err="1">
                <a:solidFill>
                  <a:schemeClr val="tx2"/>
                </a:solidFill>
                <a:cs typeface="Arial" panose="020B0604020202020204" pitchFamily="34" charset="0"/>
              </a:rPr>
              <a:t>p,b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)=r </a:t>
            </a:r>
            <a:r>
              <a:rPr 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∈ c2  	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f(</a:t>
            </a:r>
            <a:r>
              <a:rPr lang="es-AR" altLang="en-US" sz="3200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s,b</a:t>
            </a:r>
            <a:r>
              <a:rPr lang="es-AR" alt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)=r </a:t>
            </a:r>
            <a:r>
              <a:rPr lang="en-US" sz="3200" b="1" dirty="0">
                <a:solidFill>
                  <a:schemeClr val="tx2"/>
                </a:solidFill>
                <a:cs typeface="Arial" panose="020B0604020202020204" pitchFamily="34" charset="0"/>
              </a:rPr>
              <a:t>∈ </a:t>
            </a:r>
            <a:r>
              <a:rPr lang="en-US" sz="32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c2</a:t>
            </a:r>
          </a:p>
          <a:p>
            <a:pPr algn="ctr"/>
            <a:r>
              <a:rPr lang="es-AR" alt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p </a:t>
            </a:r>
            <a:r>
              <a:rPr lang="en-US" sz="3200" b="1" dirty="0">
                <a:solidFill>
                  <a:srgbClr val="FF0000"/>
                </a:solidFill>
                <a:cs typeface="Arial" panose="020B0604020202020204" pitchFamily="34" charset="0"/>
              </a:rPr>
              <a:t>≡ </a:t>
            </a:r>
            <a:r>
              <a:rPr lang="en-US" sz="3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endParaRPr lang="en-US" sz="32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es-AR" alt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Y ambos estados pueden ser reemplazados por un único estado c1</a:t>
            </a:r>
            <a:endParaRPr lang="es-AR" alt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s-AR" altLang="en-US" sz="32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2129</TotalTime>
  <Words>457</Words>
  <Application>Microsoft Office PowerPoint</Application>
  <PresentationFormat>Panorámica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Franklin Gothic Book</vt:lpstr>
      <vt:lpstr>Crop</vt:lpstr>
      <vt:lpstr>Lenguajes Formales y Autómatas</vt:lpstr>
      <vt:lpstr>Unidad 2:   Gramáticas Regulares y Autómatas Finitos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126</cp:revision>
  <dcterms:created xsi:type="dcterms:W3CDTF">2019-02-20T17:04:54Z</dcterms:created>
  <dcterms:modified xsi:type="dcterms:W3CDTF">2020-03-31T14:15:15Z</dcterms:modified>
</cp:coreProperties>
</file>