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17"/>
  </p:notesMasterIdLst>
  <p:sldIdLst>
    <p:sldId id="264" r:id="rId2"/>
    <p:sldId id="265" r:id="rId3"/>
    <p:sldId id="266" r:id="rId4"/>
    <p:sldId id="274" r:id="rId5"/>
    <p:sldId id="268" r:id="rId6"/>
    <p:sldId id="275" r:id="rId7"/>
    <p:sldId id="267" r:id="rId8"/>
    <p:sldId id="276" r:id="rId9"/>
    <p:sldId id="277" r:id="rId10"/>
    <p:sldId id="282" r:id="rId11"/>
    <p:sldId id="284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0305" y="10160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Obtención de AFD equivalente a un AFND 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1553"/>
              </p:ext>
            </p:extLst>
          </p:nvPr>
        </p:nvGraphicFramePr>
        <p:xfrm>
          <a:off x="1244979" y="624819"/>
          <a:ext cx="44779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42">
                  <a:extLst>
                    <a:ext uri="{9D8B030D-6E8A-4147-A177-3AD203B41FA5}">
                      <a16:colId xmlns:a16="http://schemas.microsoft.com/office/drawing/2014/main" val="4251988248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3616081691"/>
                    </a:ext>
                  </a:extLst>
                </a:gridCol>
                <a:gridCol w="1132764">
                  <a:extLst>
                    <a:ext uri="{9D8B030D-6E8A-4147-A177-3AD203B41FA5}">
                      <a16:colId xmlns:a16="http://schemas.microsoft.com/office/drawing/2014/main" val="3149797423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3403088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Arial" panose="020B060402020202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7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&gt;q0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{ q1, q2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 q2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 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{ q0, q1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4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91369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71" y="624819"/>
            <a:ext cx="4531027" cy="2636995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sp>
        <p:nvSpPr>
          <p:cNvPr id="11" name="CuadroTexto 10"/>
          <p:cNvSpPr txBox="1"/>
          <p:nvPr/>
        </p:nvSpPr>
        <p:spPr>
          <a:xfrm>
            <a:off x="1244979" y="3465014"/>
            <a:ext cx="9967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transición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T={(q0,q0),(q0,q2), (q1,q1), (q2,q2), (q2,q3),(q3,q3)}</a:t>
            </a:r>
          </a:p>
          <a:p>
            <a:endParaRPr lang="es-A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Cierre transitivo de la relación T:</a:t>
            </a: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T’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={(q0,q0),(q0,q2),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(q0,q3), (q1,q1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(q2,q2), (q2,q3),(q3,q3)}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0306" y="101600"/>
            <a:ext cx="5867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Obtención de AFD equivalente </a:t>
            </a:r>
            <a:endParaRPr lang="es-AR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AFND 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15515"/>
              </p:ext>
            </p:extLst>
          </p:nvPr>
        </p:nvGraphicFramePr>
        <p:xfrm>
          <a:off x="7539848" y="101600"/>
          <a:ext cx="44779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42">
                  <a:extLst>
                    <a:ext uri="{9D8B030D-6E8A-4147-A177-3AD203B41FA5}">
                      <a16:colId xmlns:a16="http://schemas.microsoft.com/office/drawing/2014/main" val="4251988248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3616081691"/>
                    </a:ext>
                  </a:extLst>
                </a:gridCol>
                <a:gridCol w="1132764">
                  <a:extLst>
                    <a:ext uri="{9D8B030D-6E8A-4147-A177-3AD203B41FA5}">
                      <a16:colId xmlns:a16="http://schemas.microsoft.com/office/drawing/2014/main" val="3149797423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3403088054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Arial" panose="020B060402020202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79641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r>
                        <a:rPr lang="es-AR" dirty="0" smtClean="0"/>
                        <a:t>&gt;q0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{ q1, q2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 q2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5122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r>
                        <a:rPr lang="es-AR" dirty="0" smtClean="0"/>
                        <a:t>q1*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 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{ q0, q1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14373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r>
                        <a:rPr lang="es-AR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46161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r>
                        <a:rPr lang="es-AR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91369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896420" y="1930400"/>
            <a:ext cx="77976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C0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≡ q0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λ   {q0,q2,q3}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f(C0,0) = q2           	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q2, q3} = C1</a:t>
            </a: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f(C0,1) = {q1, q2}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{q1, q2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q3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= C2</a:t>
            </a: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f(C1,0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q2             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{q2, q3} = C1</a:t>
            </a: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f(C1,1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          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f(C2,0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{q0,q2}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{q0,q2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q3}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f(C2,1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{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q0,q1}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{q0,q1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q2, q3}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f(C3,0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        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f(C3,1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        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f(C4,0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{q2}     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q2,q3}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f(C4,1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{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q1,q2}  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q0,q1, q2, q3}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f(C5,0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{q0,q2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   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q0,q2,q3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f(C5,1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{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q0,q1,q      	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 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{q0,q1, q2, q3} =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         </a:t>
            </a: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28575"/>
              </p:ext>
            </p:extLst>
          </p:nvPr>
        </p:nvGraphicFramePr>
        <p:xfrm>
          <a:off x="8694058" y="2661131"/>
          <a:ext cx="33237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00">
                  <a:extLst>
                    <a:ext uri="{9D8B030D-6E8A-4147-A177-3AD203B41FA5}">
                      <a16:colId xmlns:a16="http://schemas.microsoft.com/office/drawing/2014/main" val="2766162763"/>
                    </a:ext>
                  </a:extLst>
                </a:gridCol>
                <a:gridCol w="1165048">
                  <a:extLst>
                    <a:ext uri="{9D8B030D-6E8A-4147-A177-3AD203B41FA5}">
                      <a16:colId xmlns:a16="http://schemas.microsoft.com/office/drawing/2014/main" val="2028953305"/>
                    </a:ext>
                  </a:extLst>
                </a:gridCol>
                <a:gridCol w="1107924">
                  <a:extLst>
                    <a:ext uri="{9D8B030D-6E8A-4147-A177-3AD203B41FA5}">
                      <a16:colId xmlns:a16="http://schemas.microsoft.com/office/drawing/2014/main" val="737130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&gt;C0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8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C5*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34"/>
                  </a:ext>
                </a:extLst>
              </a:tr>
            </a:tbl>
          </a:graphicData>
        </a:graphic>
      </p:graphicFrame>
      <p:sp>
        <p:nvSpPr>
          <p:cNvPr id="22" name="Rectángulo 21"/>
          <p:cNvSpPr/>
          <p:nvPr/>
        </p:nvSpPr>
        <p:spPr>
          <a:xfrm>
            <a:off x="896420" y="1016000"/>
            <a:ext cx="7449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T’ ={(q0,q0),(q0,q2), (q0,q3), (q1,q1), (q2,q2), (q2,q3),(q3,q3)}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08482" y="138276"/>
            <a:ext cx="8567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Conversión Gramática Regular                AFD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407886" y="792124"/>
            <a:ext cx="1052285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Dada una Gramática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regular</a:t>
            </a:r>
          </a:p>
          <a:p>
            <a:pPr algn="ctr"/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G=(</a:t>
            </a:r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600" b="1" baseline="-25000" dirty="0" smtClean="0">
                <a:solidFill>
                  <a:schemeClr val="tx2"/>
                </a:solidFill>
                <a:cs typeface="Arial" panose="020B0604020202020204" pitchFamily="34" charset="0"/>
              </a:rPr>
              <a:t>T,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600" b="1" baseline="-25000" dirty="0" smtClean="0">
                <a:solidFill>
                  <a:schemeClr val="tx2"/>
                </a:solidFill>
                <a:cs typeface="Arial" panose="020B0604020202020204" pitchFamily="34" charset="0"/>
              </a:rPr>
              <a:t>N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,S,P)</a:t>
            </a:r>
          </a:p>
          <a:p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Se obtiene el autómata:</a:t>
            </a:r>
            <a:endParaRPr lang="es-ES" sz="2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0" algn="ctr"/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AFND= (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600" b="1" baseline="-25000" dirty="0">
                <a:solidFill>
                  <a:schemeClr val="tx2"/>
                </a:solidFill>
                <a:cs typeface="Arial" panose="020B0604020202020204" pitchFamily="34" charset="0"/>
              </a:rPr>
              <a:t>e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 Q, q</a:t>
            </a:r>
            <a:r>
              <a:rPr lang="es-ES" sz="3600" b="1" baseline="-25000" dirty="0">
                <a:solidFill>
                  <a:schemeClr val="tx2"/>
                </a:solidFill>
                <a:cs typeface="Arial" panose="020B0604020202020204" pitchFamily="34" charset="0"/>
              </a:rPr>
              <a:t>0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 f, F) </a:t>
            </a:r>
            <a:endParaRPr lang="es-ES" sz="36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Donde:</a:t>
            </a:r>
          </a:p>
          <a:p>
            <a:pPr algn="ctr"/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e = 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200" b="1" dirty="0">
                <a:solidFill>
                  <a:schemeClr val="tx2"/>
                </a:solidFill>
                <a:cs typeface="Arial" panose="020B0604020202020204" pitchFamily="34" charset="0"/>
              </a:rPr>
              <a:t>T</a:t>
            </a:r>
            <a:endParaRPr lang="es-AR" sz="3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 Q  = 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s-AR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Q0 = S</a:t>
            </a:r>
            <a:endParaRPr lang="es-ES" sz="3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f 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se 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calcula a partir de la producciones: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Si A:= </a:t>
            </a:r>
            <a:r>
              <a:rPr lang="es-E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aB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 entonces  f(</a:t>
            </a:r>
            <a:r>
              <a:rPr lang="es-E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A,a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) = B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Si A:= a   entonces  f(</a:t>
            </a:r>
            <a:r>
              <a:rPr lang="es-E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A,a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) = F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Si S:=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λ   </a:t>
            </a:r>
            <a:r>
              <a:rPr lang="en-US" sz="2800" dirty="0" err="1">
                <a:solidFill>
                  <a:schemeClr val="tx2"/>
                </a:solidFill>
                <a:cs typeface="Arial" panose="020B0604020202020204" pitchFamily="34" charset="0"/>
              </a:rPr>
              <a:t>entonces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  f(S,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λ</a:t>
            </a:r>
            <a:r>
              <a:rPr lang="en-U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) =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F</a:t>
            </a:r>
            <a:endParaRPr lang="es-ES" sz="2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s-E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6444343" y="1768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6172" y="268515"/>
            <a:ext cx="10704286" cy="27069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 smtClean="0">
                <a:cs typeface="Arial" panose="020B0604020202020204" pitchFamily="34" charset="0"/>
              </a:rPr>
              <a:t>Ejemplo:</a:t>
            </a:r>
          </a:p>
          <a:p>
            <a:pPr marL="0" indent="0">
              <a:buNone/>
            </a:pPr>
            <a:r>
              <a:rPr lang="es-ES" sz="2800" dirty="0" smtClean="0">
                <a:cs typeface="Arial" panose="020B0604020202020204" pitchFamily="34" charset="0"/>
              </a:rPr>
              <a:t>G= (</a:t>
            </a:r>
            <a:r>
              <a:rPr lang="es-AR" sz="2800" dirty="0" smtClean="0">
                <a:cs typeface="Arial" panose="020B0604020202020204" pitchFamily="34" charset="0"/>
              </a:rPr>
              <a:t>{0,1}</a:t>
            </a:r>
            <a:r>
              <a:rPr lang="es-ES" sz="2800" dirty="0" smtClean="0">
                <a:cs typeface="Arial" panose="020B0604020202020204" pitchFamily="34" charset="0"/>
              </a:rPr>
              <a:t>, {A,B,C}, A,P)  P={ (A:=0B), (A:=</a:t>
            </a:r>
            <a:r>
              <a:rPr lang="en-US" sz="2800" dirty="0" smtClean="0">
                <a:cs typeface="Arial" panose="020B0604020202020204" pitchFamily="34" charset="0"/>
              </a:rPr>
              <a:t>λ), (B:=1C), (B:=1), (C:=0B) </a:t>
            </a:r>
            <a:r>
              <a:rPr lang="es-ES" sz="2800" dirty="0" smtClean="0">
                <a:cs typeface="Arial" panose="020B0604020202020204" pitchFamily="34" charset="0"/>
              </a:rPr>
              <a:t>} </a:t>
            </a:r>
            <a:endParaRPr lang="es-AR" sz="2800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AR" sz="2800" dirty="0" smtClean="0">
                <a:cs typeface="Arial" panose="020B0604020202020204" pitchFamily="34" charset="0"/>
              </a:rPr>
              <a:t>∑e={0,1} </a:t>
            </a:r>
          </a:p>
          <a:p>
            <a:pPr marL="0" indent="0" algn="ctr">
              <a:buNone/>
            </a:pPr>
            <a:r>
              <a:rPr lang="es-AR" sz="2800" dirty="0" smtClean="0">
                <a:cs typeface="Arial" panose="020B0604020202020204" pitchFamily="34" charset="0"/>
              </a:rPr>
              <a:t>Q={ A, B, C, F} </a:t>
            </a:r>
          </a:p>
          <a:p>
            <a:pPr marL="0" indent="0" algn="ctr">
              <a:buNone/>
            </a:pPr>
            <a:r>
              <a:rPr lang="es-AR" sz="2800" dirty="0" smtClean="0">
                <a:cs typeface="Arial" panose="020B0604020202020204" pitchFamily="34" charset="0"/>
              </a:rPr>
              <a:t>q0=A </a:t>
            </a:r>
          </a:p>
          <a:p>
            <a:pPr marL="0" indent="0">
              <a:buNone/>
            </a:pPr>
            <a:endParaRPr lang="es-AR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1454"/>
              </p:ext>
            </p:extLst>
          </p:nvPr>
        </p:nvGraphicFramePr>
        <p:xfrm>
          <a:off x="4996542" y="2975429"/>
          <a:ext cx="29899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93">
                  <a:extLst>
                    <a:ext uri="{9D8B030D-6E8A-4147-A177-3AD203B41FA5}">
                      <a16:colId xmlns:a16="http://schemas.microsoft.com/office/drawing/2014/main" val="2250497882"/>
                    </a:ext>
                  </a:extLst>
                </a:gridCol>
                <a:gridCol w="664193">
                  <a:extLst>
                    <a:ext uri="{9D8B030D-6E8A-4147-A177-3AD203B41FA5}">
                      <a16:colId xmlns:a16="http://schemas.microsoft.com/office/drawing/2014/main" val="248638688"/>
                    </a:ext>
                  </a:extLst>
                </a:gridCol>
                <a:gridCol w="834572">
                  <a:extLst>
                    <a:ext uri="{9D8B030D-6E8A-4147-A177-3AD203B41FA5}">
                      <a16:colId xmlns:a16="http://schemas.microsoft.com/office/drawing/2014/main" val="2728583241"/>
                    </a:ext>
                  </a:extLst>
                </a:gridCol>
                <a:gridCol w="747486">
                  <a:extLst>
                    <a:ext uri="{9D8B030D-6E8A-4147-A177-3AD203B41FA5}">
                      <a16:colId xmlns:a16="http://schemas.microsoft.com/office/drawing/2014/main" val="181692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Arial" panose="020B060402020202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&gt;A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6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{C,F}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9945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226457" y="2975429"/>
            <a:ext cx="3251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chemeClr val="tx2"/>
                </a:solidFill>
                <a:cs typeface="Arial" panose="020B0604020202020204" pitchFamily="34" charset="0"/>
              </a:rPr>
              <a:t>f(A,0) = B, f(A,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 λ</a:t>
            </a:r>
            <a:r>
              <a:rPr lang="es-AR" sz="2800" dirty="0">
                <a:solidFill>
                  <a:schemeClr val="tx2"/>
                </a:solidFill>
                <a:cs typeface="Arial" panose="020B0604020202020204" pitchFamily="34" charset="0"/>
              </a:rPr>
              <a:t>) = F</a:t>
            </a:r>
          </a:p>
          <a:p>
            <a:r>
              <a:rPr lang="es-AR" sz="2800" dirty="0">
                <a:solidFill>
                  <a:schemeClr val="tx2"/>
                </a:solidFill>
                <a:cs typeface="Arial" panose="020B0604020202020204" pitchFamily="34" charset="0"/>
              </a:rPr>
              <a:t>f(B,1) = C, f(B,1) = F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AR" sz="2800" dirty="0">
                <a:solidFill>
                  <a:schemeClr val="tx2"/>
                </a:solidFill>
                <a:cs typeface="Arial" panose="020B0604020202020204" pitchFamily="34" charset="0"/>
              </a:rPr>
              <a:t>f(C,0) = B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6" name="Cerrar llave 5"/>
          <p:cNvSpPr/>
          <p:nvPr/>
        </p:nvSpPr>
        <p:spPr>
          <a:xfrm>
            <a:off x="8345714" y="2756595"/>
            <a:ext cx="464457" cy="3207657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9169399" y="3483261"/>
            <a:ext cx="2732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rgbClr val="FF0000"/>
                </a:solidFill>
                <a:cs typeface="Arial" panose="020B0604020202020204" pitchFamily="34" charset="0"/>
              </a:rPr>
              <a:t>Autómata Finito No Determinista</a:t>
            </a:r>
            <a:endParaRPr lang="en-US" sz="36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01486" y="661496"/>
            <a:ext cx="1052285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Dado 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el 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autómata </a:t>
            </a:r>
          </a:p>
          <a:p>
            <a:pPr algn="ctr"/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AFD/AFND = 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(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∑e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 Q, q0, f, F) </a:t>
            </a:r>
            <a:endParaRPr lang="es-ES" sz="3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Se obtiene 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una Gramática 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regular:</a:t>
            </a:r>
          </a:p>
          <a:p>
            <a:pPr algn="ctr"/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G=(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600" b="1" baseline="-25000" dirty="0">
                <a:solidFill>
                  <a:schemeClr val="tx2"/>
                </a:solidFill>
                <a:cs typeface="Arial" panose="020B0604020202020204" pitchFamily="34" charset="0"/>
              </a:rPr>
              <a:t>T,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 ∑</a:t>
            </a:r>
            <a:r>
              <a:rPr lang="es-AR" sz="3600" b="1" baseline="-25000" dirty="0">
                <a:solidFill>
                  <a:schemeClr val="tx2"/>
                </a:solidFill>
                <a:cs typeface="Arial" panose="020B0604020202020204" pitchFamily="34" charset="0"/>
              </a:rPr>
              <a:t>N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,S,P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</a:t>
            </a:r>
            <a:endParaRPr lang="es-ES" sz="36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Donde:</a:t>
            </a:r>
          </a:p>
          <a:p>
            <a:pPr algn="ctr"/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∑T = ∑</a:t>
            </a:r>
            <a:r>
              <a:rPr lang="es-AR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e</a:t>
            </a:r>
            <a:endParaRPr lang="es-AR" sz="3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 ∑</a:t>
            </a:r>
            <a:r>
              <a:rPr lang="es-AR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N =  </a:t>
            </a:r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Q</a:t>
            </a:r>
            <a:endParaRPr lang="es-AR" sz="32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es-AR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 = Q0</a:t>
            </a:r>
            <a:endParaRPr lang="es-ES" sz="3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Producciones P:</a:t>
            </a:r>
          </a:p>
          <a:p>
            <a:pPr lvl="6" indent="-1306513"/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Si f(</a:t>
            </a:r>
            <a:r>
              <a:rPr lang="es-E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q,a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) 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= p entonces  q:=ap </a:t>
            </a:r>
          </a:p>
          <a:p>
            <a:pPr lvl="6" indent="-1306513"/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Si f(</a:t>
            </a:r>
            <a:r>
              <a:rPr lang="es-ES" sz="2800" dirty="0" err="1">
                <a:solidFill>
                  <a:schemeClr val="tx2"/>
                </a:solidFill>
                <a:cs typeface="Arial" panose="020B0604020202020204" pitchFamily="34" charset="0"/>
              </a:rPr>
              <a:t>q,a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) = p 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y p pertenece a F entonces  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q:=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a</a:t>
            </a:r>
          </a:p>
          <a:p>
            <a:pPr lvl="6" indent="-1306513"/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Si </a:t>
            </a:r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q0 pertenece a F entonces q0:=</a:t>
            </a:r>
            <a:r>
              <a:rPr lang="en-U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λ</a:t>
            </a:r>
            <a:endParaRPr lang="es-E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5567" y="138276"/>
            <a:ext cx="8567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Conversión AFD              Gramática </a:t>
            </a:r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</a:t>
            </a:r>
            <a:endParaRPr lang="es-AR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4026861" y="1768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6113" y="1124857"/>
            <a:ext cx="6001658" cy="4114800"/>
          </a:xfrm>
        </p:spPr>
        <p:txBody>
          <a:bodyPr>
            <a:normAutofit lnSpcReduction="10000"/>
          </a:bodyPr>
          <a:lstStyle/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∑T = {0,1} </a:t>
            </a: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∑N = {</a:t>
            </a:r>
            <a:r>
              <a:rPr lang="es-ES" sz="2800" b="1" dirty="0">
                <a:cs typeface="Arial" panose="020B0604020202020204" pitchFamily="34" charset="0"/>
              </a:rPr>
              <a:t>C0,C1,C2,C3,C4 </a:t>
            </a:r>
            <a:r>
              <a:rPr lang="es-AR" sz="2800" dirty="0" smtClean="0">
                <a:cs typeface="Arial" panose="020B0604020202020204" pitchFamily="34" charset="0"/>
              </a:rPr>
              <a:t>} </a:t>
            </a: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S=C0 </a:t>
            </a:r>
          </a:p>
          <a:p>
            <a:pPr marL="530352" lvl="1" indent="0">
              <a:buNone/>
            </a:pPr>
            <a:endParaRPr lang="es-AR" sz="2800" dirty="0" smtClean="0"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C0:=0C1/1C2/1</a:t>
            </a: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C1:=0C1/1C3</a:t>
            </a: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C2:=0C0/1C4/1</a:t>
            </a: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C3:=0C3/1C3</a:t>
            </a:r>
          </a:p>
          <a:p>
            <a:pPr marL="530352" lvl="1" indent="0">
              <a:buNone/>
            </a:pPr>
            <a:r>
              <a:rPr lang="es-AR" sz="2800" dirty="0" smtClean="0">
                <a:cs typeface="Arial" panose="020B0604020202020204" pitchFamily="34" charset="0"/>
              </a:rPr>
              <a:t>C4:=0C0/1C4/1</a:t>
            </a:r>
          </a:p>
          <a:p>
            <a:pPr marL="0" indent="0" algn="ctr">
              <a:buNone/>
            </a:pPr>
            <a:endParaRPr lang="es-AR" sz="2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477633" y="5239657"/>
            <a:ext cx="273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Gramática </a:t>
            </a:r>
            <a:r>
              <a:rPr lang="es-AR" sz="3600" b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s-AR" sz="36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egular</a:t>
            </a:r>
            <a:endParaRPr lang="en-US" sz="36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03046" y="0"/>
            <a:ext cx="9271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Ejemplo</a:t>
            </a:r>
          </a:p>
          <a:p>
            <a:pPr lvl="0"/>
            <a:r>
              <a:rPr lang="es-E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   AF= (</a:t>
            </a:r>
            <a:r>
              <a:rPr lang="es-AR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{ 0, 1 }</a:t>
            </a:r>
            <a:r>
              <a:rPr lang="es-AR" sz="2800" b="1" baseline="-25000" dirty="0" smtClean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s-E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{ C0,C1,C2,C3,C4 }, C0, </a:t>
            </a:r>
            <a:r>
              <a:rPr lang="es-ES" sz="2800" b="1" dirty="0">
                <a:solidFill>
                  <a:schemeClr val="tx2"/>
                </a:solidFill>
                <a:cs typeface="Arial" panose="020B0604020202020204" pitchFamily="34" charset="0"/>
              </a:rPr>
              <a:t>f, </a:t>
            </a:r>
            <a:r>
              <a:rPr lang="es-E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{ C2,C4 }) </a:t>
            </a:r>
            <a:endParaRPr lang="es-E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80238"/>
              </p:ext>
            </p:extLst>
          </p:nvPr>
        </p:nvGraphicFramePr>
        <p:xfrm>
          <a:off x="8963379" y="592181"/>
          <a:ext cx="2278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60">
                  <a:extLst>
                    <a:ext uri="{9D8B030D-6E8A-4147-A177-3AD203B41FA5}">
                      <a16:colId xmlns:a16="http://schemas.microsoft.com/office/drawing/2014/main" val="361886654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22107204"/>
                    </a:ext>
                  </a:extLst>
                </a:gridCol>
                <a:gridCol w="827313">
                  <a:extLst>
                    <a:ext uri="{9D8B030D-6E8A-4147-A177-3AD203B41FA5}">
                      <a16:colId xmlns:a16="http://schemas.microsoft.com/office/drawing/2014/main" val="4213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&gt;C0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9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18886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5095034" y="37443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cs typeface="Arial" panose="020B0604020202020204" pitchFamily="34" charset="0"/>
              </a:rPr>
              <a:t>P</a:t>
            </a:r>
            <a:endParaRPr 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2" name="Cerrar llave 11"/>
          <p:cNvSpPr/>
          <p:nvPr/>
        </p:nvSpPr>
        <p:spPr>
          <a:xfrm>
            <a:off x="4746171" y="2817220"/>
            <a:ext cx="217715" cy="22772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529868" y="5239657"/>
            <a:ext cx="8432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s-ES" sz="4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G</a:t>
            </a:r>
            <a:r>
              <a:rPr lang="es-ES" sz="4000" b="1" dirty="0">
                <a:solidFill>
                  <a:schemeClr val="tx2"/>
                </a:solidFill>
                <a:cs typeface="Arial" panose="020B0604020202020204" pitchFamily="34" charset="0"/>
              </a:rPr>
              <a:t>=(</a:t>
            </a:r>
            <a:r>
              <a:rPr lang="es-AR" sz="4000" b="1" dirty="0">
                <a:solidFill>
                  <a:schemeClr val="tx2"/>
                </a:solidFill>
                <a:cs typeface="Arial" panose="020B0604020202020204" pitchFamily="34" charset="0"/>
              </a:rPr>
              <a:t>{</a:t>
            </a:r>
            <a:r>
              <a:rPr lang="es-AR" sz="4000" b="1" dirty="0">
                <a:solidFill>
                  <a:schemeClr val="tx2"/>
                </a:solidFill>
                <a:cs typeface="Arial" panose="020B0604020202020204" pitchFamily="34" charset="0"/>
              </a:rPr>
              <a:t>0,1} </a:t>
            </a:r>
            <a:r>
              <a:rPr lang="es-AR" sz="4000" b="1" dirty="0">
                <a:solidFill>
                  <a:schemeClr val="tx2"/>
                </a:solidFill>
                <a:cs typeface="Arial" panose="020B0604020202020204" pitchFamily="34" charset="0"/>
              </a:rPr>
              <a:t>,</a:t>
            </a:r>
            <a:r>
              <a:rPr lang="es-AR" sz="4000" b="1" dirty="0">
                <a:solidFill>
                  <a:schemeClr val="tx2"/>
                </a:solidFill>
                <a:cs typeface="Arial" panose="020B0604020202020204" pitchFamily="34" charset="0"/>
              </a:rPr>
              <a:t> {</a:t>
            </a:r>
            <a:r>
              <a:rPr lang="es-ES" sz="4000" b="1" dirty="0">
                <a:solidFill>
                  <a:schemeClr val="tx2"/>
                </a:solidFill>
                <a:cs typeface="Arial" panose="020B0604020202020204" pitchFamily="34" charset="0"/>
              </a:rPr>
              <a:t>C0,C1,C2,C3,C4 </a:t>
            </a:r>
            <a:r>
              <a:rPr lang="es-AR" sz="4000" b="1" dirty="0">
                <a:solidFill>
                  <a:schemeClr val="tx2"/>
                </a:solidFill>
                <a:cs typeface="Arial" panose="020B0604020202020204" pitchFamily="34" charset="0"/>
              </a:rPr>
              <a:t>}, C0,P)</a:t>
            </a:r>
            <a:endParaRPr lang="es-AR" sz="40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4" name="Cerrar llave 13"/>
          <p:cNvSpPr/>
          <p:nvPr/>
        </p:nvSpPr>
        <p:spPr>
          <a:xfrm>
            <a:off x="9020483" y="5094513"/>
            <a:ext cx="486227" cy="1319681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993756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</a:t>
            </a:r>
            <a:r>
              <a:rPr lang="es-ES" dirty="0" smtClean="0"/>
              <a:t>3: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n-US" dirty="0" err="1" smtClean="0"/>
              <a:t>Autómatas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 No </a:t>
            </a:r>
            <a:r>
              <a:rPr lang="en-US" dirty="0" err="1" smtClean="0"/>
              <a:t>Deterministas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8990" y="9553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finitos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deterministas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68990" y="642422"/>
            <a:ext cx="1147518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describe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formalmente como :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AFND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s-A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ES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F) </a:t>
            </a: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	: Conjunto finito de estados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	: Estado inicial 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entrada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transición de estados 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× 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 Q  </a:t>
            </a:r>
          </a:p>
          <a:p>
            <a:pPr lvl="3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de estados y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de entrada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conjunto de estados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 Conjunto de estados de salida o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terminales</a:t>
            </a:r>
            <a:endParaRPr lang="es-A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autómata es </a:t>
            </a:r>
            <a:r>
              <a:rPr lang="es-A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DETERMINISTA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presenta por lo menos </a:t>
            </a:r>
          </a:p>
          <a:p>
            <a:pPr lvl="1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de las siguientes situaciones:</a:t>
            </a:r>
            <a:endParaRPr lang="es-A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par (entrada, estado) hay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de una posible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uno o mas estados con una o mas transiciones no definidas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transiciones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espontaneas</a:t>
            </a: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68990" y="191068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finitos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deterministas: ejemplo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0" y="714288"/>
            <a:ext cx="8658225" cy="37338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94" y="3096413"/>
            <a:ext cx="4966153" cy="352935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6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381526" y="402667"/>
            <a:ext cx="786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Transformación AFND         AFD</a:t>
            </a:r>
            <a:endParaRPr lang="en-US" sz="4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785" y="1222180"/>
            <a:ext cx="1109238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ctr"/>
            <a:r>
              <a:rPr lang="es-ES" sz="3600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Para todo autómata finito no determinista </a:t>
            </a:r>
            <a:endParaRPr lang="es-ES" sz="3600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0" indent="0" algn="ctr"/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AFND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= (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∑</a:t>
            </a:r>
            <a:r>
              <a:rPr lang="es-AR" sz="3600" b="1" baseline="-25000" dirty="0">
                <a:solidFill>
                  <a:schemeClr val="tx2"/>
                </a:solidFill>
                <a:cs typeface="Arial" panose="020B0604020202020204" pitchFamily="34" charset="0"/>
              </a:rPr>
              <a:t>e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 Q, q</a:t>
            </a:r>
            <a:r>
              <a:rPr lang="es-ES" sz="3600" b="1" baseline="-25000" dirty="0">
                <a:solidFill>
                  <a:schemeClr val="tx2"/>
                </a:solidFill>
                <a:cs typeface="Arial" panose="020B0604020202020204" pitchFamily="34" charset="0"/>
              </a:rPr>
              <a:t>0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 f, F) </a:t>
            </a:r>
            <a:endParaRPr lang="es-ES" sz="3600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sz="3600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</a:t>
            </a:r>
            <a:r>
              <a:rPr lang="es-ES" sz="3600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puede construir un autómata finito determinista </a:t>
            </a:r>
            <a:r>
              <a:rPr lang="es-ES" sz="24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endParaRPr lang="es-ES" sz="24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ctr"/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AFD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= (</a:t>
            </a:r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∑’</a:t>
            </a:r>
            <a:r>
              <a:rPr lang="es-AR" sz="3600" b="1" baseline="-25000" dirty="0" smtClean="0">
                <a:solidFill>
                  <a:schemeClr val="tx2"/>
                </a:solidFill>
                <a:cs typeface="Arial" panose="020B0604020202020204" pitchFamily="34" charset="0"/>
              </a:rPr>
              <a:t>e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Q’, q’</a:t>
            </a:r>
            <a:r>
              <a:rPr lang="es-ES" sz="3600" b="1" baseline="-25000" dirty="0" smtClean="0">
                <a:solidFill>
                  <a:schemeClr val="tx2"/>
                </a:solidFill>
                <a:cs typeface="Arial" panose="020B0604020202020204" pitchFamily="34" charset="0"/>
              </a:rPr>
              <a:t>0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, f’, F’) </a:t>
            </a:r>
            <a:endParaRPr lang="es-ES" sz="3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0" indent="0" algn="ctr"/>
            <a:r>
              <a:rPr lang="es-ES" sz="3600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tal </a:t>
            </a:r>
            <a:r>
              <a:rPr lang="es-ES" sz="3600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que el lenguaje reconocido por el autómata finito determinista AFD coincida con el lenguaje reconocido por el autómata finito no determinista </a:t>
            </a:r>
            <a:r>
              <a:rPr lang="es-ES" sz="3600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AFND</a:t>
            </a:r>
          </a:p>
          <a:p>
            <a:pPr lvl="0" indent="0" algn="ctr"/>
            <a:endParaRPr lang="es-ES" sz="3600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0" indent="0" algn="ctr"/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L(AFD</a:t>
            </a:r>
            <a:r>
              <a:rPr lang="es-ES" sz="36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) = L(AFND)</a:t>
            </a:r>
            <a:endParaRPr lang="es-AR" altLang="en-US" sz="36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indent="0" algn="just"/>
            <a:endParaRPr lang="es-AR" altLang="en-US" sz="3600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Flecha izquierda 1"/>
          <p:cNvSpPr/>
          <p:nvPr/>
        </p:nvSpPr>
        <p:spPr>
          <a:xfrm flipH="1">
            <a:off x="8264577" y="514294"/>
            <a:ext cx="79233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68990" y="191068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Obtención de AFD equivalente a un AFND 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0" y="714288"/>
            <a:ext cx="8658225" cy="37338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94" y="3096413"/>
            <a:ext cx="4966153" cy="352935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53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2566" y="174173"/>
            <a:ext cx="11033034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Determinación del estado inicial del AFD:</a:t>
            </a:r>
          </a:p>
          <a:p>
            <a:pPr lvl="2"/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ser equivalente a q1 (Estado 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 del </a:t>
            </a: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AFND)</a:t>
            </a:r>
          </a:p>
          <a:p>
            <a:pPr lvl="2"/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C1 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≡ q1 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f(C1, a) = { q2,q3 } = C2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f(C1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= { }           = C3</a:t>
            </a: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2" indent="-514350">
              <a:buFont typeface="+mj-lt"/>
              <a:buAutoNum type="arabicPeriod" startAt="2"/>
            </a:pP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Determinación de los siguientes estados del AFD</a:t>
            </a: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f(C2, a) = {q3 }       = C4  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f(C2, b) = { q3,q4 } = C5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f(C3, 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= </a:t>
            </a: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           = C3</a:t>
            </a: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f(C3, 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= { }           = C3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14553"/>
              </p:ext>
            </p:extLst>
          </p:nvPr>
        </p:nvGraphicFramePr>
        <p:xfrm>
          <a:off x="7068457" y="2830286"/>
          <a:ext cx="4717143" cy="2452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81">
                  <a:extLst>
                    <a:ext uri="{9D8B030D-6E8A-4147-A177-3AD203B41FA5}">
                      <a16:colId xmlns:a16="http://schemas.microsoft.com/office/drawing/2014/main" val="2024210941"/>
                    </a:ext>
                  </a:extLst>
                </a:gridCol>
                <a:gridCol w="1572381">
                  <a:extLst>
                    <a:ext uri="{9D8B030D-6E8A-4147-A177-3AD203B41FA5}">
                      <a16:colId xmlns:a16="http://schemas.microsoft.com/office/drawing/2014/main" val="3487987499"/>
                    </a:ext>
                  </a:extLst>
                </a:gridCol>
                <a:gridCol w="1572381">
                  <a:extLst>
                    <a:ext uri="{9D8B030D-6E8A-4147-A177-3AD203B41FA5}">
                      <a16:colId xmlns:a16="http://schemas.microsoft.com/office/drawing/2014/main" val="3957100058"/>
                    </a:ext>
                  </a:extLst>
                </a:gridCol>
              </a:tblGrid>
              <a:tr h="624113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200" b="1" dirty="0" smtClean="0"/>
                        <a:t>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200" b="1" dirty="0" smtClean="0"/>
                        <a:t>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14244"/>
                  </a:ext>
                </a:extLst>
              </a:tr>
              <a:tr h="395182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q1</a:t>
                      </a:r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{q2.q3}</a:t>
                      </a:r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956684"/>
                  </a:ext>
                </a:extLst>
              </a:tr>
              <a:tr h="383042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q2</a:t>
                      </a:r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{q3,q4}</a:t>
                      </a:r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61377"/>
                  </a:ext>
                </a:extLst>
              </a:tr>
              <a:tr h="383042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q3</a:t>
                      </a:r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q3</a:t>
                      </a:r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q4</a:t>
                      </a:r>
                      <a:endParaRPr lang="en-US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20393"/>
                  </a:ext>
                </a:extLst>
              </a:tr>
              <a:tr h="383042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06208"/>
                  </a:ext>
                </a:extLst>
              </a:tr>
            </a:tbl>
          </a:graphicData>
        </a:graphic>
      </p:graphicFrame>
      <p:sp>
        <p:nvSpPr>
          <p:cNvPr id="17" name="Abrir llave 16"/>
          <p:cNvSpPr/>
          <p:nvPr/>
        </p:nvSpPr>
        <p:spPr>
          <a:xfrm>
            <a:off x="6269083" y="3873966"/>
            <a:ext cx="682170" cy="899886"/>
          </a:xfrm>
          <a:prstGeom prst="leftBrac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5137" y="174173"/>
            <a:ext cx="11033034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f(C4, a) = { q3 }    = C4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f(C4, b) = { q4 }    = C6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f(C5, a) = { q3,q4 } = C5  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f(C5, b) = {  q4 }     = C6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f(C6, 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= </a:t>
            </a: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q4 }      = C6</a:t>
            </a: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f(C6, 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= { }           = C3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8389"/>
              </p:ext>
            </p:extLst>
          </p:nvPr>
        </p:nvGraphicFramePr>
        <p:xfrm>
          <a:off x="7504431" y="1814287"/>
          <a:ext cx="420859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866">
                  <a:extLst>
                    <a:ext uri="{9D8B030D-6E8A-4147-A177-3AD203B41FA5}">
                      <a16:colId xmlns:a16="http://schemas.microsoft.com/office/drawing/2014/main" val="2024210941"/>
                    </a:ext>
                  </a:extLst>
                </a:gridCol>
                <a:gridCol w="1402866">
                  <a:extLst>
                    <a:ext uri="{9D8B030D-6E8A-4147-A177-3AD203B41FA5}">
                      <a16:colId xmlns:a16="http://schemas.microsoft.com/office/drawing/2014/main" val="3487987499"/>
                    </a:ext>
                  </a:extLst>
                </a:gridCol>
                <a:gridCol w="1402866">
                  <a:extLst>
                    <a:ext uri="{9D8B030D-6E8A-4147-A177-3AD203B41FA5}">
                      <a16:colId xmlns:a16="http://schemas.microsoft.com/office/drawing/2014/main" val="3957100058"/>
                    </a:ext>
                  </a:extLst>
                </a:gridCol>
              </a:tblGrid>
              <a:tr h="509653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200" b="1" dirty="0" smtClean="0"/>
                        <a:t>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200" b="1" dirty="0" smtClean="0"/>
                        <a:t>b</a:t>
                      </a:r>
                      <a:endParaRPr lang="en-US" sz="3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14244"/>
                  </a:ext>
                </a:extLst>
              </a:tr>
              <a:tr h="402358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q1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{q2.q3}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956684"/>
                  </a:ext>
                </a:extLst>
              </a:tr>
              <a:tr h="402358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q2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{q3,q4}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61377"/>
                  </a:ext>
                </a:extLst>
              </a:tr>
              <a:tr h="402358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q3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q3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q4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20393"/>
                  </a:ext>
                </a:extLst>
              </a:tr>
              <a:tr h="402358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q4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>q4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0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75" y="2148116"/>
            <a:ext cx="6059452" cy="3918856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67400"/>
              </p:ext>
            </p:extLst>
          </p:nvPr>
        </p:nvGraphicFramePr>
        <p:xfrm>
          <a:off x="8348714" y="2559957"/>
          <a:ext cx="3161117" cy="288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088">
                  <a:extLst>
                    <a:ext uri="{9D8B030D-6E8A-4147-A177-3AD203B41FA5}">
                      <a16:colId xmlns:a16="http://schemas.microsoft.com/office/drawing/2014/main" val="7706357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61187197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7757405"/>
                    </a:ext>
                  </a:extLst>
                </a:gridCol>
              </a:tblGrid>
              <a:tr h="41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06334"/>
                  </a:ext>
                </a:extLst>
              </a:tr>
              <a:tr h="411843">
                <a:tc>
                  <a:txBody>
                    <a:bodyPr/>
                    <a:lstStyle/>
                    <a:p>
                      <a:r>
                        <a:rPr lang="es-AR" dirty="0" smtClean="0"/>
                        <a:t>&gt;C1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91620"/>
                  </a:ext>
                </a:extLst>
              </a:tr>
              <a:tr h="411843">
                <a:tc>
                  <a:txBody>
                    <a:bodyPr/>
                    <a:lstStyle/>
                    <a:p>
                      <a:r>
                        <a:rPr lang="es-AR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45024"/>
                  </a:ext>
                </a:extLst>
              </a:tr>
              <a:tr h="411843"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19213"/>
                  </a:ext>
                </a:extLst>
              </a:tr>
              <a:tr h="411843"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95087"/>
                  </a:ext>
                </a:extLst>
              </a:tr>
              <a:tr h="411843">
                <a:tc>
                  <a:txBody>
                    <a:bodyPr/>
                    <a:lstStyle/>
                    <a:p>
                      <a:r>
                        <a:rPr lang="es-AR" dirty="0" smtClean="0"/>
                        <a:t>C5*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5133"/>
                  </a:ext>
                </a:extLst>
              </a:tr>
              <a:tr h="411843">
                <a:tc>
                  <a:txBody>
                    <a:bodyPr/>
                    <a:lstStyle/>
                    <a:p>
                      <a:r>
                        <a:rPr lang="es-AR" dirty="0" smtClean="0"/>
                        <a:t>C6*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8112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111558" y="152791"/>
            <a:ext cx="3315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AFD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equivalente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84599" y="834806"/>
            <a:ext cx="9872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AFD= 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(</a:t>
            </a:r>
            <a:r>
              <a:rPr lang="es-AR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{</a:t>
            </a:r>
            <a:r>
              <a:rPr lang="es-AR" sz="36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a,b</a:t>
            </a:r>
            <a:r>
              <a:rPr lang="es-AR" sz="3600" b="1" dirty="0">
                <a:solidFill>
                  <a:schemeClr val="tx2"/>
                </a:solidFill>
                <a:cs typeface="Arial" panose="020B0604020202020204" pitchFamily="34" charset="0"/>
              </a:rPr>
              <a:t>}</a:t>
            </a:r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, {C1,C2,C3,C4,C5,C6}, C1, f, {C5, C6}) </a:t>
            </a:r>
            <a:endParaRPr lang="es-ES" sz="36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2431</TotalTime>
  <Words>860</Words>
  <Application>Microsoft Office PowerPoint</Application>
  <PresentationFormat>Panorámica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Crop</vt:lpstr>
      <vt:lpstr>Lenguajes Formales y Autómatas</vt:lpstr>
      <vt:lpstr>Unidad 3:   Autómatas Finitos No Deterministas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165</cp:revision>
  <dcterms:created xsi:type="dcterms:W3CDTF">2019-02-20T17:04:54Z</dcterms:created>
  <dcterms:modified xsi:type="dcterms:W3CDTF">2020-04-15T02:26:05Z</dcterms:modified>
</cp:coreProperties>
</file>