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12" r:id="rId1"/>
  </p:sldMasterIdLst>
  <p:notesMasterIdLst>
    <p:notesMasterId r:id="rId23"/>
  </p:notesMasterIdLst>
  <p:sldIdLst>
    <p:sldId id="264" r:id="rId2"/>
    <p:sldId id="265" r:id="rId3"/>
    <p:sldId id="266" r:id="rId4"/>
    <p:sldId id="274" r:id="rId5"/>
    <p:sldId id="268" r:id="rId6"/>
    <p:sldId id="275" r:id="rId7"/>
    <p:sldId id="285" r:id="rId8"/>
    <p:sldId id="286" r:id="rId9"/>
    <p:sldId id="289" r:id="rId10"/>
    <p:sldId id="287" r:id="rId11"/>
    <p:sldId id="288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E510A-C3FA-4869-9F85-BD64EAAC4AA5}" type="datetimeFigureOut">
              <a:rPr lang="es-AR" smtClean="0"/>
              <a:t>6/5/2020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845B2-648C-418B-9A72-C51588E40A8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512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706274-431F-44D1-9070-C93D1E80DCF5}" type="datetimeFigureOut">
              <a:rPr lang="es-AR" smtClean="0"/>
              <a:t>6/5/2020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22755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6/5/2020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075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6/5/2020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639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6/5/2020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228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706274-431F-44D1-9070-C93D1E80DCF5}" type="datetimeFigureOut">
              <a:rPr lang="es-AR" smtClean="0"/>
              <a:t>6/5/2020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26346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6/5/2020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50710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6/5/2020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8581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6/5/2020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126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6/5/2020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47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706274-431F-44D1-9070-C93D1E80DCF5}" type="datetimeFigureOut">
              <a:rPr lang="es-AR" smtClean="0"/>
              <a:t>6/5/2020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81748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706274-431F-44D1-9070-C93D1E80DCF5}" type="datetimeFigureOut">
              <a:rPr lang="es-AR" smtClean="0"/>
              <a:t>6/5/2020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380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E706274-431F-44D1-9070-C93D1E80DCF5}" type="datetimeFigureOut">
              <a:rPr lang="es-AR" smtClean="0"/>
              <a:t>6/5/2020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483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B24D0-6B78-488B-86D5-29444FD0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864" y="1551123"/>
            <a:ext cx="9442421" cy="2556420"/>
          </a:xfrm>
        </p:spPr>
        <p:txBody>
          <a:bodyPr>
            <a:normAutofit/>
          </a:bodyPr>
          <a:lstStyle/>
          <a:p>
            <a:pPr algn="ctr"/>
            <a:r>
              <a:rPr lang="es-AR" sz="6000" dirty="0" smtClean="0"/>
              <a:t>Lenguajes Formales y Autómatas</a:t>
            </a:r>
            <a:endParaRPr lang="es-AR" sz="6000" dirty="0"/>
          </a:p>
        </p:txBody>
      </p:sp>
    </p:spTree>
    <p:extLst>
      <p:ext uri="{BB962C8B-B14F-4D97-AF65-F5344CB8AC3E}">
        <p14:creationId xmlns:p14="http://schemas.microsoft.com/office/powerpoint/2010/main" val="38393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399" y="726817"/>
            <a:ext cx="10924062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indent="0" algn="ctr"/>
            <a:r>
              <a:rPr lang="es-ES" sz="3600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Se dice que una gramática esta </a:t>
            </a:r>
            <a:r>
              <a:rPr lang="es-ES" sz="3600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bien formada  si:</a:t>
            </a:r>
          </a:p>
          <a:p>
            <a:pPr lvl="0" indent="0" algn="ctr"/>
            <a:endParaRPr lang="es-ES" sz="3600" b="1" dirty="0" smtClean="0">
              <a:solidFill>
                <a:schemeClr val="tx2"/>
              </a:solidFill>
              <a:ea typeface="+mj-ea"/>
              <a:cs typeface="Arial" panose="020B0604020202020204" pitchFamily="34" charset="0"/>
            </a:endParaRPr>
          </a:p>
          <a:p>
            <a:pPr lvl="6"/>
            <a:r>
              <a:rPr lang="es-ES" sz="3600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Esta limpia </a:t>
            </a:r>
          </a:p>
          <a:p>
            <a:pPr lvl="6"/>
            <a:endParaRPr lang="es-ES" sz="3600" b="1" dirty="0">
              <a:solidFill>
                <a:schemeClr val="tx2"/>
              </a:solidFill>
              <a:ea typeface="+mj-ea"/>
              <a:cs typeface="Arial" panose="020B0604020202020204" pitchFamily="34" charset="0"/>
            </a:endParaRPr>
          </a:p>
          <a:p>
            <a:pPr lvl="6"/>
            <a:r>
              <a:rPr lang="es-ES" sz="3600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y NOTIENE</a:t>
            </a:r>
          </a:p>
          <a:p>
            <a:pPr lvl="6"/>
            <a:endParaRPr lang="es-ES" sz="3600" b="1" dirty="0" smtClean="0">
              <a:solidFill>
                <a:schemeClr val="tx2"/>
              </a:solidFill>
              <a:ea typeface="+mj-ea"/>
              <a:cs typeface="Arial" panose="020B0604020202020204" pitchFamily="34" charset="0"/>
            </a:endParaRPr>
          </a:p>
          <a:p>
            <a:pPr lvl="6"/>
            <a:r>
              <a:rPr lang="es-ES" sz="3600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Reglas de redefinición </a:t>
            </a:r>
          </a:p>
          <a:p>
            <a:pPr lvl="6"/>
            <a:endParaRPr lang="es-ES" sz="3600" b="1" dirty="0" smtClean="0">
              <a:solidFill>
                <a:schemeClr val="tx2"/>
              </a:solidFill>
              <a:ea typeface="+mj-ea"/>
              <a:cs typeface="Arial" panose="020B0604020202020204" pitchFamily="34" charset="0"/>
            </a:endParaRPr>
          </a:p>
          <a:p>
            <a:pPr lvl="6"/>
            <a:r>
              <a:rPr lang="es-ES" sz="36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Reglas </a:t>
            </a:r>
            <a:r>
              <a:rPr lang="es-ES" sz="3600" b="1" dirty="0">
                <a:solidFill>
                  <a:schemeClr val="tx2"/>
                </a:solidFill>
                <a:cs typeface="Arial" panose="020B0604020202020204" pitchFamily="34" charset="0"/>
              </a:rPr>
              <a:t>no Generatrices</a:t>
            </a:r>
          </a:p>
          <a:p>
            <a:pPr lvl="0" indent="0"/>
            <a:endParaRPr lang="es-ES" sz="3600" b="1" dirty="0">
              <a:solidFill>
                <a:schemeClr val="tx2"/>
              </a:solidFill>
              <a:ea typeface="+mj-ea"/>
              <a:cs typeface="Arial" panose="020B0604020202020204" pitchFamily="34" charset="0"/>
            </a:endParaRPr>
          </a:p>
          <a:p>
            <a:pPr indent="0" algn="just"/>
            <a:endParaRPr lang="es-AR" altLang="en-US" sz="3600" dirty="0">
              <a:solidFill>
                <a:schemeClr val="tx2"/>
              </a:solidFill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914399" y="154705"/>
            <a:ext cx="10536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s-ES" sz="36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Gramática </a:t>
            </a:r>
            <a:r>
              <a:rPr lang="es-ES" sz="36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Bien Formada</a:t>
            </a:r>
            <a:endParaRPr lang="es-AR" sz="3600" b="1" dirty="0" smtClean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Cheurón 3"/>
          <p:cNvSpPr/>
          <p:nvPr/>
        </p:nvSpPr>
        <p:spPr>
          <a:xfrm>
            <a:off x="2838726" y="1768144"/>
            <a:ext cx="600503" cy="68376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urón 7"/>
          <p:cNvSpPr/>
          <p:nvPr/>
        </p:nvSpPr>
        <p:spPr>
          <a:xfrm>
            <a:off x="2788453" y="4053184"/>
            <a:ext cx="600503" cy="68376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urón 8"/>
          <p:cNvSpPr/>
          <p:nvPr/>
        </p:nvSpPr>
        <p:spPr>
          <a:xfrm>
            <a:off x="2838726" y="5023006"/>
            <a:ext cx="600503" cy="68376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18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81903" y="-55860"/>
            <a:ext cx="8466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Gramática Bien formada - Ejemplo:</a:t>
            </a:r>
            <a:endParaRPr lang="es-AR" sz="2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81904" y="467360"/>
            <a:ext cx="1109238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Dada la siguiente gramática:</a:t>
            </a:r>
          </a:p>
          <a:p>
            <a:pPr lvl="3"/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=({0}, {A,B,C}, A,P) </a:t>
            </a:r>
            <a:endParaRPr lang="en-US" sz="24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={(A::=C0B), (A::= </a:t>
            </a:r>
            <a:r>
              <a:rPr lang="el-GR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λ), (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B::=BC), (B::= </a:t>
            </a:r>
            <a:r>
              <a:rPr lang="el-GR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λ), (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C::=0B), (C::= </a:t>
            </a:r>
            <a:r>
              <a:rPr lang="el-GR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l-G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)}</a:t>
            </a:r>
            <a:endParaRPr lang="es-ES" sz="24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Reglas no generatrices:</a:t>
            </a:r>
            <a:endParaRPr lang="es-ES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Eliminación de la regla B::= λ </a:t>
            </a:r>
            <a:endParaRPr lang="es-ES" sz="20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B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::=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 </a:t>
            </a:r>
            <a:r>
              <a:rPr lang="es-A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::=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 </a:t>
            </a:r>
            <a:r>
              <a:rPr lang="es-A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B::=C </a:t>
            </a:r>
            <a:endParaRPr lang="es-ES" sz="2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={(A::=C0B), (A::=C0) (A::= λ), (B::=BC), (B::=C), (C::=0B), (C::=0), (C::= λ)} </a:t>
            </a:r>
            <a:endParaRPr lang="es-ES" sz="20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Eliminación de la regla C::= λ </a:t>
            </a:r>
          </a:p>
          <a:p>
            <a:pPr lvl="2"/>
            <a:r>
              <a:rPr lang="es-E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B</a:t>
            </a:r>
            <a:r>
              <a:rPr lang="es-E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::=</a:t>
            </a:r>
            <a:r>
              <a:rPr lang="es-E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                                        B</a:t>
            </a:r>
            <a:r>
              <a:rPr lang="es-E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::=BC</a:t>
            </a:r>
            <a:r>
              <a:rPr lang="es-E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B::=B                                 </a:t>
            </a:r>
            <a:endParaRPr lang="es-E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s-E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B::=C                                           B::=C     B::=</a:t>
            </a:r>
            <a:r>
              <a:rPr lang="es-E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λ        </a:t>
            </a:r>
          </a:p>
          <a:p>
            <a:pPr lvl="1"/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{(A::=C0B), (A::=0B), (A::=C0), A::=0), (A::= λ), (B::=BC), (B::=B), (B::=C), (B::= λ), (C::=0B), (C::=0)} </a:t>
            </a:r>
            <a:endParaRPr lang="es-ES" sz="20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este paso se genero B::=B, B::= λ</a:t>
            </a:r>
          </a:p>
          <a:p>
            <a:pPr lvl="1"/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Eliminación de la regla B::= λ </a:t>
            </a:r>
          </a:p>
          <a:p>
            <a:pPr lvl="1"/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P={(A::=C0B), (A::=0B), (A::=C0), (A::=0), (A::= λ), (B::=BC), (B::=C), (C::=0B), (C::=0)} </a:t>
            </a:r>
          </a:p>
          <a:p>
            <a:pPr lvl="1"/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elimina B::=B por ser regla innecesaria </a:t>
            </a:r>
            <a:endParaRPr lang="es-ES" sz="20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gramática quedaría como: </a:t>
            </a:r>
            <a:endParaRPr lang="es-ES" sz="20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ctr"/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G’2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=({0}, {A,B,C}, A,P) </a:t>
            </a:r>
            <a:endParaRPr lang="es-ES" sz="20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ctr"/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={(A::=C0B), (A::=0B), (A::=C0), (A::=0), (A::= λ), (B::=BC), (B::=C), (C::=0B), (C::=0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)}</a:t>
            </a:r>
            <a:endParaRPr lang="es-E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echa derecha 5"/>
          <p:cNvSpPr/>
          <p:nvPr/>
        </p:nvSpPr>
        <p:spPr>
          <a:xfrm>
            <a:off x="3795577" y="2280131"/>
            <a:ext cx="1160060" cy="2866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echa derecha 6"/>
          <p:cNvSpPr/>
          <p:nvPr/>
        </p:nvSpPr>
        <p:spPr>
          <a:xfrm>
            <a:off x="3795577" y="3231429"/>
            <a:ext cx="1160060" cy="2866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echa derecha 8"/>
          <p:cNvSpPr/>
          <p:nvPr/>
        </p:nvSpPr>
        <p:spPr>
          <a:xfrm>
            <a:off x="3795577" y="3493516"/>
            <a:ext cx="1160060" cy="2866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1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81903" y="-55860"/>
            <a:ext cx="8466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Gramática Bien formada - Ejemplo:</a:t>
            </a:r>
            <a:endParaRPr lang="es-AR" sz="2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201218" y="467360"/>
            <a:ext cx="1109238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4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Reglas de redefinición:</a:t>
            </a:r>
            <a:endParaRPr lang="es-ES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ctr"/>
            <a:endParaRPr lang="es-ES" sz="20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G’2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=({0}, {A,B,C}, A,P) </a:t>
            </a:r>
            <a:endParaRPr lang="es-ES" sz="20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={(A::=C0B), (A::=0B), (A::=C0), (A::=0), (A::= λ), (B::=BC), (</a:t>
            </a:r>
            <a:r>
              <a:rPr lang="es-ES" sz="2000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B::=C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(C::=0B), (C::=0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)}</a:t>
            </a:r>
          </a:p>
          <a:p>
            <a:pPr lvl="1" algn="ctr"/>
            <a:endParaRPr lang="es-E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elimina la regla y se reemplaza C por las partes derechas de sus producciones. </a:t>
            </a:r>
            <a:endParaRPr lang="es-ES" sz="20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s-E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::=</a:t>
            </a:r>
            <a:r>
              <a:rPr lang="es-E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s-E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</a:t>
            </a:r>
            <a:r>
              <a:rPr lang="es-E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B::=0B  B::=0</a:t>
            </a:r>
          </a:p>
          <a:p>
            <a:pPr lvl="1"/>
            <a:endParaRPr lang="es-ES" sz="20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ctr"/>
            <a:endParaRPr lang="es-E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echa derecha 7"/>
          <p:cNvSpPr/>
          <p:nvPr/>
        </p:nvSpPr>
        <p:spPr>
          <a:xfrm>
            <a:off x="3258548" y="2799235"/>
            <a:ext cx="1160060" cy="2866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/>
          <p:cNvSpPr/>
          <p:nvPr/>
        </p:nvSpPr>
        <p:spPr>
          <a:xfrm>
            <a:off x="1453595" y="4907903"/>
            <a:ext cx="10587628" cy="138499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s-E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G=({</a:t>
            </a:r>
            <a:r>
              <a:rPr lang="es-E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0}, {A,B,C}, A,P)</a:t>
            </a:r>
          </a:p>
          <a:p>
            <a:pPr lvl="1"/>
            <a:r>
              <a:rPr lang="es-E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P={(A::=C0B), (A::=0B), (A::=C0), (A::=0), (A::= λ), (B::=BC), (B::=0B), (B::=0), (C::=0B), (C::=0</a:t>
            </a:r>
            <a:r>
              <a:rPr lang="es-E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)}</a:t>
            </a:r>
            <a:endParaRPr lang="es-E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604372" y="3498959"/>
            <a:ext cx="8466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obtiene la Gramática Bien Formada</a:t>
            </a:r>
            <a:endParaRPr lang="es-AR" sz="2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echa abajo 10"/>
          <p:cNvSpPr/>
          <p:nvPr/>
        </p:nvSpPr>
        <p:spPr>
          <a:xfrm>
            <a:off x="3838578" y="3957725"/>
            <a:ext cx="1277257" cy="7530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983503" y="75474"/>
            <a:ext cx="8466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 </a:t>
            </a:r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de Chomsky </a:t>
            </a:r>
            <a:endParaRPr lang="es-AR" sz="2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099618" y="888274"/>
            <a:ext cx="11092382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gramáticas de tipo 2, se pueden transformar </a:t>
            </a:r>
            <a:endParaRPr lang="es-ES" sz="28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gramáticas equivalentes expresadas en la </a:t>
            </a:r>
            <a:endParaRPr lang="es-ES" sz="28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28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36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 </a:t>
            </a:r>
            <a:r>
              <a:rPr lang="es-ES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de </a:t>
            </a:r>
            <a:r>
              <a:rPr lang="es-ES" sz="36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Chomsky</a:t>
            </a:r>
          </a:p>
          <a:p>
            <a:pPr algn="ctr"/>
            <a:endParaRPr lang="es-ES" sz="36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36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36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Gramática Limpia o Bien formada </a:t>
            </a:r>
          </a:p>
          <a:p>
            <a:pPr algn="ctr"/>
            <a:r>
              <a:rPr lang="es-ES" sz="36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s-ES" sz="2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producciones </a:t>
            </a:r>
            <a:r>
              <a:rPr lang="es-ES" sz="36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 de la forma:</a:t>
            </a:r>
            <a:endParaRPr lang="es-ES" sz="3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28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={(A::=BC) </a:t>
            </a:r>
            <a:r>
              <a:rPr lang="es-E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s-E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(S::=λ</a:t>
            </a:r>
            <a:r>
              <a:rPr lang="es-E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ES" sz="2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s-E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(A::=a</a:t>
            </a:r>
            <a:r>
              <a:rPr lang="es-E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)}</a:t>
            </a:r>
            <a:endParaRPr lang="es-E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ctr"/>
            <a:endParaRPr lang="es-E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errar llave 5"/>
          <p:cNvSpPr/>
          <p:nvPr/>
        </p:nvSpPr>
        <p:spPr>
          <a:xfrm rot="5400000">
            <a:off x="6286581" y="-377372"/>
            <a:ext cx="718456" cy="6843488"/>
          </a:xfrm>
          <a:prstGeom prst="rightBrace">
            <a:avLst/>
          </a:prstGeom>
          <a:solidFill>
            <a:schemeClr val="bg2"/>
          </a:solidFill>
          <a:effectLst>
            <a:outerShdw blurRad="101600" dist="50800" dir="5400000" sx="3000" sy="3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3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983503" y="75474"/>
            <a:ext cx="8466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 </a:t>
            </a:r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de Chomsky </a:t>
            </a:r>
            <a:endParaRPr lang="es-AR" sz="2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099618" y="888274"/>
            <a:ext cx="102940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4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árboles de derivación, salvo en las derivaciones correspondientes a las hojas, son binarios. </a:t>
            </a:r>
            <a:endParaRPr lang="es-ES" sz="28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debe partir de una </a:t>
            </a:r>
            <a:r>
              <a:rPr lang="es-ES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gramática limpia.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sz="2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algoritmo para transformar una </a:t>
            </a:r>
            <a:r>
              <a:rPr lang="es-ES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gramática </a:t>
            </a:r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su FNC equivalente para cada producción P de la </a:t>
            </a:r>
            <a:r>
              <a:rPr lang="es-ES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gramática, </a:t>
            </a:r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reasigna el nuevo valor del conjunto de producción P’ a lo que le devuelve la función FNC </a:t>
            </a:r>
            <a:endParaRPr lang="es-ES" sz="28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sz="2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 función trata de convertir todas las producciones que no están el en formato FNC a dicho formato</a:t>
            </a:r>
            <a:r>
              <a:rPr lang="es-ES" sz="2800" dirty="0"/>
              <a:t>.</a:t>
            </a:r>
            <a:endParaRPr lang="es-E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52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983503" y="0"/>
            <a:ext cx="8466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 </a:t>
            </a:r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de Chomsky </a:t>
            </a:r>
            <a:endParaRPr lang="es-AR" sz="2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983503" y="523220"/>
            <a:ext cx="1096175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E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casos que se pueden presentar son los siguientes: </a:t>
            </a:r>
            <a:endParaRPr lang="es-ES" sz="24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producción ya está en </a:t>
            </a:r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FNC:  </a:t>
            </a:r>
            <a:r>
              <a:rPr lang="es-E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 hace </a:t>
            </a:r>
            <a:r>
              <a:rPr lang="es-E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nada</a:t>
            </a:r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parte derecha de producción comienza por una símbolo terminal a: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existe una producción de un símbolo no terminal que sólo derive en dicho terminal a (C::=a) y se sustituye en la producción inicial el símbolo a por C.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no se encuentra ningún C que cumpla esto, se crea un nuevo símbolo N, se crea una nueva regla N::=a, se sustituye a por N en la producción original.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parte derecha de la producción comienza por un símbolo no terminal B, pero tiene mas de dos símbolos </a:t>
            </a:r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4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ES" sz="24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E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ϵ∑</a:t>
            </a:r>
            <a:r>
              <a:rPr 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T: </a:t>
            </a:r>
            <a:r>
              <a:rPr lang="es-E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sustituye </a:t>
            </a:r>
            <a:r>
              <a:rPr lang="es-E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un símbolo no terminal que solo vaya a y (existente o nuevo) en esa producción. </a:t>
            </a:r>
            <a:endParaRPr lang="es-ES" sz="24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E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ϵ∑</a:t>
            </a:r>
            <a:r>
              <a:rPr 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N: </a:t>
            </a:r>
            <a:r>
              <a:rPr lang="es-E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 un nuevo símbolo </a:t>
            </a:r>
            <a:r>
              <a:rPr lang="es-E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s-E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terminal N’, se crea una nueva regla que tenga en la parte izquierda N’ y en la parte derecha a y, se sustituye a y por N’ en la producción </a:t>
            </a:r>
            <a:r>
              <a:rPr lang="es-E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original.</a:t>
            </a:r>
            <a:endParaRPr lang="es-E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89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983503" y="0"/>
            <a:ext cx="8466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 </a:t>
            </a:r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de </a:t>
            </a:r>
            <a:r>
              <a:rPr lang="es-ES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Chomsky - Ejemplo </a:t>
            </a:r>
            <a:endParaRPr lang="es-AR" sz="2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983503" y="384864"/>
            <a:ext cx="1096175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/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G3=({0,1,2}, {A,B,C}, A, P) </a:t>
            </a:r>
          </a:p>
          <a:p>
            <a:pPr lvl="2" algn="just"/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P={(A::=CB2), (A::=1B), (A::=λ), (B::=BC), (B::=1), (C::=2)} </a:t>
            </a:r>
            <a:endParaRPr lang="es-ES" sz="20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/>
            <a:endParaRPr lang="es-ES" sz="20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Identificar las producciones que no están en FNC:</a:t>
            </a:r>
            <a:endParaRPr lang="es-E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 algn="just"/>
            <a:r>
              <a:rPr lang="es-E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A::=CB2 </a:t>
            </a:r>
            <a:r>
              <a:rPr lang="es-E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</a:t>
            </a:r>
            <a:r>
              <a:rPr lang="es-E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::=1B</a:t>
            </a:r>
            <a:endParaRPr lang="es-ES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Convertir a FNC 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producciones que no están en FNC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endParaRPr lang="es-E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::=</a:t>
            </a:r>
            <a:r>
              <a:rPr lang="es-E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CB2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crea un </a:t>
            </a:r>
            <a:r>
              <a:rPr lang="es-E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nuevo no terminal </a:t>
            </a:r>
            <a:r>
              <a:rPr lang="es-E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D, </a:t>
            </a:r>
            <a:r>
              <a:rPr lang="es-E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es-E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::=</a:t>
            </a:r>
            <a:r>
              <a:rPr lang="es-E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</a:t>
            </a:r>
            <a:endParaRPr lang="es-E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::=</a:t>
            </a:r>
            <a:r>
              <a:rPr lang="es-E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CD. </a:t>
            </a:r>
            <a:endParaRPr lang="es-E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D::=B2, como existe C::=</a:t>
            </a:r>
            <a:r>
              <a:rPr lang="es-E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D</a:t>
            </a:r>
            <a:r>
              <a:rPr lang="es-E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::=BC </a:t>
            </a:r>
            <a:r>
              <a:rPr lang="es-E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3" algn="just"/>
            <a:r>
              <a:rPr lang="es-E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A::=</a:t>
            </a:r>
            <a:r>
              <a:rPr lang="es-E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CB2                                     A</a:t>
            </a:r>
            <a:r>
              <a:rPr lang="es-E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::=</a:t>
            </a:r>
            <a:r>
              <a:rPr lang="es-E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 </a:t>
            </a:r>
            <a:r>
              <a:rPr lang="es-E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D::=BC </a:t>
            </a:r>
            <a:endParaRPr lang="es-ES" sz="2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algn="just"/>
            <a:endParaRPr lang="es-E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A::=1B </a:t>
            </a:r>
            <a:r>
              <a:rPr lang="es-E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s-E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hay un símbolo no terminal que sólo vaya a 1</a:t>
            </a:r>
            <a:r>
              <a:rPr lang="es-E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s-E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 </a:t>
            </a:r>
            <a:r>
              <a:rPr lang="es-E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::=</a:t>
            </a:r>
            <a:r>
              <a:rPr lang="es-E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lvl="3" algn="just"/>
            <a:r>
              <a:rPr lang="es-E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::=1B </a:t>
            </a:r>
            <a:r>
              <a:rPr lang="es-E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A</a:t>
            </a:r>
            <a:r>
              <a:rPr lang="es-E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::=EB E::=</a:t>
            </a:r>
            <a:r>
              <a:rPr lang="es-E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lecha derecha 3"/>
          <p:cNvSpPr/>
          <p:nvPr/>
        </p:nvSpPr>
        <p:spPr>
          <a:xfrm>
            <a:off x="4056833" y="3617613"/>
            <a:ext cx="1160060" cy="2866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echa derecha 5"/>
          <p:cNvSpPr/>
          <p:nvPr/>
        </p:nvSpPr>
        <p:spPr>
          <a:xfrm>
            <a:off x="4056833" y="4807243"/>
            <a:ext cx="1160060" cy="2866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/>
          <p:cNvSpPr/>
          <p:nvPr/>
        </p:nvSpPr>
        <p:spPr>
          <a:xfrm>
            <a:off x="1085757" y="5888286"/>
            <a:ext cx="10921895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=({0,1,2}, {A,B,C}, A, P) 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P={(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A::=CD), (A::=EB), (A::=</a:t>
            </a:r>
            <a:r>
              <a:rPr lang="el-G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λ), (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B::=BC), (B::=1), (C::=2), (D::=BC), (E::=1)}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085757" y="5022139"/>
            <a:ext cx="8466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obtiene la Gramática en FNC</a:t>
            </a:r>
            <a:endParaRPr lang="es-AR" sz="2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echa abajo 7"/>
          <p:cNvSpPr/>
          <p:nvPr/>
        </p:nvSpPr>
        <p:spPr>
          <a:xfrm>
            <a:off x="3401849" y="5454193"/>
            <a:ext cx="801662" cy="502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5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983503" y="75474"/>
            <a:ext cx="8466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 </a:t>
            </a:r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de </a:t>
            </a:r>
            <a:r>
              <a:rPr lang="en-US" sz="28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Greibach</a:t>
            </a:r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AR" sz="2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983503" y="598694"/>
            <a:ext cx="1109238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gramáticas de tipo 2, se pueden transformar </a:t>
            </a:r>
            <a:endParaRPr lang="es-ES" sz="28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gramáticas equivalentes expresadas en la </a:t>
            </a:r>
            <a:endParaRPr lang="es-ES" sz="28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28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 </a:t>
            </a:r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de </a:t>
            </a:r>
            <a:r>
              <a:rPr lang="en-US" sz="28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Greibach</a:t>
            </a:r>
            <a:endParaRPr lang="es-ES" sz="28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28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28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Gramática </a:t>
            </a:r>
            <a:r>
              <a:rPr lang="es-ES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Limpia o Bien formada </a:t>
            </a:r>
          </a:p>
          <a:p>
            <a:pPr algn="ctr"/>
            <a:r>
              <a:rPr lang="es-ES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s-ES" sz="2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producciones </a:t>
            </a:r>
            <a:r>
              <a:rPr lang="es-ES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 de la forma:</a:t>
            </a:r>
          </a:p>
          <a:p>
            <a:pPr algn="ctr"/>
            <a:r>
              <a:rPr lang="es-E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E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→a </a:t>
            </a:r>
            <a:r>
              <a:rPr lang="es-E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s-E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→aB1B2…Bk donde Bi son </a:t>
            </a:r>
            <a:r>
              <a:rPr lang="es-E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terminales.</a:t>
            </a:r>
            <a:endParaRPr lang="es-E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errar llave 5"/>
          <p:cNvSpPr/>
          <p:nvPr/>
        </p:nvSpPr>
        <p:spPr>
          <a:xfrm rot="5400000">
            <a:off x="6027274" y="-696494"/>
            <a:ext cx="718456" cy="6843488"/>
          </a:xfrm>
          <a:prstGeom prst="rightBrace">
            <a:avLst/>
          </a:prstGeom>
          <a:solidFill>
            <a:schemeClr val="bg2"/>
          </a:solidFill>
          <a:effectLst>
            <a:outerShdw blurRad="101600" dist="50800" dir="5400000" sx="3000" sy="3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/>
          <p:cNvSpPr/>
          <p:nvPr/>
        </p:nvSpPr>
        <p:spPr>
          <a:xfrm>
            <a:off x="2080083" y="5295191"/>
            <a:ext cx="86128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puede tener producciones recursivas </a:t>
            </a:r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es-E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izquierda</a:t>
            </a:r>
          </a:p>
          <a:p>
            <a:pPr algn="ctr"/>
            <a:endParaRPr lang="es-ES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producción requiere un símbolo del alfabeto</a:t>
            </a:r>
            <a:br>
              <a:rPr lang="es-E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50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038093" y="109181"/>
            <a:ext cx="8466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 </a:t>
            </a:r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de </a:t>
            </a:r>
            <a:r>
              <a:rPr lang="en-US" sz="28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Greibach</a:t>
            </a:r>
            <a:r>
              <a:rPr lang="es-ES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AR" sz="2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038093" y="864496"/>
            <a:ext cx="10780868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 </a:t>
            </a:r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Lenguaje </a:t>
            </a:r>
            <a:r>
              <a:rPr lang="es-ES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Independiente del Contexto se </a:t>
            </a:r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 generar </a:t>
            </a:r>
            <a:r>
              <a:rPr lang="es-ES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medio </a:t>
            </a:r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una </a:t>
            </a:r>
            <a:r>
              <a:rPr lang="es-ES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Gramática </a:t>
            </a:r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Independiente del Contexto</a:t>
            </a:r>
            <a:r>
              <a:rPr lang="es-ES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ES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 Normal de </a:t>
            </a:r>
            <a:r>
              <a:rPr lang="es-ES" sz="28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Greibach</a:t>
            </a:r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 Gramática Independiente del Contexto</a:t>
            </a:r>
            <a:r>
              <a:rPr lang="es-ES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genera un lenguaje no </a:t>
            </a:r>
            <a:r>
              <a:rPr lang="es-ES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vacío se puede  transformar </a:t>
            </a:r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una Gramática </a:t>
            </a:r>
            <a:r>
              <a:rPr lang="es-ES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Independiente </a:t>
            </a:r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Contexto</a:t>
            </a:r>
            <a:r>
              <a:rPr lang="es-ES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Forma Normal</a:t>
            </a:r>
            <a:r>
              <a:rPr lang="es-ES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" sz="28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Greibach</a:t>
            </a:r>
            <a:endParaRPr lang="es-ES" sz="2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2202702" y="4014742"/>
            <a:ext cx="90839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Conversión: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 recursividad por izquierda</a:t>
            </a:r>
            <a:endParaRPr lang="es-ES" dirty="0"/>
          </a:p>
          <a:p>
            <a:pPr marL="457200" indent="-457200" algn="just">
              <a:buFont typeface="+mj-lt"/>
              <a:buAutoNum type="arabicPeriod"/>
            </a:pPr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Identificar las producciones que no están en FNG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Convertir a FNC  las producciones que no están en FNG</a:t>
            </a:r>
          </a:p>
        </p:txBody>
      </p:sp>
    </p:spTree>
    <p:extLst>
      <p:ext uri="{BB962C8B-B14F-4D97-AF65-F5344CB8AC3E}">
        <p14:creationId xmlns:p14="http://schemas.microsoft.com/office/powerpoint/2010/main" val="238247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024446" y="204716"/>
            <a:ext cx="8466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 </a:t>
            </a:r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de </a:t>
            </a:r>
            <a:r>
              <a:rPr lang="en-US" sz="28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Greibach</a:t>
            </a:r>
            <a:r>
              <a:rPr lang="es-ES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AR" sz="2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894" y="1247561"/>
            <a:ext cx="10452237" cy="497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0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2CC18-3719-4444-8391-5A4C0657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056" y="1571925"/>
            <a:ext cx="8993756" cy="2659812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Unidad </a:t>
            </a:r>
            <a:r>
              <a:rPr lang="es-ES" dirty="0" smtClean="0"/>
              <a:t>4: </a:t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n-US" dirty="0" err="1" smtClean="0"/>
              <a:t>Gramaticas</a:t>
            </a:r>
            <a:r>
              <a:rPr lang="en-US" dirty="0" smtClean="0"/>
              <a:t> </a:t>
            </a:r>
            <a:r>
              <a:rPr lang="en-US" dirty="0" err="1" smtClean="0"/>
              <a:t>independientes</a:t>
            </a:r>
            <a:r>
              <a:rPr lang="en-US" dirty="0" smtClean="0"/>
              <a:t> del </a:t>
            </a:r>
            <a:r>
              <a:rPr lang="en-US" dirty="0" err="1" smtClean="0"/>
              <a:t>contexto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3703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024446" y="204716"/>
            <a:ext cx="8466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 </a:t>
            </a:r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de </a:t>
            </a:r>
            <a:r>
              <a:rPr lang="en-US" sz="28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Greibach</a:t>
            </a:r>
            <a:r>
              <a:rPr lang="es-ES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AR" sz="2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894" y="1247561"/>
            <a:ext cx="10452237" cy="497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7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675" y="309989"/>
            <a:ext cx="9225887" cy="619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8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68990" y="95534"/>
            <a:ext cx="8466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Gramáticas</a:t>
            </a:r>
            <a:r>
              <a:rPr lang="en-US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s-AR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independientes del contexto</a:t>
            </a:r>
            <a:endParaRPr lang="es-AR" sz="28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610436" y="1106445"/>
            <a:ext cx="956708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Este tipo de gramáticas son importantes desde el punto de vista de la informática ya que:</a:t>
            </a:r>
          </a:p>
          <a:p>
            <a:pPr algn="just"/>
            <a:endParaRPr lang="es-ES" sz="2400" dirty="0" smtClean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Permiten la descripción de la mayoría de los lenguajes de programación</a:t>
            </a:r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Permiten la construcción de los compiladores.</a:t>
            </a:r>
          </a:p>
          <a:p>
            <a:pPr algn="just"/>
            <a:endParaRPr lang="es-AR" sz="2400" dirty="0" smtClean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just"/>
            <a:r>
              <a:rPr lang="es-ES" sz="24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</a:t>
            </a:r>
            <a:r>
              <a:rPr lang="es-ES" sz="24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na gramática de tipo 2 debe ser preparada a fin de ser tratada eficientemente por un autómata que reconozca el lenguaje generado por ella:</a:t>
            </a:r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Gramática Limpia</a:t>
            </a:r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Gramática Bien Formada</a:t>
            </a:r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Formas Normales de Chomsky y </a:t>
            </a:r>
            <a:r>
              <a:rPr lang="es-ES" sz="2400" dirty="0" err="1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Greinbach</a:t>
            </a:r>
            <a:endParaRPr lang="en-US" sz="24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3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59808" y="487025"/>
            <a:ext cx="1080447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Dada </a:t>
            </a:r>
            <a:r>
              <a:rPr lang="es-ES" sz="24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una gramática de tipo 2 se definen: </a:t>
            </a:r>
            <a:endParaRPr lang="es-ES" sz="2400" b="1" dirty="0" smtClean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just"/>
            <a:endParaRPr lang="es-ES" sz="2400" b="1" dirty="0" smtClean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Reglas </a:t>
            </a:r>
            <a:r>
              <a:rPr lang="es-ES" sz="24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innecesarias: </a:t>
            </a:r>
            <a:r>
              <a:rPr lang="es-ES" sz="24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son las que tienen la forma A::=</a:t>
            </a:r>
            <a:r>
              <a:rPr lang="es-ES" sz="24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 (un no terminal que deriva en si mismo). Estas </a:t>
            </a:r>
            <a:r>
              <a:rPr lang="es-ES" sz="24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reglas se deben eliminar de las gramáticas ya que no generan derivaciones </a:t>
            </a:r>
            <a:r>
              <a:rPr lang="es-ES" sz="24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útiles.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4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Reglas </a:t>
            </a:r>
            <a:r>
              <a:rPr lang="es-ES" sz="24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inaccesibles: </a:t>
            </a:r>
            <a:r>
              <a:rPr lang="es-ES" sz="24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aquellos símbolos no </a:t>
            </a:r>
            <a:r>
              <a:rPr lang="es-ES" sz="24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terminales (A) que </a:t>
            </a:r>
            <a:r>
              <a:rPr lang="es-ES" sz="24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 pueden ser alcanzados </a:t>
            </a:r>
            <a:r>
              <a:rPr lang="es-ES" sz="24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por derivación desde </a:t>
            </a:r>
            <a:r>
              <a:rPr lang="es-ES" sz="24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el axioma de la gramática, S. Es decir no hay derivación S →</a:t>
            </a:r>
            <a:r>
              <a:rPr lang="es-ES" sz="2400" dirty="0" err="1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xAy</a:t>
            </a:r>
            <a:r>
              <a:rPr lang="es-ES" sz="24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400" dirty="0" smtClean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Símbolos Superfluos: </a:t>
            </a:r>
            <a:r>
              <a:rPr lang="es-ES" sz="24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dependiendo del </a:t>
            </a:r>
            <a:r>
              <a:rPr lang="es-ES" sz="24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conjunto: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Símbolo </a:t>
            </a:r>
            <a:r>
              <a:rPr lang="es-ES" sz="24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 terminal superfluo, A: </a:t>
            </a:r>
            <a:r>
              <a:rPr lang="es-ES" sz="24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 aquel del que solo se pueden derivar palabras en las que existe al menos un símbolo no </a:t>
            </a:r>
            <a:r>
              <a:rPr lang="es-ES" sz="24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terminal.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Símbolo </a:t>
            </a:r>
            <a:r>
              <a:rPr lang="es-ES" sz="24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terminal superfluo, a:</a:t>
            </a:r>
            <a:r>
              <a:rPr lang="es-ES" sz="24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es aquel que no puede ser alcanzado por derivación desde el axioma; es decir, no </a:t>
            </a:r>
            <a:r>
              <a:rPr lang="es-ES" sz="24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aparece en la parte derecha de ninguna producción</a:t>
            </a:r>
            <a:endParaRPr lang="en-US" sz="24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5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399" y="1280815"/>
            <a:ext cx="10924062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indent="0" algn="ctr"/>
            <a:r>
              <a:rPr lang="es-ES" sz="3600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Se dice que una gramática esta limpia si no tiene </a:t>
            </a:r>
            <a:endParaRPr lang="es-ES" sz="3600" b="1" dirty="0" smtClean="0">
              <a:solidFill>
                <a:schemeClr val="tx2"/>
              </a:solidFill>
              <a:ea typeface="+mj-ea"/>
              <a:cs typeface="Arial" panose="020B0604020202020204" pitchFamily="34" charset="0"/>
            </a:endParaRPr>
          </a:p>
          <a:p>
            <a:pPr lvl="0" indent="0"/>
            <a:endParaRPr lang="es-ES" sz="3600" b="1" dirty="0" smtClean="0">
              <a:solidFill>
                <a:schemeClr val="tx2"/>
              </a:solidFill>
              <a:ea typeface="+mj-ea"/>
              <a:cs typeface="Arial" panose="020B0604020202020204" pitchFamily="34" charset="0"/>
            </a:endParaRPr>
          </a:p>
          <a:p>
            <a:pPr lvl="6"/>
            <a:r>
              <a:rPr lang="es-ES" sz="3600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Regla innecesarias</a:t>
            </a:r>
          </a:p>
          <a:p>
            <a:pPr lvl="6"/>
            <a:endParaRPr lang="es-ES" sz="3600" b="1" dirty="0" smtClean="0">
              <a:solidFill>
                <a:schemeClr val="tx2"/>
              </a:solidFill>
              <a:ea typeface="+mj-ea"/>
              <a:cs typeface="Arial" panose="020B0604020202020204" pitchFamily="34" charset="0"/>
            </a:endParaRPr>
          </a:p>
          <a:p>
            <a:pPr lvl="6"/>
            <a:r>
              <a:rPr lang="es-ES" sz="3600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S</a:t>
            </a:r>
            <a:r>
              <a:rPr lang="es-ES" sz="3600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ímbolos inaccesibles</a:t>
            </a:r>
          </a:p>
          <a:p>
            <a:pPr lvl="6"/>
            <a:endParaRPr lang="es-ES" sz="3600" b="1" dirty="0" smtClean="0">
              <a:solidFill>
                <a:schemeClr val="tx2"/>
              </a:solidFill>
              <a:ea typeface="+mj-ea"/>
              <a:cs typeface="Arial" panose="020B0604020202020204" pitchFamily="34" charset="0"/>
            </a:endParaRPr>
          </a:p>
          <a:p>
            <a:pPr lvl="6"/>
            <a:r>
              <a:rPr lang="es-ES" sz="36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Símbolos</a:t>
            </a:r>
            <a:r>
              <a:rPr lang="es-ES" sz="3600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 </a:t>
            </a:r>
            <a:r>
              <a:rPr lang="es-ES" sz="3600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superfluos</a:t>
            </a:r>
          </a:p>
          <a:p>
            <a:pPr lvl="0" indent="0"/>
            <a:endParaRPr lang="es-ES" sz="3600" b="1" dirty="0">
              <a:solidFill>
                <a:schemeClr val="tx2"/>
              </a:solidFill>
              <a:ea typeface="+mj-ea"/>
              <a:cs typeface="Arial" panose="020B0604020202020204" pitchFamily="34" charset="0"/>
            </a:endParaRPr>
          </a:p>
          <a:p>
            <a:pPr indent="0" algn="just"/>
            <a:endParaRPr lang="es-AR" altLang="en-US" sz="3600" dirty="0">
              <a:solidFill>
                <a:schemeClr val="tx2"/>
              </a:solidFill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914399" y="154705"/>
            <a:ext cx="105360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s-ES" sz="36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Gramática </a:t>
            </a:r>
            <a:r>
              <a:rPr lang="es-ES" sz="36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Limpia</a:t>
            </a:r>
          </a:p>
          <a:p>
            <a:pPr marL="0" lvl="3"/>
            <a:endParaRPr lang="es-AR" sz="3600" b="1" dirty="0" smtClean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lvl="3"/>
            <a:endParaRPr lang="es-AR" sz="3600" b="1" dirty="0" smtClean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lvl="3"/>
            <a:endParaRPr lang="es-AR" sz="3600" b="1" dirty="0" smtClean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lvl="3"/>
            <a:endParaRPr lang="en-US" sz="36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Cheurón 3"/>
          <p:cNvSpPr/>
          <p:nvPr/>
        </p:nvSpPr>
        <p:spPr>
          <a:xfrm>
            <a:off x="2838727" y="2409190"/>
            <a:ext cx="600503" cy="68376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urón 7"/>
          <p:cNvSpPr/>
          <p:nvPr/>
        </p:nvSpPr>
        <p:spPr>
          <a:xfrm>
            <a:off x="2838727" y="3459371"/>
            <a:ext cx="600503" cy="68376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urón 8"/>
          <p:cNvSpPr/>
          <p:nvPr/>
        </p:nvSpPr>
        <p:spPr>
          <a:xfrm>
            <a:off x="2838728" y="4625181"/>
            <a:ext cx="600503" cy="68376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33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81905" y="166076"/>
            <a:ext cx="8466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Gramática Limpia - Ejemplo:</a:t>
            </a:r>
            <a:endParaRPr lang="es-AR" sz="2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096370" y="714288"/>
            <a:ext cx="1052957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Dada la siguiente gramática:</a:t>
            </a:r>
          </a:p>
          <a:p>
            <a:endParaRPr lang="es-ES" sz="24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es-E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G1=({0,1,2,3}, {A,B,C,D,E}, A, P) </a:t>
            </a:r>
          </a:p>
          <a:p>
            <a:pPr lvl="3"/>
            <a:r>
              <a:rPr lang="es-E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P={(A::=D0), (A::=E10), (A::=λ), (B::=1C3), (C::=C), (D::= 1A), (E::=1E)}</a:t>
            </a:r>
          </a:p>
          <a:p>
            <a:pPr lvl="3"/>
            <a:endParaRPr lang="es-E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Reglas innecesarias:</a:t>
            </a:r>
            <a:endParaRPr lang="es-ES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C::=</a:t>
            </a:r>
            <a:r>
              <a:rPr lang="es-E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regla innecesaria                      Se eliminan</a:t>
            </a:r>
          </a:p>
          <a:p>
            <a:pPr lvl="3"/>
            <a:endParaRPr lang="es-ES" sz="2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s-ES" sz="2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3" indent="-457200">
              <a:buFont typeface="+mj-lt"/>
              <a:buAutoNum type="arabicPeriod" startAt="2"/>
            </a:pPr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Símbolos inaccesibles:</a:t>
            </a:r>
            <a:endParaRPr lang="es-ES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E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símbolos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y C son </a:t>
            </a:r>
            <a:r>
              <a:rPr lang="es-E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inaccesibles                    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eliminan</a:t>
            </a:r>
          </a:p>
          <a:p>
            <a:pPr lvl="1"/>
            <a:endParaRPr lang="es-ES" sz="24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Aplicando </a:t>
            </a:r>
            <a:r>
              <a:rPr lang="es-E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 2:</a:t>
            </a:r>
            <a:endParaRPr lang="en-US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G’1=({0,1,2,3}, {A,D,E}, A, P) </a:t>
            </a:r>
          </a:p>
          <a:p>
            <a:pPr lvl="3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P={(A::=D0), (A::=E10), (A::=</a:t>
            </a:r>
            <a:r>
              <a:rPr lang="el-GR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λ), (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D::= 1A), (E::=1E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)}</a:t>
            </a:r>
            <a:endParaRPr lang="es-E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lecha derecha 2"/>
          <p:cNvSpPr/>
          <p:nvPr/>
        </p:nvSpPr>
        <p:spPr>
          <a:xfrm>
            <a:off x="6177884" y="3397730"/>
            <a:ext cx="1160060" cy="2866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echa derecha 7"/>
          <p:cNvSpPr/>
          <p:nvPr/>
        </p:nvSpPr>
        <p:spPr>
          <a:xfrm>
            <a:off x="7889487" y="4846594"/>
            <a:ext cx="1160060" cy="2866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5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94820" y="0"/>
            <a:ext cx="8466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Gramática Limpia - Ejemplo:</a:t>
            </a:r>
            <a:endParaRPr lang="es-AR" sz="2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023799" y="523220"/>
            <a:ext cx="10529574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Símbolos superfluos: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terminales:</a:t>
            </a:r>
            <a:endParaRPr lang="es-ES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85950" lvl="3" indent="-514350">
              <a:buFont typeface="+mj-lt"/>
              <a:buAutoNum type="romanUcPeriod"/>
            </a:pPr>
            <a:r>
              <a:rPr lang="es-E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marcan los símbolos no terminales que estén en la parte izquierda de una producción y en cuya parte derecha solo aparezcan símbolos terminales o λ. </a:t>
            </a:r>
            <a:endParaRPr lang="es-ES" sz="24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P={(A::=D0), (A::=E10), (</a:t>
            </a:r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A::=</a:t>
            </a:r>
            <a:r>
              <a:rPr lang="el-GR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l-G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(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D::= 1A), (E::=1E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)}</a:t>
            </a:r>
          </a:p>
          <a:p>
            <a:pPr lvl="4"/>
            <a:endParaRPr lang="es-E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85950" lvl="3" indent="-514350">
              <a:buFont typeface="+mj-lt"/>
              <a:buAutoNum type="romanUcPeriod"/>
            </a:pPr>
            <a:r>
              <a:rPr lang="es-E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Sucesivamente, se van marcando los símbolos no terminales que aparezcan en la parte izquierda de producciones en las que solo haya combinaciones de símbolos terminales λ, o símbolos no terminales ya </a:t>
            </a:r>
            <a:r>
              <a:rPr lang="es-E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marcados</a:t>
            </a:r>
          </a:p>
          <a:p>
            <a:pPr lvl="4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P={(A::=D0), (A::=E10), (</a:t>
            </a:r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A::=</a:t>
            </a:r>
            <a:r>
              <a:rPr lang="el-GR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l-G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(</a:t>
            </a:r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D::= 1A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(E::=1E)}</a:t>
            </a:r>
            <a:endParaRPr lang="es-E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P={(A::=D0), (A::=E10), (A::=</a:t>
            </a:r>
            <a:r>
              <a:rPr lang="el-G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λ), (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D::= 1A), (E::=1E)}</a:t>
            </a:r>
            <a:endParaRPr lang="es-E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85950" lvl="3" indent="-514350">
              <a:buFont typeface="+mj-lt"/>
              <a:buAutoNum type="romanUcPeriod"/>
            </a:pPr>
            <a:endParaRPr lang="es-E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85950" lvl="3" indent="-514350">
              <a:buFont typeface="+mj-lt"/>
              <a:buAutoNum type="romanUcPeriod"/>
            </a:pPr>
            <a:r>
              <a:rPr lang="es-E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ultimo se eliminan aquellos símbolos terminales que no hayan sido marcados. </a:t>
            </a:r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P={(A::=D0), 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A::=</a:t>
            </a:r>
            <a:r>
              <a:rPr lang="el-G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λ), (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D::= 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1A)}</a:t>
            </a:r>
            <a:endParaRPr lang="es-E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21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94820" y="0"/>
            <a:ext cx="8466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Gramática Limpia - Ejemplo:</a:t>
            </a:r>
            <a:endParaRPr lang="es-AR" sz="2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270542" y="639334"/>
            <a:ext cx="105295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Símbolos superfluos: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Terminales:</a:t>
            </a:r>
            <a:endParaRPr lang="es-ES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es-E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eliminan aquellos símbolos terminales que no aparezcan en la parte derecha de ninguna </a:t>
            </a:r>
            <a:r>
              <a:rPr lang="es-E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regla.</a:t>
            </a:r>
          </a:p>
          <a:p>
            <a:pPr lvl="3"/>
            <a:endParaRPr lang="en-US" sz="2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G’1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=({0,1,2,3}, {A,D,E}, A, P) </a:t>
            </a:r>
          </a:p>
          <a:p>
            <a:pPr lvl="3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P={(A::=D0), (A::=</a:t>
            </a:r>
            <a:r>
              <a:rPr lang="el-G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λ), (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D::= 1A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)}</a:t>
            </a:r>
          </a:p>
          <a:p>
            <a:pPr lvl="3"/>
            <a:endParaRPr lang="es-AR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{2,3}                        se </a:t>
            </a:r>
            <a:r>
              <a:rPr lang="en-US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eliminan</a:t>
            </a:r>
            <a:endParaRPr lang="es-E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s-E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lecha derecha 3"/>
          <p:cNvSpPr/>
          <p:nvPr/>
        </p:nvSpPr>
        <p:spPr>
          <a:xfrm>
            <a:off x="3507255" y="3397730"/>
            <a:ext cx="1160060" cy="2866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2046514" y="5348719"/>
            <a:ext cx="8774219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pPr lvl="3"/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G=({0,1}, </a:t>
            </a:r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{A,D,E}, A, P) </a:t>
            </a:r>
          </a:p>
          <a:p>
            <a:pPr lvl="3"/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P={(A::=D0), (A::=</a:t>
            </a:r>
            <a:r>
              <a:rPr lang="el-GR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λ), (</a:t>
            </a:r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D::= 1A)}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270542" y="3910158"/>
            <a:ext cx="8466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obtiene la Gramática Limpia</a:t>
            </a:r>
            <a:endParaRPr lang="es-AR" sz="2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echa abajo 8"/>
          <p:cNvSpPr/>
          <p:nvPr/>
        </p:nvSpPr>
        <p:spPr>
          <a:xfrm>
            <a:off x="4667315" y="4433378"/>
            <a:ext cx="1117600" cy="803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5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83923" y="1662682"/>
            <a:ext cx="979367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2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 define: </a:t>
            </a:r>
          </a:p>
          <a:p>
            <a:pPr algn="just"/>
            <a:endParaRPr lang="es-ES" sz="3200" b="1" dirty="0" smtClean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32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Reglas no generativas: </a:t>
            </a:r>
            <a:r>
              <a:rPr lang="es-ES" sz="3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una regla es no generativa cuando A::= λ , A </a:t>
            </a:r>
            <a:r>
              <a:rPr lang="es-ES" sz="32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 es el axioma  </a:t>
            </a:r>
            <a:r>
              <a:rPr lang="es-ES" sz="3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32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32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Reglas de </a:t>
            </a:r>
            <a:r>
              <a:rPr lang="es-ES" sz="3200" b="1" dirty="0" err="1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redenominación</a:t>
            </a:r>
            <a:r>
              <a:rPr lang="es-ES" sz="32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</a:t>
            </a:r>
            <a:r>
              <a:rPr lang="es-ES" sz="3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una regla es de </a:t>
            </a:r>
            <a:r>
              <a:rPr lang="es-ES" sz="3200" dirty="0" err="1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redenominación</a:t>
            </a:r>
            <a:r>
              <a:rPr lang="es-ES" sz="3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cuando A::=B con </a:t>
            </a:r>
            <a:r>
              <a:rPr lang="es-ES" sz="32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 y </a:t>
            </a:r>
            <a:r>
              <a:rPr lang="es-ES" sz="3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 </a:t>
            </a:r>
            <a:r>
              <a:rPr lang="es-ES" sz="32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 terminales.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14399" y="154705"/>
            <a:ext cx="10536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s-ES" sz="36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Gramática </a:t>
            </a:r>
            <a:r>
              <a:rPr lang="es-ES" sz="36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Bien Formada</a:t>
            </a:r>
            <a:endParaRPr lang="es-AR" sz="3600" b="1" dirty="0" smtClean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93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2721</TotalTime>
  <Words>1883</Words>
  <Application>Microsoft Office PowerPoint</Application>
  <PresentationFormat>Panorámica</PresentationFormat>
  <Paragraphs>191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Franklin Gothic Book</vt:lpstr>
      <vt:lpstr>Crop</vt:lpstr>
      <vt:lpstr>Lenguajes Formales y Autómatas</vt:lpstr>
      <vt:lpstr>Unidad 4:   Gramaticas independientes del contexto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 de programación</dc:title>
  <dc:creator>Usuario de Windows</dc:creator>
  <cp:lastModifiedBy>Alejandra</cp:lastModifiedBy>
  <cp:revision>201</cp:revision>
  <dcterms:created xsi:type="dcterms:W3CDTF">2019-02-20T17:04:54Z</dcterms:created>
  <dcterms:modified xsi:type="dcterms:W3CDTF">2020-05-06T23:05:08Z</dcterms:modified>
</cp:coreProperties>
</file>