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812" r:id="rId1"/>
  </p:sldMasterIdLst>
  <p:notesMasterIdLst>
    <p:notesMasterId r:id="rId20"/>
  </p:notesMasterIdLst>
  <p:sldIdLst>
    <p:sldId id="264" r:id="rId2"/>
    <p:sldId id="265" r:id="rId3"/>
    <p:sldId id="290" r:id="rId4"/>
    <p:sldId id="291" r:id="rId5"/>
    <p:sldId id="286" r:id="rId6"/>
    <p:sldId id="303" r:id="rId7"/>
    <p:sldId id="292" r:id="rId8"/>
    <p:sldId id="293" r:id="rId9"/>
    <p:sldId id="297" r:id="rId10"/>
    <p:sldId id="287" r:id="rId11"/>
    <p:sldId id="300" r:id="rId12"/>
    <p:sldId id="298" r:id="rId13"/>
    <p:sldId id="294" r:id="rId14"/>
    <p:sldId id="299" r:id="rId15"/>
    <p:sldId id="295" r:id="rId16"/>
    <p:sldId id="296" r:id="rId17"/>
    <p:sldId id="301" r:id="rId18"/>
    <p:sldId id="302" r:id="rId19"/>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9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4E510A-C3FA-4869-9F85-BD64EAAC4AA5}" type="datetimeFigureOut">
              <a:rPr lang="es-AR" smtClean="0"/>
              <a:t>27/5/2020</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D845B2-648C-418B-9A72-C51588E40A89}" type="slidenum">
              <a:rPr lang="es-AR" smtClean="0"/>
              <a:t>‹Nº›</a:t>
            </a:fld>
            <a:endParaRPr lang="es-AR"/>
          </a:p>
        </p:txBody>
      </p:sp>
    </p:spTree>
    <p:extLst>
      <p:ext uri="{BB962C8B-B14F-4D97-AF65-F5344CB8AC3E}">
        <p14:creationId xmlns:p14="http://schemas.microsoft.com/office/powerpoint/2010/main" val="2395121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E706274-431F-44D1-9070-C93D1E80DCF5}" type="datetimeFigureOut">
              <a:rPr lang="es-AR" smtClean="0"/>
              <a:t>27/5/2020</a:t>
            </a:fld>
            <a:endParaRPr lang="es-A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A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2D15AD1-9D33-40CB-8C5B-989EFFA5467A}" type="slidenum">
              <a:rPr lang="es-AR" smtClean="0"/>
              <a:t>‹Nº›</a:t>
            </a:fld>
            <a:endParaRPr lang="es-A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12275585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E706274-431F-44D1-9070-C93D1E80DCF5}" type="datetimeFigureOut">
              <a:rPr lang="es-AR" smtClean="0"/>
              <a:t>27/5/2020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12D15AD1-9D33-40CB-8C5B-989EFFA5467A}" type="slidenum">
              <a:rPr lang="es-AR" smtClean="0"/>
              <a:t>‹Nº›</a:t>
            </a:fld>
            <a:endParaRPr lang="es-AR"/>
          </a:p>
        </p:txBody>
      </p:sp>
    </p:spTree>
    <p:extLst>
      <p:ext uri="{BB962C8B-B14F-4D97-AF65-F5344CB8AC3E}">
        <p14:creationId xmlns:p14="http://schemas.microsoft.com/office/powerpoint/2010/main" val="1050757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E706274-431F-44D1-9070-C93D1E80DCF5}" type="datetimeFigureOut">
              <a:rPr lang="es-AR" smtClean="0"/>
              <a:t>27/5/2020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12D15AD1-9D33-40CB-8C5B-989EFFA5467A}" type="slidenum">
              <a:rPr lang="es-AR" smtClean="0"/>
              <a:t>‹Nº›</a:t>
            </a:fld>
            <a:endParaRPr lang="es-AR"/>
          </a:p>
        </p:txBody>
      </p:sp>
    </p:spTree>
    <p:extLst>
      <p:ext uri="{BB962C8B-B14F-4D97-AF65-F5344CB8AC3E}">
        <p14:creationId xmlns:p14="http://schemas.microsoft.com/office/powerpoint/2010/main" val="2136392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E706274-431F-44D1-9070-C93D1E80DCF5}" type="datetimeFigureOut">
              <a:rPr lang="es-AR" smtClean="0"/>
              <a:t>27/5/2020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12D15AD1-9D33-40CB-8C5B-989EFFA5467A}" type="slidenum">
              <a:rPr lang="es-AR" smtClean="0"/>
              <a:t>‹Nº›</a:t>
            </a:fld>
            <a:endParaRPr lang="es-AR"/>
          </a:p>
        </p:txBody>
      </p:sp>
    </p:spTree>
    <p:extLst>
      <p:ext uri="{BB962C8B-B14F-4D97-AF65-F5344CB8AC3E}">
        <p14:creationId xmlns:p14="http://schemas.microsoft.com/office/powerpoint/2010/main" val="2062285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E706274-431F-44D1-9070-C93D1E80DCF5}" type="datetimeFigureOut">
              <a:rPr lang="es-AR" smtClean="0"/>
              <a:t>27/5/2020</a:t>
            </a:fld>
            <a:endParaRPr lang="es-A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A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2D15AD1-9D33-40CB-8C5B-989EFFA5467A}" type="slidenum">
              <a:rPr lang="es-AR" smtClean="0"/>
              <a:t>‹Nº›</a:t>
            </a:fld>
            <a:endParaRPr lang="es-A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92634634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E706274-431F-44D1-9070-C93D1E80DCF5}" type="datetimeFigureOut">
              <a:rPr lang="es-AR" smtClean="0"/>
              <a:t>27/5/2020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12D15AD1-9D33-40CB-8C5B-989EFFA5467A}" type="slidenum">
              <a:rPr lang="es-AR" smtClean="0"/>
              <a:t>‹Nº›</a:t>
            </a:fld>
            <a:endParaRPr lang="es-AR"/>
          </a:p>
        </p:txBody>
      </p:sp>
    </p:spTree>
    <p:extLst>
      <p:ext uri="{BB962C8B-B14F-4D97-AF65-F5344CB8AC3E}">
        <p14:creationId xmlns:p14="http://schemas.microsoft.com/office/powerpoint/2010/main" val="118507105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E706274-431F-44D1-9070-C93D1E80DCF5}" type="datetimeFigureOut">
              <a:rPr lang="es-AR" smtClean="0"/>
              <a:t>27/5/2020</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12D15AD1-9D33-40CB-8C5B-989EFFA5467A}" type="slidenum">
              <a:rPr lang="es-AR" smtClean="0"/>
              <a:t>‹Nº›</a:t>
            </a:fld>
            <a:endParaRPr lang="es-AR"/>
          </a:p>
        </p:txBody>
      </p:sp>
    </p:spTree>
    <p:extLst>
      <p:ext uri="{BB962C8B-B14F-4D97-AF65-F5344CB8AC3E}">
        <p14:creationId xmlns:p14="http://schemas.microsoft.com/office/powerpoint/2010/main" val="324858100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E706274-431F-44D1-9070-C93D1E80DCF5}" type="datetimeFigureOut">
              <a:rPr lang="es-AR" smtClean="0"/>
              <a:t>27/5/2020</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12D15AD1-9D33-40CB-8C5B-989EFFA5467A}" type="slidenum">
              <a:rPr lang="es-AR" smtClean="0"/>
              <a:t>‹Nº›</a:t>
            </a:fld>
            <a:endParaRPr lang="es-AR"/>
          </a:p>
        </p:txBody>
      </p:sp>
    </p:spTree>
    <p:extLst>
      <p:ext uri="{BB962C8B-B14F-4D97-AF65-F5344CB8AC3E}">
        <p14:creationId xmlns:p14="http://schemas.microsoft.com/office/powerpoint/2010/main" val="2341262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706274-431F-44D1-9070-C93D1E80DCF5}" type="datetimeFigureOut">
              <a:rPr lang="es-AR" smtClean="0"/>
              <a:t>27/5/2020</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12D15AD1-9D33-40CB-8C5B-989EFFA5467A}" type="slidenum">
              <a:rPr lang="es-AR" smtClean="0"/>
              <a:t>‹Nº›</a:t>
            </a:fld>
            <a:endParaRPr lang="es-AR"/>
          </a:p>
        </p:txBody>
      </p:sp>
    </p:spTree>
    <p:extLst>
      <p:ext uri="{BB962C8B-B14F-4D97-AF65-F5344CB8AC3E}">
        <p14:creationId xmlns:p14="http://schemas.microsoft.com/office/powerpoint/2010/main" val="255479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E706274-431F-44D1-9070-C93D1E80DCF5}" type="datetimeFigureOut">
              <a:rPr lang="es-AR" smtClean="0"/>
              <a:t>27/5/2020</a:t>
            </a:fld>
            <a:endParaRPr lang="es-A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2D15AD1-9D33-40CB-8C5B-989EFFA5467A}" type="slidenum">
              <a:rPr lang="es-AR" smtClean="0"/>
              <a:t>‹Nº›</a:t>
            </a:fld>
            <a:endParaRPr lang="es-A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4817481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E706274-431F-44D1-9070-C93D1E80DCF5}" type="datetimeFigureOut">
              <a:rPr lang="es-AR" smtClean="0"/>
              <a:t>27/5/2020</a:t>
            </a:fld>
            <a:endParaRPr lang="es-A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2D15AD1-9D33-40CB-8C5B-989EFFA5467A}" type="slidenum">
              <a:rPr lang="es-AR" smtClean="0"/>
              <a:t>‹Nº›</a:t>
            </a:fld>
            <a:endParaRPr lang="es-A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73800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E706274-431F-44D1-9070-C93D1E80DCF5}" type="datetimeFigureOut">
              <a:rPr lang="es-AR" smtClean="0"/>
              <a:t>27/5/2020</a:t>
            </a:fld>
            <a:endParaRPr lang="es-A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A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2D15AD1-9D33-40CB-8C5B-989EFFA5467A}" type="slidenum">
              <a:rPr lang="es-AR" smtClean="0"/>
              <a:t>‹Nº›</a:t>
            </a:fld>
            <a:endParaRPr lang="es-A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14833395"/>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8B24D0-6B78-488B-86D5-29444FD06457}"/>
              </a:ext>
            </a:extLst>
          </p:cNvPr>
          <p:cNvSpPr>
            <a:spLocks noGrp="1"/>
          </p:cNvSpPr>
          <p:nvPr>
            <p:ph type="title"/>
          </p:nvPr>
        </p:nvSpPr>
        <p:spPr>
          <a:xfrm>
            <a:off x="2023864" y="1551123"/>
            <a:ext cx="9442421" cy="2556420"/>
          </a:xfrm>
        </p:spPr>
        <p:txBody>
          <a:bodyPr>
            <a:normAutofit/>
          </a:bodyPr>
          <a:lstStyle/>
          <a:p>
            <a:pPr algn="ctr"/>
            <a:r>
              <a:rPr lang="es-AR" sz="6000" dirty="0" smtClean="0"/>
              <a:t>Lenguajes Formales y Autómatas</a:t>
            </a:r>
            <a:endParaRPr lang="es-AR" sz="6000" dirty="0"/>
          </a:p>
        </p:txBody>
      </p:sp>
    </p:spTree>
    <p:extLst>
      <p:ext uri="{BB962C8B-B14F-4D97-AF65-F5344CB8AC3E}">
        <p14:creationId xmlns:p14="http://schemas.microsoft.com/office/powerpoint/2010/main" val="38393966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694043" y="0"/>
            <a:ext cx="10818125" cy="1292662"/>
          </a:xfrm>
          <a:prstGeom prst="rect">
            <a:avLst/>
          </a:prstGeom>
        </p:spPr>
        <p:txBody>
          <a:bodyPr wrap="square">
            <a:spAutoFit/>
          </a:bodyPr>
          <a:lstStyle/>
          <a:p>
            <a:pPr>
              <a:spcBef>
                <a:spcPct val="50000"/>
              </a:spcBef>
            </a:pPr>
            <a:r>
              <a:rPr lang="es-AR" altLang="es-EC" sz="2800" b="1" dirty="0" smtClean="0">
                <a:solidFill>
                  <a:schemeClr val="tx2"/>
                </a:solidFill>
                <a:latin typeface="Arial" panose="020B0604020202020204" pitchFamily="34" charset="0"/>
                <a:ea typeface="+mj-ea"/>
                <a:cs typeface="Arial" panose="020B0604020202020204" pitchFamily="34" charset="0"/>
              </a:rPr>
              <a:t>Funcionamiento del analizador léxico</a:t>
            </a:r>
          </a:p>
          <a:p>
            <a:pPr>
              <a:spcBef>
                <a:spcPct val="50000"/>
              </a:spcBef>
            </a:pPr>
            <a:r>
              <a:rPr lang="es-AR" altLang="es-EC" sz="2000" dirty="0" smtClean="0">
                <a:solidFill>
                  <a:schemeClr val="tx2"/>
                </a:solidFill>
                <a:latin typeface="Arial" panose="020B0604020202020204" pitchFamily="34" charset="0"/>
                <a:ea typeface="+mj-ea"/>
                <a:cs typeface="Arial" panose="020B0604020202020204" pitchFamily="34" charset="0"/>
              </a:rPr>
              <a:t>Su principal función es procesar la cadena de caracteres y devolver pares (</a:t>
            </a:r>
            <a:r>
              <a:rPr lang="es-AR" altLang="es-EC" sz="2000" dirty="0" err="1" smtClean="0">
                <a:solidFill>
                  <a:schemeClr val="tx2"/>
                </a:solidFill>
                <a:latin typeface="Arial" panose="020B0604020202020204" pitchFamily="34" charset="0"/>
                <a:ea typeface="+mj-ea"/>
                <a:cs typeface="Arial" panose="020B0604020202020204" pitchFamily="34" charset="0"/>
              </a:rPr>
              <a:t>token</a:t>
            </a:r>
            <a:r>
              <a:rPr lang="es-AR" altLang="es-EC" sz="2000" dirty="0" smtClean="0">
                <a:solidFill>
                  <a:schemeClr val="tx2"/>
                </a:solidFill>
                <a:latin typeface="Arial" panose="020B0604020202020204" pitchFamily="34" charset="0"/>
                <a:ea typeface="+mj-ea"/>
                <a:cs typeface="Arial" panose="020B0604020202020204" pitchFamily="34" charset="0"/>
              </a:rPr>
              <a:t>, lexema). Generalmente debe funcionar como una subrutina del analizador sintáctico.</a:t>
            </a:r>
            <a:endParaRPr lang="es-AR" altLang="es-EC" sz="2000" dirty="0">
              <a:solidFill>
                <a:schemeClr val="tx2"/>
              </a:solidFill>
              <a:latin typeface="Arial" panose="020B0604020202020204" pitchFamily="34" charset="0"/>
              <a:ea typeface="+mj-ea"/>
              <a:cs typeface="Arial" panose="020B0604020202020204" pitchFamily="34" charset="0"/>
            </a:endParaRPr>
          </a:p>
        </p:txBody>
      </p:sp>
      <p:pic>
        <p:nvPicPr>
          <p:cNvPr id="4" name="Imagen 3"/>
          <p:cNvPicPr>
            <a:picLocks noChangeAspect="1"/>
          </p:cNvPicPr>
          <p:nvPr/>
        </p:nvPicPr>
        <p:blipFill>
          <a:blip r:embed="rId2"/>
          <a:stretch>
            <a:fillRect/>
          </a:stretch>
        </p:blipFill>
        <p:spPr>
          <a:xfrm>
            <a:off x="2879747" y="1292662"/>
            <a:ext cx="6864755" cy="2014769"/>
          </a:xfrm>
          <a:prstGeom prst="rect">
            <a:avLst/>
          </a:prstGeom>
        </p:spPr>
      </p:pic>
      <p:sp>
        <p:nvSpPr>
          <p:cNvPr id="5" name="Text Box 18"/>
          <p:cNvSpPr txBox="1">
            <a:spLocks noChangeArrowheads="1"/>
          </p:cNvSpPr>
          <p:nvPr/>
        </p:nvSpPr>
        <p:spPr bwMode="auto">
          <a:xfrm>
            <a:off x="926054" y="3307431"/>
            <a:ext cx="10586114"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eaLnBrk="0" hangingPunct="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eaLnBrk="0" hangingPunct="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eaLnBrk="0" hangingPunct="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eaLnBrk="0" hangingPunct="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50000"/>
              </a:spcBef>
              <a:buClrTx/>
              <a:buSzTx/>
              <a:buFontTx/>
              <a:buNone/>
            </a:pPr>
            <a:r>
              <a:rPr lang="es-AR" altLang="es-EC" sz="2000" dirty="0" smtClean="0">
                <a:solidFill>
                  <a:schemeClr val="tx2"/>
                </a:solidFill>
                <a:latin typeface="Arial" panose="020B0604020202020204" pitchFamily="34" charset="0"/>
                <a:ea typeface="+mj-ea"/>
                <a:cs typeface="Arial" panose="020B0604020202020204" pitchFamily="34" charset="0"/>
              </a:rPr>
              <a:t>Operaciones que realiza el analizador léxico</a:t>
            </a:r>
          </a:p>
          <a:p>
            <a:pPr marL="914400" lvl="2" indent="-228600" eaLnBrk="1" hangingPunct="1">
              <a:spcBef>
                <a:spcPct val="50000"/>
              </a:spcBef>
              <a:buClrTx/>
              <a:buSzTx/>
              <a:buFontTx/>
              <a:buChar char="•"/>
            </a:pPr>
            <a:r>
              <a:rPr lang="es-AR" altLang="es-EC" sz="2000" dirty="0" smtClean="0">
                <a:solidFill>
                  <a:schemeClr val="tx2"/>
                </a:solidFill>
                <a:latin typeface="Arial" panose="020B0604020202020204" pitchFamily="34" charset="0"/>
                <a:ea typeface="+mj-ea"/>
                <a:cs typeface="Arial" panose="020B0604020202020204" pitchFamily="34" charset="0"/>
              </a:rPr>
              <a:t>Procesador léxico del programa fuente e identificación de </a:t>
            </a:r>
            <a:r>
              <a:rPr lang="es-AR" altLang="es-EC" sz="2000" dirty="0" err="1" smtClean="0">
                <a:solidFill>
                  <a:schemeClr val="tx2"/>
                </a:solidFill>
                <a:latin typeface="Arial" panose="020B0604020202020204" pitchFamily="34" charset="0"/>
                <a:ea typeface="+mj-ea"/>
                <a:cs typeface="Arial" panose="020B0604020202020204" pitchFamily="34" charset="0"/>
              </a:rPr>
              <a:t>tokens</a:t>
            </a:r>
            <a:endParaRPr lang="es-AR" altLang="es-EC" sz="2000" dirty="0" smtClean="0">
              <a:solidFill>
                <a:schemeClr val="tx2"/>
              </a:solidFill>
              <a:latin typeface="Arial" panose="020B0604020202020204" pitchFamily="34" charset="0"/>
              <a:ea typeface="+mj-ea"/>
              <a:cs typeface="Arial" panose="020B0604020202020204" pitchFamily="34" charset="0"/>
            </a:endParaRPr>
          </a:p>
          <a:p>
            <a:pPr marL="914400" lvl="2" indent="-228600" eaLnBrk="1" hangingPunct="1">
              <a:spcBef>
                <a:spcPct val="50000"/>
              </a:spcBef>
              <a:buClrTx/>
              <a:buSzTx/>
              <a:buFontTx/>
              <a:buChar char="•"/>
            </a:pPr>
            <a:r>
              <a:rPr lang="es-AR" altLang="es-EC" sz="2000" dirty="0" smtClean="0">
                <a:solidFill>
                  <a:schemeClr val="tx2"/>
                </a:solidFill>
                <a:latin typeface="Arial" panose="020B0604020202020204" pitchFamily="34" charset="0"/>
                <a:ea typeface="+mj-ea"/>
                <a:cs typeface="Arial" panose="020B0604020202020204" pitchFamily="34" charset="0"/>
              </a:rPr>
              <a:t>Manejo del fichero del programa fuente</a:t>
            </a:r>
          </a:p>
          <a:p>
            <a:pPr marL="914400" lvl="2" indent="-228600" eaLnBrk="1" hangingPunct="1">
              <a:spcBef>
                <a:spcPct val="50000"/>
              </a:spcBef>
              <a:buClrTx/>
              <a:buSzTx/>
              <a:buFontTx/>
              <a:buChar char="•"/>
            </a:pPr>
            <a:r>
              <a:rPr lang="es-AR" altLang="es-EC" sz="2000" dirty="0" smtClean="0">
                <a:solidFill>
                  <a:schemeClr val="tx2"/>
                </a:solidFill>
                <a:latin typeface="Arial" panose="020B0604020202020204" pitchFamily="34" charset="0"/>
                <a:ea typeface="+mj-ea"/>
                <a:cs typeface="Arial" panose="020B0604020202020204" pitchFamily="34" charset="0"/>
              </a:rPr>
              <a:t>Ignorar comentarios y en los lenguajes de formato libre, ignorar los separadores</a:t>
            </a:r>
          </a:p>
          <a:p>
            <a:pPr marL="914400" lvl="2" eaLnBrk="1" hangingPunct="1">
              <a:spcBef>
                <a:spcPct val="50000"/>
              </a:spcBef>
              <a:buClrTx/>
              <a:buSzTx/>
              <a:buFontTx/>
              <a:buChar char="•"/>
            </a:pPr>
            <a:r>
              <a:rPr lang="es-ES" altLang="es-EC" sz="2000" dirty="0">
                <a:solidFill>
                  <a:schemeClr val="tx2"/>
                </a:solidFill>
                <a:latin typeface="Arial" panose="020B0604020202020204" pitchFamily="34" charset="0"/>
                <a:ea typeface="+mj-ea"/>
                <a:cs typeface="Arial" panose="020B0604020202020204" pitchFamily="34" charset="0"/>
              </a:rPr>
              <a:t>Eliminar los comentarios del </a:t>
            </a:r>
            <a:r>
              <a:rPr lang="es-ES" altLang="es-EC" sz="2000" dirty="0" smtClean="0">
                <a:solidFill>
                  <a:schemeClr val="tx2"/>
                </a:solidFill>
                <a:latin typeface="Arial" panose="020B0604020202020204" pitchFamily="34" charset="0"/>
                <a:ea typeface="+mj-ea"/>
                <a:cs typeface="Arial" panose="020B0604020202020204" pitchFamily="34" charset="0"/>
              </a:rPr>
              <a:t>programa, espacios </a:t>
            </a:r>
            <a:r>
              <a:rPr lang="es-ES" altLang="es-EC" sz="2000" dirty="0">
                <a:solidFill>
                  <a:schemeClr val="tx2"/>
                </a:solidFill>
                <a:latin typeface="Arial" panose="020B0604020202020204" pitchFamily="34" charset="0"/>
                <a:ea typeface="+mj-ea"/>
                <a:cs typeface="Arial" panose="020B0604020202020204" pitchFamily="34" charset="0"/>
              </a:rPr>
              <a:t>en blanco, tabuladores, retorno de carro, </a:t>
            </a:r>
            <a:r>
              <a:rPr lang="es-ES" altLang="es-EC" sz="2000" dirty="0" smtClean="0">
                <a:solidFill>
                  <a:schemeClr val="tx2"/>
                </a:solidFill>
                <a:latin typeface="Arial" panose="020B0604020202020204" pitchFamily="34" charset="0"/>
                <a:ea typeface="+mj-ea"/>
                <a:cs typeface="Arial" panose="020B0604020202020204" pitchFamily="34" charset="0"/>
              </a:rPr>
              <a:t>etc.</a:t>
            </a:r>
          </a:p>
          <a:p>
            <a:pPr marL="914400" lvl="2" eaLnBrk="1" hangingPunct="1">
              <a:spcBef>
                <a:spcPct val="50000"/>
              </a:spcBef>
              <a:buClrTx/>
              <a:buSzTx/>
              <a:buFontTx/>
              <a:buChar char="•"/>
            </a:pPr>
            <a:r>
              <a:rPr lang="es-ES" altLang="es-EC" sz="2000" dirty="0" smtClean="0">
                <a:solidFill>
                  <a:schemeClr val="tx2"/>
                </a:solidFill>
                <a:latin typeface="Arial" panose="020B0604020202020204" pitchFamily="34" charset="0"/>
                <a:ea typeface="+mj-ea"/>
                <a:cs typeface="Arial" panose="020B0604020202020204" pitchFamily="34" charset="0"/>
              </a:rPr>
              <a:t>Llevar </a:t>
            </a:r>
            <a:r>
              <a:rPr lang="es-ES" altLang="es-EC" sz="2000" dirty="0">
                <a:solidFill>
                  <a:schemeClr val="tx2"/>
                </a:solidFill>
                <a:latin typeface="Arial" panose="020B0604020202020204" pitchFamily="34" charset="0"/>
                <a:ea typeface="+mj-ea"/>
                <a:cs typeface="Arial" panose="020B0604020202020204" pitchFamily="34" charset="0"/>
              </a:rPr>
              <a:t>la cuenta del número de </a:t>
            </a:r>
            <a:r>
              <a:rPr lang="es-ES" altLang="es-EC" sz="2000" dirty="0" smtClean="0">
                <a:solidFill>
                  <a:schemeClr val="tx2"/>
                </a:solidFill>
                <a:latin typeface="Arial" panose="020B0604020202020204" pitchFamily="34" charset="0"/>
                <a:ea typeface="+mj-ea"/>
                <a:cs typeface="Arial" panose="020B0604020202020204" pitchFamily="34" charset="0"/>
              </a:rPr>
              <a:t>línea.</a:t>
            </a:r>
          </a:p>
          <a:p>
            <a:pPr marL="914400" lvl="2" eaLnBrk="1" hangingPunct="1">
              <a:spcBef>
                <a:spcPct val="50000"/>
              </a:spcBef>
              <a:buClrTx/>
              <a:buSzTx/>
              <a:buFontTx/>
              <a:buChar char="•"/>
            </a:pPr>
            <a:r>
              <a:rPr lang="es-ES" altLang="es-EC" sz="2000" dirty="0" smtClean="0">
                <a:solidFill>
                  <a:schemeClr val="tx2"/>
                </a:solidFill>
                <a:latin typeface="Arial" panose="020B0604020202020204" pitchFamily="34" charset="0"/>
                <a:ea typeface="+mj-ea"/>
                <a:cs typeface="Arial" panose="020B0604020202020204" pitchFamily="34" charset="0"/>
              </a:rPr>
              <a:t>Avisar </a:t>
            </a:r>
            <a:r>
              <a:rPr lang="es-ES" altLang="es-EC" sz="2000" dirty="0">
                <a:solidFill>
                  <a:schemeClr val="tx2"/>
                </a:solidFill>
                <a:latin typeface="Arial" panose="020B0604020202020204" pitchFamily="34" charset="0"/>
                <a:ea typeface="+mj-ea"/>
                <a:cs typeface="Arial" panose="020B0604020202020204" pitchFamily="34" charset="0"/>
              </a:rPr>
              <a:t>de errores léxicos. </a:t>
            </a:r>
            <a:endParaRPr lang="es-AR" altLang="es-EC" sz="2000" dirty="0">
              <a:solidFill>
                <a:schemeClr val="tx2"/>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29640643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964019" y="1670358"/>
            <a:ext cx="9131610" cy="4621260"/>
          </a:xfrm>
          <a:prstGeom prst="rect">
            <a:avLst/>
          </a:prstGeom>
        </p:spPr>
      </p:pic>
      <p:sp>
        <p:nvSpPr>
          <p:cNvPr id="5" name="Rectángulo 4"/>
          <p:cNvSpPr/>
          <p:nvPr/>
        </p:nvSpPr>
        <p:spPr>
          <a:xfrm>
            <a:off x="1505802" y="257226"/>
            <a:ext cx="9589827" cy="1015663"/>
          </a:xfrm>
          <a:prstGeom prst="rect">
            <a:avLst/>
          </a:prstGeom>
        </p:spPr>
        <p:txBody>
          <a:bodyPr wrap="square">
            <a:spAutoFit/>
          </a:bodyPr>
          <a:lstStyle/>
          <a:p>
            <a:r>
              <a:rPr lang="es-ES" sz="2000" dirty="0">
                <a:solidFill>
                  <a:schemeClr val="tx2"/>
                </a:solidFill>
                <a:latin typeface="Arial" panose="020B0604020202020204" pitchFamily="34" charset="0"/>
                <a:ea typeface="+mj-ea"/>
                <a:cs typeface="Arial" panose="020B0604020202020204" pitchFamily="34" charset="0"/>
              </a:rPr>
              <a:t>Ejemplo: Gramática regular que </a:t>
            </a:r>
            <a:r>
              <a:rPr lang="es-ES" sz="2000" dirty="0">
                <a:solidFill>
                  <a:schemeClr val="tx2"/>
                </a:solidFill>
                <a:latin typeface="Arial" panose="020B0604020202020204" pitchFamily="34" charset="0"/>
                <a:ea typeface="+mj-ea"/>
                <a:cs typeface="Arial" panose="020B0604020202020204" pitchFamily="34" charset="0"/>
              </a:rPr>
              <a:t>describe el lenguaje formado por los identificadores de un lenguaje de programación (cadenas que comienzan por una letra, que puede ser seguida por letras o dígitos</a:t>
            </a:r>
            <a:r>
              <a:rPr lang="es-ES" sz="2000" dirty="0" smtClean="0">
                <a:solidFill>
                  <a:schemeClr val="tx2"/>
                </a:solidFill>
                <a:latin typeface="Arial" panose="020B0604020202020204" pitchFamily="34" charset="0"/>
                <a:ea typeface="+mj-ea"/>
                <a:cs typeface="Arial" panose="020B0604020202020204" pitchFamily="34" charset="0"/>
              </a:rPr>
              <a:t>)</a:t>
            </a:r>
            <a:endParaRPr lang="en-US" sz="2000" dirty="0">
              <a:solidFill>
                <a:schemeClr val="tx2"/>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9193670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852985" y="176284"/>
            <a:ext cx="33810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eaLnBrk="0" hangingPunct="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eaLnBrk="0" hangingPunct="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eaLnBrk="0" hangingPunct="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eaLnBrk="0" hangingPunct="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Tx/>
              <a:buFontTx/>
              <a:buNone/>
            </a:pPr>
            <a:r>
              <a:rPr lang="es-AR" altLang="es-EC" sz="2800" b="1" dirty="0" smtClean="0">
                <a:solidFill>
                  <a:schemeClr val="tx2"/>
                </a:solidFill>
                <a:latin typeface="Arial" panose="020B0604020202020204" pitchFamily="34" charset="0"/>
                <a:ea typeface="+mj-ea"/>
                <a:cs typeface="Arial" panose="020B0604020202020204" pitchFamily="34" charset="0"/>
              </a:rPr>
              <a:t>Análisis Sintáctico</a:t>
            </a:r>
            <a:endParaRPr lang="es-AR" altLang="es-EC" sz="2800" b="1" dirty="0">
              <a:solidFill>
                <a:schemeClr val="tx2"/>
              </a:solidFill>
              <a:latin typeface="Arial" panose="020B0604020202020204" pitchFamily="34" charset="0"/>
              <a:ea typeface="+mj-ea"/>
              <a:cs typeface="Arial" panose="020B0604020202020204" pitchFamily="34" charset="0"/>
            </a:endParaRPr>
          </a:p>
        </p:txBody>
      </p:sp>
      <p:sp>
        <p:nvSpPr>
          <p:cNvPr id="5" name="Text Box 5"/>
          <p:cNvSpPr txBox="1">
            <a:spLocks noChangeArrowheads="1"/>
          </p:cNvSpPr>
          <p:nvPr/>
        </p:nvSpPr>
        <p:spPr bwMode="auto">
          <a:xfrm>
            <a:off x="1371599" y="1103763"/>
            <a:ext cx="10338179"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12713" indent="-112713" eaLnBrk="0" hangingPunct="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eaLnBrk="0" hangingPunct="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eaLnBrk="0" hangingPunct="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eaLnBrk="0" hangingPunct="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eaLnBrk="0" hangingPunct="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50000"/>
              </a:spcBef>
              <a:buClrTx/>
              <a:buSzTx/>
              <a:buFontTx/>
              <a:buNone/>
            </a:pPr>
            <a:r>
              <a:rPr lang="es-AR" altLang="es-EC" sz="2400" dirty="0" smtClean="0">
                <a:solidFill>
                  <a:schemeClr val="tx2"/>
                </a:solidFill>
                <a:latin typeface="Arial" panose="020B0604020202020204" pitchFamily="34" charset="0"/>
                <a:ea typeface="+mj-ea"/>
                <a:cs typeface="Arial" panose="020B0604020202020204" pitchFamily="34" charset="0"/>
              </a:rPr>
              <a:t>Se puede describir la sintaxis por medio de </a:t>
            </a:r>
            <a:r>
              <a:rPr lang="es-AR" altLang="es-EC" sz="2400" b="1" dirty="0" smtClean="0">
                <a:solidFill>
                  <a:schemeClr val="tx2"/>
                </a:solidFill>
                <a:latin typeface="Arial" panose="020B0604020202020204" pitchFamily="34" charset="0"/>
                <a:ea typeface="+mj-ea"/>
                <a:cs typeface="Arial" panose="020B0604020202020204" pitchFamily="34" charset="0"/>
              </a:rPr>
              <a:t>gramáticas independientes del contexto</a:t>
            </a:r>
            <a:r>
              <a:rPr lang="es-AR" altLang="es-EC" sz="2400" dirty="0" smtClean="0">
                <a:solidFill>
                  <a:schemeClr val="tx2"/>
                </a:solidFill>
                <a:latin typeface="Arial" panose="020B0604020202020204" pitchFamily="34" charset="0"/>
                <a:ea typeface="+mj-ea"/>
                <a:cs typeface="Arial" panose="020B0604020202020204" pitchFamily="34" charset="0"/>
              </a:rPr>
              <a:t>.</a:t>
            </a:r>
          </a:p>
          <a:p>
            <a:pPr marL="800100" lvl="1" indent="-342900" eaLnBrk="1" hangingPunct="1">
              <a:spcBef>
                <a:spcPct val="50000"/>
              </a:spcBef>
              <a:buClrTx/>
              <a:buSzTx/>
              <a:buFont typeface="Arial" panose="020B0604020202020204" pitchFamily="34" charset="0"/>
              <a:buChar char="•"/>
            </a:pPr>
            <a:r>
              <a:rPr lang="es-AR" altLang="es-EC" sz="2400" dirty="0" smtClean="0">
                <a:solidFill>
                  <a:schemeClr val="tx2"/>
                </a:solidFill>
                <a:latin typeface="Arial" panose="020B0604020202020204" pitchFamily="34" charset="0"/>
                <a:ea typeface="+mj-ea"/>
                <a:cs typeface="Arial" panose="020B0604020202020204" pitchFamily="34" charset="0"/>
              </a:rPr>
              <a:t>Una gramática da una especificación sintáctica precisa de un Lenguaje de Programación</a:t>
            </a:r>
          </a:p>
          <a:p>
            <a:pPr marL="800100" lvl="1" indent="-342900" eaLnBrk="1" hangingPunct="1">
              <a:spcBef>
                <a:spcPct val="50000"/>
              </a:spcBef>
              <a:buClrTx/>
              <a:buSzTx/>
              <a:buFont typeface="Arial" panose="020B0604020202020204" pitchFamily="34" charset="0"/>
              <a:buChar char="•"/>
            </a:pPr>
            <a:r>
              <a:rPr lang="es-AR" altLang="es-EC" sz="2400" dirty="0" smtClean="0">
                <a:solidFill>
                  <a:schemeClr val="tx2"/>
                </a:solidFill>
                <a:latin typeface="Arial" panose="020B0604020202020204" pitchFamily="34" charset="0"/>
                <a:ea typeface="+mj-ea"/>
                <a:cs typeface="Arial" panose="020B0604020202020204" pitchFamily="34" charset="0"/>
              </a:rPr>
              <a:t>A partir de algunas clases de gramáticas se puede construir automáticamente un analizador sintáctico eficiente que determine si un programa fuente está sintácticamente bien formado</a:t>
            </a:r>
          </a:p>
          <a:p>
            <a:pPr marL="800100" lvl="1" indent="-342900" eaLnBrk="1" hangingPunct="1">
              <a:spcBef>
                <a:spcPct val="50000"/>
              </a:spcBef>
              <a:buClrTx/>
              <a:buSzTx/>
              <a:buFont typeface="Arial" panose="020B0604020202020204" pitchFamily="34" charset="0"/>
              <a:buChar char="•"/>
            </a:pPr>
            <a:r>
              <a:rPr lang="es-AR" altLang="es-EC" sz="2400" dirty="0" smtClean="0">
                <a:solidFill>
                  <a:schemeClr val="tx2"/>
                </a:solidFill>
                <a:latin typeface="Arial" panose="020B0604020202020204" pitchFamily="34" charset="0"/>
                <a:ea typeface="+mj-ea"/>
                <a:cs typeface="Arial" panose="020B0604020202020204" pitchFamily="34" charset="0"/>
              </a:rPr>
              <a:t>Una gramática diseñada adecuadamente imparte una estructura a un lenguaje de programación útil para la traducción de programas fuente a código objeto correcto y para la detección de errores</a:t>
            </a:r>
            <a:endParaRPr lang="es-AR" altLang="es-EC" sz="2400" dirty="0">
              <a:solidFill>
                <a:schemeClr val="tx2"/>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26638088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951647" y="40427"/>
            <a:ext cx="10430585"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eaLnBrk="0" hangingPunct="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eaLnBrk="0" hangingPunct="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eaLnBrk="0" hangingPunct="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eaLnBrk="0" hangingPunct="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50000"/>
              </a:spcBef>
              <a:buClrTx/>
              <a:buSzTx/>
              <a:buFontTx/>
              <a:buNone/>
            </a:pPr>
            <a:r>
              <a:rPr lang="es-AR" altLang="es-EC" sz="2800" b="1" dirty="0">
                <a:solidFill>
                  <a:schemeClr val="tx2"/>
                </a:solidFill>
                <a:latin typeface="Arial" panose="020B0604020202020204" pitchFamily="34" charset="0"/>
                <a:ea typeface="+mj-ea"/>
                <a:cs typeface="Arial" panose="020B0604020202020204" pitchFamily="34" charset="0"/>
              </a:rPr>
              <a:t>La función del analizador sintáctico</a:t>
            </a:r>
          </a:p>
          <a:p>
            <a:pPr eaLnBrk="1" hangingPunct="1">
              <a:spcBef>
                <a:spcPct val="50000"/>
              </a:spcBef>
              <a:buClrTx/>
              <a:buSzTx/>
              <a:buFontTx/>
              <a:buNone/>
            </a:pPr>
            <a:r>
              <a:rPr lang="es-AR" altLang="es-EC" sz="2000" dirty="0" smtClean="0">
                <a:solidFill>
                  <a:schemeClr val="tx2"/>
                </a:solidFill>
                <a:latin typeface="Arial" panose="020B0604020202020204" pitchFamily="34" charset="0"/>
                <a:ea typeface="+mj-ea"/>
                <a:cs typeface="Arial" panose="020B0604020202020204" pitchFamily="34" charset="0"/>
              </a:rPr>
              <a:t>La principal tarea del analizador sintáctico no es comprobar que la sintaxis del programa fuente sea correcta, sino construir una representación interna de ese  programa y, en el caso de que sea un programa incorrecto, dar un mensaje de error.</a:t>
            </a:r>
            <a:endParaRPr lang="es-AR" altLang="es-EC" sz="2000" dirty="0">
              <a:solidFill>
                <a:schemeClr val="tx2"/>
              </a:solidFill>
              <a:latin typeface="Arial" panose="020B0604020202020204" pitchFamily="34" charset="0"/>
              <a:ea typeface="+mj-ea"/>
              <a:cs typeface="Arial" panose="020B0604020202020204" pitchFamily="34" charset="0"/>
            </a:endParaRPr>
          </a:p>
        </p:txBody>
      </p:sp>
      <p:grpSp>
        <p:nvGrpSpPr>
          <p:cNvPr id="7" name="Group 24"/>
          <p:cNvGrpSpPr>
            <a:grpSpLocks/>
          </p:cNvGrpSpPr>
          <p:nvPr/>
        </p:nvGrpSpPr>
        <p:grpSpPr bwMode="auto">
          <a:xfrm>
            <a:off x="3418762" y="1869743"/>
            <a:ext cx="6480697" cy="2183642"/>
            <a:chOff x="336" y="1920"/>
            <a:chExt cx="3696" cy="960"/>
          </a:xfrm>
        </p:grpSpPr>
        <p:sp>
          <p:nvSpPr>
            <p:cNvPr id="8" name="Text Box 7"/>
            <p:cNvSpPr txBox="1">
              <a:spLocks noChangeArrowheads="1"/>
            </p:cNvSpPr>
            <p:nvPr/>
          </p:nvSpPr>
          <p:spPr bwMode="auto">
            <a:xfrm>
              <a:off x="1008" y="2086"/>
              <a:ext cx="384" cy="21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eaLnBrk="0" hangingPunct="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eaLnBrk="0" hangingPunct="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eaLnBrk="0" hangingPunct="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eaLnBrk="0" hangingPunct="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50000"/>
                </a:spcBef>
                <a:buClrTx/>
                <a:buSzTx/>
                <a:buFontTx/>
                <a:buNone/>
              </a:pPr>
              <a:r>
                <a:rPr lang="en-US" altLang="es-EC" sz="1600">
                  <a:latin typeface="Times New Roman" panose="02020603050405020304" pitchFamily="18" charset="0"/>
                </a:rPr>
                <a:t>A.L.</a:t>
              </a:r>
              <a:endParaRPr lang="es-MX" altLang="es-EC" sz="1600">
                <a:latin typeface="Times New Roman" panose="02020603050405020304" pitchFamily="18" charset="0"/>
              </a:endParaRPr>
            </a:p>
          </p:txBody>
        </p:sp>
        <p:sp>
          <p:nvSpPr>
            <p:cNvPr id="9" name="Text Box 8"/>
            <p:cNvSpPr txBox="1">
              <a:spLocks noChangeArrowheads="1"/>
            </p:cNvSpPr>
            <p:nvPr/>
          </p:nvSpPr>
          <p:spPr bwMode="auto">
            <a:xfrm>
              <a:off x="2064" y="2112"/>
              <a:ext cx="384" cy="21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eaLnBrk="0" hangingPunct="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eaLnBrk="0" hangingPunct="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eaLnBrk="0" hangingPunct="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eaLnBrk="0" hangingPunct="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50000"/>
                </a:spcBef>
                <a:buClrTx/>
                <a:buSzTx/>
                <a:buFontTx/>
                <a:buNone/>
              </a:pPr>
              <a:r>
                <a:rPr lang="en-US" altLang="es-EC" sz="1600">
                  <a:latin typeface="Times New Roman" panose="02020603050405020304" pitchFamily="18" charset="0"/>
                </a:rPr>
                <a:t>A.S.</a:t>
              </a:r>
              <a:endParaRPr lang="es-MX" altLang="es-EC" sz="1600">
                <a:latin typeface="Times New Roman" panose="02020603050405020304" pitchFamily="18" charset="0"/>
              </a:endParaRPr>
            </a:p>
          </p:txBody>
        </p:sp>
        <p:sp>
          <p:nvSpPr>
            <p:cNvPr id="10" name="Text Box 9"/>
            <p:cNvSpPr txBox="1">
              <a:spLocks noChangeArrowheads="1"/>
            </p:cNvSpPr>
            <p:nvPr/>
          </p:nvSpPr>
          <p:spPr bwMode="auto">
            <a:xfrm>
              <a:off x="2448" y="2508"/>
              <a:ext cx="624" cy="3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eaLnBrk="0" hangingPunct="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eaLnBrk="0" hangingPunct="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eaLnBrk="0" hangingPunct="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eaLnBrk="0" hangingPunct="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50000"/>
                </a:spcBef>
                <a:buClrTx/>
                <a:buSzTx/>
                <a:buFontTx/>
                <a:buNone/>
              </a:pPr>
              <a:r>
                <a:rPr lang="en-US" altLang="es-EC" sz="1600">
                  <a:latin typeface="Times New Roman" panose="02020603050405020304" pitchFamily="18" charset="0"/>
                </a:rPr>
                <a:t>Tabla de símbolos</a:t>
              </a:r>
              <a:endParaRPr lang="es-MX" altLang="es-EC" sz="1600">
                <a:latin typeface="Times New Roman" panose="02020603050405020304" pitchFamily="18" charset="0"/>
              </a:endParaRPr>
            </a:p>
          </p:txBody>
        </p:sp>
        <p:sp>
          <p:nvSpPr>
            <p:cNvPr id="11" name="Text Box 10"/>
            <p:cNvSpPr txBox="1">
              <a:spLocks noChangeArrowheads="1"/>
            </p:cNvSpPr>
            <p:nvPr/>
          </p:nvSpPr>
          <p:spPr bwMode="auto">
            <a:xfrm>
              <a:off x="3120" y="2016"/>
              <a:ext cx="576" cy="3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eaLnBrk="0" hangingPunct="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eaLnBrk="0" hangingPunct="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eaLnBrk="0" hangingPunct="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eaLnBrk="0" hangingPunct="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50000"/>
                </a:spcBef>
                <a:buClrTx/>
                <a:buSzTx/>
                <a:buFontTx/>
                <a:buNone/>
              </a:pPr>
              <a:r>
                <a:rPr lang="en-US" altLang="es-EC" sz="1600">
                  <a:latin typeface="Times New Roman" panose="02020603050405020304" pitchFamily="18" charset="0"/>
                </a:rPr>
                <a:t>Resto de etapas</a:t>
              </a:r>
              <a:endParaRPr lang="es-MX" altLang="es-EC" sz="1600">
                <a:latin typeface="Times New Roman" panose="02020603050405020304" pitchFamily="18" charset="0"/>
              </a:endParaRPr>
            </a:p>
          </p:txBody>
        </p:sp>
        <p:sp>
          <p:nvSpPr>
            <p:cNvPr id="12" name="Text Box 11"/>
            <p:cNvSpPr txBox="1">
              <a:spLocks noChangeArrowheads="1"/>
            </p:cNvSpPr>
            <p:nvPr/>
          </p:nvSpPr>
          <p:spPr bwMode="auto">
            <a:xfrm>
              <a:off x="336" y="2016"/>
              <a:ext cx="52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eaLnBrk="0" hangingPunct="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eaLnBrk="0" hangingPunct="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eaLnBrk="0" hangingPunct="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eaLnBrk="0" hangingPunct="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50000"/>
                </a:spcBef>
                <a:buClrTx/>
                <a:buSzTx/>
                <a:buFontTx/>
                <a:buNone/>
              </a:pPr>
              <a:r>
                <a:rPr lang="en-US" altLang="es-EC" sz="1600">
                  <a:latin typeface="Times New Roman" panose="02020603050405020304" pitchFamily="18" charset="0"/>
                </a:rPr>
                <a:t>Código fuente</a:t>
              </a:r>
              <a:endParaRPr lang="es-MX" altLang="es-EC" sz="1600">
                <a:latin typeface="Times New Roman" panose="02020603050405020304" pitchFamily="18" charset="0"/>
              </a:endParaRPr>
            </a:p>
          </p:txBody>
        </p:sp>
        <p:sp>
          <p:nvSpPr>
            <p:cNvPr id="13" name="Text Box 12"/>
            <p:cNvSpPr txBox="1">
              <a:spLocks noChangeArrowheads="1"/>
            </p:cNvSpPr>
            <p:nvPr/>
          </p:nvSpPr>
          <p:spPr bwMode="auto">
            <a:xfrm>
              <a:off x="1488" y="1920"/>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eaLnBrk="0" hangingPunct="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eaLnBrk="0" hangingPunct="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eaLnBrk="0" hangingPunct="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eaLnBrk="0" hangingPunct="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50000"/>
                </a:spcBef>
                <a:buClrTx/>
                <a:buSzTx/>
                <a:buFontTx/>
                <a:buNone/>
              </a:pPr>
              <a:r>
                <a:rPr lang="en-US" altLang="es-EC" sz="1600" dirty="0">
                  <a:latin typeface="Times New Roman" panose="02020603050405020304" pitchFamily="18" charset="0"/>
                </a:rPr>
                <a:t>token</a:t>
              </a:r>
              <a:endParaRPr lang="es-MX" altLang="es-EC" sz="1600" dirty="0">
                <a:latin typeface="Times New Roman" panose="02020603050405020304" pitchFamily="18" charset="0"/>
              </a:endParaRPr>
            </a:p>
          </p:txBody>
        </p:sp>
        <p:sp>
          <p:nvSpPr>
            <p:cNvPr id="14" name="Text Box 13"/>
            <p:cNvSpPr txBox="1">
              <a:spLocks noChangeArrowheads="1"/>
            </p:cNvSpPr>
            <p:nvPr/>
          </p:nvSpPr>
          <p:spPr bwMode="auto">
            <a:xfrm>
              <a:off x="1440" y="2256"/>
              <a:ext cx="62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eaLnBrk="0" hangingPunct="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eaLnBrk="0" hangingPunct="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eaLnBrk="0" hangingPunct="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eaLnBrk="0" hangingPunct="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50000"/>
                </a:spcBef>
                <a:buClrTx/>
                <a:buSzTx/>
                <a:buFontTx/>
                <a:buNone/>
              </a:pPr>
              <a:r>
                <a:rPr lang="en-US" altLang="es-EC" sz="1600">
                  <a:latin typeface="Times New Roman" panose="02020603050405020304" pitchFamily="18" charset="0"/>
                </a:rPr>
                <a:t>siguiente</a:t>
              </a:r>
              <a:endParaRPr lang="es-MX" altLang="es-EC" sz="1600">
                <a:latin typeface="Times New Roman" panose="02020603050405020304" pitchFamily="18" charset="0"/>
              </a:endParaRPr>
            </a:p>
          </p:txBody>
        </p:sp>
        <p:sp>
          <p:nvSpPr>
            <p:cNvPr id="15" name="Line 14"/>
            <p:cNvSpPr>
              <a:spLocks noChangeShapeType="1"/>
            </p:cNvSpPr>
            <p:nvPr/>
          </p:nvSpPr>
          <p:spPr bwMode="auto">
            <a:xfrm>
              <a:off x="768" y="2208"/>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6" name="Line 15"/>
            <p:cNvSpPr>
              <a:spLocks noChangeShapeType="1"/>
            </p:cNvSpPr>
            <p:nvPr/>
          </p:nvSpPr>
          <p:spPr bwMode="auto">
            <a:xfrm>
              <a:off x="1392" y="2160"/>
              <a:ext cx="6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 name="Line 16"/>
            <p:cNvSpPr>
              <a:spLocks noChangeShapeType="1"/>
            </p:cNvSpPr>
            <p:nvPr/>
          </p:nvSpPr>
          <p:spPr bwMode="auto">
            <a:xfrm flipH="1">
              <a:off x="1392" y="2256"/>
              <a:ext cx="6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8" name="Line 20"/>
            <p:cNvSpPr>
              <a:spLocks noChangeShapeType="1"/>
            </p:cNvSpPr>
            <p:nvPr/>
          </p:nvSpPr>
          <p:spPr bwMode="auto">
            <a:xfrm>
              <a:off x="2304" y="2352"/>
              <a:ext cx="384" cy="144"/>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 name="Line 21"/>
            <p:cNvSpPr>
              <a:spLocks noChangeShapeType="1"/>
            </p:cNvSpPr>
            <p:nvPr/>
          </p:nvSpPr>
          <p:spPr bwMode="auto">
            <a:xfrm flipV="1">
              <a:off x="2880" y="2400"/>
              <a:ext cx="432" cy="96"/>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0" name="Line 22"/>
            <p:cNvSpPr>
              <a:spLocks noChangeShapeType="1"/>
            </p:cNvSpPr>
            <p:nvPr/>
          </p:nvSpPr>
          <p:spPr bwMode="auto">
            <a:xfrm>
              <a:off x="2448" y="2208"/>
              <a:ext cx="672" cy="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1" name="Line 23"/>
            <p:cNvSpPr>
              <a:spLocks noChangeShapeType="1"/>
            </p:cNvSpPr>
            <p:nvPr/>
          </p:nvSpPr>
          <p:spPr bwMode="auto">
            <a:xfrm>
              <a:off x="3696" y="2208"/>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22" name="Text Box 25"/>
          <p:cNvSpPr txBox="1">
            <a:spLocks noChangeArrowheads="1"/>
          </p:cNvSpPr>
          <p:nvPr/>
        </p:nvSpPr>
        <p:spPr bwMode="auto">
          <a:xfrm>
            <a:off x="1373590" y="4301887"/>
            <a:ext cx="10527258"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eaLnBrk="0" hangingPunct="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eaLnBrk="0" hangingPunct="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eaLnBrk="0" hangingPunct="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eaLnBrk="0" hangingPunct="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gn="ctr" eaLnBrk="1" hangingPunct="1">
              <a:spcBef>
                <a:spcPct val="50000"/>
              </a:spcBef>
              <a:spcAft>
                <a:spcPct val="30000"/>
              </a:spcAft>
              <a:buClrTx/>
              <a:buSzTx/>
              <a:buNone/>
            </a:pPr>
            <a:r>
              <a:rPr lang="es-AR" altLang="es-EC" sz="2000" b="1" dirty="0" smtClean="0">
                <a:solidFill>
                  <a:schemeClr val="tx2"/>
                </a:solidFill>
                <a:latin typeface="Arial" panose="020B0604020202020204" pitchFamily="34" charset="0"/>
                <a:ea typeface="+mj-ea"/>
                <a:cs typeface="Arial" panose="020B0604020202020204" pitchFamily="34" charset="0"/>
              </a:rPr>
              <a:t>El A.S. constituye el esqueleto principal del compilador</a:t>
            </a:r>
          </a:p>
          <a:p>
            <a:pPr eaLnBrk="1" hangingPunct="1">
              <a:spcBef>
                <a:spcPct val="50000"/>
              </a:spcBef>
              <a:spcAft>
                <a:spcPct val="30000"/>
              </a:spcAft>
              <a:buClrTx/>
              <a:buSzTx/>
              <a:buNone/>
            </a:pPr>
            <a:r>
              <a:rPr lang="es-AR" altLang="es-EC" sz="2000" dirty="0" smtClean="0">
                <a:solidFill>
                  <a:schemeClr val="tx2"/>
                </a:solidFill>
                <a:latin typeface="Arial" panose="020B0604020202020204" pitchFamily="34" charset="0"/>
                <a:ea typeface="+mj-ea"/>
                <a:cs typeface="Arial" panose="020B0604020202020204" pitchFamily="34" charset="0"/>
              </a:rPr>
              <a:t>Tipos:</a:t>
            </a:r>
          </a:p>
          <a:p>
            <a:pPr marL="342900" indent="-342900" eaLnBrk="1" hangingPunct="1">
              <a:spcBef>
                <a:spcPts val="0"/>
              </a:spcBef>
              <a:spcAft>
                <a:spcPct val="30000"/>
              </a:spcAft>
              <a:buClrTx/>
              <a:buSzTx/>
              <a:buFont typeface="Arial" panose="020B0604020202020204" pitchFamily="34" charset="0"/>
              <a:buChar char="•"/>
            </a:pPr>
            <a:r>
              <a:rPr lang="es-AR" altLang="es-EC" sz="2000" dirty="0" smtClean="0">
                <a:solidFill>
                  <a:schemeClr val="tx2"/>
                </a:solidFill>
                <a:latin typeface="Arial" panose="020B0604020202020204" pitchFamily="34" charset="0"/>
                <a:ea typeface="+mj-ea"/>
                <a:cs typeface="Arial" panose="020B0604020202020204" pitchFamily="34" charset="0"/>
              </a:rPr>
              <a:t>Ascendentes. Construyen árboles sintácticos a partir de las hojas y suben a la raíz</a:t>
            </a:r>
          </a:p>
          <a:p>
            <a:pPr marL="342900" indent="-342900" eaLnBrk="1" hangingPunct="1">
              <a:spcBef>
                <a:spcPts val="0"/>
              </a:spcBef>
              <a:spcAft>
                <a:spcPct val="20000"/>
              </a:spcAft>
              <a:buClrTx/>
              <a:buSzTx/>
              <a:buFont typeface="Arial" panose="020B0604020202020204" pitchFamily="34" charset="0"/>
              <a:buChar char="•"/>
            </a:pPr>
            <a:r>
              <a:rPr lang="es-AR" altLang="es-EC" sz="2000" dirty="0" smtClean="0">
                <a:solidFill>
                  <a:schemeClr val="tx2"/>
                </a:solidFill>
                <a:latin typeface="Arial" panose="020B0604020202020204" pitchFamily="34" charset="0"/>
                <a:ea typeface="+mj-ea"/>
                <a:cs typeface="Arial" panose="020B0604020202020204" pitchFamily="34" charset="0"/>
              </a:rPr>
              <a:t>Descendentes. Construyen árboles sintácticos  de la raíz a las hojas</a:t>
            </a:r>
          </a:p>
          <a:p>
            <a:pPr eaLnBrk="1" hangingPunct="1">
              <a:spcBef>
                <a:spcPts val="0"/>
              </a:spcBef>
              <a:spcAft>
                <a:spcPct val="20000"/>
              </a:spcAft>
              <a:buClrTx/>
              <a:buSzTx/>
              <a:buNone/>
            </a:pPr>
            <a:r>
              <a:rPr lang="es-AR" altLang="es-EC" sz="2000" dirty="0" smtClean="0">
                <a:solidFill>
                  <a:schemeClr val="tx2"/>
                </a:solidFill>
                <a:latin typeface="Arial" panose="020B0604020202020204" pitchFamily="34" charset="0"/>
                <a:ea typeface="+mj-ea"/>
                <a:cs typeface="Arial" panose="020B0604020202020204" pitchFamily="34" charset="0"/>
              </a:rPr>
              <a:t>En ambos casos se examina la entrada al A.S. de izquierda a derecha, un símbolo a la vez</a:t>
            </a:r>
            <a:endParaRPr lang="es-AR" altLang="es-EC" sz="2000" dirty="0">
              <a:solidFill>
                <a:schemeClr val="tx2"/>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0399527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910063" y="0"/>
            <a:ext cx="11004433" cy="6924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12713" indent="-112713" eaLnBrk="0" hangingPunct="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eaLnBrk="0" hangingPunct="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eaLnBrk="0" hangingPunct="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eaLnBrk="0" hangingPunct="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eaLnBrk="0" hangingPunct="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50000"/>
              </a:spcBef>
              <a:buClrTx/>
              <a:buSzTx/>
              <a:buFontTx/>
              <a:buNone/>
            </a:pPr>
            <a:r>
              <a:rPr lang="es-AR" altLang="es-EC" sz="2800" b="1" dirty="0" smtClean="0">
                <a:solidFill>
                  <a:schemeClr val="tx2"/>
                </a:solidFill>
                <a:latin typeface="Arial" panose="020B0604020202020204" pitchFamily="34" charset="0"/>
                <a:ea typeface="+mj-ea"/>
                <a:cs typeface="Arial" panose="020B0604020202020204" pitchFamily="34" charset="0"/>
              </a:rPr>
              <a:t>Manejo de errores sintácticos</a:t>
            </a:r>
          </a:p>
          <a:p>
            <a:pPr marL="457200" lvl="1" indent="0" eaLnBrk="1" hangingPunct="1">
              <a:spcBef>
                <a:spcPct val="50000"/>
              </a:spcBef>
              <a:buClrTx/>
              <a:buSzTx/>
              <a:buNone/>
            </a:pPr>
            <a:r>
              <a:rPr lang="es-AR" altLang="es-EC" sz="2000" b="1" dirty="0" smtClean="0">
                <a:solidFill>
                  <a:schemeClr val="tx2"/>
                </a:solidFill>
                <a:latin typeface="Arial" panose="020B0604020202020204" pitchFamily="34" charset="0"/>
                <a:ea typeface="+mj-ea"/>
                <a:cs typeface="Arial" panose="020B0604020202020204" pitchFamily="34" charset="0"/>
              </a:rPr>
              <a:t>Gran parte de la detección y recuperación de errores en un compilador se centra en la fase de análisis sintáctico:</a:t>
            </a:r>
          </a:p>
          <a:p>
            <a:pPr marL="1200150" lvl="2" indent="-342900" eaLnBrk="1" hangingPunct="1">
              <a:spcBef>
                <a:spcPct val="50000"/>
              </a:spcBef>
              <a:buClrTx/>
              <a:buSzTx/>
              <a:buFont typeface="Arial" panose="020B0604020202020204" pitchFamily="34" charset="0"/>
              <a:buChar char="•"/>
            </a:pPr>
            <a:r>
              <a:rPr lang="es-AR" altLang="es-EC" sz="2400" dirty="0" smtClean="0">
                <a:solidFill>
                  <a:schemeClr val="tx2"/>
                </a:solidFill>
                <a:latin typeface="Arial" panose="020B0604020202020204" pitchFamily="34" charset="0"/>
                <a:ea typeface="+mj-ea"/>
                <a:cs typeface="Arial" panose="020B0604020202020204" pitchFamily="34" charset="0"/>
              </a:rPr>
              <a:t>La cadena de componentes léxicos no obedece las reglas gramaticales que definen al L.P.</a:t>
            </a:r>
          </a:p>
          <a:p>
            <a:pPr marL="1200150" lvl="2" indent="-342900" eaLnBrk="1" hangingPunct="1">
              <a:spcBef>
                <a:spcPct val="50000"/>
              </a:spcBef>
              <a:buClrTx/>
              <a:buSzTx/>
              <a:buFont typeface="Arial" panose="020B0604020202020204" pitchFamily="34" charset="0"/>
              <a:buChar char="•"/>
            </a:pPr>
            <a:r>
              <a:rPr lang="es-AR" altLang="es-EC" sz="2400" dirty="0" smtClean="0">
                <a:solidFill>
                  <a:schemeClr val="tx2"/>
                </a:solidFill>
                <a:latin typeface="Arial" panose="020B0604020202020204" pitchFamily="34" charset="0"/>
                <a:ea typeface="+mj-ea"/>
                <a:cs typeface="Arial" panose="020B0604020202020204" pitchFamily="34" charset="0"/>
              </a:rPr>
              <a:t>Precisión en los métodos modernos de A.S.</a:t>
            </a:r>
          </a:p>
          <a:p>
            <a:pPr marL="457200" lvl="1" indent="0" eaLnBrk="1" hangingPunct="1">
              <a:spcBef>
                <a:spcPct val="50000"/>
              </a:spcBef>
              <a:buClrTx/>
              <a:buSzTx/>
              <a:buNone/>
            </a:pPr>
            <a:r>
              <a:rPr lang="es-AR" altLang="es-EC" sz="2000" b="1" dirty="0" smtClean="0">
                <a:solidFill>
                  <a:schemeClr val="tx2"/>
                </a:solidFill>
                <a:latin typeface="Arial" panose="020B0604020202020204" pitchFamily="34" charset="0"/>
                <a:ea typeface="+mj-ea"/>
                <a:cs typeface="Arial" panose="020B0604020202020204" pitchFamily="34" charset="0"/>
              </a:rPr>
              <a:t>Objetivos del manejador </a:t>
            </a:r>
            <a:r>
              <a:rPr lang="es-AR" altLang="es-EC" sz="2000" b="1" dirty="0">
                <a:solidFill>
                  <a:schemeClr val="tx2"/>
                </a:solidFill>
                <a:latin typeface="Arial" panose="020B0604020202020204" pitchFamily="34" charset="0"/>
                <a:ea typeface="+mj-ea"/>
                <a:cs typeface="Arial" panose="020B0604020202020204" pitchFamily="34" charset="0"/>
              </a:rPr>
              <a:t>de errores en  un A.S. </a:t>
            </a:r>
            <a:r>
              <a:rPr lang="es-AR" altLang="es-EC" sz="2000" b="1" dirty="0" smtClean="0">
                <a:solidFill>
                  <a:schemeClr val="tx2"/>
                </a:solidFill>
                <a:latin typeface="Arial" panose="020B0604020202020204" pitchFamily="34" charset="0"/>
                <a:ea typeface="+mj-ea"/>
                <a:cs typeface="Arial" panose="020B0604020202020204" pitchFamily="34" charset="0"/>
              </a:rPr>
              <a:t>:</a:t>
            </a:r>
            <a:endParaRPr lang="es-AR" altLang="es-EC" sz="2000" b="1" dirty="0">
              <a:solidFill>
                <a:schemeClr val="tx2"/>
              </a:solidFill>
              <a:latin typeface="Arial" panose="020B0604020202020204" pitchFamily="34" charset="0"/>
              <a:ea typeface="+mj-ea"/>
              <a:cs typeface="Arial" panose="020B0604020202020204" pitchFamily="34" charset="0"/>
            </a:endParaRPr>
          </a:p>
          <a:p>
            <a:pPr marL="1200150" lvl="2" indent="-342900" eaLnBrk="1" hangingPunct="1">
              <a:spcBef>
                <a:spcPct val="50000"/>
              </a:spcBef>
              <a:buClrTx/>
              <a:buSzTx/>
              <a:buFont typeface="Arial" panose="020B0604020202020204" pitchFamily="34" charset="0"/>
              <a:buChar char="•"/>
            </a:pPr>
            <a:r>
              <a:rPr lang="es-AR" altLang="es-EC" sz="2400" dirty="0">
                <a:solidFill>
                  <a:schemeClr val="tx2"/>
                </a:solidFill>
                <a:latin typeface="Arial" panose="020B0604020202020204" pitchFamily="34" charset="0"/>
                <a:ea typeface="+mj-ea"/>
                <a:cs typeface="Arial" panose="020B0604020202020204" pitchFamily="34" charset="0"/>
              </a:rPr>
              <a:t>Debe informar de la presencia de errores con claridad y exactitud</a:t>
            </a:r>
          </a:p>
          <a:p>
            <a:pPr marL="1200150" lvl="2" indent="-342900" eaLnBrk="1" hangingPunct="1">
              <a:spcBef>
                <a:spcPct val="50000"/>
              </a:spcBef>
              <a:buClrTx/>
              <a:buSzTx/>
              <a:buFont typeface="Arial" panose="020B0604020202020204" pitchFamily="34" charset="0"/>
              <a:buChar char="•"/>
            </a:pPr>
            <a:r>
              <a:rPr lang="es-AR" altLang="es-EC" sz="2400" dirty="0">
                <a:solidFill>
                  <a:schemeClr val="tx2"/>
                </a:solidFill>
                <a:latin typeface="Arial" panose="020B0604020202020204" pitchFamily="34" charset="0"/>
                <a:ea typeface="+mj-ea"/>
                <a:cs typeface="Arial" panose="020B0604020202020204" pitchFamily="34" charset="0"/>
              </a:rPr>
              <a:t>Se debe recuperar de cada error con la suficiente rapidez como para detectar errores posteriores</a:t>
            </a:r>
          </a:p>
          <a:p>
            <a:pPr marL="1200150" lvl="2" indent="-342900" eaLnBrk="1" hangingPunct="1">
              <a:spcBef>
                <a:spcPct val="50000"/>
              </a:spcBef>
              <a:buClrTx/>
              <a:buSzTx/>
              <a:buFont typeface="Arial" panose="020B0604020202020204" pitchFamily="34" charset="0"/>
              <a:buChar char="•"/>
            </a:pPr>
            <a:r>
              <a:rPr lang="es-AR" altLang="es-EC" sz="2400" dirty="0">
                <a:solidFill>
                  <a:schemeClr val="tx2"/>
                </a:solidFill>
                <a:latin typeface="Arial" panose="020B0604020202020204" pitchFamily="34" charset="0"/>
                <a:ea typeface="+mj-ea"/>
                <a:cs typeface="Arial" panose="020B0604020202020204" pitchFamily="34" charset="0"/>
              </a:rPr>
              <a:t>No debe retrasar de manera significativa el procesamiento de programas correctos</a:t>
            </a:r>
          </a:p>
          <a:p>
            <a:pPr marL="1200150" lvl="2" indent="-342900" eaLnBrk="1" hangingPunct="1">
              <a:spcBef>
                <a:spcPct val="50000"/>
              </a:spcBef>
              <a:buClrTx/>
              <a:buSzTx/>
              <a:buFont typeface="Arial" panose="020B0604020202020204" pitchFamily="34" charset="0"/>
              <a:buChar char="•"/>
            </a:pPr>
            <a:r>
              <a:rPr lang="es-AR" altLang="es-EC" sz="2400" dirty="0">
                <a:solidFill>
                  <a:schemeClr val="tx2"/>
                </a:solidFill>
                <a:latin typeface="Arial" panose="020B0604020202020204" pitchFamily="34" charset="0"/>
                <a:ea typeface="+mj-ea"/>
                <a:cs typeface="Arial" panose="020B0604020202020204" pitchFamily="34" charset="0"/>
              </a:rPr>
              <a:t>El manejador de errores debe informar de la presencia de un error, indicando el lugar preciso en el programa, y si sabe cuál es el error, se incluye un mensaje</a:t>
            </a:r>
            <a:r>
              <a:rPr lang="es-AR" altLang="es-EC" sz="1700" dirty="0" smtClean="0">
                <a:solidFill>
                  <a:schemeClr val="tx2"/>
                </a:solidFill>
                <a:latin typeface="Arial" panose="020B0604020202020204" pitchFamily="34" charset="0"/>
                <a:ea typeface="+mj-ea"/>
                <a:cs typeface="Arial" panose="020B0604020202020204" pitchFamily="34" charset="0"/>
              </a:rPr>
              <a:t>.</a:t>
            </a:r>
            <a:endParaRPr lang="es-AR" altLang="es-EC" sz="1700" dirty="0">
              <a:solidFill>
                <a:schemeClr val="tx2"/>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27615131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00835" y="461665"/>
            <a:ext cx="8566245" cy="1754326"/>
          </a:xfrm>
          <a:prstGeom prst="rect">
            <a:avLst/>
          </a:prstGeom>
        </p:spPr>
        <p:txBody>
          <a:bodyPr wrap="square">
            <a:spAutoFit/>
          </a:bodyPr>
          <a:lstStyle/>
          <a:p>
            <a:pPr algn="just">
              <a:spcBef>
                <a:spcPts val="600"/>
              </a:spcBef>
              <a:spcAft>
                <a:spcPts val="600"/>
              </a:spcAft>
            </a:pPr>
            <a:r>
              <a:rPr lang="es-ES" b="1" dirty="0" smtClean="0">
                <a:solidFill>
                  <a:schemeClr val="tx2"/>
                </a:solidFill>
                <a:latin typeface="Arial" panose="020B0604020202020204" pitchFamily="34" charset="0"/>
                <a:cs typeface="Arial" panose="020B0604020202020204" pitchFamily="34" charset="0"/>
              </a:rPr>
              <a:t>Gramática </a:t>
            </a:r>
            <a:r>
              <a:rPr lang="es-ES" b="1" dirty="0">
                <a:solidFill>
                  <a:schemeClr val="tx2"/>
                </a:solidFill>
                <a:latin typeface="Arial" panose="020B0604020202020204" pitchFamily="34" charset="0"/>
                <a:cs typeface="Arial" panose="020B0604020202020204" pitchFamily="34" charset="0"/>
              </a:rPr>
              <a:t>para definir un número </a:t>
            </a:r>
            <a:r>
              <a:rPr lang="es-ES" b="1" dirty="0" smtClean="0">
                <a:solidFill>
                  <a:schemeClr val="tx2"/>
                </a:solidFill>
                <a:latin typeface="Arial" panose="020B0604020202020204" pitchFamily="34" charset="0"/>
                <a:cs typeface="Arial" panose="020B0604020202020204" pitchFamily="34" charset="0"/>
              </a:rPr>
              <a:t>entero</a:t>
            </a:r>
            <a:endParaRPr lang="en-US" b="1" dirty="0">
              <a:solidFill>
                <a:schemeClr val="tx2"/>
              </a:solidFill>
              <a:latin typeface="Arial" panose="020B0604020202020204" pitchFamily="34" charset="0"/>
              <a:cs typeface="Arial" panose="020B0604020202020204" pitchFamily="34" charset="0"/>
            </a:endParaRPr>
          </a:p>
          <a:p>
            <a:pPr lvl="2" algn="just">
              <a:spcBef>
                <a:spcPts val="600"/>
              </a:spcBef>
              <a:spcAft>
                <a:spcPts val="600"/>
              </a:spcAft>
            </a:pPr>
            <a:r>
              <a:rPr lang="es-ES" dirty="0" smtClean="0">
                <a:solidFill>
                  <a:schemeClr val="tx2"/>
                </a:solidFill>
                <a:latin typeface="Arial" panose="020B0604020202020204" pitchFamily="34" charset="0"/>
                <a:cs typeface="Arial" panose="020B0604020202020204" pitchFamily="34" charset="0"/>
              </a:rPr>
              <a:t>Digito</a:t>
            </a:r>
            <a:r>
              <a:rPr lang="es-ES" dirty="0">
                <a:solidFill>
                  <a:schemeClr val="tx2"/>
                </a:solidFill>
                <a:latin typeface="Arial" panose="020B0604020202020204" pitchFamily="34" charset="0"/>
                <a:cs typeface="Arial" panose="020B0604020202020204" pitchFamily="34" charset="0"/>
                <a:sym typeface="Wingdings" panose="05000000000000000000" pitchFamily="2" charset="2"/>
              </a:rPr>
              <a:t></a:t>
            </a:r>
            <a:r>
              <a:rPr lang="es-ES" dirty="0">
                <a:solidFill>
                  <a:schemeClr val="tx2"/>
                </a:solidFill>
                <a:latin typeface="Arial" panose="020B0604020202020204" pitchFamily="34" charset="0"/>
                <a:cs typeface="Arial" panose="020B0604020202020204" pitchFamily="34" charset="0"/>
              </a:rPr>
              <a:t>0|1|2</a:t>
            </a:r>
            <a:r>
              <a:rPr lang="es-ES" dirty="0" smtClean="0">
                <a:solidFill>
                  <a:schemeClr val="tx2"/>
                </a:solidFill>
                <a:latin typeface="Arial" panose="020B0604020202020204" pitchFamily="34" charset="0"/>
                <a:cs typeface="Arial" panose="020B0604020202020204" pitchFamily="34" charset="0"/>
              </a:rPr>
              <a:t>|…|9|</a:t>
            </a:r>
          </a:p>
          <a:p>
            <a:pPr lvl="2" algn="just">
              <a:spcBef>
                <a:spcPts val="600"/>
              </a:spcBef>
              <a:spcAft>
                <a:spcPts val="600"/>
              </a:spcAft>
            </a:pPr>
            <a:r>
              <a:rPr lang="es-ES" dirty="0" err="1" smtClean="0">
                <a:solidFill>
                  <a:schemeClr val="tx2"/>
                </a:solidFill>
                <a:latin typeface="Arial" panose="020B0604020202020204" pitchFamily="34" charset="0"/>
                <a:cs typeface="Arial" panose="020B0604020202020204" pitchFamily="34" charset="0"/>
              </a:rPr>
              <a:t>Entero</a:t>
            </a:r>
            <a:r>
              <a:rPr lang="es-ES" dirty="0" err="1">
                <a:solidFill>
                  <a:schemeClr val="tx2"/>
                </a:solidFill>
                <a:latin typeface="Arial" panose="020B0604020202020204" pitchFamily="34" charset="0"/>
                <a:cs typeface="Arial" panose="020B0604020202020204" pitchFamily="34" charset="0"/>
                <a:sym typeface="Wingdings" panose="05000000000000000000" pitchFamily="2" charset="2"/>
              </a:rPr>
              <a:t></a:t>
            </a:r>
            <a:r>
              <a:rPr lang="es-ES" dirty="0" err="1">
                <a:solidFill>
                  <a:schemeClr val="tx2"/>
                </a:solidFill>
                <a:latin typeface="Arial" panose="020B0604020202020204" pitchFamily="34" charset="0"/>
                <a:cs typeface="Arial" panose="020B0604020202020204" pitchFamily="34" charset="0"/>
              </a:rPr>
              <a:t>Digito</a:t>
            </a:r>
            <a:r>
              <a:rPr lang="es-ES" dirty="0">
                <a:solidFill>
                  <a:schemeClr val="tx2"/>
                </a:solidFill>
                <a:latin typeface="Arial" panose="020B0604020202020204" pitchFamily="34" charset="0"/>
                <a:cs typeface="Arial" panose="020B0604020202020204" pitchFamily="34" charset="0"/>
              </a:rPr>
              <a:t> Entero     </a:t>
            </a:r>
            <a:r>
              <a:rPr lang="es-AR" dirty="0" smtClean="0">
                <a:solidFill>
                  <a:schemeClr val="tx2"/>
                </a:solidFill>
                <a:latin typeface="Arial" panose="020B0604020202020204" pitchFamily="34" charset="0"/>
                <a:cs typeface="Arial" panose="020B0604020202020204" pitchFamily="34" charset="0"/>
              </a:rPr>
              <a:t> </a:t>
            </a:r>
            <a:endParaRPr lang="en-US" dirty="0">
              <a:solidFill>
                <a:schemeClr val="tx2"/>
              </a:solidFill>
              <a:latin typeface="Arial" panose="020B0604020202020204" pitchFamily="34" charset="0"/>
              <a:cs typeface="Arial" panose="020B0604020202020204" pitchFamily="34" charset="0"/>
            </a:endParaRPr>
          </a:p>
          <a:p>
            <a:pPr lvl="2" algn="just">
              <a:spcBef>
                <a:spcPts val="600"/>
              </a:spcBef>
              <a:spcAft>
                <a:spcPts val="600"/>
              </a:spcAft>
            </a:pPr>
            <a:r>
              <a:rPr lang="es-ES" dirty="0" err="1" smtClean="0">
                <a:solidFill>
                  <a:schemeClr val="tx2"/>
                </a:solidFill>
                <a:latin typeface="Arial" panose="020B0604020202020204" pitchFamily="34" charset="0"/>
                <a:cs typeface="Arial" panose="020B0604020202020204" pitchFamily="34" charset="0"/>
              </a:rPr>
              <a:t>Entero</a:t>
            </a:r>
            <a:r>
              <a:rPr lang="es-ES" dirty="0" err="1" smtClean="0">
                <a:solidFill>
                  <a:schemeClr val="tx2"/>
                </a:solidFill>
                <a:latin typeface="Arial" panose="020B0604020202020204" pitchFamily="34" charset="0"/>
                <a:cs typeface="Arial" panose="020B0604020202020204" pitchFamily="34" charset="0"/>
                <a:sym typeface="Wingdings" panose="05000000000000000000" pitchFamily="2" charset="2"/>
              </a:rPr>
              <a:t></a:t>
            </a:r>
            <a:r>
              <a:rPr lang="es-ES" dirty="0" err="1" smtClean="0">
                <a:solidFill>
                  <a:schemeClr val="tx2"/>
                </a:solidFill>
                <a:latin typeface="Arial" panose="020B0604020202020204" pitchFamily="34" charset="0"/>
                <a:cs typeface="Arial" panose="020B0604020202020204" pitchFamily="34" charset="0"/>
              </a:rPr>
              <a:t>Digito</a:t>
            </a:r>
            <a:r>
              <a:rPr lang="es-ES" sz="2400" dirty="0" smtClean="0">
                <a:solidFill>
                  <a:schemeClr val="tx2"/>
                </a:solidFill>
                <a:latin typeface="Arial" panose="020B0604020202020204" pitchFamily="34" charset="0"/>
                <a:cs typeface="Arial" panose="020B0604020202020204" pitchFamily="34" charset="0"/>
              </a:rPr>
              <a:t>	   </a:t>
            </a:r>
            <a:r>
              <a:rPr lang="es-ES" b="1" dirty="0" smtClean="0">
                <a:solidFill>
                  <a:schemeClr val="tx2"/>
                </a:solidFill>
                <a:latin typeface="Arial" panose="020B0604020202020204" pitchFamily="34" charset="0"/>
                <a:cs typeface="Arial" panose="020B0604020202020204" pitchFamily="34" charset="0"/>
              </a:rPr>
              <a:t>      </a:t>
            </a:r>
            <a:endParaRPr lang="en-US" b="1" dirty="0">
              <a:solidFill>
                <a:schemeClr val="tx2"/>
              </a:solidFill>
              <a:latin typeface="Arial" panose="020B0604020202020204" pitchFamily="34" charset="0"/>
              <a:cs typeface="Arial" panose="020B0604020202020204" pitchFamily="34" charset="0"/>
            </a:endParaRPr>
          </a:p>
        </p:txBody>
      </p:sp>
      <p:sp>
        <p:nvSpPr>
          <p:cNvPr id="5" name="Rectángulo 4"/>
          <p:cNvSpPr/>
          <p:nvPr/>
        </p:nvSpPr>
        <p:spPr>
          <a:xfrm>
            <a:off x="783426" y="0"/>
            <a:ext cx="9802684" cy="461665"/>
          </a:xfrm>
          <a:prstGeom prst="rect">
            <a:avLst/>
          </a:prstGeom>
        </p:spPr>
        <p:txBody>
          <a:bodyPr wrap="none">
            <a:spAutoFit/>
          </a:bodyPr>
          <a:lstStyle/>
          <a:p>
            <a:pPr>
              <a:spcBef>
                <a:spcPct val="50000"/>
              </a:spcBef>
            </a:pPr>
            <a:r>
              <a:rPr lang="es-AR" altLang="es-EC" sz="2400" b="1" dirty="0" smtClean="0">
                <a:solidFill>
                  <a:schemeClr val="tx2"/>
                </a:solidFill>
                <a:latin typeface="Arial" panose="020B0604020202020204" pitchFamily="34" charset="0"/>
                <a:cs typeface="Arial" panose="020B0604020202020204" pitchFamily="34" charset="0"/>
              </a:rPr>
              <a:t>La sintaxis </a:t>
            </a:r>
            <a:r>
              <a:rPr lang="es-AR" altLang="es-EC" sz="2400" b="1" dirty="0">
                <a:solidFill>
                  <a:schemeClr val="tx2"/>
                </a:solidFill>
                <a:latin typeface="Arial" panose="020B0604020202020204" pitchFamily="34" charset="0"/>
                <a:cs typeface="Arial" panose="020B0604020202020204" pitchFamily="34" charset="0"/>
              </a:rPr>
              <a:t>por medio de gramáticas independientes del contexto</a:t>
            </a:r>
            <a:r>
              <a:rPr lang="es-AR" altLang="es-EC" dirty="0">
                <a:solidFill>
                  <a:schemeClr val="tx2"/>
                </a:solidFill>
                <a:latin typeface="Arial" panose="020B0604020202020204" pitchFamily="34" charset="0"/>
                <a:cs typeface="Arial" panose="020B0604020202020204" pitchFamily="34" charset="0"/>
              </a:rPr>
              <a:t>.</a:t>
            </a:r>
          </a:p>
        </p:txBody>
      </p:sp>
      <p:sp>
        <p:nvSpPr>
          <p:cNvPr id="8" name="Rectángulo 7"/>
          <p:cNvSpPr/>
          <p:nvPr/>
        </p:nvSpPr>
        <p:spPr>
          <a:xfrm>
            <a:off x="1000835" y="2708433"/>
            <a:ext cx="5274860" cy="4108817"/>
          </a:xfrm>
          <a:prstGeom prst="rect">
            <a:avLst/>
          </a:prstGeom>
        </p:spPr>
        <p:txBody>
          <a:bodyPr wrap="square">
            <a:spAutoFit/>
          </a:bodyPr>
          <a:lstStyle/>
          <a:p>
            <a:pPr marL="457200" indent="-457200">
              <a:spcBef>
                <a:spcPts val="600"/>
              </a:spcBef>
              <a:spcAft>
                <a:spcPts val="0"/>
              </a:spcAft>
            </a:pPr>
            <a:r>
              <a:rPr lang="es-ES" dirty="0">
                <a:solidFill>
                  <a:schemeClr val="tx2"/>
                </a:solidFill>
                <a:latin typeface="Arial" panose="020B0604020202020204" pitchFamily="34" charset="0"/>
                <a:cs typeface="Arial" panose="020B0604020202020204" pitchFamily="34" charset="0"/>
              </a:rPr>
              <a:t>programa </a:t>
            </a:r>
            <a:r>
              <a:rPr lang="es-ES" dirty="0">
                <a:solidFill>
                  <a:schemeClr val="tx2"/>
                </a:solidFill>
                <a:latin typeface="Arial" panose="020B0604020202020204" pitchFamily="34" charset="0"/>
                <a:cs typeface="Arial" panose="020B0604020202020204" pitchFamily="34" charset="0"/>
                <a:sym typeface="Symbol" panose="05050102010706020507" pitchFamily="18" charset="2"/>
              </a:rPr>
              <a:t></a:t>
            </a:r>
            <a:r>
              <a:rPr lang="es-ES" dirty="0">
                <a:solidFill>
                  <a:schemeClr val="tx2"/>
                </a:solidFill>
                <a:latin typeface="Arial" panose="020B0604020202020204" pitchFamily="34" charset="0"/>
                <a:cs typeface="Arial" panose="020B0604020202020204" pitchFamily="34" charset="0"/>
              </a:rPr>
              <a:t> secuencia-</a:t>
            </a:r>
            <a:r>
              <a:rPr lang="es-ES" dirty="0" err="1">
                <a:solidFill>
                  <a:schemeClr val="tx2"/>
                </a:solidFill>
                <a:latin typeface="Arial" panose="020B0604020202020204" pitchFamily="34" charset="0"/>
                <a:cs typeface="Arial" panose="020B0604020202020204" pitchFamily="34" charset="0"/>
              </a:rPr>
              <a:t>sent</a:t>
            </a:r>
            <a:endParaRPr lang="en-US" dirty="0">
              <a:solidFill>
                <a:schemeClr val="tx2"/>
              </a:solidFill>
              <a:latin typeface="Arial" panose="020B0604020202020204" pitchFamily="34" charset="0"/>
              <a:cs typeface="Arial" panose="020B0604020202020204" pitchFamily="34" charset="0"/>
            </a:endParaRPr>
          </a:p>
          <a:p>
            <a:pPr marL="457200" indent="-457200">
              <a:spcBef>
                <a:spcPts val="600"/>
              </a:spcBef>
              <a:spcAft>
                <a:spcPts val="0"/>
              </a:spcAft>
            </a:pPr>
            <a:r>
              <a:rPr lang="es-ES" dirty="0">
                <a:solidFill>
                  <a:schemeClr val="tx2"/>
                </a:solidFill>
                <a:latin typeface="Arial" panose="020B0604020202020204" pitchFamily="34" charset="0"/>
                <a:cs typeface="Arial" panose="020B0604020202020204" pitchFamily="34" charset="0"/>
              </a:rPr>
              <a:t>secuencia-</a:t>
            </a:r>
            <a:r>
              <a:rPr lang="es-ES" dirty="0" err="1">
                <a:solidFill>
                  <a:schemeClr val="tx2"/>
                </a:solidFill>
                <a:latin typeface="Arial" panose="020B0604020202020204" pitchFamily="34" charset="0"/>
                <a:cs typeface="Arial" panose="020B0604020202020204" pitchFamily="34" charset="0"/>
              </a:rPr>
              <a:t>sent</a:t>
            </a:r>
            <a:r>
              <a:rPr lang="es-ES" dirty="0">
                <a:solidFill>
                  <a:schemeClr val="tx2"/>
                </a:solidFill>
                <a:latin typeface="Arial" panose="020B0604020202020204" pitchFamily="34" charset="0"/>
                <a:cs typeface="Arial" panose="020B0604020202020204" pitchFamily="34" charset="0"/>
              </a:rPr>
              <a:t> </a:t>
            </a:r>
            <a:r>
              <a:rPr lang="es-ES" dirty="0">
                <a:solidFill>
                  <a:schemeClr val="tx2"/>
                </a:solidFill>
                <a:latin typeface="Arial" panose="020B0604020202020204" pitchFamily="34" charset="0"/>
                <a:cs typeface="Arial" panose="020B0604020202020204" pitchFamily="34" charset="0"/>
                <a:sym typeface="Symbol" panose="05050102010706020507" pitchFamily="18" charset="2"/>
              </a:rPr>
              <a:t></a:t>
            </a:r>
            <a:r>
              <a:rPr lang="es-ES" dirty="0">
                <a:solidFill>
                  <a:schemeClr val="tx2"/>
                </a:solidFill>
                <a:latin typeface="Arial" panose="020B0604020202020204" pitchFamily="34" charset="0"/>
                <a:cs typeface="Arial" panose="020B0604020202020204" pitchFamily="34" charset="0"/>
              </a:rPr>
              <a:t> sentencia resto-</a:t>
            </a:r>
            <a:r>
              <a:rPr lang="es-ES" dirty="0" err="1">
                <a:solidFill>
                  <a:schemeClr val="tx2"/>
                </a:solidFill>
                <a:latin typeface="Arial" panose="020B0604020202020204" pitchFamily="34" charset="0"/>
                <a:cs typeface="Arial" panose="020B0604020202020204" pitchFamily="34" charset="0"/>
              </a:rPr>
              <a:t>sent</a:t>
            </a:r>
            <a:endParaRPr lang="en-US" dirty="0">
              <a:solidFill>
                <a:schemeClr val="tx2"/>
              </a:solidFill>
              <a:latin typeface="Arial" panose="020B0604020202020204" pitchFamily="34" charset="0"/>
              <a:cs typeface="Arial" panose="020B0604020202020204" pitchFamily="34" charset="0"/>
            </a:endParaRPr>
          </a:p>
          <a:p>
            <a:pPr marL="457200" indent="-457200">
              <a:spcBef>
                <a:spcPts val="600"/>
              </a:spcBef>
              <a:spcAft>
                <a:spcPts val="0"/>
              </a:spcAft>
            </a:pPr>
            <a:r>
              <a:rPr lang="es-ES" dirty="0">
                <a:solidFill>
                  <a:schemeClr val="tx2"/>
                </a:solidFill>
                <a:latin typeface="Arial" panose="020B0604020202020204" pitchFamily="34" charset="0"/>
                <a:cs typeface="Arial" panose="020B0604020202020204" pitchFamily="34" charset="0"/>
              </a:rPr>
              <a:t>resto-</a:t>
            </a:r>
            <a:r>
              <a:rPr lang="es-ES" dirty="0" err="1">
                <a:solidFill>
                  <a:schemeClr val="tx2"/>
                </a:solidFill>
                <a:latin typeface="Arial" panose="020B0604020202020204" pitchFamily="34" charset="0"/>
                <a:cs typeface="Arial" panose="020B0604020202020204" pitchFamily="34" charset="0"/>
              </a:rPr>
              <a:t>sent</a:t>
            </a:r>
            <a:r>
              <a:rPr lang="es-ES" dirty="0">
                <a:solidFill>
                  <a:schemeClr val="tx2"/>
                </a:solidFill>
                <a:latin typeface="Arial" panose="020B0604020202020204" pitchFamily="34" charset="0"/>
                <a:cs typeface="Arial" panose="020B0604020202020204" pitchFamily="34" charset="0"/>
              </a:rPr>
              <a:t> </a:t>
            </a:r>
            <a:r>
              <a:rPr lang="es-ES" dirty="0">
                <a:solidFill>
                  <a:schemeClr val="tx2"/>
                </a:solidFill>
                <a:latin typeface="Arial" panose="020B0604020202020204" pitchFamily="34" charset="0"/>
                <a:cs typeface="Arial" panose="020B0604020202020204" pitchFamily="34" charset="0"/>
                <a:sym typeface="Symbol" panose="05050102010706020507" pitchFamily="18" charset="2"/>
              </a:rPr>
              <a:t></a:t>
            </a:r>
            <a:r>
              <a:rPr lang="es-ES" dirty="0">
                <a:solidFill>
                  <a:schemeClr val="tx2"/>
                </a:solidFill>
                <a:latin typeface="Arial" panose="020B0604020202020204" pitchFamily="34" charset="0"/>
                <a:cs typeface="Arial" panose="020B0604020202020204" pitchFamily="34" charset="0"/>
              </a:rPr>
              <a:t> ; sentencia resto-</a:t>
            </a:r>
            <a:r>
              <a:rPr lang="es-ES" dirty="0" err="1">
                <a:solidFill>
                  <a:schemeClr val="tx2"/>
                </a:solidFill>
                <a:latin typeface="Arial" panose="020B0604020202020204" pitchFamily="34" charset="0"/>
                <a:cs typeface="Arial" panose="020B0604020202020204" pitchFamily="34" charset="0"/>
              </a:rPr>
              <a:t>sent</a:t>
            </a:r>
            <a:r>
              <a:rPr lang="es-ES" dirty="0">
                <a:solidFill>
                  <a:schemeClr val="tx2"/>
                </a:solidFill>
                <a:latin typeface="Arial" panose="020B0604020202020204" pitchFamily="34" charset="0"/>
                <a:cs typeface="Arial" panose="020B0604020202020204" pitchFamily="34" charset="0"/>
              </a:rPr>
              <a:t> | </a:t>
            </a:r>
            <a:r>
              <a:rPr lang="es-ES" dirty="0" err="1">
                <a:solidFill>
                  <a:schemeClr val="tx2"/>
                </a:solidFill>
                <a:latin typeface="Arial" panose="020B0604020202020204" pitchFamily="34" charset="0"/>
                <a:cs typeface="Arial" panose="020B0604020202020204" pitchFamily="34" charset="0"/>
              </a:rPr>
              <a:t>nil</a:t>
            </a:r>
            <a:endParaRPr lang="en-US" dirty="0">
              <a:solidFill>
                <a:schemeClr val="tx2"/>
              </a:solidFill>
              <a:latin typeface="Arial" panose="020B0604020202020204" pitchFamily="34" charset="0"/>
              <a:cs typeface="Arial" panose="020B0604020202020204" pitchFamily="34" charset="0"/>
            </a:endParaRPr>
          </a:p>
          <a:p>
            <a:pPr marL="457200" indent="-457200">
              <a:spcBef>
                <a:spcPts val="600"/>
              </a:spcBef>
              <a:spcAft>
                <a:spcPts val="0"/>
              </a:spcAft>
            </a:pPr>
            <a:r>
              <a:rPr lang="en-US" dirty="0" err="1">
                <a:solidFill>
                  <a:schemeClr val="tx2"/>
                </a:solidFill>
                <a:latin typeface="Arial" panose="020B0604020202020204" pitchFamily="34" charset="0"/>
                <a:cs typeface="Arial" panose="020B0604020202020204" pitchFamily="34" charset="0"/>
              </a:rPr>
              <a:t>sentencia</a:t>
            </a:r>
            <a:r>
              <a:rPr lang="en-US" dirty="0">
                <a:solidFill>
                  <a:schemeClr val="tx2"/>
                </a:solidFill>
                <a:latin typeface="Arial" panose="020B0604020202020204" pitchFamily="34" charset="0"/>
                <a:cs typeface="Arial" panose="020B0604020202020204" pitchFamily="34" charset="0"/>
              </a:rPr>
              <a:t> </a:t>
            </a:r>
            <a:r>
              <a:rPr lang="es-ES" dirty="0">
                <a:solidFill>
                  <a:schemeClr val="tx2"/>
                </a:solidFill>
                <a:latin typeface="Arial" panose="020B0604020202020204" pitchFamily="34" charset="0"/>
                <a:cs typeface="Arial" panose="020B0604020202020204" pitchFamily="34" charset="0"/>
                <a:sym typeface="Symbol" panose="05050102010706020507" pitchFamily="18" charset="2"/>
              </a:rPr>
              <a:t></a:t>
            </a:r>
            <a:r>
              <a:rPr lang="es-ES" dirty="0">
                <a:solidFill>
                  <a:schemeClr val="tx2"/>
                </a:solidFill>
                <a:latin typeface="Arial" panose="020B0604020202020204" pitchFamily="34" charset="0"/>
                <a:cs typeface="Arial" panose="020B0604020202020204" pitchFamily="34" charset="0"/>
              </a:rPr>
              <a:t> </a:t>
            </a:r>
            <a:r>
              <a:rPr lang="en-US" dirty="0">
                <a:solidFill>
                  <a:schemeClr val="tx2"/>
                </a:solidFill>
                <a:latin typeface="Arial" panose="020B0604020202020204" pitchFamily="34" charset="0"/>
                <a:cs typeface="Arial" panose="020B0604020202020204" pitchFamily="34" charset="0"/>
              </a:rPr>
              <a:t>sent-if | sent-repeat | sent-assign  | sent-read | sent-write</a:t>
            </a:r>
          </a:p>
          <a:p>
            <a:pPr marL="457200" indent="-457200">
              <a:spcBef>
                <a:spcPts val="600"/>
              </a:spcBef>
              <a:spcAft>
                <a:spcPts val="0"/>
              </a:spcAft>
            </a:pPr>
            <a:r>
              <a:rPr lang="en-US" dirty="0">
                <a:solidFill>
                  <a:schemeClr val="tx2"/>
                </a:solidFill>
                <a:latin typeface="Arial" panose="020B0604020202020204" pitchFamily="34" charset="0"/>
                <a:cs typeface="Arial" panose="020B0604020202020204" pitchFamily="34" charset="0"/>
              </a:rPr>
              <a:t>sent-if </a:t>
            </a:r>
            <a:r>
              <a:rPr lang="es-ES" dirty="0">
                <a:solidFill>
                  <a:schemeClr val="tx2"/>
                </a:solidFill>
                <a:latin typeface="Arial" panose="020B0604020202020204" pitchFamily="34" charset="0"/>
                <a:cs typeface="Arial" panose="020B0604020202020204" pitchFamily="34" charset="0"/>
                <a:sym typeface="Symbol" panose="05050102010706020507" pitchFamily="18" charset="2"/>
              </a:rPr>
              <a:t></a:t>
            </a:r>
            <a:r>
              <a:rPr lang="es-ES" dirty="0">
                <a:solidFill>
                  <a:schemeClr val="tx2"/>
                </a:solidFill>
                <a:latin typeface="Arial" panose="020B0604020202020204" pitchFamily="34" charset="0"/>
                <a:cs typeface="Arial" panose="020B0604020202020204" pitchFamily="34" charset="0"/>
              </a:rPr>
              <a:t> </a:t>
            </a:r>
            <a:r>
              <a:rPr lang="en-US" dirty="0">
                <a:solidFill>
                  <a:schemeClr val="tx2"/>
                </a:solidFill>
                <a:latin typeface="Arial" panose="020B0604020202020204" pitchFamily="34" charset="0"/>
                <a:cs typeface="Arial" panose="020B0604020202020204" pitchFamily="34" charset="0"/>
              </a:rPr>
              <a:t>if </a:t>
            </a:r>
            <a:r>
              <a:rPr lang="en-US" dirty="0" err="1">
                <a:solidFill>
                  <a:schemeClr val="tx2"/>
                </a:solidFill>
                <a:latin typeface="Arial" panose="020B0604020202020204" pitchFamily="34" charset="0"/>
                <a:cs typeface="Arial" panose="020B0604020202020204" pitchFamily="34" charset="0"/>
              </a:rPr>
              <a:t>exp</a:t>
            </a:r>
            <a:r>
              <a:rPr lang="en-US" dirty="0">
                <a:solidFill>
                  <a:schemeClr val="tx2"/>
                </a:solidFill>
                <a:latin typeface="Arial" panose="020B0604020202020204" pitchFamily="34" charset="0"/>
                <a:cs typeface="Arial" panose="020B0604020202020204" pitchFamily="34" charset="0"/>
              </a:rPr>
              <a:t> then </a:t>
            </a:r>
            <a:r>
              <a:rPr lang="en-US" dirty="0" err="1">
                <a:solidFill>
                  <a:schemeClr val="tx2"/>
                </a:solidFill>
                <a:latin typeface="Arial" panose="020B0604020202020204" pitchFamily="34" charset="0"/>
                <a:cs typeface="Arial" panose="020B0604020202020204" pitchFamily="34" charset="0"/>
              </a:rPr>
              <a:t>secuencia</a:t>
            </a:r>
            <a:r>
              <a:rPr lang="en-US" dirty="0">
                <a:solidFill>
                  <a:schemeClr val="tx2"/>
                </a:solidFill>
                <a:latin typeface="Arial" panose="020B0604020202020204" pitchFamily="34" charset="0"/>
                <a:cs typeface="Arial" panose="020B0604020202020204" pitchFamily="34" charset="0"/>
              </a:rPr>
              <a:t>-sent resto-sent-if</a:t>
            </a:r>
          </a:p>
          <a:p>
            <a:pPr marL="457200" indent="-457200">
              <a:spcBef>
                <a:spcPts val="600"/>
              </a:spcBef>
              <a:spcAft>
                <a:spcPts val="0"/>
              </a:spcAft>
            </a:pPr>
            <a:r>
              <a:rPr lang="en-US" dirty="0">
                <a:solidFill>
                  <a:schemeClr val="tx2"/>
                </a:solidFill>
                <a:latin typeface="Arial" panose="020B0604020202020204" pitchFamily="34" charset="0"/>
                <a:cs typeface="Arial" panose="020B0604020202020204" pitchFamily="34" charset="0"/>
              </a:rPr>
              <a:t>resto-sent-if </a:t>
            </a:r>
            <a:r>
              <a:rPr lang="es-ES" dirty="0">
                <a:solidFill>
                  <a:schemeClr val="tx2"/>
                </a:solidFill>
                <a:latin typeface="Arial" panose="020B0604020202020204" pitchFamily="34" charset="0"/>
                <a:cs typeface="Arial" panose="020B0604020202020204" pitchFamily="34" charset="0"/>
                <a:sym typeface="Symbol" panose="05050102010706020507" pitchFamily="18" charset="2"/>
              </a:rPr>
              <a:t></a:t>
            </a:r>
            <a:r>
              <a:rPr lang="es-ES" dirty="0">
                <a:solidFill>
                  <a:schemeClr val="tx2"/>
                </a:solidFill>
                <a:latin typeface="Arial" panose="020B0604020202020204" pitchFamily="34" charset="0"/>
                <a:cs typeface="Arial" panose="020B0604020202020204" pitchFamily="34" charset="0"/>
              </a:rPr>
              <a:t> </a:t>
            </a:r>
            <a:r>
              <a:rPr lang="en-US" dirty="0">
                <a:solidFill>
                  <a:schemeClr val="tx2"/>
                </a:solidFill>
                <a:latin typeface="Arial" panose="020B0604020202020204" pitchFamily="34" charset="0"/>
                <a:cs typeface="Arial" panose="020B0604020202020204" pitchFamily="34" charset="0"/>
              </a:rPr>
              <a:t>end | else </a:t>
            </a:r>
            <a:r>
              <a:rPr lang="en-US" dirty="0" err="1">
                <a:solidFill>
                  <a:schemeClr val="tx2"/>
                </a:solidFill>
                <a:latin typeface="Arial" panose="020B0604020202020204" pitchFamily="34" charset="0"/>
                <a:cs typeface="Arial" panose="020B0604020202020204" pitchFamily="34" charset="0"/>
              </a:rPr>
              <a:t>secuencia</a:t>
            </a:r>
            <a:r>
              <a:rPr lang="en-US" dirty="0">
                <a:solidFill>
                  <a:schemeClr val="tx2"/>
                </a:solidFill>
                <a:latin typeface="Arial" panose="020B0604020202020204" pitchFamily="34" charset="0"/>
                <a:cs typeface="Arial" panose="020B0604020202020204" pitchFamily="34" charset="0"/>
              </a:rPr>
              <a:t>-sent end</a:t>
            </a:r>
          </a:p>
          <a:p>
            <a:pPr marL="457200" indent="-457200">
              <a:spcBef>
                <a:spcPts val="600"/>
              </a:spcBef>
              <a:spcAft>
                <a:spcPts val="0"/>
              </a:spcAft>
            </a:pPr>
            <a:r>
              <a:rPr lang="en-US" dirty="0">
                <a:solidFill>
                  <a:schemeClr val="tx2"/>
                </a:solidFill>
                <a:latin typeface="Arial" panose="020B0604020202020204" pitchFamily="34" charset="0"/>
                <a:cs typeface="Arial" panose="020B0604020202020204" pitchFamily="34" charset="0"/>
              </a:rPr>
              <a:t>sent-repeat </a:t>
            </a:r>
            <a:r>
              <a:rPr lang="es-ES" dirty="0">
                <a:solidFill>
                  <a:schemeClr val="tx2"/>
                </a:solidFill>
                <a:latin typeface="Arial" panose="020B0604020202020204" pitchFamily="34" charset="0"/>
                <a:cs typeface="Arial" panose="020B0604020202020204" pitchFamily="34" charset="0"/>
                <a:sym typeface="Symbol" panose="05050102010706020507" pitchFamily="18" charset="2"/>
              </a:rPr>
              <a:t></a:t>
            </a:r>
            <a:r>
              <a:rPr lang="es-ES" dirty="0">
                <a:solidFill>
                  <a:schemeClr val="tx2"/>
                </a:solidFill>
                <a:latin typeface="Arial" panose="020B0604020202020204" pitchFamily="34" charset="0"/>
                <a:cs typeface="Arial" panose="020B0604020202020204" pitchFamily="34" charset="0"/>
              </a:rPr>
              <a:t> </a:t>
            </a:r>
            <a:r>
              <a:rPr lang="en-US" dirty="0">
                <a:solidFill>
                  <a:schemeClr val="tx2"/>
                </a:solidFill>
                <a:latin typeface="Arial" panose="020B0604020202020204" pitchFamily="34" charset="0"/>
                <a:cs typeface="Arial" panose="020B0604020202020204" pitchFamily="34" charset="0"/>
              </a:rPr>
              <a:t>repeat </a:t>
            </a:r>
            <a:r>
              <a:rPr lang="en-US" dirty="0" err="1">
                <a:solidFill>
                  <a:schemeClr val="tx2"/>
                </a:solidFill>
                <a:latin typeface="Arial" panose="020B0604020202020204" pitchFamily="34" charset="0"/>
                <a:cs typeface="Arial" panose="020B0604020202020204" pitchFamily="34" charset="0"/>
              </a:rPr>
              <a:t>secuencia</a:t>
            </a:r>
            <a:r>
              <a:rPr lang="en-US" dirty="0">
                <a:solidFill>
                  <a:schemeClr val="tx2"/>
                </a:solidFill>
                <a:latin typeface="Arial" panose="020B0604020202020204" pitchFamily="34" charset="0"/>
                <a:cs typeface="Arial" panose="020B0604020202020204" pitchFamily="34" charset="0"/>
              </a:rPr>
              <a:t>-sent until </a:t>
            </a:r>
            <a:r>
              <a:rPr lang="en-US" dirty="0" err="1">
                <a:solidFill>
                  <a:schemeClr val="tx2"/>
                </a:solidFill>
                <a:latin typeface="Arial" panose="020B0604020202020204" pitchFamily="34" charset="0"/>
                <a:cs typeface="Arial" panose="020B0604020202020204" pitchFamily="34" charset="0"/>
              </a:rPr>
              <a:t>exp</a:t>
            </a:r>
            <a:endParaRPr lang="en-US" dirty="0">
              <a:solidFill>
                <a:schemeClr val="tx2"/>
              </a:solidFill>
              <a:latin typeface="Arial" panose="020B0604020202020204" pitchFamily="34" charset="0"/>
              <a:cs typeface="Arial" panose="020B0604020202020204" pitchFamily="34" charset="0"/>
            </a:endParaRPr>
          </a:p>
          <a:p>
            <a:pPr marL="457200" indent="-457200">
              <a:spcBef>
                <a:spcPts val="600"/>
              </a:spcBef>
              <a:spcAft>
                <a:spcPts val="0"/>
              </a:spcAft>
            </a:pPr>
            <a:r>
              <a:rPr lang="en-US" dirty="0">
                <a:solidFill>
                  <a:schemeClr val="tx2"/>
                </a:solidFill>
                <a:latin typeface="Arial" panose="020B0604020202020204" pitchFamily="34" charset="0"/>
                <a:cs typeface="Arial" panose="020B0604020202020204" pitchFamily="34" charset="0"/>
              </a:rPr>
              <a:t>sent-assign </a:t>
            </a:r>
            <a:r>
              <a:rPr lang="es-ES" dirty="0">
                <a:solidFill>
                  <a:schemeClr val="tx2"/>
                </a:solidFill>
                <a:latin typeface="Arial" panose="020B0604020202020204" pitchFamily="34" charset="0"/>
                <a:cs typeface="Arial" panose="020B0604020202020204" pitchFamily="34" charset="0"/>
                <a:sym typeface="Symbol" panose="05050102010706020507" pitchFamily="18" charset="2"/>
              </a:rPr>
              <a:t></a:t>
            </a:r>
            <a:r>
              <a:rPr lang="es-ES" dirty="0">
                <a:solidFill>
                  <a:schemeClr val="tx2"/>
                </a:solidFill>
                <a:latin typeface="Arial" panose="020B0604020202020204" pitchFamily="34" charset="0"/>
                <a:cs typeface="Arial" panose="020B0604020202020204" pitchFamily="34" charset="0"/>
              </a:rPr>
              <a:t> </a:t>
            </a:r>
            <a:r>
              <a:rPr lang="en-US" dirty="0" err="1">
                <a:solidFill>
                  <a:schemeClr val="tx2"/>
                </a:solidFill>
                <a:latin typeface="Arial" panose="020B0604020202020204" pitchFamily="34" charset="0"/>
                <a:cs typeface="Arial" panose="020B0604020202020204" pitchFamily="34" charset="0"/>
              </a:rPr>
              <a:t>identificador</a:t>
            </a:r>
            <a:r>
              <a:rPr lang="en-US" dirty="0">
                <a:solidFill>
                  <a:schemeClr val="tx2"/>
                </a:solidFill>
                <a:latin typeface="Arial" panose="020B0604020202020204" pitchFamily="34" charset="0"/>
                <a:cs typeface="Arial" panose="020B0604020202020204" pitchFamily="34" charset="0"/>
              </a:rPr>
              <a:t> := </a:t>
            </a:r>
            <a:r>
              <a:rPr lang="en-US" dirty="0" err="1">
                <a:solidFill>
                  <a:schemeClr val="tx2"/>
                </a:solidFill>
                <a:latin typeface="Arial" panose="020B0604020202020204" pitchFamily="34" charset="0"/>
                <a:cs typeface="Arial" panose="020B0604020202020204" pitchFamily="34" charset="0"/>
              </a:rPr>
              <a:t>exp</a:t>
            </a:r>
            <a:endParaRPr lang="en-US" dirty="0">
              <a:solidFill>
                <a:schemeClr val="tx2"/>
              </a:solidFill>
              <a:latin typeface="Arial" panose="020B0604020202020204" pitchFamily="34" charset="0"/>
              <a:cs typeface="Arial" panose="020B0604020202020204" pitchFamily="34" charset="0"/>
            </a:endParaRPr>
          </a:p>
          <a:p>
            <a:pPr marL="457200" indent="-457200">
              <a:spcBef>
                <a:spcPts val="600"/>
              </a:spcBef>
              <a:spcAft>
                <a:spcPts val="0"/>
              </a:spcAft>
            </a:pPr>
            <a:r>
              <a:rPr lang="en-US" dirty="0">
                <a:solidFill>
                  <a:schemeClr val="tx2"/>
                </a:solidFill>
                <a:latin typeface="Arial" panose="020B0604020202020204" pitchFamily="34" charset="0"/>
                <a:cs typeface="Arial" panose="020B0604020202020204" pitchFamily="34" charset="0"/>
              </a:rPr>
              <a:t>sent-read </a:t>
            </a:r>
            <a:r>
              <a:rPr lang="es-ES" dirty="0">
                <a:solidFill>
                  <a:schemeClr val="tx2"/>
                </a:solidFill>
                <a:latin typeface="Arial" panose="020B0604020202020204" pitchFamily="34" charset="0"/>
                <a:cs typeface="Arial" panose="020B0604020202020204" pitchFamily="34" charset="0"/>
                <a:sym typeface="Symbol" panose="05050102010706020507" pitchFamily="18" charset="2"/>
              </a:rPr>
              <a:t></a:t>
            </a:r>
            <a:r>
              <a:rPr lang="es-ES" dirty="0">
                <a:solidFill>
                  <a:schemeClr val="tx2"/>
                </a:solidFill>
                <a:latin typeface="Arial" panose="020B0604020202020204" pitchFamily="34" charset="0"/>
                <a:cs typeface="Arial" panose="020B0604020202020204" pitchFamily="34" charset="0"/>
              </a:rPr>
              <a:t> </a:t>
            </a:r>
            <a:r>
              <a:rPr lang="en-US" dirty="0">
                <a:solidFill>
                  <a:schemeClr val="tx2"/>
                </a:solidFill>
                <a:latin typeface="Arial" panose="020B0604020202020204" pitchFamily="34" charset="0"/>
                <a:cs typeface="Arial" panose="020B0604020202020204" pitchFamily="34" charset="0"/>
              </a:rPr>
              <a:t>read </a:t>
            </a:r>
            <a:r>
              <a:rPr lang="en-US" dirty="0" err="1">
                <a:solidFill>
                  <a:schemeClr val="tx2"/>
                </a:solidFill>
                <a:latin typeface="Arial" panose="020B0604020202020204" pitchFamily="34" charset="0"/>
                <a:cs typeface="Arial" panose="020B0604020202020204" pitchFamily="34" charset="0"/>
              </a:rPr>
              <a:t>identificador</a:t>
            </a:r>
            <a:endParaRPr lang="en-US" dirty="0">
              <a:solidFill>
                <a:schemeClr val="tx2"/>
              </a:solidFill>
              <a:latin typeface="Arial" panose="020B0604020202020204" pitchFamily="34" charset="0"/>
              <a:cs typeface="Arial" panose="020B0604020202020204" pitchFamily="34" charset="0"/>
            </a:endParaRPr>
          </a:p>
          <a:p>
            <a:pPr marL="457200" indent="-457200">
              <a:spcBef>
                <a:spcPts val="600"/>
              </a:spcBef>
              <a:spcAft>
                <a:spcPts val="0"/>
              </a:spcAft>
            </a:pPr>
            <a:r>
              <a:rPr lang="es-ES" dirty="0" err="1">
                <a:solidFill>
                  <a:schemeClr val="tx2"/>
                </a:solidFill>
                <a:latin typeface="Arial" panose="020B0604020202020204" pitchFamily="34" charset="0"/>
                <a:cs typeface="Arial" panose="020B0604020202020204" pitchFamily="34" charset="0"/>
              </a:rPr>
              <a:t>sent-write</a:t>
            </a:r>
            <a:r>
              <a:rPr lang="es-ES" dirty="0">
                <a:solidFill>
                  <a:schemeClr val="tx2"/>
                </a:solidFill>
                <a:latin typeface="Arial" panose="020B0604020202020204" pitchFamily="34" charset="0"/>
                <a:cs typeface="Arial" panose="020B0604020202020204" pitchFamily="34" charset="0"/>
              </a:rPr>
              <a:t> </a:t>
            </a:r>
            <a:r>
              <a:rPr lang="es-ES" dirty="0">
                <a:solidFill>
                  <a:schemeClr val="tx2"/>
                </a:solidFill>
                <a:latin typeface="Arial" panose="020B0604020202020204" pitchFamily="34" charset="0"/>
                <a:cs typeface="Arial" panose="020B0604020202020204" pitchFamily="34" charset="0"/>
                <a:sym typeface="Symbol" panose="05050102010706020507" pitchFamily="18" charset="2"/>
              </a:rPr>
              <a:t></a:t>
            </a:r>
            <a:r>
              <a:rPr lang="es-ES" dirty="0">
                <a:solidFill>
                  <a:schemeClr val="tx2"/>
                </a:solidFill>
                <a:latin typeface="Arial" panose="020B0604020202020204" pitchFamily="34" charset="0"/>
                <a:cs typeface="Arial" panose="020B0604020202020204" pitchFamily="34" charset="0"/>
              </a:rPr>
              <a:t> </a:t>
            </a:r>
            <a:r>
              <a:rPr lang="es-ES" dirty="0" err="1">
                <a:solidFill>
                  <a:schemeClr val="tx2"/>
                </a:solidFill>
                <a:latin typeface="Arial" panose="020B0604020202020204" pitchFamily="34" charset="0"/>
                <a:cs typeface="Arial" panose="020B0604020202020204" pitchFamily="34" charset="0"/>
              </a:rPr>
              <a:t>write</a:t>
            </a:r>
            <a:r>
              <a:rPr lang="es-ES" dirty="0">
                <a:solidFill>
                  <a:schemeClr val="tx2"/>
                </a:solidFill>
                <a:latin typeface="Arial" panose="020B0604020202020204" pitchFamily="34" charset="0"/>
                <a:cs typeface="Arial" panose="020B0604020202020204" pitchFamily="34" charset="0"/>
              </a:rPr>
              <a:t> </a:t>
            </a:r>
            <a:r>
              <a:rPr lang="es-ES" dirty="0" err="1" smtClean="0">
                <a:solidFill>
                  <a:schemeClr val="tx2"/>
                </a:solidFill>
                <a:latin typeface="Arial" panose="020B0604020202020204" pitchFamily="34" charset="0"/>
                <a:cs typeface="Arial" panose="020B0604020202020204" pitchFamily="34" charset="0"/>
              </a:rPr>
              <a:t>exp</a:t>
            </a:r>
            <a:r>
              <a:rPr lang="es-ES" dirty="0">
                <a:latin typeface="Book Antiqua" panose="02040602050305030304" pitchFamily="18" charset="0"/>
                <a:ea typeface="Times New Roman" panose="02020603050405020304" pitchFamily="18" charset="0"/>
                <a:cs typeface="Times New Roman" panose="02020603050405020304" pitchFamily="18" charset="0"/>
              </a:rPr>
              <a:t/>
            </a:r>
            <a:br>
              <a:rPr lang="es-ES" dirty="0">
                <a:latin typeface="Book Antiqua" panose="02040602050305030304" pitchFamily="18" charset="0"/>
                <a:ea typeface="Times New Roman" panose="02020603050405020304" pitchFamily="18" charset="0"/>
                <a:cs typeface="Times New Roman" panose="02020603050405020304" pitchFamily="18" charset="0"/>
              </a:rPr>
            </a:br>
            <a:endParaRPr lang="en-US" dirty="0"/>
          </a:p>
        </p:txBody>
      </p:sp>
      <p:sp>
        <p:nvSpPr>
          <p:cNvPr id="10" name="Rectángulo 9"/>
          <p:cNvSpPr/>
          <p:nvPr/>
        </p:nvSpPr>
        <p:spPr>
          <a:xfrm>
            <a:off x="6371229" y="2714609"/>
            <a:ext cx="5707040" cy="4308872"/>
          </a:xfrm>
          <a:prstGeom prst="rect">
            <a:avLst/>
          </a:prstGeom>
        </p:spPr>
        <p:txBody>
          <a:bodyPr wrap="square">
            <a:spAutoFit/>
          </a:bodyPr>
          <a:lstStyle/>
          <a:p>
            <a:pPr marL="457200" indent="-457200">
              <a:spcBef>
                <a:spcPts val="600"/>
              </a:spcBef>
            </a:pPr>
            <a:r>
              <a:rPr lang="es-ES" dirty="0" err="1">
                <a:solidFill>
                  <a:schemeClr val="tx2"/>
                </a:solidFill>
                <a:latin typeface="Arial" panose="020B0604020202020204" pitchFamily="34" charset="0"/>
                <a:cs typeface="Arial" panose="020B0604020202020204" pitchFamily="34" charset="0"/>
              </a:rPr>
              <a:t>exp</a:t>
            </a:r>
            <a:r>
              <a:rPr lang="es-ES" dirty="0">
                <a:solidFill>
                  <a:schemeClr val="tx2"/>
                </a:solidFill>
                <a:latin typeface="Arial" panose="020B0604020202020204" pitchFamily="34" charset="0"/>
                <a:cs typeface="Arial" panose="020B0604020202020204" pitchFamily="34" charset="0"/>
              </a:rPr>
              <a:t> </a:t>
            </a:r>
            <a:r>
              <a:rPr lang="es-ES" dirty="0">
                <a:solidFill>
                  <a:schemeClr val="tx2"/>
                </a:solidFill>
                <a:latin typeface="Arial" panose="020B0604020202020204" pitchFamily="34" charset="0"/>
                <a:cs typeface="Arial" panose="020B0604020202020204" pitchFamily="34" charset="0"/>
                <a:sym typeface="Symbol" panose="05050102010706020507" pitchFamily="18" charset="2"/>
              </a:rPr>
              <a:t></a:t>
            </a:r>
            <a:r>
              <a:rPr lang="es-ES" dirty="0">
                <a:solidFill>
                  <a:schemeClr val="tx2"/>
                </a:solidFill>
                <a:latin typeface="Arial" panose="020B0604020202020204" pitchFamily="34" charset="0"/>
                <a:cs typeface="Arial" panose="020B0604020202020204" pitchFamily="34" charset="0"/>
              </a:rPr>
              <a:t> </a:t>
            </a:r>
            <a:r>
              <a:rPr lang="es-ES" dirty="0" err="1">
                <a:solidFill>
                  <a:schemeClr val="tx2"/>
                </a:solidFill>
                <a:latin typeface="Arial" panose="020B0604020202020204" pitchFamily="34" charset="0"/>
                <a:cs typeface="Arial" panose="020B0604020202020204" pitchFamily="34" charset="0"/>
              </a:rPr>
              <a:t>exp</a:t>
            </a:r>
            <a:r>
              <a:rPr lang="es-ES" dirty="0">
                <a:solidFill>
                  <a:schemeClr val="tx2"/>
                </a:solidFill>
                <a:latin typeface="Arial" panose="020B0604020202020204" pitchFamily="34" charset="0"/>
                <a:cs typeface="Arial" panose="020B0604020202020204" pitchFamily="34" charset="0"/>
              </a:rPr>
              <a:t>-simple </a:t>
            </a:r>
            <a:r>
              <a:rPr lang="es-ES" dirty="0" err="1">
                <a:solidFill>
                  <a:schemeClr val="tx2"/>
                </a:solidFill>
                <a:latin typeface="Arial" panose="020B0604020202020204" pitchFamily="34" charset="0"/>
                <a:cs typeface="Arial" panose="020B0604020202020204" pitchFamily="34" charset="0"/>
              </a:rPr>
              <a:t>op</a:t>
            </a:r>
            <a:r>
              <a:rPr lang="es-ES" dirty="0">
                <a:solidFill>
                  <a:schemeClr val="tx2"/>
                </a:solidFill>
                <a:latin typeface="Arial" panose="020B0604020202020204" pitchFamily="34" charset="0"/>
                <a:cs typeface="Arial" panose="020B0604020202020204" pitchFamily="34" charset="0"/>
              </a:rPr>
              <a:t>-comparación </a:t>
            </a:r>
            <a:r>
              <a:rPr lang="es-ES" dirty="0" err="1">
                <a:solidFill>
                  <a:schemeClr val="tx2"/>
                </a:solidFill>
                <a:latin typeface="Arial" panose="020B0604020202020204" pitchFamily="34" charset="0"/>
                <a:cs typeface="Arial" panose="020B0604020202020204" pitchFamily="34" charset="0"/>
              </a:rPr>
              <a:t>exp</a:t>
            </a:r>
            <a:r>
              <a:rPr lang="es-ES" dirty="0">
                <a:solidFill>
                  <a:schemeClr val="tx2"/>
                </a:solidFill>
                <a:latin typeface="Arial" panose="020B0604020202020204" pitchFamily="34" charset="0"/>
                <a:cs typeface="Arial" panose="020B0604020202020204" pitchFamily="34" charset="0"/>
              </a:rPr>
              <a:t>-simple | </a:t>
            </a:r>
            <a:r>
              <a:rPr lang="es-ES" dirty="0" err="1">
                <a:solidFill>
                  <a:schemeClr val="tx2"/>
                </a:solidFill>
                <a:latin typeface="Arial" panose="020B0604020202020204" pitchFamily="34" charset="0"/>
                <a:cs typeface="Arial" panose="020B0604020202020204" pitchFamily="34" charset="0"/>
              </a:rPr>
              <a:t>exp</a:t>
            </a:r>
            <a:r>
              <a:rPr lang="es-ES" dirty="0">
                <a:solidFill>
                  <a:schemeClr val="tx2"/>
                </a:solidFill>
                <a:latin typeface="Arial" panose="020B0604020202020204" pitchFamily="34" charset="0"/>
                <a:cs typeface="Arial" panose="020B0604020202020204" pitchFamily="34" charset="0"/>
              </a:rPr>
              <a:t>-simple</a:t>
            </a:r>
            <a:endParaRPr lang="en-US" dirty="0">
              <a:solidFill>
                <a:schemeClr val="tx2"/>
              </a:solidFill>
              <a:latin typeface="Arial" panose="020B0604020202020204" pitchFamily="34" charset="0"/>
              <a:cs typeface="Arial" panose="020B0604020202020204" pitchFamily="34" charset="0"/>
            </a:endParaRPr>
          </a:p>
          <a:p>
            <a:pPr marL="457200" indent="-457200">
              <a:spcBef>
                <a:spcPts val="600"/>
              </a:spcBef>
            </a:pPr>
            <a:r>
              <a:rPr lang="en-US" dirty="0">
                <a:solidFill>
                  <a:schemeClr val="tx2"/>
                </a:solidFill>
                <a:latin typeface="Arial" panose="020B0604020202020204" pitchFamily="34" charset="0"/>
                <a:cs typeface="Arial" panose="020B0604020202020204" pitchFamily="34" charset="0"/>
              </a:rPr>
              <a:t>op-</a:t>
            </a:r>
            <a:r>
              <a:rPr lang="en-US" dirty="0" err="1">
                <a:solidFill>
                  <a:schemeClr val="tx2"/>
                </a:solidFill>
                <a:latin typeface="Arial" panose="020B0604020202020204" pitchFamily="34" charset="0"/>
                <a:cs typeface="Arial" panose="020B0604020202020204" pitchFamily="34" charset="0"/>
              </a:rPr>
              <a:t>comparación</a:t>
            </a:r>
            <a:r>
              <a:rPr lang="en-US" dirty="0">
                <a:solidFill>
                  <a:schemeClr val="tx2"/>
                </a:solidFill>
                <a:latin typeface="Arial" panose="020B0604020202020204" pitchFamily="34" charset="0"/>
                <a:cs typeface="Arial" panose="020B0604020202020204" pitchFamily="34" charset="0"/>
              </a:rPr>
              <a:t> </a:t>
            </a:r>
            <a:r>
              <a:rPr lang="es-ES" dirty="0">
                <a:solidFill>
                  <a:schemeClr val="tx2"/>
                </a:solidFill>
                <a:latin typeface="Arial" panose="020B0604020202020204" pitchFamily="34" charset="0"/>
                <a:cs typeface="Arial" panose="020B0604020202020204" pitchFamily="34" charset="0"/>
                <a:sym typeface="Symbol" panose="05050102010706020507" pitchFamily="18" charset="2"/>
              </a:rPr>
              <a:t></a:t>
            </a:r>
            <a:r>
              <a:rPr lang="es-ES" dirty="0">
                <a:solidFill>
                  <a:schemeClr val="tx2"/>
                </a:solidFill>
                <a:latin typeface="Arial" panose="020B0604020202020204" pitchFamily="34" charset="0"/>
                <a:cs typeface="Arial" panose="020B0604020202020204" pitchFamily="34" charset="0"/>
              </a:rPr>
              <a:t> </a:t>
            </a:r>
            <a:r>
              <a:rPr lang="en-US" dirty="0">
                <a:solidFill>
                  <a:schemeClr val="tx2"/>
                </a:solidFill>
                <a:latin typeface="Arial" panose="020B0604020202020204" pitchFamily="34" charset="0"/>
                <a:cs typeface="Arial" panose="020B0604020202020204" pitchFamily="34" charset="0"/>
              </a:rPr>
              <a:t>&lt; | =</a:t>
            </a:r>
          </a:p>
          <a:p>
            <a:pPr marL="457200" indent="-457200">
              <a:spcBef>
                <a:spcPts val="600"/>
              </a:spcBef>
            </a:pPr>
            <a:r>
              <a:rPr lang="en-US" dirty="0" err="1">
                <a:solidFill>
                  <a:schemeClr val="tx2"/>
                </a:solidFill>
                <a:latin typeface="Arial" panose="020B0604020202020204" pitchFamily="34" charset="0"/>
                <a:cs typeface="Arial" panose="020B0604020202020204" pitchFamily="34" charset="0"/>
              </a:rPr>
              <a:t>exp</a:t>
            </a:r>
            <a:r>
              <a:rPr lang="en-US" dirty="0">
                <a:solidFill>
                  <a:schemeClr val="tx2"/>
                </a:solidFill>
                <a:latin typeface="Arial" panose="020B0604020202020204" pitchFamily="34" charset="0"/>
                <a:cs typeface="Arial" panose="020B0604020202020204" pitchFamily="34" charset="0"/>
              </a:rPr>
              <a:t>-simple </a:t>
            </a:r>
            <a:r>
              <a:rPr lang="es-ES" dirty="0">
                <a:solidFill>
                  <a:schemeClr val="tx2"/>
                </a:solidFill>
                <a:latin typeface="Arial" panose="020B0604020202020204" pitchFamily="34" charset="0"/>
                <a:cs typeface="Arial" panose="020B0604020202020204" pitchFamily="34" charset="0"/>
                <a:sym typeface="Symbol" panose="05050102010706020507" pitchFamily="18" charset="2"/>
              </a:rPr>
              <a:t></a:t>
            </a:r>
            <a:r>
              <a:rPr lang="es-ES" dirty="0">
                <a:solidFill>
                  <a:schemeClr val="tx2"/>
                </a:solidFill>
                <a:latin typeface="Arial" panose="020B0604020202020204" pitchFamily="34" charset="0"/>
                <a:cs typeface="Arial" panose="020B0604020202020204" pitchFamily="34" charset="0"/>
              </a:rPr>
              <a:t> </a:t>
            </a:r>
            <a:r>
              <a:rPr lang="en-US" dirty="0">
                <a:solidFill>
                  <a:schemeClr val="tx2"/>
                </a:solidFill>
                <a:latin typeface="Arial" panose="020B0604020202020204" pitchFamily="34" charset="0"/>
                <a:cs typeface="Arial" panose="020B0604020202020204" pitchFamily="34" charset="0"/>
              </a:rPr>
              <a:t>term resto-</a:t>
            </a:r>
            <a:r>
              <a:rPr lang="en-US" dirty="0" err="1">
                <a:solidFill>
                  <a:schemeClr val="tx2"/>
                </a:solidFill>
                <a:latin typeface="Arial" panose="020B0604020202020204" pitchFamily="34" charset="0"/>
                <a:cs typeface="Arial" panose="020B0604020202020204" pitchFamily="34" charset="0"/>
              </a:rPr>
              <a:t>exp</a:t>
            </a:r>
            <a:r>
              <a:rPr lang="en-US" dirty="0">
                <a:solidFill>
                  <a:schemeClr val="tx2"/>
                </a:solidFill>
                <a:latin typeface="Arial" panose="020B0604020202020204" pitchFamily="34" charset="0"/>
                <a:cs typeface="Arial" panose="020B0604020202020204" pitchFamily="34" charset="0"/>
              </a:rPr>
              <a:t>-simple</a:t>
            </a:r>
          </a:p>
          <a:p>
            <a:pPr marL="457200" indent="-457200">
              <a:spcBef>
                <a:spcPts val="600"/>
              </a:spcBef>
            </a:pPr>
            <a:r>
              <a:rPr lang="es-ES" dirty="0">
                <a:solidFill>
                  <a:schemeClr val="tx2"/>
                </a:solidFill>
                <a:latin typeface="Arial" panose="020B0604020202020204" pitchFamily="34" charset="0"/>
                <a:cs typeface="Arial" panose="020B0604020202020204" pitchFamily="34" charset="0"/>
              </a:rPr>
              <a:t>resto-</a:t>
            </a:r>
            <a:r>
              <a:rPr lang="es-ES" dirty="0" err="1">
                <a:solidFill>
                  <a:schemeClr val="tx2"/>
                </a:solidFill>
                <a:latin typeface="Arial" panose="020B0604020202020204" pitchFamily="34" charset="0"/>
                <a:cs typeface="Arial" panose="020B0604020202020204" pitchFamily="34" charset="0"/>
              </a:rPr>
              <a:t>exp</a:t>
            </a:r>
            <a:r>
              <a:rPr lang="es-ES" dirty="0">
                <a:solidFill>
                  <a:schemeClr val="tx2"/>
                </a:solidFill>
                <a:latin typeface="Arial" panose="020B0604020202020204" pitchFamily="34" charset="0"/>
                <a:cs typeface="Arial" panose="020B0604020202020204" pitchFamily="34" charset="0"/>
              </a:rPr>
              <a:t>-simple </a:t>
            </a:r>
            <a:r>
              <a:rPr lang="es-ES" dirty="0">
                <a:solidFill>
                  <a:schemeClr val="tx2"/>
                </a:solidFill>
                <a:latin typeface="Arial" panose="020B0604020202020204" pitchFamily="34" charset="0"/>
                <a:cs typeface="Arial" panose="020B0604020202020204" pitchFamily="34" charset="0"/>
                <a:sym typeface="Symbol" panose="05050102010706020507" pitchFamily="18" charset="2"/>
              </a:rPr>
              <a:t></a:t>
            </a:r>
            <a:r>
              <a:rPr lang="es-ES" dirty="0">
                <a:solidFill>
                  <a:schemeClr val="tx2"/>
                </a:solidFill>
                <a:latin typeface="Arial" panose="020B0604020202020204" pitchFamily="34" charset="0"/>
                <a:cs typeface="Arial" panose="020B0604020202020204" pitchFamily="34" charset="0"/>
              </a:rPr>
              <a:t> </a:t>
            </a:r>
            <a:r>
              <a:rPr lang="es-ES" dirty="0" err="1">
                <a:solidFill>
                  <a:schemeClr val="tx2"/>
                </a:solidFill>
                <a:latin typeface="Arial" panose="020B0604020202020204" pitchFamily="34" charset="0"/>
                <a:cs typeface="Arial" panose="020B0604020202020204" pitchFamily="34" charset="0"/>
              </a:rPr>
              <a:t>opsuma</a:t>
            </a:r>
            <a:r>
              <a:rPr lang="es-ES" dirty="0">
                <a:solidFill>
                  <a:schemeClr val="tx2"/>
                </a:solidFill>
                <a:latin typeface="Arial" panose="020B0604020202020204" pitchFamily="34" charset="0"/>
                <a:cs typeface="Arial" panose="020B0604020202020204" pitchFamily="34" charset="0"/>
              </a:rPr>
              <a:t> </a:t>
            </a:r>
            <a:r>
              <a:rPr lang="es-ES" dirty="0" err="1">
                <a:solidFill>
                  <a:schemeClr val="tx2"/>
                </a:solidFill>
                <a:latin typeface="Arial" panose="020B0604020202020204" pitchFamily="34" charset="0"/>
                <a:cs typeface="Arial" panose="020B0604020202020204" pitchFamily="34" charset="0"/>
              </a:rPr>
              <a:t>term</a:t>
            </a:r>
            <a:r>
              <a:rPr lang="es-ES" dirty="0">
                <a:solidFill>
                  <a:schemeClr val="tx2"/>
                </a:solidFill>
                <a:latin typeface="Arial" panose="020B0604020202020204" pitchFamily="34" charset="0"/>
                <a:cs typeface="Arial" panose="020B0604020202020204" pitchFamily="34" charset="0"/>
              </a:rPr>
              <a:t> resto-</a:t>
            </a:r>
            <a:r>
              <a:rPr lang="es-ES" dirty="0" err="1">
                <a:solidFill>
                  <a:schemeClr val="tx2"/>
                </a:solidFill>
                <a:latin typeface="Arial" panose="020B0604020202020204" pitchFamily="34" charset="0"/>
                <a:cs typeface="Arial" panose="020B0604020202020204" pitchFamily="34" charset="0"/>
              </a:rPr>
              <a:t>exp</a:t>
            </a:r>
            <a:r>
              <a:rPr lang="es-ES" dirty="0">
                <a:solidFill>
                  <a:schemeClr val="tx2"/>
                </a:solidFill>
                <a:latin typeface="Arial" panose="020B0604020202020204" pitchFamily="34" charset="0"/>
                <a:cs typeface="Arial" panose="020B0604020202020204" pitchFamily="34" charset="0"/>
              </a:rPr>
              <a:t>-simple | </a:t>
            </a:r>
            <a:r>
              <a:rPr lang="es-ES" dirty="0" err="1">
                <a:solidFill>
                  <a:schemeClr val="tx2"/>
                </a:solidFill>
                <a:latin typeface="Arial" panose="020B0604020202020204" pitchFamily="34" charset="0"/>
                <a:cs typeface="Arial" panose="020B0604020202020204" pitchFamily="34" charset="0"/>
              </a:rPr>
              <a:t>nil</a:t>
            </a:r>
            <a:endParaRPr lang="en-US" dirty="0">
              <a:solidFill>
                <a:schemeClr val="tx2"/>
              </a:solidFill>
              <a:latin typeface="Arial" panose="020B0604020202020204" pitchFamily="34" charset="0"/>
              <a:cs typeface="Arial" panose="020B0604020202020204" pitchFamily="34" charset="0"/>
            </a:endParaRPr>
          </a:p>
          <a:p>
            <a:pPr marL="457200" indent="-457200">
              <a:spcBef>
                <a:spcPts val="600"/>
              </a:spcBef>
            </a:pPr>
            <a:r>
              <a:rPr lang="es-ES" dirty="0" err="1">
                <a:solidFill>
                  <a:schemeClr val="tx2"/>
                </a:solidFill>
                <a:latin typeface="Arial" panose="020B0604020202020204" pitchFamily="34" charset="0"/>
                <a:cs typeface="Arial" panose="020B0604020202020204" pitchFamily="34" charset="0"/>
              </a:rPr>
              <a:t>addop</a:t>
            </a:r>
            <a:r>
              <a:rPr lang="es-ES" dirty="0">
                <a:solidFill>
                  <a:schemeClr val="tx2"/>
                </a:solidFill>
                <a:latin typeface="Arial" panose="020B0604020202020204" pitchFamily="34" charset="0"/>
                <a:cs typeface="Arial" panose="020B0604020202020204" pitchFamily="34" charset="0"/>
              </a:rPr>
              <a:t> </a:t>
            </a:r>
            <a:r>
              <a:rPr lang="es-ES" dirty="0">
                <a:solidFill>
                  <a:schemeClr val="tx2"/>
                </a:solidFill>
                <a:latin typeface="Arial" panose="020B0604020202020204" pitchFamily="34" charset="0"/>
                <a:cs typeface="Arial" panose="020B0604020202020204" pitchFamily="34" charset="0"/>
                <a:sym typeface="Symbol" panose="05050102010706020507" pitchFamily="18" charset="2"/>
              </a:rPr>
              <a:t></a:t>
            </a:r>
            <a:r>
              <a:rPr lang="es-ES" dirty="0">
                <a:solidFill>
                  <a:schemeClr val="tx2"/>
                </a:solidFill>
                <a:latin typeface="Arial" panose="020B0604020202020204" pitchFamily="34" charset="0"/>
                <a:cs typeface="Arial" panose="020B0604020202020204" pitchFamily="34" charset="0"/>
              </a:rPr>
              <a:t> + | -</a:t>
            </a:r>
            <a:endParaRPr lang="en-US" dirty="0">
              <a:solidFill>
                <a:schemeClr val="tx2"/>
              </a:solidFill>
              <a:latin typeface="Arial" panose="020B0604020202020204" pitchFamily="34" charset="0"/>
              <a:cs typeface="Arial" panose="020B0604020202020204" pitchFamily="34" charset="0"/>
            </a:endParaRPr>
          </a:p>
          <a:p>
            <a:pPr marL="457200" indent="-457200">
              <a:spcBef>
                <a:spcPts val="600"/>
              </a:spcBef>
            </a:pPr>
            <a:r>
              <a:rPr lang="en-US" dirty="0">
                <a:solidFill>
                  <a:schemeClr val="tx2"/>
                </a:solidFill>
                <a:latin typeface="Arial" panose="020B0604020202020204" pitchFamily="34" charset="0"/>
                <a:cs typeface="Arial" panose="020B0604020202020204" pitchFamily="34" charset="0"/>
              </a:rPr>
              <a:t>term </a:t>
            </a:r>
            <a:r>
              <a:rPr lang="es-ES" dirty="0">
                <a:solidFill>
                  <a:schemeClr val="tx2"/>
                </a:solidFill>
                <a:latin typeface="Arial" panose="020B0604020202020204" pitchFamily="34" charset="0"/>
                <a:cs typeface="Arial" panose="020B0604020202020204" pitchFamily="34" charset="0"/>
                <a:sym typeface="Symbol" panose="05050102010706020507" pitchFamily="18" charset="2"/>
              </a:rPr>
              <a:t></a:t>
            </a:r>
            <a:r>
              <a:rPr lang="es-ES" dirty="0">
                <a:solidFill>
                  <a:schemeClr val="tx2"/>
                </a:solidFill>
                <a:latin typeface="Arial" panose="020B0604020202020204" pitchFamily="34" charset="0"/>
                <a:cs typeface="Arial" panose="020B0604020202020204" pitchFamily="34" charset="0"/>
              </a:rPr>
              <a:t> </a:t>
            </a:r>
            <a:r>
              <a:rPr lang="en-US" dirty="0">
                <a:solidFill>
                  <a:schemeClr val="tx2"/>
                </a:solidFill>
                <a:latin typeface="Arial" panose="020B0604020202020204" pitchFamily="34" charset="0"/>
                <a:cs typeface="Arial" panose="020B0604020202020204" pitchFamily="34" charset="0"/>
              </a:rPr>
              <a:t>factor resto-term</a:t>
            </a:r>
          </a:p>
          <a:p>
            <a:pPr marL="457200" indent="-457200">
              <a:spcBef>
                <a:spcPts val="600"/>
              </a:spcBef>
            </a:pPr>
            <a:r>
              <a:rPr lang="en-US" dirty="0">
                <a:solidFill>
                  <a:schemeClr val="tx2"/>
                </a:solidFill>
                <a:latin typeface="Arial" panose="020B0604020202020204" pitchFamily="34" charset="0"/>
                <a:cs typeface="Arial" panose="020B0604020202020204" pitchFamily="34" charset="0"/>
              </a:rPr>
              <a:t>resto-term </a:t>
            </a:r>
            <a:r>
              <a:rPr lang="es-ES" dirty="0">
                <a:solidFill>
                  <a:schemeClr val="tx2"/>
                </a:solidFill>
                <a:latin typeface="Arial" panose="020B0604020202020204" pitchFamily="34" charset="0"/>
                <a:cs typeface="Arial" panose="020B0604020202020204" pitchFamily="34" charset="0"/>
                <a:sym typeface="Symbol" panose="05050102010706020507" pitchFamily="18" charset="2"/>
              </a:rPr>
              <a:t></a:t>
            </a:r>
            <a:r>
              <a:rPr lang="es-ES" dirty="0">
                <a:solidFill>
                  <a:schemeClr val="tx2"/>
                </a:solidFill>
                <a:latin typeface="Arial" panose="020B0604020202020204" pitchFamily="34" charset="0"/>
                <a:cs typeface="Arial" panose="020B0604020202020204" pitchFamily="34" charset="0"/>
              </a:rPr>
              <a:t> </a:t>
            </a:r>
            <a:r>
              <a:rPr lang="en-US" dirty="0" err="1">
                <a:solidFill>
                  <a:schemeClr val="tx2"/>
                </a:solidFill>
                <a:latin typeface="Arial" panose="020B0604020202020204" pitchFamily="34" charset="0"/>
                <a:cs typeface="Arial" panose="020B0604020202020204" pitchFamily="34" charset="0"/>
              </a:rPr>
              <a:t>opmult</a:t>
            </a:r>
            <a:r>
              <a:rPr lang="en-US" dirty="0">
                <a:solidFill>
                  <a:schemeClr val="tx2"/>
                </a:solidFill>
                <a:latin typeface="Arial" panose="020B0604020202020204" pitchFamily="34" charset="0"/>
                <a:cs typeface="Arial" panose="020B0604020202020204" pitchFamily="34" charset="0"/>
              </a:rPr>
              <a:t> factor resto-term| nil</a:t>
            </a:r>
          </a:p>
          <a:p>
            <a:pPr marL="457200" indent="-457200">
              <a:spcBef>
                <a:spcPts val="600"/>
              </a:spcBef>
            </a:pPr>
            <a:r>
              <a:rPr lang="es-ES" dirty="0" err="1">
                <a:solidFill>
                  <a:schemeClr val="tx2"/>
                </a:solidFill>
                <a:latin typeface="Arial" panose="020B0604020202020204" pitchFamily="34" charset="0"/>
                <a:cs typeface="Arial" panose="020B0604020202020204" pitchFamily="34" charset="0"/>
              </a:rPr>
              <a:t>opmult</a:t>
            </a:r>
            <a:r>
              <a:rPr lang="es-ES" dirty="0">
                <a:solidFill>
                  <a:schemeClr val="tx2"/>
                </a:solidFill>
                <a:latin typeface="Arial" panose="020B0604020202020204" pitchFamily="34" charset="0"/>
                <a:cs typeface="Arial" panose="020B0604020202020204" pitchFamily="34" charset="0"/>
              </a:rPr>
              <a:t> </a:t>
            </a:r>
            <a:r>
              <a:rPr lang="es-ES" dirty="0">
                <a:solidFill>
                  <a:schemeClr val="tx2"/>
                </a:solidFill>
                <a:latin typeface="Arial" panose="020B0604020202020204" pitchFamily="34" charset="0"/>
                <a:cs typeface="Arial" panose="020B0604020202020204" pitchFamily="34" charset="0"/>
                <a:sym typeface="Symbol" panose="05050102010706020507" pitchFamily="18" charset="2"/>
              </a:rPr>
              <a:t></a:t>
            </a:r>
            <a:r>
              <a:rPr lang="es-ES" dirty="0">
                <a:solidFill>
                  <a:schemeClr val="tx2"/>
                </a:solidFill>
                <a:latin typeface="Arial" panose="020B0604020202020204" pitchFamily="34" charset="0"/>
                <a:cs typeface="Arial" panose="020B0604020202020204" pitchFamily="34" charset="0"/>
              </a:rPr>
              <a:t> * | /</a:t>
            </a:r>
            <a:endParaRPr lang="en-US" dirty="0">
              <a:solidFill>
                <a:schemeClr val="tx2"/>
              </a:solidFill>
              <a:latin typeface="Arial" panose="020B0604020202020204" pitchFamily="34" charset="0"/>
              <a:cs typeface="Arial" panose="020B0604020202020204" pitchFamily="34" charset="0"/>
            </a:endParaRPr>
          </a:p>
          <a:p>
            <a:pPr marL="457200" indent="-457200">
              <a:spcBef>
                <a:spcPts val="600"/>
              </a:spcBef>
            </a:pPr>
            <a:r>
              <a:rPr lang="es-ES" dirty="0">
                <a:solidFill>
                  <a:schemeClr val="tx2"/>
                </a:solidFill>
                <a:latin typeface="Arial" panose="020B0604020202020204" pitchFamily="34" charset="0"/>
                <a:cs typeface="Arial" panose="020B0604020202020204" pitchFamily="34" charset="0"/>
              </a:rPr>
              <a:t>factor </a:t>
            </a:r>
            <a:r>
              <a:rPr lang="es-ES" dirty="0">
                <a:solidFill>
                  <a:schemeClr val="tx2"/>
                </a:solidFill>
                <a:latin typeface="Arial" panose="020B0604020202020204" pitchFamily="34" charset="0"/>
                <a:cs typeface="Arial" panose="020B0604020202020204" pitchFamily="34" charset="0"/>
                <a:sym typeface="Symbol" panose="05050102010706020507" pitchFamily="18" charset="2"/>
              </a:rPr>
              <a:t></a:t>
            </a:r>
            <a:r>
              <a:rPr lang="es-ES" dirty="0">
                <a:solidFill>
                  <a:schemeClr val="tx2"/>
                </a:solidFill>
                <a:latin typeface="Arial" panose="020B0604020202020204" pitchFamily="34" charset="0"/>
                <a:cs typeface="Arial" panose="020B0604020202020204" pitchFamily="34" charset="0"/>
              </a:rPr>
              <a:t> ( </a:t>
            </a:r>
            <a:r>
              <a:rPr lang="es-ES" dirty="0" err="1">
                <a:solidFill>
                  <a:schemeClr val="tx2"/>
                </a:solidFill>
                <a:latin typeface="Arial" panose="020B0604020202020204" pitchFamily="34" charset="0"/>
                <a:cs typeface="Arial" panose="020B0604020202020204" pitchFamily="34" charset="0"/>
              </a:rPr>
              <a:t>exp</a:t>
            </a:r>
            <a:r>
              <a:rPr lang="es-ES" dirty="0">
                <a:solidFill>
                  <a:schemeClr val="tx2"/>
                </a:solidFill>
                <a:latin typeface="Arial" panose="020B0604020202020204" pitchFamily="34" charset="0"/>
                <a:cs typeface="Arial" panose="020B0604020202020204" pitchFamily="34" charset="0"/>
              </a:rPr>
              <a:t> ) | número | identificador</a:t>
            </a:r>
            <a:endParaRPr lang="en-US" dirty="0">
              <a:solidFill>
                <a:schemeClr val="tx2"/>
              </a:solidFill>
              <a:latin typeface="Arial" panose="020B0604020202020204" pitchFamily="34" charset="0"/>
              <a:cs typeface="Arial" panose="020B0604020202020204" pitchFamily="34" charset="0"/>
            </a:endParaRPr>
          </a:p>
          <a:p>
            <a:r>
              <a:rPr lang="es-ES" dirty="0">
                <a:latin typeface="Book Antiqua" panose="02040602050305030304" pitchFamily="18" charset="0"/>
                <a:ea typeface="Times New Roman" panose="02020603050405020304" pitchFamily="18" charset="0"/>
                <a:cs typeface="Times New Roman" panose="02020603050405020304" pitchFamily="18" charset="0"/>
              </a:rPr>
              <a:t/>
            </a:r>
            <a:br>
              <a:rPr lang="es-ES" dirty="0">
                <a:latin typeface="Book Antiqua" panose="02040602050305030304" pitchFamily="18" charset="0"/>
                <a:ea typeface="Times New Roman" panose="02020603050405020304" pitchFamily="18" charset="0"/>
                <a:cs typeface="Times New Roman" panose="02020603050405020304" pitchFamily="18" charset="0"/>
              </a:rPr>
            </a:br>
            <a:endParaRPr lang="en-US" dirty="0"/>
          </a:p>
        </p:txBody>
      </p:sp>
      <p:sp>
        <p:nvSpPr>
          <p:cNvPr id="11" name="Rectángulo 10"/>
          <p:cNvSpPr/>
          <p:nvPr/>
        </p:nvSpPr>
        <p:spPr>
          <a:xfrm>
            <a:off x="1000834" y="2277546"/>
            <a:ext cx="9426055" cy="369332"/>
          </a:xfrm>
          <a:prstGeom prst="rect">
            <a:avLst/>
          </a:prstGeom>
        </p:spPr>
        <p:txBody>
          <a:bodyPr wrap="square">
            <a:spAutoFit/>
          </a:bodyPr>
          <a:lstStyle/>
          <a:p>
            <a:pPr algn="just">
              <a:spcBef>
                <a:spcPts val="600"/>
              </a:spcBef>
              <a:spcAft>
                <a:spcPts val="600"/>
              </a:spcAft>
            </a:pPr>
            <a:r>
              <a:rPr lang="es-ES" b="1" dirty="0">
                <a:solidFill>
                  <a:schemeClr val="tx2"/>
                </a:solidFill>
                <a:latin typeface="Arial" panose="020B0604020202020204" pitchFamily="34" charset="0"/>
                <a:cs typeface="Arial" panose="020B0604020202020204" pitchFamily="34" charset="0"/>
              </a:rPr>
              <a:t>Gramática para definir un </a:t>
            </a:r>
            <a:r>
              <a:rPr lang="es-ES" b="1" dirty="0" err="1" smtClean="0">
                <a:solidFill>
                  <a:schemeClr val="tx2"/>
                </a:solidFill>
                <a:latin typeface="Arial" panose="020B0604020202020204" pitchFamily="34" charset="0"/>
                <a:cs typeface="Arial" panose="020B0604020202020204" pitchFamily="34" charset="0"/>
              </a:rPr>
              <a:t>lenguajde</a:t>
            </a:r>
            <a:r>
              <a:rPr lang="es-ES" b="1" dirty="0" smtClean="0">
                <a:solidFill>
                  <a:schemeClr val="tx2"/>
                </a:solidFill>
                <a:latin typeface="Arial" panose="020B0604020202020204" pitchFamily="34" charset="0"/>
                <a:cs typeface="Arial" panose="020B0604020202020204" pitchFamily="34" charset="0"/>
              </a:rPr>
              <a:t> de programación simple</a:t>
            </a:r>
            <a:endParaRPr lang="es-ES"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15772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889219" y="0"/>
            <a:ext cx="9426055" cy="461665"/>
          </a:xfrm>
          <a:prstGeom prst="rect">
            <a:avLst/>
          </a:prstGeom>
        </p:spPr>
        <p:txBody>
          <a:bodyPr wrap="square">
            <a:spAutoFit/>
          </a:bodyPr>
          <a:lstStyle/>
          <a:p>
            <a:pPr algn="just">
              <a:spcBef>
                <a:spcPts val="600"/>
              </a:spcBef>
              <a:spcAft>
                <a:spcPts val="600"/>
              </a:spcAft>
            </a:pPr>
            <a:r>
              <a:rPr lang="es-ES" sz="2400" b="1" dirty="0" smtClean="0">
                <a:solidFill>
                  <a:schemeClr val="tx2"/>
                </a:solidFill>
                <a:latin typeface="Arial" panose="020B0604020202020204" pitchFamily="34" charset="0"/>
                <a:cs typeface="Arial" panose="020B0604020202020204" pitchFamily="34" charset="0"/>
              </a:rPr>
              <a:t>A partir de la gramática libre de contexto </a:t>
            </a:r>
            <a:endParaRPr lang="es-ES" sz="2400" dirty="0">
              <a:solidFill>
                <a:schemeClr val="tx2"/>
              </a:solidFill>
              <a:latin typeface="Arial" panose="020B0604020202020204" pitchFamily="34" charset="0"/>
              <a:cs typeface="Arial" panose="020B0604020202020204" pitchFamily="34" charset="0"/>
            </a:endParaRPr>
          </a:p>
        </p:txBody>
      </p:sp>
      <p:pic>
        <p:nvPicPr>
          <p:cNvPr id="8" name="Imagen 7"/>
          <p:cNvPicPr>
            <a:picLocks noChangeAspect="1"/>
          </p:cNvPicPr>
          <p:nvPr/>
        </p:nvPicPr>
        <p:blipFill>
          <a:blip r:embed="rId2"/>
          <a:stretch>
            <a:fillRect/>
          </a:stretch>
        </p:blipFill>
        <p:spPr>
          <a:xfrm>
            <a:off x="889219" y="503037"/>
            <a:ext cx="5391150" cy="1752600"/>
          </a:xfrm>
          <a:prstGeom prst="rect">
            <a:avLst/>
          </a:prstGeom>
          <a:ln w="25400">
            <a:solidFill>
              <a:schemeClr val="accent1"/>
            </a:solidFill>
          </a:ln>
        </p:spPr>
      </p:pic>
      <p:pic>
        <p:nvPicPr>
          <p:cNvPr id="9" name="Imagen 8"/>
          <p:cNvPicPr>
            <a:picLocks noChangeAspect="1"/>
          </p:cNvPicPr>
          <p:nvPr/>
        </p:nvPicPr>
        <p:blipFill>
          <a:blip r:embed="rId3"/>
          <a:stretch>
            <a:fillRect/>
          </a:stretch>
        </p:blipFill>
        <p:spPr>
          <a:xfrm>
            <a:off x="3421431" y="2712195"/>
            <a:ext cx="8420100" cy="3981450"/>
          </a:xfrm>
          <a:prstGeom prst="rect">
            <a:avLst/>
          </a:prstGeom>
          <a:ln w="25400">
            <a:solidFill>
              <a:schemeClr val="accent1"/>
            </a:solidFill>
          </a:ln>
        </p:spPr>
      </p:pic>
      <p:sp>
        <p:nvSpPr>
          <p:cNvPr id="13" name="Flecha doblada hacia arriba 12"/>
          <p:cNvSpPr/>
          <p:nvPr/>
        </p:nvSpPr>
        <p:spPr>
          <a:xfrm flipV="1">
            <a:off x="6280370" y="1423691"/>
            <a:ext cx="1785458" cy="128850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uadroTexto 13"/>
          <p:cNvSpPr txBox="1"/>
          <p:nvPr/>
        </p:nvSpPr>
        <p:spPr>
          <a:xfrm>
            <a:off x="8065828" y="2255637"/>
            <a:ext cx="4043094" cy="400110"/>
          </a:xfrm>
          <a:prstGeom prst="rect">
            <a:avLst/>
          </a:prstGeom>
          <a:noFill/>
        </p:spPr>
        <p:txBody>
          <a:bodyPr wrap="none" rtlCol="0">
            <a:spAutoFit/>
          </a:bodyPr>
          <a:lstStyle/>
          <a:p>
            <a:r>
              <a:rPr lang="es-ES" sz="2000" b="1" dirty="0">
                <a:solidFill>
                  <a:schemeClr val="tx2"/>
                </a:solidFill>
                <a:latin typeface="Arial" panose="020B0604020202020204" pitchFamily="34" charset="0"/>
                <a:cs typeface="Arial" panose="020B0604020202020204" pitchFamily="34" charset="0"/>
              </a:rPr>
              <a:t>Se construye el árbol sintáctico</a:t>
            </a:r>
            <a:endParaRPr lang="en-US" sz="2000" b="1"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10186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a:blip r:embed="rId2"/>
          <a:stretch>
            <a:fillRect/>
          </a:stretch>
        </p:blipFill>
        <p:spPr>
          <a:xfrm>
            <a:off x="1197429" y="1258501"/>
            <a:ext cx="9601200" cy="3285082"/>
          </a:xfrm>
          <a:prstGeom prst="rect">
            <a:avLst/>
          </a:prstGeom>
          <a:ln w="25400">
            <a:solidFill>
              <a:schemeClr val="accent1">
                <a:shade val="50000"/>
              </a:schemeClr>
            </a:solidFill>
          </a:ln>
        </p:spPr>
      </p:pic>
    </p:spTree>
    <p:extLst>
      <p:ext uri="{BB962C8B-B14F-4D97-AF65-F5344CB8AC3E}">
        <p14:creationId xmlns:p14="http://schemas.microsoft.com/office/powerpoint/2010/main" val="23342001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119086" y="190438"/>
            <a:ext cx="8722259" cy="6515162"/>
          </a:xfrm>
          <a:prstGeom prst="rect">
            <a:avLst/>
          </a:prstGeom>
          <a:ln w="25400">
            <a:solidFill>
              <a:schemeClr val="accent1">
                <a:shade val="50000"/>
                <a:alpha val="97000"/>
              </a:schemeClr>
            </a:solidFill>
          </a:ln>
        </p:spPr>
      </p:pic>
    </p:spTree>
    <p:extLst>
      <p:ext uri="{BB962C8B-B14F-4D97-AF65-F5344CB8AC3E}">
        <p14:creationId xmlns:p14="http://schemas.microsoft.com/office/powerpoint/2010/main" val="2230743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D2CC18-3719-4444-8391-5A4C0657329C}"/>
              </a:ext>
            </a:extLst>
          </p:cNvPr>
          <p:cNvSpPr>
            <a:spLocks noGrp="1"/>
          </p:cNvSpPr>
          <p:nvPr>
            <p:ph type="title"/>
          </p:nvPr>
        </p:nvSpPr>
        <p:spPr>
          <a:xfrm>
            <a:off x="2211056" y="1571925"/>
            <a:ext cx="8993756" cy="2659812"/>
          </a:xfrm>
        </p:spPr>
        <p:txBody>
          <a:bodyPr>
            <a:normAutofit/>
          </a:bodyPr>
          <a:lstStyle/>
          <a:p>
            <a:pPr algn="ctr"/>
            <a:r>
              <a:rPr lang="es-ES" dirty="0"/>
              <a:t>Unidad </a:t>
            </a:r>
            <a:r>
              <a:rPr lang="es-ES" dirty="0" smtClean="0"/>
              <a:t>6: </a:t>
            </a:r>
            <a:r>
              <a:rPr lang="es-ES" dirty="0" smtClean="0"/>
              <a:t/>
            </a:r>
            <a:br>
              <a:rPr lang="es-ES" dirty="0" smtClean="0"/>
            </a:br>
            <a:r>
              <a:rPr lang="es-ES" dirty="0"/>
              <a:t/>
            </a:r>
            <a:br>
              <a:rPr lang="es-ES" dirty="0"/>
            </a:br>
            <a:r>
              <a:rPr lang="en-US" dirty="0" err="1" smtClean="0"/>
              <a:t>Compiladores</a:t>
            </a:r>
            <a:endParaRPr lang="es-AR" dirty="0"/>
          </a:p>
        </p:txBody>
      </p:sp>
    </p:spTree>
    <p:extLst>
      <p:ext uri="{BB962C8B-B14F-4D97-AF65-F5344CB8AC3E}">
        <p14:creationId xmlns:p14="http://schemas.microsoft.com/office/powerpoint/2010/main" val="27370376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932098" y="132568"/>
            <a:ext cx="10955102"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eaLnBrk="0" hangingPunct="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eaLnBrk="0" hangingPunct="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eaLnBrk="0" hangingPunct="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eaLnBrk="0" hangingPunct="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50000"/>
              </a:spcBef>
              <a:buClrTx/>
              <a:buSzTx/>
              <a:buFontTx/>
              <a:buNone/>
            </a:pPr>
            <a:r>
              <a:rPr lang="es-AR" altLang="es-EC" sz="2800" b="1" dirty="0" smtClean="0">
                <a:solidFill>
                  <a:schemeClr val="tx2"/>
                </a:solidFill>
                <a:latin typeface="Arial" panose="020B0604020202020204" pitchFamily="34" charset="0"/>
                <a:ea typeface="+mj-ea"/>
                <a:cs typeface="Arial" panose="020B0604020202020204" pitchFamily="34" charset="0"/>
              </a:rPr>
              <a:t>Estructura de un compilador</a:t>
            </a:r>
          </a:p>
          <a:p>
            <a:pPr eaLnBrk="1" hangingPunct="1">
              <a:spcBef>
                <a:spcPct val="50000"/>
              </a:spcBef>
              <a:buClrTx/>
              <a:buSzTx/>
              <a:buFontTx/>
              <a:buNone/>
            </a:pPr>
            <a:r>
              <a:rPr lang="es-AR" altLang="es-EC" sz="2400" b="1" dirty="0" smtClean="0">
                <a:solidFill>
                  <a:schemeClr val="tx2"/>
                </a:solidFill>
                <a:latin typeface="Arial" panose="020B0604020202020204" pitchFamily="34" charset="0"/>
                <a:ea typeface="+mj-ea"/>
                <a:cs typeface="Arial" panose="020B0604020202020204" pitchFamily="34" charset="0"/>
              </a:rPr>
              <a:t>Para la realización del proceso de traducción es necesario dividir el compilador en varias fases</a:t>
            </a:r>
            <a:r>
              <a:rPr lang="es-AR" altLang="es-EC" sz="1600" dirty="0" smtClean="0">
                <a:latin typeface="Times New Roman" panose="02020603050405020304" pitchFamily="18" charset="0"/>
              </a:rPr>
              <a:t>.</a:t>
            </a:r>
            <a:endParaRPr lang="es-AR" altLang="es-EC" sz="1600" dirty="0">
              <a:latin typeface="Times New Roman" panose="02020603050405020304" pitchFamily="18" charset="0"/>
            </a:endParaRPr>
          </a:p>
        </p:txBody>
      </p:sp>
      <p:pic>
        <p:nvPicPr>
          <p:cNvPr id="2" name="Imagen 1"/>
          <p:cNvPicPr>
            <a:picLocks noChangeAspect="1"/>
          </p:cNvPicPr>
          <p:nvPr/>
        </p:nvPicPr>
        <p:blipFill>
          <a:blip r:embed="rId2"/>
          <a:stretch>
            <a:fillRect/>
          </a:stretch>
        </p:blipFill>
        <p:spPr>
          <a:xfrm>
            <a:off x="2833829" y="1715596"/>
            <a:ext cx="7534275" cy="4638675"/>
          </a:xfrm>
          <a:prstGeom prst="rect">
            <a:avLst/>
          </a:prstGeom>
        </p:spPr>
      </p:pic>
    </p:spTree>
    <p:extLst>
      <p:ext uri="{BB962C8B-B14F-4D97-AF65-F5344CB8AC3E}">
        <p14:creationId xmlns:p14="http://schemas.microsoft.com/office/powerpoint/2010/main" val="20930854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854083" y="1924334"/>
            <a:ext cx="9537178" cy="2613617"/>
          </a:xfrm>
          <a:prstGeom prst="rect">
            <a:avLst/>
          </a:prstGeom>
        </p:spPr>
      </p:pic>
      <p:sp>
        <p:nvSpPr>
          <p:cNvPr id="3" name="Rectángulo 2"/>
          <p:cNvSpPr/>
          <p:nvPr/>
        </p:nvSpPr>
        <p:spPr>
          <a:xfrm>
            <a:off x="1287439" y="621942"/>
            <a:ext cx="9412406" cy="461665"/>
          </a:xfrm>
          <a:prstGeom prst="rect">
            <a:avLst/>
          </a:prstGeom>
        </p:spPr>
        <p:txBody>
          <a:bodyPr wrap="square">
            <a:spAutoFit/>
          </a:bodyPr>
          <a:lstStyle/>
          <a:p>
            <a:pPr>
              <a:spcBef>
                <a:spcPct val="50000"/>
              </a:spcBef>
            </a:pPr>
            <a:r>
              <a:rPr lang="es-AR" altLang="es-EC" sz="2400" b="1" dirty="0" smtClean="0">
                <a:solidFill>
                  <a:schemeClr val="tx2"/>
                </a:solidFill>
                <a:latin typeface="Arial" panose="020B0604020202020204" pitchFamily="34" charset="0"/>
                <a:ea typeface="+mj-ea"/>
                <a:cs typeface="Arial" panose="020B0604020202020204" pitchFamily="34" charset="0"/>
              </a:rPr>
              <a:t>Las fases de un compilador se agrupan en dos partes o etapas</a:t>
            </a:r>
            <a:endParaRPr lang="es-AR" altLang="es-EC" dirty="0">
              <a:latin typeface="Times New Roman" panose="02020603050405020304" pitchFamily="18" charset="0"/>
            </a:endParaRPr>
          </a:p>
        </p:txBody>
      </p:sp>
    </p:spTree>
    <p:extLst>
      <p:ext uri="{BB962C8B-B14F-4D97-AF65-F5344CB8AC3E}">
        <p14:creationId xmlns:p14="http://schemas.microsoft.com/office/powerpoint/2010/main" val="2376063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86188" y="204716"/>
            <a:ext cx="10714410" cy="6155531"/>
          </a:xfrm>
          <a:prstGeom prst="rect">
            <a:avLst/>
          </a:prstGeom>
        </p:spPr>
        <p:txBody>
          <a:bodyPr wrap="square">
            <a:spAutoFit/>
          </a:bodyPr>
          <a:lstStyle/>
          <a:p>
            <a:pPr marL="457200" indent="-457200" algn="just">
              <a:spcBef>
                <a:spcPct val="50000"/>
              </a:spcBef>
              <a:buFont typeface="Arial" panose="020B0604020202020204" pitchFamily="34" charset="0"/>
              <a:buChar char="•"/>
            </a:pPr>
            <a:r>
              <a:rPr lang="es-AR" altLang="es-EC" sz="2800" b="1" dirty="0" smtClean="0">
                <a:solidFill>
                  <a:schemeClr val="tx2"/>
                </a:solidFill>
                <a:latin typeface="Arial" panose="020B0604020202020204" pitchFamily="34" charset="0"/>
                <a:ea typeface="+mj-ea"/>
                <a:cs typeface="Arial" panose="020B0604020202020204" pitchFamily="34" charset="0"/>
              </a:rPr>
              <a:t>Análisis léxico: </a:t>
            </a:r>
            <a:endParaRPr lang="es-AR" altLang="es-EC" sz="2400" b="1" dirty="0" smtClean="0">
              <a:solidFill>
                <a:schemeClr val="tx2"/>
              </a:solidFill>
              <a:latin typeface="Arial" panose="020B0604020202020204" pitchFamily="34" charset="0"/>
              <a:ea typeface="+mj-ea"/>
              <a:cs typeface="Arial" panose="020B0604020202020204" pitchFamily="34" charset="0"/>
            </a:endParaRPr>
          </a:p>
          <a:p>
            <a:pPr lvl="2" algn="just">
              <a:spcBef>
                <a:spcPct val="50000"/>
              </a:spcBef>
            </a:pPr>
            <a:r>
              <a:rPr lang="es-AR" altLang="es-EC" sz="2400" b="1" dirty="0">
                <a:solidFill>
                  <a:schemeClr val="tx2"/>
                </a:solidFill>
                <a:latin typeface="Arial" panose="020B0604020202020204" pitchFamily="34" charset="0"/>
                <a:ea typeface="+mj-ea"/>
                <a:cs typeface="Arial" panose="020B0604020202020204" pitchFamily="34" charset="0"/>
              </a:rPr>
              <a:t>Lee caracteres uno a uno desde la entrada y va formando grupos de caracteres con alguna relación entre sí llamados </a:t>
            </a:r>
            <a:r>
              <a:rPr lang="es-AR" altLang="es-EC" sz="2400" b="1" dirty="0" err="1">
                <a:solidFill>
                  <a:schemeClr val="tx2"/>
                </a:solidFill>
                <a:latin typeface="Arial" panose="020B0604020202020204" pitchFamily="34" charset="0"/>
                <a:ea typeface="+mj-ea"/>
                <a:cs typeface="Arial" panose="020B0604020202020204" pitchFamily="34" charset="0"/>
              </a:rPr>
              <a:t>tokens</a:t>
            </a:r>
            <a:r>
              <a:rPr lang="es-AR" altLang="es-EC" sz="2400" b="1" dirty="0">
                <a:solidFill>
                  <a:schemeClr val="tx2"/>
                </a:solidFill>
                <a:latin typeface="Arial" panose="020B0604020202020204" pitchFamily="34" charset="0"/>
                <a:ea typeface="+mj-ea"/>
                <a:cs typeface="Arial" panose="020B0604020202020204" pitchFamily="34" charset="0"/>
              </a:rPr>
              <a:t>, los que serán la entrada para la siguiente etapa del compilador.</a:t>
            </a:r>
          </a:p>
          <a:p>
            <a:pPr marL="457200" lvl="2" indent="-457200" algn="just">
              <a:spcBef>
                <a:spcPct val="50000"/>
              </a:spcBef>
              <a:buFont typeface="Arial" panose="020B0604020202020204" pitchFamily="34" charset="0"/>
              <a:buChar char="•"/>
            </a:pPr>
            <a:r>
              <a:rPr lang="es-AR" altLang="es-EC" sz="2800" b="1" dirty="0" smtClean="0">
                <a:solidFill>
                  <a:schemeClr val="tx2"/>
                </a:solidFill>
                <a:latin typeface="Arial" panose="020B0604020202020204" pitchFamily="34" charset="0"/>
                <a:ea typeface="+mj-ea"/>
                <a:cs typeface="Arial" panose="020B0604020202020204" pitchFamily="34" charset="0"/>
              </a:rPr>
              <a:t>Análisis sintáctico </a:t>
            </a:r>
          </a:p>
          <a:p>
            <a:pPr lvl="2" algn="just">
              <a:spcBef>
                <a:spcPct val="50000"/>
              </a:spcBef>
            </a:pPr>
            <a:r>
              <a:rPr lang="es-AR" altLang="es-EC" sz="2400" b="1" dirty="0" smtClean="0">
                <a:solidFill>
                  <a:schemeClr val="tx2"/>
                </a:solidFill>
                <a:latin typeface="Arial" panose="020B0604020202020204" pitchFamily="34" charset="0"/>
                <a:ea typeface="+mj-ea"/>
                <a:cs typeface="Arial" panose="020B0604020202020204" pitchFamily="34" charset="0"/>
              </a:rPr>
              <a:t>Recibe como entrada los </a:t>
            </a:r>
            <a:r>
              <a:rPr lang="es-AR" altLang="es-EC" sz="2400" b="1" dirty="0" err="1" smtClean="0">
                <a:solidFill>
                  <a:schemeClr val="tx2"/>
                </a:solidFill>
                <a:latin typeface="Arial" panose="020B0604020202020204" pitchFamily="34" charset="0"/>
                <a:ea typeface="+mj-ea"/>
                <a:cs typeface="Arial" panose="020B0604020202020204" pitchFamily="34" charset="0"/>
              </a:rPr>
              <a:t>tokens</a:t>
            </a:r>
            <a:r>
              <a:rPr lang="es-AR" altLang="es-EC" sz="2400" b="1" dirty="0" smtClean="0">
                <a:solidFill>
                  <a:schemeClr val="tx2"/>
                </a:solidFill>
                <a:latin typeface="Arial" panose="020B0604020202020204" pitchFamily="34" charset="0"/>
                <a:ea typeface="+mj-ea"/>
                <a:cs typeface="Arial" panose="020B0604020202020204" pitchFamily="34" charset="0"/>
              </a:rPr>
              <a:t> que le pasa el analizador léxico y comprueba si estos van llegando en el orden correcto. La salida es un árbol sintáctico.</a:t>
            </a:r>
          </a:p>
          <a:p>
            <a:pPr lvl="2" algn="just">
              <a:spcBef>
                <a:spcPct val="50000"/>
              </a:spcBef>
            </a:pPr>
            <a:r>
              <a:rPr lang="es-AR" altLang="es-EC" sz="2400" b="1" dirty="0" smtClean="0">
                <a:solidFill>
                  <a:schemeClr val="tx2"/>
                </a:solidFill>
                <a:latin typeface="Arial" panose="020B0604020202020204" pitchFamily="34" charset="0"/>
                <a:ea typeface="+mj-ea"/>
                <a:cs typeface="Arial" panose="020B0604020202020204" pitchFamily="34" charset="0"/>
              </a:rPr>
              <a:t>Sus funciones son:</a:t>
            </a:r>
          </a:p>
          <a:p>
            <a:pPr lvl="3" indent="-457200" algn="just">
              <a:spcBef>
                <a:spcPct val="50000"/>
              </a:spcBef>
              <a:buFont typeface="Arial" panose="020B0604020202020204" pitchFamily="34" charset="0"/>
              <a:buChar char="•"/>
            </a:pPr>
            <a:r>
              <a:rPr lang="es-AR" altLang="es-EC" sz="2400" b="1" dirty="0" smtClean="0">
                <a:solidFill>
                  <a:schemeClr val="tx2"/>
                </a:solidFill>
                <a:latin typeface="Arial" panose="020B0604020202020204" pitchFamily="34" charset="0"/>
                <a:ea typeface="+mj-ea"/>
                <a:cs typeface="Arial" panose="020B0604020202020204" pitchFamily="34" charset="0"/>
              </a:rPr>
              <a:t>Aceptar lo que es válido sintácticamente y rechazar lo que no lo es</a:t>
            </a:r>
          </a:p>
          <a:p>
            <a:pPr lvl="3" indent="-457200" algn="just">
              <a:spcBef>
                <a:spcPct val="50000"/>
              </a:spcBef>
              <a:buFont typeface="Arial" panose="020B0604020202020204" pitchFamily="34" charset="0"/>
              <a:buChar char="•"/>
            </a:pPr>
            <a:r>
              <a:rPr lang="es-AR" altLang="es-EC" sz="2400" b="1" dirty="0" smtClean="0">
                <a:solidFill>
                  <a:schemeClr val="tx2"/>
                </a:solidFill>
                <a:latin typeface="Arial" panose="020B0604020202020204" pitchFamily="34" charset="0"/>
                <a:ea typeface="+mj-ea"/>
                <a:cs typeface="Arial" panose="020B0604020202020204" pitchFamily="34" charset="0"/>
              </a:rPr>
              <a:t>Hacer explícito el orden jerárquico que tienen los operadores en el lenguaje de que se trate</a:t>
            </a:r>
          </a:p>
        </p:txBody>
      </p:sp>
    </p:spTree>
    <p:extLst>
      <p:ext uri="{BB962C8B-B14F-4D97-AF65-F5344CB8AC3E}">
        <p14:creationId xmlns:p14="http://schemas.microsoft.com/office/powerpoint/2010/main" val="15289162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21658" y="261258"/>
            <a:ext cx="11125199" cy="6154058"/>
          </a:xfrm>
        </p:spPr>
        <p:txBody>
          <a:bodyPr>
            <a:normAutofit fontScale="92500" lnSpcReduction="20000"/>
          </a:bodyPr>
          <a:lstStyle/>
          <a:p>
            <a:pPr marL="457200" indent="-457200" algn="just">
              <a:spcBef>
                <a:spcPct val="50000"/>
              </a:spcBef>
              <a:buFont typeface="Arial" panose="020B0604020202020204" pitchFamily="34" charset="0"/>
              <a:buChar char="•"/>
            </a:pPr>
            <a:r>
              <a:rPr lang="es-AR" altLang="es-EC" sz="3000" b="1" dirty="0" smtClean="0">
                <a:latin typeface="Arial" panose="020B0604020202020204" pitchFamily="34" charset="0"/>
                <a:ea typeface="+mj-ea"/>
                <a:cs typeface="Arial" panose="020B0604020202020204" pitchFamily="34" charset="0"/>
              </a:rPr>
              <a:t>Análisis semántico</a:t>
            </a:r>
          </a:p>
          <a:p>
            <a:pPr marL="914400" lvl="2" indent="0" algn="just">
              <a:spcBef>
                <a:spcPct val="50000"/>
              </a:spcBef>
              <a:buNone/>
            </a:pPr>
            <a:r>
              <a:rPr lang="es-AR" altLang="es-EC" sz="2600" b="1" dirty="0">
                <a:latin typeface="Arial" panose="020B0604020202020204" pitchFamily="34" charset="0"/>
                <a:ea typeface="+mj-ea"/>
                <a:cs typeface="Arial" panose="020B0604020202020204" pitchFamily="34" charset="0"/>
              </a:rPr>
              <a:t>Trata de encontrar errores semánticos y reunir información sobre los tipos para la fase de generación de código. Se realiza verificación de tipos. La salida es un árbol semántico.</a:t>
            </a:r>
          </a:p>
          <a:p>
            <a:pPr>
              <a:spcBef>
                <a:spcPct val="50000"/>
              </a:spcBef>
              <a:buNone/>
            </a:pPr>
            <a:endParaRPr lang="es-AR" altLang="es-EC" sz="3000" b="1" dirty="0" smtClean="0">
              <a:latin typeface="Arial" panose="020B0604020202020204" pitchFamily="34" charset="0"/>
              <a:ea typeface="+mj-ea"/>
              <a:cs typeface="Arial" panose="020B0604020202020204" pitchFamily="34" charset="0"/>
            </a:endParaRPr>
          </a:p>
          <a:p>
            <a:pPr>
              <a:spcBef>
                <a:spcPct val="50000"/>
              </a:spcBef>
              <a:buNone/>
            </a:pPr>
            <a:r>
              <a:rPr lang="es-AR" altLang="es-EC" sz="3000" b="1" dirty="0" smtClean="0">
                <a:latin typeface="Arial" panose="020B0604020202020204" pitchFamily="34" charset="0"/>
                <a:ea typeface="+mj-ea"/>
                <a:cs typeface="Arial" panose="020B0604020202020204" pitchFamily="34" charset="0"/>
              </a:rPr>
              <a:t>Ejemplo:</a:t>
            </a:r>
          </a:p>
          <a:p>
            <a:pPr lvl="1">
              <a:spcBef>
                <a:spcPct val="0"/>
              </a:spcBef>
              <a:buNone/>
            </a:pPr>
            <a:r>
              <a:rPr lang="es-AR" altLang="es-EC" sz="2600" b="1" dirty="0" err="1" smtClean="0">
                <a:latin typeface="Arial" panose="020B0604020202020204" pitchFamily="34" charset="0"/>
                <a:ea typeface="+mj-ea"/>
                <a:cs typeface="Arial" panose="020B0604020202020204" pitchFamily="34" charset="0"/>
              </a:rPr>
              <a:t>int</a:t>
            </a:r>
            <a:r>
              <a:rPr lang="es-AR" altLang="es-EC" sz="2600" b="1" dirty="0" smtClean="0">
                <a:latin typeface="Arial" panose="020B0604020202020204" pitchFamily="34" charset="0"/>
                <a:ea typeface="+mj-ea"/>
                <a:cs typeface="Arial" panose="020B0604020202020204" pitchFamily="34" charset="0"/>
              </a:rPr>
              <a:t> </a:t>
            </a:r>
            <a:r>
              <a:rPr lang="es-AR" altLang="es-EC" sz="2600" b="1" dirty="0" err="1" smtClean="0">
                <a:latin typeface="Arial" panose="020B0604020202020204" pitchFamily="34" charset="0"/>
                <a:ea typeface="+mj-ea"/>
                <a:cs typeface="Arial" panose="020B0604020202020204" pitchFamily="34" charset="0"/>
              </a:rPr>
              <a:t>i,j,k</a:t>
            </a:r>
            <a:r>
              <a:rPr lang="es-AR" altLang="es-EC" sz="2600" b="1" dirty="0" smtClean="0">
                <a:latin typeface="Arial" panose="020B0604020202020204" pitchFamily="34" charset="0"/>
                <a:ea typeface="+mj-ea"/>
                <a:cs typeface="Arial" panose="020B0604020202020204" pitchFamily="34" charset="0"/>
              </a:rPr>
              <a:t>;	</a:t>
            </a:r>
          </a:p>
          <a:p>
            <a:pPr lvl="1">
              <a:spcBef>
                <a:spcPct val="0"/>
              </a:spcBef>
              <a:buNone/>
            </a:pPr>
            <a:r>
              <a:rPr lang="es-AR" altLang="es-EC" sz="2600" b="1" dirty="0" err="1" smtClean="0">
                <a:latin typeface="Arial" panose="020B0604020202020204" pitchFamily="34" charset="0"/>
                <a:ea typeface="+mj-ea"/>
                <a:cs typeface="Arial" panose="020B0604020202020204" pitchFamily="34" charset="0"/>
              </a:rPr>
              <a:t>char</a:t>
            </a:r>
            <a:r>
              <a:rPr lang="es-AR" altLang="es-EC" sz="2600" b="1" dirty="0" smtClean="0">
                <a:latin typeface="Arial" panose="020B0604020202020204" pitchFamily="34" charset="0"/>
                <a:ea typeface="+mj-ea"/>
                <a:cs typeface="Arial" panose="020B0604020202020204" pitchFamily="34" charset="0"/>
              </a:rPr>
              <a:t> s[10];	</a:t>
            </a:r>
          </a:p>
          <a:p>
            <a:pPr lvl="1">
              <a:spcBef>
                <a:spcPct val="0"/>
              </a:spcBef>
              <a:buNone/>
            </a:pPr>
            <a:r>
              <a:rPr lang="es-AR" altLang="es-EC" sz="2600" b="1" dirty="0" smtClean="0">
                <a:latin typeface="Arial" panose="020B0604020202020204" pitchFamily="34" charset="0"/>
                <a:ea typeface="+mj-ea"/>
                <a:cs typeface="Arial" panose="020B0604020202020204" pitchFamily="34" charset="0"/>
              </a:rPr>
              <a:t>s=</a:t>
            </a:r>
            <a:r>
              <a:rPr lang="es-AR" altLang="es-EC" sz="2600" b="1" dirty="0" err="1" smtClean="0">
                <a:latin typeface="Arial" panose="020B0604020202020204" pitchFamily="34" charset="0"/>
                <a:ea typeface="+mj-ea"/>
                <a:cs typeface="Arial" panose="020B0604020202020204" pitchFamily="34" charset="0"/>
              </a:rPr>
              <a:t>i+j</a:t>
            </a:r>
            <a:r>
              <a:rPr lang="es-AR" altLang="es-EC" sz="2600" b="1" dirty="0" smtClean="0">
                <a:latin typeface="Arial" panose="020B0604020202020204" pitchFamily="34" charset="0"/>
                <a:ea typeface="+mj-ea"/>
                <a:cs typeface="Arial" panose="020B0604020202020204" pitchFamily="34" charset="0"/>
              </a:rPr>
              <a:t>*k;</a:t>
            </a:r>
            <a:r>
              <a:rPr lang="es-AR" altLang="es-EC" sz="3100" b="1" dirty="0" smtClean="0">
                <a:latin typeface="Arial" panose="020B0604020202020204" pitchFamily="34" charset="0"/>
                <a:ea typeface="+mj-ea"/>
                <a:cs typeface="Arial" panose="020B0604020202020204" pitchFamily="34" charset="0"/>
              </a:rPr>
              <a:t>		</a:t>
            </a:r>
          </a:p>
          <a:p>
            <a:pPr lvl="1">
              <a:spcBef>
                <a:spcPct val="0"/>
              </a:spcBef>
              <a:spcAft>
                <a:spcPts val="0"/>
              </a:spcAft>
              <a:buNone/>
            </a:pPr>
            <a:endParaRPr lang="es-AR" altLang="es-EC" sz="2600" b="1" dirty="0" smtClean="0">
              <a:latin typeface="Arial" panose="020B0604020202020204" pitchFamily="34" charset="0"/>
              <a:ea typeface="+mj-ea"/>
              <a:cs typeface="Arial" panose="020B0604020202020204" pitchFamily="34" charset="0"/>
            </a:endParaRPr>
          </a:p>
          <a:p>
            <a:pPr marL="514350" lvl="1" indent="-514350">
              <a:spcBef>
                <a:spcPct val="0"/>
              </a:spcBef>
              <a:spcAft>
                <a:spcPts val="0"/>
              </a:spcAft>
              <a:buFont typeface="+mj-lt"/>
              <a:buAutoNum type="arabicPeriod"/>
            </a:pPr>
            <a:r>
              <a:rPr lang="es-AR" altLang="es-EC" sz="2600" b="1" dirty="0" smtClean="0">
                <a:latin typeface="Arial" panose="020B0604020202020204" pitchFamily="34" charset="0"/>
                <a:ea typeface="+mj-ea"/>
                <a:cs typeface="Arial" panose="020B0604020202020204" pitchFamily="34" charset="0"/>
              </a:rPr>
              <a:t>Análisis Léxico: </a:t>
            </a:r>
            <a:r>
              <a:rPr lang="es-AR" altLang="es-EC" sz="2600" dirty="0" smtClean="0">
                <a:latin typeface="Arial" panose="020B0604020202020204" pitchFamily="34" charset="0"/>
                <a:ea typeface="+mj-ea"/>
                <a:cs typeface="Arial" panose="020B0604020202020204" pitchFamily="34" charset="0"/>
              </a:rPr>
              <a:t>Devuelve secuencia de </a:t>
            </a:r>
            <a:r>
              <a:rPr lang="es-AR" altLang="es-EC" sz="2600" dirty="0" err="1" smtClean="0">
                <a:latin typeface="Arial" panose="020B0604020202020204" pitchFamily="34" charset="0"/>
                <a:ea typeface="+mj-ea"/>
                <a:cs typeface="Arial" panose="020B0604020202020204" pitchFamily="34" charset="0"/>
              </a:rPr>
              <a:t>tokens</a:t>
            </a:r>
            <a:r>
              <a:rPr lang="es-AR" altLang="es-EC" sz="2600" dirty="0" smtClean="0">
                <a:latin typeface="Arial" panose="020B0604020202020204" pitchFamily="34" charset="0"/>
                <a:ea typeface="+mj-ea"/>
                <a:cs typeface="Arial" panose="020B0604020202020204" pitchFamily="34" charset="0"/>
              </a:rPr>
              <a:t>:</a:t>
            </a:r>
          </a:p>
          <a:p>
            <a:pPr marL="971550" lvl="2" indent="-514350">
              <a:spcBef>
                <a:spcPct val="0"/>
              </a:spcBef>
              <a:spcAft>
                <a:spcPts val="0"/>
              </a:spcAft>
              <a:buFont typeface="Arial" panose="020B0604020202020204" pitchFamily="34" charset="0"/>
              <a:buChar char="•"/>
            </a:pPr>
            <a:r>
              <a:rPr lang="es-AR" altLang="es-EC" sz="2600" dirty="0" smtClean="0">
                <a:latin typeface="Arial" panose="020B0604020202020204" pitchFamily="34" charset="0"/>
                <a:ea typeface="+mj-ea"/>
                <a:cs typeface="Arial" panose="020B0604020202020204" pitchFamily="34" charset="0"/>
              </a:rPr>
              <a:t>tipo id coma id coma id coma </a:t>
            </a:r>
            <a:r>
              <a:rPr lang="es-AR" altLang="es-EC" sz="2600" dirty="0" err="1" smtClean="0">
                <a:latin typeface="Arial" panose="020B0604020202020204" pitchFamily="34" charset="0"/>
                <a:ea typeface="+mj-ea"/>
                <a:cs typeface="Arial" panose="020B0604020202020204" pitchFamily="34" charset="0"/>
              </a:rPr>
              <a:t>puntoycoma</a:t>
            </a:r>
            <a:endParaRPr lang="es-AR" altLang="es-EC" sz="2600" dirty="0" smtClean="0">
              <a:latin typeface="Arial" panose="020B0604020202020204" pitchFamily="34" charset="0"/>
              <a:ea typeface="+mj-ea"/>
              <a:cs typeface="Arial" panose="020B0604020202020204" pitchFamily="34" charset="0"/>
            </a:endParaRPr>
          </a:p>
          <a:p>
            <a:pPr marL="971550" lvl="2" indent="-514350">
              <a:spcBef>
                <a:spcPct val="0"/>
              </a:spcBef>
              <a:spcAft>
                <a:spcPts val="0"/>
              </a:spcAft>
              <a:buFont typeface="Arial" panose="020B0604020202020204" pitchFamily="34" charset="0"/>
              <a:buChar char="•"/>
            </a:pPr>
            <a:r>
              <a:rPr lang="es-AR" altLang="es-EC" sz="2600" dirty="0" smtClean="0">
                <a:latin typeface="Arial" panose="020B0604020202020204" pitchFamily="34" charset="0"/>
                <a:ea typeface="+mj-ea"/>
                <a:cs typeface="Arial" panose="020B0604020202020204" pitchFamily="34" charset="0"/>
              </a:rPr>
              <a:t>tipo id </a:t>
            </a:r>
            <a:r>
              <a:rPr lang="es-AR" altLang="es-EC" sz="2600" dirty="0" err="1" smtClean="0">
                <a:latin typeface="Arial" panose="020B0604020202020204" pitchFamily="34" charset="0"/>
                <a:ea typeface="+mj-ea"/>
                <a:cs typeface="Arial" panose="020B0604020202020204" pitchFamily="34" charset="0"/>
              </a:rPr>
              <a:t>corc</a:t>
            </a:r>
            <a:r>
              <a:rPr lang="es-AR" altLang="es-EC" sz="2600" dirty="0" smtClean="0">
                <a:latin typeface="Arial" panose="020B0604020202020204" pitchFamily="34" charset="0"/>
                <a:ea typeface="+mj-ea"/>
                <a:cs typeface="Arial" panose="020B0604020202020204" pitchFamily="34" charset="0"/>
              </a:rPr>
              <a:t> entero </a:t>
            </a:r>
            <a:r>
              <a:rPr lang="es-AR" altLang="es-EC" sz="2600" dirty="0" err="1" smtClean="0">
                <a:latin typeface="Arial" panose="020B0604020202020204" pitchFamily="34" charset="0"/>
                <a:ea typeface="+mj-ea"/>
                <a:cs typeface="Arial" panose="020B0604020202020204" pitchFamily="34" charset="0"/>
              </a:rPr>
              <a:t>corc</a:t>
            </a:r>
            <a:r>
              <a:rPr lang="es-AR" altLang="es-EC" sz="2600" dirty="0" smtClean="0">
                <a:latin typeface="Arial" panose="020B0604020202020204" pitchFamily="34" charset="0"/>
                <a:ea typeface="+mj-ea"/>
                <a:cs typeface="Arial" panose="020B0604020202020204" pitchFamily="34" charset="0"/>
              </a:rPr>
              <a:t> </a:t>
            </a:r>
            <a:r>
              <a:rPr lang="es-AR" altLang="es-EC" sz="2600" dirty="0" err="1" smtClean="0">
                <a:latin typeface="Arial" panose="020B0604020202020204" pitchFamily="34" charset="0"/>
                <a:ea typeface="+mj-ea"/>
                <a:cs typeface="Arial" panose="020B0604020202020204" pitchFamily="34" charset="0"/>
              </a:rPr>
              <a:t>puntoycoma</a:t>
            </a:r>
            <a:endParaRPr lang="es-AR" altLang="es-EC" sz="2600" dirty="0" smtClean="0">
              <a:latin typeface="Arial" panose="020B0604020202020204" pitchFamily="34" charset="0"/>
              <a:ea typeface="+mj-ea"/>
              <a:cs typeface="Arial" panose="020B0604020202020204" pitchFamily="34" charset="0"/>
            </a:endParaRPr>
          </a:p>
          <a:p>
            <a:pPr marL="971550" lvl="2" indent="-514350">
              <a:spcBef>
                <a:spcPct val="0"/>
              </a:spcBef>
              <a:spcAft>
                <a:spcPts val="0"/>
              </a:spcAft>
              <a:buFont typeface="Arial" panose="020B0604020202020204" pitchFamily="34" charset="0"/>
              <a:buChar char="•"/>
            </a:pPr>
            <a:r>
              <a:rPr lang="es-AR" altLang="es-EC" sz="2600" smtClean="0">
                <a:latin typeface="Arial" panose="020B0604020202020204" pitchFamily="34" charset="0"/>
                <a:ea typeface="+mj-ea"/>
                <a:cs typeface="Arial" panose="020B0604020202020204" pitchFamily="34" charset="0"/>
              </a:rPr>
              <a:t>id </a:t>
            </a:r>
            <a:r>
              <a:rPr lang="es-AR" altLang="es-EC" sz="2600" dirty="0" smtClean="0">
                <a:latin typeface="Arial" panose="020B0604020202020204" pitchFamily="34" charset="0"/>
                <a:ea typeface="+mj-ea"/>
                <a:cs typeface="Arial" panose="020B0604020202020204" pitchFamily="34" charset="0"/>
              </a:rPr>
              <a:t>asignación id suma id multiplicación id </a:t>
            </a:r>
            <a:r>
              <a:rPr lang="es-AR" altLang="es-EC" sz="2600" dirty="0" err="1" smtClean="0">
                <a:latin typeface="Arial" panose="020B0604020202020204" pitchFamily="34" charset="0"/>
                <a:ea typeface="+mj-ea"/>
                <a:cs typeface="Arial" panose="020B0604020202020204" pitchFamily="34" charset="0"/>
              </a:rPr>
              <a:t>puntoycoma</a:t>
            </a:r>
            <a:endParaRPr lang="es-AR" altLang="es-EC" sz="2600" dirty="0" smtClean="0">
              <a:latin typeface="Arial" panose="020B0604020202020204" pitchFamily="34" charset="0"/>
              <a:ea typeface="+mj-ea"/>
              <a:cs typeface="Arial" panose="020B0604020202020204" pitchFamily="34" charset="0"/>
            </a:endParaRPr>
          </a:p>
          <a:p>
            <a:pPr marL="514350" indent="-514350">
              <a:spcBef>
                <a:spcPct val="0"/>
              </a:spcBef>
              <a:spcAft>
                <a:spcPts val="0"/>
              </a:spcAft>
              <a:buFont typeface="+mj-lt"/>
              <a:buAutoNum type="arabicPeriod"/>
            </a:pPr>
            <a:endParaRPr lang="es-AR" altLang="es-EC" sz="2600" b="1" dirty="0" smtClean="0">
              <a:latin typeface="Arial" panose="020B0604020202020204" pitchFamily="34" charset="0"/>
              <a:ea typeface="+mj-ea"/>
              <a:cs typeface="Arial" panose="020B0604020202020204" pitchFamily="34" charset="0"/>
            </a:endParaRPr>
          </a:p>
          <a:p>
            <a:pPr marL="514350" indent="-514350">
              <a:spcBef>
                <a:spcPct val="0"/>
              </a:spcBef>
              <a:spcAft>
                <a:spcPts val="0"/>
              </a:spcAft>
              <a:buFont typeface="+mj-lt"/>
              <a:buAutoNum type="arabicPeriod" startAt="2"/>
            </a:pPr>
            <a:r>
              <a:rPr lang="es-AR" altLang="es-EC" sz="2600" b="1" dirty="0" smtClean="0">
                <a:latin typeface="Arial" panose="020B0604020202020204" pitchFamily="34" charset="0"/>
                <a:ea typeface="+mj-ea"/>
                <a:cs typeface="Arial" panose="020B0604020202020204" pitchFamily="34" charset="0"/>
              </a:rPr>
              <a:t>Análisis sintáctico: El orden de los </a:t>
            </a:r>
            <a:r>
              <a:rPr lang="es-AR" altLang="es-EC" sz="2600" b="1" dirty="0" err="1" smtClean="0">
                <a:latin typeface="Arial" panose="020B0604020202020204" pitchFamily="34" charset="0"/>
                <a:ea typeface="+mj-ea"/>
                <a:cs typeface="Arial" panose="020B0604020202020204" pitchFamily="34" charset="0"/>
              </a:rPr>
              <a:t>tokens</a:t>
            </a:r>
            <a:r>
              <a:rPr lang="es-AR" altLang="es-EC" sz="2600" b="1" dirty="0" smtClean="0">
                <a:latin typeface="Arial" panose="020B0604020202020204" pitchFamily="34" charset="0"/>
                <a:ea typeface="+mj-ea"/>
                <a:cs typeface="Arial" panose="020B0604020202020204" pitchFamily="34" charset="0"/>
              </a:rPr>
              <a:t> es válido</a:t>
            </a:r>
          </a:p>
          <a:p>
            <a:pPr marL="514350" indent="-514350">
              <a:spcBef>
                <a:spcPct val="0"/>
              </a:spcBef>
              <a:spcAft>
                <a:spcPts val="0"/>
              </a:spcAft>
              <a:buFont typeface="+mj-lt"/>
              <a:buAutoNum type="arabicPeriod" startAt="2"/>
            </a:pPr>
            <a:endParaRPr lang="es-AR" altLang="es-EC" sz="2600" b="1" dirty="0" smtClean="0">
              <a:latin typeface="Arial" panose="020B0604020202020204" pitchFamily="34" charset="0"/>
              <a:ea typeface="+mj-ea"/>
              <a:cs typeface="Arial" panose="020B0604020202020204" pitchFamily="34" charset="0"/>
            </a:endParaRPr>
          </a:p>
          <a:p>
            <a:pPr marL="514350" indent="-514350">
              <a:spcBef>
                <a:spcPct val="0"/>
              </a:spcBef>
              <a:spcAft>
                <a:spcPts val="0"/>
              </a:spcAft>
              <a:buFont typeface="+mj-lt"/>
              <a:buAutoNum type="arabicPeriod" startAt="2"/>
            </a:pPr>
            <a:r>
              <a:rPr lang="es-AR" altLang="es-EC" sz="2600" b="1" dirty="0" smtClean="0">
                <a:latin typeface="Arial" panose="020B0604020202020204" pitchFamily="34" charset="0"/>
                <a:ea typeface="+mj-ea"/>
                <a:cs typeface="Arial" panose="020B0604020202020204" pitchFamily="34" charset="0"/>
              </a:rPr>
              <a:t>Análisis semántico: Tipo de variables asignadas incorrecta</a:t>
            </a:r>
          </a:p>
          <a:p>
            <a:pPr marL="0" indent="0">
              <a:spcAft>
                <a:spcPts val="0"/>
              </a:spcAft>
              <a:buNone/>
            </a:pPr>
            <a:endParaRPr lang="es-AR" sz="2600" dirty="0"/>
          </a:p>
        </p:txBody>
      </p:sp>
    </p:spTree>
    <p:extLst>
      <p:ext uri="{BB962C8B-B14F-4D97-AF65-F5344CB8AC3E}">
        <p14:creationId xmlns:p14="http://schemas.microsoft.com/office/powerpoint/2010/main" val="375723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80530" y="559558"/>
            <a:ext cx="10228999" cy="5609230"/>
          </a:xfrm>
        </p:spPr>
        <p:txBody>
          <a:bodyPr>
            <a:normAutofit/>
          </a:bodyPr>
          <a:lstStyle/>
          <a:p>
            <a:pPr marL="457200" indent="-457200" algn="just">
              <a:spcBef>
                <a:spcPct val="50000"/>
              </a:spcBef>
              <a:buFont typeface="Arial" panose="020B0604020202020204" pitchFamily="34" charset="0"/>
              <a:buChar char="•"/>
            </a:pPr>
            <a:r>
              <a:rPr lang="es-AR" altLang="es-EC" sz="2800" b="1" dirty="0" smtClean="0">
                <a:latin typeface="Arial" panose="020B0604020202020204" pitchFamily="34" charset="0"/>
                <a:ea typeface="+mj-ea"/>
                <a:cs typeface="Arial" panose="020B0604020202020204" pitchFamily="34" charset="0"/>
              </a:rPr>
              <a:t>Generación de código intermedio</a:t>
            </a:r>
          </a:p>
          <a:p>
            <a:pPr marL="531813" lvl="2" indent="0" algn="just">
              <a:spcBef>
                <a:spcPct val="50000"/>
              </a:spcBef>
              <a:buNone/>
            </a:pPr>
            <a:r>
              <a:rPr lang="es-AR" altLang="es-EC" sz="2400" b="1" dirty="0" smtClean="0">
                <a:latin typeface="Arial" panose="020B0604020202020204" pitchFamily="34" charset="0"/>
                <a:ea typeface="+mj-ea"/>
                <a:cs typeface="Arial" panose="020B0604020202020204" pitchFamily="34" charset="0"/>
              </a:rPr>
              <a:t>Transforma un árbol sintáctico en un representación en un lenguaje intermedio, que suele ser código sencillo que después se convertirá en código de máquina</a:t>
            </a:r>
            <a:r>
              <a:rPr lang="es-AR" altLang="es-EC" sz="2600" b="1" dirty="0" smtClean="0">
                <a:latin typeface="Arial" panose="020B0604020202020204" pitchFamily="34" charset="0"/>
                <a:ea typeface="+mj-ea"/>
                <a:cs typeface="Arial" panose="020B0604020202020204" pitchFamily="34" charset="0"/>
              </a:rPr>
              <a:t>.</a:t>
            </a:r>
          </a:p>
          <a:p>
            <a:pPr marL="457200" indent="-457200" algn="just">
              <a:spcBef>
                <a:spcPct val="50000"/>
              </a:spcBef>
              <a:buFont typeface="Arial" panose="020B0604020202020204" pitchFamily="34" charset="0"/>
              <a:buChar char="•"/>
            </a:pPr>
            <a:r>
              <a:rPr lang="es-AR" altLang="es-EC" sz="2800" b="1" dirty="0" smtClean="0">
                <a:latin typeface="Arial" panose="020B0604020202020204" pitchFamily="34" charset="0"/>
                <a:ea typeface="+mj-ea"/>
                <a:cs typeface="Arial" panose="020B0604020202020204" pitchFamily="34" charset="0"/>
              </a:rPr>
              <a:t>Optimización de código</a:t>
            </a:r>
          </a:p>
          <a:p>
            <a:pPr marL="531813" lvl="2" indent="0" algn="just">
              <a:spcBef>
                <a:spcPct val="50000"/>
              </a:spcBef>
              <a:buNone/>
            </a:pPr>
            <a:r>
              <a:rPr lang="es-AR" altLang="es-EC" sz="2400" b="1" dirty="0" smtClean="0">
                <a:latin typeface="Arial" panose="020B0604020202020204" pitchFamily="34" charset="0"/>
                <a:ea typeface="+mj-ea"/>
                <a:cs typeface="Arial" panose="020B0604020202020204" pitchFamily="34" charset="0"/>
              </a:rPr>
              <a:t>Trata de conseguir que el programa objeto sea más rápido en la ejecución y que necesite menos memoria a la hora de ejecutarse. (No todos los compiladores llevan a cabo esta etapa)</a:t>
            </a:r>
          </a:p>
          <a:p>
            <a:pPr marL="457200" indent="-457200" algn="just">
              <a:spcBef>
                <a:spcPct val="50000"/>
              </a:spcBef>
              <a:buFont typeface="Arial" panose="020B0604020202020204" pitchFamily="34" charset="0"/>
              <a:buChar char="•"/>
            </a:pPr>
            <a:r>
              <a:rPr lang="es-AR" altLang="es-EC" sz="2800" b="1" dirty="0" smtClean="0">
                <a:latin typeface="Arial" panose="020B0604020202020204" pitchFamily="34" charset="0"/>
                <a:ea typeface="+mj-ea"/>
                <a:cs typeface="Arial" panose="020B0604020202020204" pitchFamily="34" charset="0"/>
              </a:rPr>
              <a:t>Generación de código</a:t>
            </a:r>
          </a:p>
          <a:p>
            <a:pPr marL="531813" lvl="2" indent="0" algn="just">
              <a:spcBef>
                <a:spcPct val="50000"/>
              </a:spcBef>
              <a:buNone/>
            </a:pPr>
            <a:r>
              <a:rPr lang="es-AR" altLang="es-EC" sz="2400" b="1" dirty="0" smtClean="0">
                <a:latin typeface="Arial" panose="020B0604020202020204" pitchFamily="34" charset="0"/>
                <a:ea typeface="+mj-ea"/>
                <a:cs typeface="Arial" panose="020B0604020202020204" pitchFamily="34" charset="0"/>
              </a:rPr>
              <a:t>Es la fase final de un compilador y consiste en generar código </a:t>
            </a:r>
            <a:r>
              <a:rPr lang="es-AR" altLang="es-EC" sz="2400" b="1" dirty="0" err="1" smtClean="0">
                <a:latin typeface="Arial" panose="020B0604020202020204" pitchFamily="34" charset="0"/>
                <a:ea typeface="+mj-ea"/>
                <a:cs typeface="Arial" panose="020B0604020202020204" pitchFamily="34" charset="0"/>
              </a:rPr>
              <a:t>relocalizable</a:t>
            </a:r>
            <a:r>
              <a:rPr lang="es-AR" altLang="es-EC" sz="2400" b="1" dirty="0" smtClean="0">
                <a:latin typeface="Arial" panose="020B0604020202020204" pitchFamily="34" charset="0"/>
                <a:ea typeface="+mj-ea"/>
                <a:cs typeface="Arial" panose="020B0604020202020204" pitchFamily="34" charset="0"/>
              </a:rPr>
              <a:t> o en ensamblador</a:t>
            </a:r>
            <a:endParaRPr lang="es-AR" altLang="es-EC" sz="2400" b="1" dirty="0">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13319667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1062913" y="555121"/>
            <a:ext cx="10783344" cy="6186309"/>
          </a:xfrm>
          <a:prstGeom prst="rect">
            <a:avLst/>
          </a:prstGeom>
        </p:spPr>
        <p:txBody>
          <a:bodyPr wrap="square">
            <a:spAutoFit/>
          </a:bodyPr>
          <a:lstStyle/>
          <a:p>
            <a:pPr marL="800100" lvl="1" indent="-342900">
              <a:spcBef>
                <a:spcPct val="50000"/>
              </a:spcBef>
              <a:buFont typeface="Arial" panose="020B0604020202020204" pitchFamily="34" charset="0"/>
              <a:buChar char="•"/>
            </a:pPr>
            <a:r>
              <a:rPr lang="es-AR" altLang="es-EC" sz="2400" dirty="0" smtClean="0">
                <a:solidFill>
                  <a:schemeClr val="tx2"/>
                </a:solidFill>
                <a:latin typeface="Arial" panose="020B0604020202020204" pitchFamily="34" charset="0"/>
                <a:ea typeface="+mj-ea"/>
                <a:cs typeface="Arial" panose="020B0604020202020204" pitchFamily="34" charset="0"/>
              </a:rPr>
              <a:t>Es la primera fase del programa traductor</a:t>
            </a:r>
          </a:p>
          <a:p>
            <a:pPr marL="800100" lvl="1" indent="-342900">
              <a:spcBef>
                <a:spcPct val="50000"/>
              </a:spcBef>
              <a:buFont typeface="Arial" panose="020B0604020202020204" pitchFamily="34" charset="0"/>
              <a:buChar char="•"/>
            </a:pPr>
            <a:r>
              <a:rPr lang="es-AR" altLang="es-EC" sz="2400" dirty="0" smtClean="0">
                <a:solidFill>
                  <a:schemeClr val="tx2"/>
                </a:solidFill>
                <a:latin typeface="Arial" panose="020B0604020202020204" pitchFamily="34" charset="0"/>
                <a:ea typeface="+mj-ea"/>
                <a:cs typeface="Arial" panose="020B0604020202020204" pitchFamily="34" charset="0"/>
              </a:rPr>
              <a:t>Es el único que gestiona el fichero de entrada</a:t>
            </a:r>
          </a:p>
          <a:p>
            <a:pPr marL="800100" lvl="1" indent="-342900">
              <a:spcBef>
                <a:spcPct val="50000"/>
              </a:spcBef>
              <a:buFont typeface="Arial" panose="020B0604020202020204" pitchFamily="34" charset="0"/>
              <a:buChar char="•"/>
            </a:pPr>
            <a:r>
              <a:rPr lang="es-AR" altLang="es-EC" sz="2400" dirty="0" smtClean="0">
                <a:solidFill>
                  <a:schemeClr val="tx2"/>
                </a:solidFill>
                <a:latin typeface="Arial" panose="020B0604020202020204" pitchFamily="34" charset="0"/>
                <a:ea typeface="+mj-ea"/>
                <a:cs typeface="Arial" panose="020B0604020202020204" pitchFamily="34" charset="0"/>
              </a:rPr>
              <a:t>Es el que lee los caracteres del programa fuente y construye símbolos intermedios, los cuales serán la entrada del analizador sintáctico</a:t>
            </a:r>
          </a:p>
          <a:p>
            <a:pPr lvl="1">
              <a:spcBef>
                <a:spcPct val="50000"/>
              </a:spcBef>
            </a:pPr>
            <a:r>
              <a:rPr lang="es-AR" altLang="es-EC" sz="2400" dirty="0" smtClean="0">
                <a:solidFill>
                  <a:schemeClr val="tx2"/>
                </a:solidFill>
                <a:latin typeface="Arial" panose="020B0604020202020204" pitchFamily="34" charset="0"/>
                <a:ea typeface="+mj-ea"/>
                <a:cs typeface="Arial" panose="020B0604020202020204" pitchFamily="34" charset="0"/>
              </a:rPr>
              <a:t>¿Por qué separar el análisis léxico del sintáctico?</a:t>
            </a:r>
          </a:p>
          <a:p>
            <a:pPr marL="800100" lvl="1" indent="-342900">
              <a:spcBef>
                <a:spcPct val="50000"/>
              </a:spcBef>
              <a:buFont typeface="Arial" panose="020B0604020202020204" pitchFamily="34" charset="0"/>
              <a:buChar char="•"/>
            </a:pPr>
            <a:r>
              <a:rPr lang="es-AR" altLang="es-EC" sz="2400" dirty="0" smtClean="0">
                <a:solidFill>
                  <a:schemeClr val="tx2"/>
                </a:solidFill>
                <a:latin typeface="Arial" panose="020B0604020202020204" pitchFamily="34" charset="0"/>
                <a:ea typeface="+mj-ea"/>
                <a:cs typeface="Arial" panose="020B0604020202020204" pitchFamily="34" charset="0"/>
              </a:rPr>
              <a:t>El diseño de las partes posteriores dedicadas al análisis queda simplificada</a:t>
            </a:r>
          </a:p>
          <a:p>
            <a:pPr marL="800100" lvl="1" indent="-342900">
              <a:spcBef>
                <a:spcPct val="50000"/>
              </a:spcBef>
              <a:buFont typeface="Arial" panose="020B0604020202020204" pitchFamily="34" charset="0"/>
              <a:buChar char="•"/>
            </a:pPr>
            <a:r>
              <a:rPr lang="es-AR" altLang="es-EC" sz="2400" dirty="0" smtClean="0">
                <a:solidFill>
                  <a:schemeClr val="tx2"/>
                </a:solidFill>
                <a:latin typeface="Arial" panose="020B0604020202020204" pitchFamily="34" charset="0"/>
                <a:ea typeface="+mj-ea"/>
                <a:cs typeface="Arial" panose="020B0604020202020204" pitchFamily="34" charset="0"/>
              </a:rPr>
              <a:t>Con fases separadas se pueden aplicar técnicas específicas y diferenciadas para cada fase</a:t>
            </a:r>
          </a:p>
          <a:p>
            <a:pPr marL="800100" lvl="1" indent="-342900">
              <a:spcBef>
                <a:spcPct val="50000"/>
              </a:spcBef>
              <a:buFont typeface="Arial" panose="020B0604020202020204" pitchFamily="34" charset="0"/>
              <a:buChar char="•"/>
            </a:pPr>
            <a:r>
              <a:rPr lang="es-AR" altLang="es-EC" sz="2400" dirty="0" smtClean="0">
                <a:solidFill>
                  <a:schemeClr val="tx2"/>
                </a:solidFill>
                <a:latin typeface="Arial" panose="020B0604020202020204" pitchFamily="34" charset="0"/>
                <a:ea typeface="+mj-ea"/>
                <a:cs typeface="Arial" panose="020B0604020202020204" pitchFamily="34" charset="0"/>
              </a:rPr>
              <a:t>Se facilita la portabilidad</a:t>
            </a:r>
          </a:p>
          <a:p>
            <a:pPr marL="800100" lvl="1" indent="-342900">
              <a:spcBef>
                <a:spcPct val="50000"/>
              </a:spcBef>
              <a:buFont typeface="Arial" panose="020B0604020202020204" pitchFamily="34" charset="0"/>
              <a:buChar char="•"/>
            </a:pPr>
            <a:r>
              <a:rPr lang="es-AR" altLang="es-EC" sz="2400" dirty="0" smtClean="0">
                <a:solidFill>
                  <a:schemeClr val="tx2"/>
                </a:solidFill>
                <a:latin typeface="Arial" panose="020B0604020202020204" pitchFamily="34" charset="0"/>
                <a:ea typeface="+mj-ea"/>
                <a:cs typeface="Arial" panose="020B0604020202020204" pitchFamily="34" charset="0"/>
              </a:rPr>
              <a:t>Los componentes léxicos se especifican mediante expresiones regulares que generan lenguajes regulares más fáciles de reconocer que los LLC</a:t>
            </a:r>
            <a:endParaRPr lang="es-AR" altLang="es-EC" sz="2400" dirty="0">
              <a:solidFill>
                <a:schemeClr val="tx2"/>
              </a:solidFill>
              <a:latin typeface="Arial" panose="020B0604020202020204" pitchFamily="34" charset="0"/>
              <a:ea typeface="+mj-ea"/>
              <a:cs typeface="Arial" panose="020B0604020202020204" pitchFamily="34" charset="0"/>
            </a:endParaRPr>
          </a:p>
        </p:txBody>
      </p:sp>
      <p:sp>
        <p:nvSpPr>
          <p:cNvPr id="4" name="Text Box 4"/>
          <p:cNvSpPr txBox="1">
            <a:spLocks noChangeArrowheads="1"/>
          </p:cNvSpPr>
          <p:nvPr/>
        </p:nvSpPr>
        <p:spPr bwMode="auto">
          <a:xfrm>
            <a:off x="940084" y="0"/>
            <a:ext cx="28023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eaLnBrk="0" hangingPunct="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eaLnBrk="0" hangingPunct="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eaLnBrk="0" hangingPunct="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eaLnBrk="0" hangingPunct="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Tx/>
              <a:buFontTx/>
              <a:buNone/>
            </a:pPr>
            <a:r>
              <a:rPr lang="es-AR" altLang="es-EC" sz="2800" b="1" dirty="0" smtClean="0">
                <a:solidFill>
                  <a:schemeClr val="tx2"/>
                </a:solidFill>
                <a:latin typeface="Arial" panose="020B0604020202020204" pitchFamily="34" charset="0"/>
                <a:ea typeface="+mj-ea"/>
                <a:cs typeface="Arial" panose="020B0604020202020204" pitchFamily="34" charset="0"/>
              </a:rPr>
              <a:t>Análisis Léxico</a:t>
            </a:r>
            <a:endParaRPr lang="es-AR" altLang="es-EC" sz="2800" b="1" dirty="0">
              <a:solidFill>
                <a:schemeClr val="tx2"/>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1617841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069074" y="556512"/>
            <a:ext cx="10108442" cy="5755422"/>
          </a:xfrm>
          <a:prstGeom prst="rect">
            <a:avLst/>
          </a:prstGeom>
        </p:spPr>
        <p:txBody>
          <a:bodyPr wrap="square">
            <a:spAutoFit/>
          </a:bodyPr>
          <a:lstStyle/>
          <a:p>
            <a:pPr>
              <a:spcBef>
                <a:spcPct val="50000"/>
              </a:spcBef>
            </a:pPr>
            <a:r>
              <a:rPr lang="es-AR" altLang="es-EC" sz="2800" b="1" dirty="0" smtClean="0">
                <a:solidFill>
                  <a:schemeClr val="tx2"/>
                </a:solidFill>
                <a:latin typeface="Arial" panose="020B0604020202020204" pitchFamily="34" charset="0"/>
                <a:ea typeface="+mj-ea"/>
                <a:cs typeface="Arial" panose="020B0604020202020204" pitchFamily="34" charset="0"/>
              </a:rPr>
              <a:t>Errores Léxicos</a:t>
            </a:r>
          </a:p>
          <a:p>
            <a:pPr>
              <a:spcBef>
                <a:spcPct val="50000"/>
              </a:spcBef>
            </a:pPr>
            <a:r>
              <a:rPr lang="es-AR" altLang="es-EC" sz="2000" dirty="0" smtClean="0">
                <a:solidFill>
                  <a:schemeClr val="tx2"/>
                </a:solidFill>
                <a:latin typeface="Arial" panose="020B0604020202020204" pitchFamily="34" charset="0"/>
                <a:ea typeface="+mj-ea"/>
                <a:cs typeface="Arial" panose="020B0604020202020204" pitchFamily="34" charset="0"/>
              </a:rPr>
              <a:t>El analizador léxico típicamente detecta los siguientes errores:</a:t>
            </a:r>
          </a:p>
          <a:p>
            <a:pPr lvl="2">
              <a:spcBef>
                <a:spcPct val="50000"/>
              </a:spcBef>
              <a:buFontTx/>
              <a:buChar char="•"/>
            </a:pPr>
            <a:r>
              <a:rPr lang="es-AR" altLang="es-EC" sz="2000" dirty="0" smtClean="0">
                <a:solidFill>
                  <a:schemeClr val="tx2"/>
                </a:solidFill>
                <a:latin typeface="Arial" panose="020B0604020202020204" pitchFamily="34" charset="0"/>
                <a:ea typeface="+mj-ea"/>
                <a:cs typeface="Arial" panose="020B0604020202020204" pitchFamily="34" charset="0"/>
              </a:rPr>
              <a:t>El utilizar caracteres que no pertenecen al alfabeto del lenguaje</a:t>
            </a:r>
          </a:p>
          <a:p>
            <a:pPr lvl="2">
              <a:spcBef>
                <a:spcPct val="50000"/>
              </a:spcBef>
              <a:buFontTx/>
              <a:buChar char="•"/>
            </a:pPr>
            <a:r>
              <a:rPr lang="es-AR" altLang="es-EC" sz="2000" dirty="0" smtClean="0">
                <a:solidFill>
                  <a:schemeClr val="tx2"/>
                </a:solidFill>
                <a:latin typeface="Arial" panose="020B0604020202020204" pitchFamily="34" charset="0"/>
                <a:ea typeface="+mj-ea"/>
                <a:cs typeface="Arial" panose="020B0604020202020204" pitchFamily="34" charset="0"/>
              </a:rPr>
              <a:t>Encontrar una cadena que no coincide con ninguno de los patrones de los </a:t>
            </a:r>
            <a:r>
              <a:rPr lang="es-AR" altLang="es-EC" sz="2000" dirty="0" err="1" smtClean="0">
                <a:solidFill>
                  <a:schemeClr val="tx2"/>
                </a:solidFill>
                <a:latin typeface="Arial" panose="020B0604020202020204" pitchFamily="34" charset="0"/>
                <a:ea typeface="+mj-ea"/>
                <a:cs typeface="Arial" panose="020B0604020202020204" pitchFamily="34" charset="0"/>
              </a:rPr>
              <a:t>tokens</a:t>
            </a:r>
            <a:r>
              <a:rPr lang="es-AR" altLang="es-EC" sz="2000" dirty="0" smtClean="0">
                <a:solidFill>
                  <a:schemeClr val="tx2"/>
                </a:solidFill>
                <a:latin typeface="Arial" panose="020B0604020202020204" pitchFamily="34" charset="0"/>
                <a:ea typeface="+mj-ea"/>
                <a:cs typeface="Arial" panose="020B0604020202020204" pitchFamily="34" charset="0"/>
              </a:rPr>
              <a:t> posibles</a:t>
            </a:r>
          </a:p>
          <a:p>
            <a:pPr>
              <a:spcBef>
                <a:spcPct val="50000"/>
              </a:spcBef>
            </a:pPr>
            <a:r>
              <a:rPr lang="es-AR" altLang="es-EC" sz="2400" b="1" dirty="0" smtClean="0">
                <a:solidFill>
                  <a:schemeClr val="tx2"/>
                </a:solidFill>
                <a:latin typeface="Arial" panose="020B0604020202020204" pitchFamily="34" charset="0"/>
                <a:ea typeface="+mj-ea"/>
                <a:cs typeface="Arial" panose="020B0604020202020204" pitchFamily="34" charset="0"/>
              </a:rPr>
              <a:t>Posibles acciones que el analizador léxico puede llevar a cabo para recuperarse de los errores</a:t>
            </a:r>
          </a:p>
          <a:p>
            <a:pPr lvl="2">
              <a:spcBef>
                <a:spcPct val="50000"/>
              </a:spcBef>
              <a:buFontTx/>
              <a:buChar char="•"/>
            </a:pPr>
            <a:r>
              <a:rPr lang="es-AR" altLang="es-EC" sz="2000" dirty="0" smtClean="0">
                <a:solidFill>
                  <a:schemeClr val="tx2"/>
                </a:solidFill>
                <a:latin typeface="Arial" panose="020B0604020202020204" pitchFamily="34" charset="0"/>
                <a:ea typeface="+mj-ea"/>
                <a:cs typeface="Arial" panose="020B0604020202020204" pitchFamily="34" charset="0"/>
              </a:rPr>
              <a:t>Ignorar los caracteres no válidos hasta formar un </a:t>
            </a:r>
            <a:r>
              <a:rPr lang="es-AR" altLang="es-EC" sz="2000" dirty="0" err="1" smtClean="0">
                <a:solidFill>
                  <a:schemeClr val="tx2"/>
                </a:solidFill>
                <a:latin typeface="Arial" panose="020B0604020202020204" pitchFamily="34" charset="0"/>
                <a:ea typeface="+mj-ea"/>
                <a:cs typeface="Arial" panose="020B0604020202020204" pitchFamily="34" charset="0"/>
              </a:rPr>
              <a:t>token</a:t>
            </a:r>
            <a:r>
              <a:rPr lang="es-AR" altLang="es-EC" sz="2000" dirty="0" smtClean="0">
                <a:solidFill>
                  <a:schemeClr val="tx2"/>
                </a:solidFill>
                <a:latin typeface="Arial" panose="020B0604020202020204" pitchFamily="34" charset="0"/>
                <a:ea typeface="+mj-ea"/>
                <a:cs typeface="Arial" panose="020B0604020202020204" pitchFamily="34" charset="0"/>
              </a:rPr>
              <a:t> según los patrones dados</a:t>
            </a:r>
          </a:p>
          <a:p>
            <a:pPr lvl="2">
              <a:spcBef>
                <a:spcPct val="50000"/>
              </a:spcBef>
              <a:buFontTx/>
              <a:buChar char="•"/>
            </a:pPr>
            <a:r>
              <a:rPr lang="es-AR" altLang="es-EC" sz="2000" dirty="0" smtClean="0">
                <a:solidFill>
                  <a:schemeClr val="tx2"/>
                </a:solidFill>
                <a:latin typeface="Arial" panose="020B0604020202020204" pitchFamily="34" charset="0"/>
                <a:ea typeface="+mj-ea"/>
                <a:cs typeface="Arial" panose="020B0604020202020204" pitchFamily="34" charset="0"/>
              </a:rPr>
              <a:t>Borrar los caracteres extraños</a:t>
            </a:r>
          </a:p>
          <a:p>
            <a:pPr lvl="2">
              <a:spcBef>
                <a:spcPct val="50000"/>
              </a:spcBef>
              <a:buFontTx/>
              <a:buChar char="•"/>
            </a:pPr>
            <a:r>
              <a:rPr lang="es-AR" altLang="es-EC" sz="2000" dirty="0" smtClean="0">
                <a:solidFill>
                  <a:schemeClr val="tx2"/>
                </a:solidFill>
                <a:latin typeface="Arial" panose="020B0604020202020204" pitchFamily="34" charset="0"/>
                <a:ea typeface="+mj-ea"/>
                <a:cs typeface="Arial" panose="020B0604020202020204" pitchFamily="34" charset="0"/>
              </a:rPr>
              <a:t>Insertar un </a:t>
            </a:r>
            <a:r>
              <a:rPr lang="es-AR" altLang="es-EC" sz="2000" dirty="0" err="1" smtClean="0">
                <a:solidFill>
                  <a:schemeClr val="tx2"/>
                </a:solidFill>
                <a:latin typeface="Arial" panose="020B0604020202020204" pitchFamily="34" charset="0"/>
                <a:ea typeface="+mj-ea"/>
                <a:cs typeface="Arial" panose="020B0604020202020204" pitchFamily="34" charset="0"/>
              </a:rPr>
              <a:t>caracter</a:t>
            </a:r>
            <a:r>
              <a:rPr lang="es-AR" altLang="es-EC" sz="2000" dirty="0" smtClean="0">
                <a:solidFill>
                  <a:schemeClr val="tx2"/>
                </a:solidFill>
                <a:latin typeface="Arial" panose="020B0604020202020204" pitchFamily="34" charset="0"/>
                <a:ea typeface="+mj-ea"/>
                <a:cs typeface="Arial" panose="020B0604020202020204" pitchFamily="34" charset="0"/>
              </a:rPr>
              <a:t> que pudiera faltar</a:t>
            </a:r>
          </a:p>
          <a:p>
            <a:pPr lvl="2">
              <a:spcBef>
                <a:spcPct val="50000"/>
              </a:spcBef>
              <a:buFontTx/>
              <a:buChar char="•"/>
            </a:pPr>
            <a:r>
              <a:rPr lang="es-AR" altLang="es-EC" sz="2000" dirty="0" smtClean="0">
                <a:solidFill>
                  <a:schemeClr val="tx2"/>
                </a:solidFill>
                <a:latin typeface="Arial" panose="020B0604020202020204" pitchFamily="34" charset="0"/>
                <a:ea typeface="+mj-ea"/>
                <a:cs typeface="Arial" panose="020B0604020202020204" pitchFamily="34" charset="0"/>
              </a:rPr>
              <a:t>Reemplazar un </a:t>
            </a:r>
            <a:r>
              <a:rPr lang="es-AR" altLang="es-EC" sz="2000" dirty="0" err="1" smtClean="0">
                <a:solidFill>
                  <a:schemeClr val="tx2"/>
                </a:solidFill>
                <a:latin typeface="Arial" panose="020B0604020202020204" pitchFamily="34" charset="0"/>
                <a:ea typeface="+mj-ea"/>
                <a:cs typeface="Arial" panose="020B0604020202020204" pitchFamily="34" charset="0"/>
              </a:rPr>
              <a:t>caracter</a:t>
            </a:r>
            <a:r>
              <a:rPr lang="es-AR" altLang="es-EC" sz="2000" dirty="0" smtClean="0">
                <a:solidFill>
                  <a:schemeClr val="tx2"/>
                </a:solidFill>
                <a:latin typeface="Arial" panose="020B0604020202020204" pitchFamily="34" charset="0"/>
                <a:ea typeface="+mj-ea"/>
                <a:cs typeface="Arial" panose="020B0604020202020204" pitchFamily="34" charset="0"/>
              </a:rPr>
              <a:t> presuntamente incorrecto por uno correcto</a:t>
            </a:r>
          </a:p>
          <a:p>
            <a:pPr lvl="2">
              <a:spcBef>
                <a:spcPct val="50000"/>
              </a:spcBef>
              <a:buFontTx/>
              <a:buChar char="•"/>
            </a:pPr>
            <a:r>
              <a:rPr lang="es-AR" altLang="es-EC" sz="2000" dirty="0" smtClean="0">
                <a:solidFill>
                  <a:schemeClr val="tx2"/>
                </a:solidFill>
                <a:latin typeface="Arial" panose="020B0604020202020204" pitchFamily="34" charset="0"/>
                <a:ea typeface="+mj-ea"/>
                <a:cs typeface="Arial" panose="020B0604020202020204" pitchFamily="34" charset="0"/>
              </a:rPr>
              <a:t>Conmutar las posiciones de dos caracteres adyacentes</a:t>
            </a:r>
          </a:p>
        </p:txBody>
      </p:sp>
    </p:spTree>
    <p:extLst>
      <p:ext uri="{BB962C8B-B14F-4D97-AF65-F5344CB8AC3E}">
        <p14:creationId xmlns:p14="http://schemas.microsoft.com/office/powerpoint/2010/main" val="3631123417"/>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TM10001105[[fn=Recorte]]</Template>
  <TotalTime>2757</TotalTime>
  <Words>1073</Words>
  <Application>Microsoft Office PowerPoint</Application>
  <PresentationFormat>Panorámica</PresentationFormat>
  <Paragraphs>119</Paragraphs>
  <Slides>18</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18</vt:i4>
      </vt:variant>
    </vt:vector>
  </HeadingPairs>
  <TitlesOfParts>
    <vt:vector size="27" baseType="lpstr">
      <vt:lpstr>Arial</vt:lpstr>
      <vt:lpstr>Book Antiqua</vt:lpstr>
      <vt:lpstr>Calibri</vt:lpstr>
      <vt:lpstr>Franklin Gothic Book</vt:lpstr>
      <vt:lpstr>Symbol</vt:lpstr>
      <vt:lpstr>Times New Roman</vt:lpstr>
      <vt:lpstr>Wingdings</vt:lpstr>
      <vt:lpstr>Wingdings 2</vt:lpstr>
      <vt:lpstr>Crop</vt:lpstr>
      <vt:lpstr>Lenguajes Formales y Autómatas</vt:lpstr>
      <vt:lpstr>Unidad 6:   Compiladores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Lenguaje de programación</dc:title>
  <dc:creator>Usuario de Windows</dc:creator>
  <cp:lastModifiedBy>Alejandra</cp:lastModifiedBy>
  <cp:revision>205</cp:revision>
  <dcterms:created xsi:type="dcterms:W3CDTF">2019-02-20T17:04:54Z</dcterms:created>
  <dcterms:modified xsi:type="dcterms:W3CDTF">2020-05-27T16:34:47Z</dcterms:modified>
</cp:coreProperties>
</file>