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43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169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363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64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462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656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08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72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91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242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71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625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440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8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C67ECF-5A54-4061-B408-7199144593F6}" type="datetimeFigureOut">
              <a:rPr lang="es-AR" smtClean="0"/>
              <a:t>02/04/2020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8E05647-F1D8-4C61-847A-DBA4143AD60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399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88883" y="1072055"/>
            <a:ext cx="10089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0" dirty="0" smtClean="0">
                <a:latin typeface="Arial Black" panose="020B0A04020102020204" pitchFamily="34" charset="0"/>
              </a:rPr>
              <a:t>Hecho Religioso</a:t>
            </a:r>
          </a:p>
          <a:p>
            <a:r>
              <a:rPr lang="es-AR" sz="8000" dirty="0" smtClean="0">
                <a:latin typeface="Arial Black" panose="020B0A04020102020204" pitchFamily="34" charset="0"/>
              </a:rPr>
              <a:t>Entrega Nº1</a:t>
            </a:r>
            <a:endParaRPr lang="es-AR" sz="8000" dirty="0">
              <a:latin typeface="Arial Black" panose="020B0A040201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99393" y="5822731"/>
            <a:ext cx="8040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Arial Black" panose="020B0A04020102020204" pitchFamily="34" charset="0"/>
              </a:rPr>
              <a:t>Pensamiento Teologico</a:t>
            </a:r>
            <a:endParaRPr lang="es-AR" sz="32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https://lh3.googleusercontent.com/am5oenCR9jDwGL0el8yzKPIrowpZ88JuECGCxC9tYiwaXuPpyEDhx-gqB-wTw1_uQjzpmEVypHAuIzqXhDO57Kvx6YYAgbffeoo1Um2zw3Yix1bDjein34Qop-7jZfsi0wAGsM9Ag_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911" y="4922967"/>
            <a:ext cx="3647090" cy="193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53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8" y="683173"/>
            <a:ext cx="685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Arial Black" panose="020B0A04020102020204" pitchFamily="34" charset="0"/>
              </a:rPr>
              <a:t>1. EL SENTIDO DE LA VIDA</a:t>
            </a:r>
            <a:endParaRPr lang="es-AR" sz="28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83777" y="1622681"/>
            <a:ext cx="440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 Rounded MT Bold" panose="020F0704030504030204" pitchFamily="34" charset="0"/>
              </a:rPr>
              <a:t>¿por qué estoy en el mundo?  </a:t>
            </a:r>
          </a:p>
          <a:p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83777" y="2128882"/>
            <a:ext cx="525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 Rounded MT Bold" panose="020F0704030504030204" pitchFamily="34" charset="0"/>
              </a:rPr>
              <a:t>¿puedo esperar algo después de la muerte? </a:t>
            </a:r>
          </a:p>
          <a:p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283777" y="2635082"/>
            <a:ext cx="45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 Rounded MT Bold" panose="020F0704030504030204" pitchFamily="34" charset="0"/>
              </a:rPr>
              <a:t>¿tiene alguna finalidad mi existencia?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83777" y="3273829"/>
            <a:ext cx="2249214" cy="369332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smtClean="0">
                <a:latin typeface="Arial Rounded MT Bold" panose="020F0704030504030204" pitchFamily="34" charset="0"/>
              </a:rPr>
              <a:t>Pero…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3777" y="3912577"/>
            <a:ext cx="1158240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>
                <a:latin typeface="Arial Rounded MT Bold" panose="020F0704030504030204" pitchFamily="34" charset="0"/>
              </a:rPr>
              <a:t>¿Tiene </a:t>
            </a:r>
            <a:r>
              <a:rPr lang="es-A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sentido</a:t>
            </a:r>
            <a:r>
              <a:rPr lang="es-AR" sz="2400" dirty="0">
                <a:latin typeface="Arial Rounded MT Bold" panose="020F0704030504030204" pitchFamily="34" charset="0"/>
              </a:rPr>
              <a:t> la vida, con sus tensiones, sus alegrías y sufrimientos, si al final nos espera la muerte?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33" y="683173"/>
            <a:ext cx="2198353" cy="30480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83777" y="5012990"/>
            <a:ext cx="1158240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 Rounded MT Bold" panose="020F0704030504030204" pitchFamily="34" charset="0"/>
              </a:rPr>
              <a:t>Este interes radica en la urgencia de querer saber sí la vida tiene </a:t>
            </a:r>
            <a:r>
              <a:rPr lang="es-AR" sz="2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sentido</a:t>
            </a:r>
            <a:r>
              <a:rPr lang="es-AR" sz="2000" dirty="0" smtClean="0">
                <a:latin typeface="Arial Rounded MT Bold" panose="020F0704030504030204" pitchFamily="34" charset="0"/>
              </a:rPr>
              <a:t> y cuál es ese sentido. Entendiendo tambien que el mismo es una exigencia, es algo que tiene que haber, pero con la sospecha de que podría no haberlo.</a:t>
            </a:r>
            <a:endParaRPr lang="es-AR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7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98786" y="485773"/>
            <a:ext cx="9879723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Arial Black" panose="020B0A04020102020204" pitchFamily="34" charset="0"/>
              </a:rPr>
              <a:t>¿QUÉ QUIERE DECIR “EL SENTIDO DE LA VIDA”?</a:t>
            </a:r>
            <a:endParaRPr lang="es-AR" sz="2800" dirty="0">
              <a:latin typeface="Arial Black" panose="020B0A04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25823" y="1562348"/>
            <a:ext cx="1513488" cy="36933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u="sng" dirty="0" smtClean="0">
                <a:latin typeface="Arial Rounded MT Bold" panose="020F0704030504030204" pitchFamily="34" charset="0"/>
              </a:rPr>
              <a:t>Conceptos:</a:t>
            </a:r>
            <a:endParaRPr lang="es-AR" u="sng" dirty="0">
              <a:latin typeface="Arial Rounded MT Bold" panose="020F07040305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25823" y="2285339"/>
            <a:ext cx="10699532" cy="646331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u="sng" dirty="0" smtClean="0">
                <a:latin typeface="Arial Rounded MT Bold" panose="020F0704030504030204" pitchFamily="34" charset="0"/>
              </a:rPr>
              <a:t> Finalidad o dirección:</a:t>
            </a:r>
            <a:r>
              <a:rPr lang="es-AR" dirty="0" smtClean="0">
                <a:latin typeface="Arial Rounded MT Bold" panose="020F0704030504030204" pitchFamily="34" charset="0"/>
              </a:rPr>
              <a:t>  Es la meta de un movimiento (del tipo que sea). Cuando uno no sabe lo que quiere ese movimiento, aspiraciones y deseos carecen de sentido . 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5823" y="3285329"/>
            <a:ext cx="10699532" cy="92333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u="sng" dirty="0" smtClean="0">
                <a:latin typeface="Arial Rounded MT Bold" panose="020F0704030504030204" pitchFamily="34" charset="0"/>
              </a:rPr>
              <a:t> Significación:</a:t>
            </a:r>
            <a:r>
              <a:rPr lang="es-AR" dirty="0" smtClean="0">
                <a:latin typeface="Arial Rounded MT Bold" panose="020F0704030504030204" pitchFamily="34" charset="0"/>
              </a:rPr>
              <a:t> Remite al lenguaje (signos lingüísticos). Toda palabra es un signo y consta de un significante y un significado, asi como tambien las cosas que pueden ser consideradas como signos, e igualmente los acontecimientos de la vida.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25823" y="4562318"/>
            <a:ext cx="10699532" cy="92333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smtClean="0">
                <a:latin typeface="Arial Rounded MT Bold" panose="020F0704030504030204" pitchFamily="34" charset="0"/>
              </a:rPr>
              <a:t> </a:t>
            </a:r>
            <a:r>
              <a:rPr lang="es-AR" u="sng" dirty="0" smtClean="0">
                <a:latin typeface="Arial Rounded MT Bold" panose="020F0704030504030204" pitchFamily="34" charset="0"/>
              </a:rPr>
              <a:t>Valor:</a:t>
            </a:r>
            <a:r>
              <a:rPr lang="es-AR" dirty="0" smtClean="0">
                <a:latin typeface="Arial Rounded MT Bold" panose="020F0704030504030204" pitchFamily="34" charset="0"/>
              </a:rPr>
              <a:t>  Es aquello que hace estimable una cosa y merecedora de ser hecha o de seguir existiendo. Lo contrario sucede cuando algo “no vale nada”.  La vida tiene sentido cuando merece o vale la pena.</a:t>
            </a:r>
            <a:endParaRPr lang="es-A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42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67253" y="2495539"/>
            <a:ext cx="10562897" cy="92333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smtClean="0">
                <a:latin typeface="Arial Rounded MT Bold" panose="020F0704030504030204" pitchFamily="34" charset="0"/>
              </a:rPr>
              <a:t>Un </a:t>
            </a:r>
            <a:r>
              <a:rPr lang="es-A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misterio</a:t>
            </a:r>
            <a:r>
              <a:rPr lang="es-AR" dirty="0" smtClean="0">
                <a:latin typeface="Arial Rounded MT Bold" panose="020F0704030504030204" pitchFamily="34" charset="0"/>
              </a:rPr>
              <a:t>, en cambio,es una situación que me afecta y me compromete. Lejos de ser un obstáculo que me entorpece, el misterio ilumina, abre perspectivas y, como no es posible “resolverlo”, me acompaña toda la vida.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6" y="408523"/>
            <a:ext cx="939624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smtClean="0">
                <a:latin typeface="Arial Black" panose="020B0A04020102020204" pitchFamily="34" charset="0"/>
              </a:rPr>
              <a:t> ¿</a:t>
            </a:r>
            <a:r>
              <a:rPr lang="es-AR" sz="2800" dirty="0" smtClean="0">
                <a:latin typeface="Arial Black" panose="020B0A04020102020204" pitchFamily="34" charset="0"/>
              </a:rPr>
              <a:t>ES EL SENTIDO UN PROBLEMA O MISTERIO?</a:t>
            </a:r>
            <a:endParaRPr lang="es-AR" sz="2800" dirty="0">
              <a:latin typeface="Arial Black" panose="020B0A040201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7253" y="1270369"/>
            <a:ext cx="10562897" cy="92333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dirty="0" smtClean="0">
                <a:latin typeface="Arial Rounded MT Bold" panose="020F0704030504030204" pitchFamily="34" charset="0"/>
              </a:rPr>
              <a:t>Por </a:t>
            </a:r>
            <a:r>
              <a:rPr lang="es-A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problema</a:t>
            </a:r>
            <a:r>
              <a:rPr lang="es-AR" dirty="0" smtClean="0">
                <a:latin typeface="Arial Rounded MT Bold" panose="020F0704030504030204" pitchFamily="34" charset="0"/>
              </a:rPr>
              <a:t> entendemos una cuestión en la que hay algo desconocido que es preciso averiguar. Una vez planteado, tiene solución, sólo hay que aplicar la técnica adecuada para resolverlo.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82566" y="3746983"/>
            <a:ext cx="939624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Arial Black" panose="020B0A04020102020204" pitchFamily="34" charset="0"/>
              </a:rPr>
              <a:t> </a:t>
            </a:r>
            <a:r>
              <a:rPr lang="es-AR" sz="2800" dirty="0" smtClean="0">
                <a:latin typeface="Arial Black" panose="020B0A04020102020204" pitchFamily="34" charset="0"/>
              </a:rPr>
              <a:t>Tres formas de responder el sentido de la vida </a:t>
            </a:r>
            <a:endParaRPr lang="es-AR" sz="2800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61848" y="4598317"/>
            <a:ext cx="1046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 Rounded MT Bold" panose="020F0704030504030204" pitchFamily="34" charset="0"/>
              </a:rPr>
              <a:t>1)_  No hay sentido: La existencia, la vida, el mundo, son un absurdo. No hay posibilidad de dar sentido a la </a:t>
            </a:r>
            <a:r>
              <a:rPr lang="es-AR" smtClean="0">
                <a:latin typeface="Arial Rounded MT Bold" panose="020F0704030504030204" pitchFamily="34" charset="0"/>
              </a:rPr>
              <a:t>existencia humana.  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61848" y="5244648"/>
            <a:ext cx="1046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 Rounded MT Bold" panose="020F0704030504030204" pitchFamily="34" charset="0"/>
              </a:rPr>
              <a:t>2</a:t>
            </a:r>
            <a:r>
              <a:rPr lang="es-AR" dirty="0" smtClean="0">
                <a:latin typeface="Arial Rounded MT Bold" panose="020F0704030504030204" pitchFamily="34" charset="0"/>
              </a:rPr>
              <a:t>)_  Afirmación:  de un sentido inmanente que sólo puede estar o encontrarse más acá de la muerte, en el propio existir humano. 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61848" y="5846119"/>
            <a:ext cx="1046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Arial Rounded MT Bold" panose="020F0704030504030204" pitchFamily="34" charset="0"/>
              </a:rPr>
              <a:t>3)_  Afirmacion: de un sentido trascendente que rebasa el límite de la muerte (posición de las religiones: salvacion). No se puede concluir la ausencia de sentido en esta vida, se trata, más bien, de una relación de continuidad.</a:t>
            </a:r>
            <a:endParaRPr lang="es-A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66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20663" y="352142"/>
            <a:ext cx="388882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Arial Black" panose="020B0A04020102020204" pitchFamily="34" charset="0"/>
              </a:rPr>
              <a:t>La muerte humana</a:t>
            </a:r>
            <a:endParaRPr lang="es-AR" sz="2800" dirty="0">
              <a:latin typeface="Arial Black" panose="020B0A040201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13060" y="1236859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Límite </a:t>
            </a:r>
            <a:r>
              <a:rPr lang="es-AR" dirty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definitivo de la existencia humana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13060" y="1783022"/>
            <a:ext cx="435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Concepciones </a:t>
            </a:r>
            <a:r>
              <a:rPr lang="es-AR" dirty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acerca de la </a:t>
            </a:r>
            <a:r>
              <a:rPr lang="es-AR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muerte: 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13060" y="2329185"/>
            <a:ext cx="10632706" cy="230832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u="sng" dirty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Especificidad de la muerte </a:t>
            </a:r>
            <a:r>
              <a:rPr lang="es-AR" u="sng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humana:</a:t>
            </a:r>
            <a:r>
              <a:rPr lang="es-AR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entendemos a la muerte como la </a:t>
            </a:r>
            <a:r>
              <a:rPr lang="es-AR" dirty="0">
                <a:latin typeface="Arial Rounded MT Bold" panose="020F0704030504030204" pitchFamily="34" charset="0"/>
              </a:rPr>
              <a:t>destrucción de </a:t>
            </a:r>
            <a:r>
              <a:rPr lang="es-AR" dirty="0" smtClean="0">
                <a:latin typeface="Arial Rounded MT Bold" panose="020F0704030504030204" pitchFamily="34" charset="0"/>
              </a:rPr>
              <a:t>algo, </a:t>
            </a:r>
          </a:p>
          <a:p>
            <a:r>
              <a:rPr lang="es-AR" dirty="0" smtClean="0">
                <a:latin typeface="Arial Rounded MT Bold" panose="020F0704030504030204" pitchFamily="34" charset="0"/>
              </a:rPr>
              <a:t>prácticamente </a:t>
            </a:r>
            <a:r>
              <a:rPr lang="es-AR" dirty="0">
                <a:latin typeface="Arial Rounded MT Bold" panose="020F0704030504030204" pitchFamily="34" charset="0"/>
              </a:rPr>
              <a:t>todos los seres están sujetos a </a:t>
            </a:r>
            <a:r>
              <a:rPr lang="es-AR" dirty="0" smtClean="0">
                <a:latin typeface="Arial Rounded MT Bold" panose="020F0704030504030204" pitchFamily="34" charset="0"/>
              </a:rPr>
              <a:t>ella. Esta es </a:t>
            </a:r>
            <a:r>
              <a:rPr lang="es-AR" dirty="0">
                <a:latin typeface="Arial Rounded MT Bold" panose="020F0704030504030204" pitchFamily="34" charset="0"/>
              </a:rPr>
              <a:t>la pérdida de las propiedades </a:t>
            </a:r>
            <a:endParaRPr lang="es-AR" dirty="0" smtClean="0">
              <a:latin typeface="Arial Rounded MT Bold" panose="020F0704030504030204" pitchFamily="34" charset="0"/>
            </a:endParaRPr>
          </a:p>
          <a:p>
            <a:r>
              <a:rPr lang="es-AR" dirty="0" smtClean="0">
                <a:latin typeface="Arial Rounded MT Bold" panose="020F0704030504030204" pitchFamily="34" charset="0"/>
              </a:rPr>
              <a:t>características </a:t>
            </a:r>
            <a:r>
              <a:rPr lang="es-AR" dirty="0">
                <a:latin typeface="Arial Rounded MT Bold" panose="020F0704030504030204" pitchFamily="34" charset="0"/>
              </a:rPr>
              <a:t>de la vida y que llevan a la destrucción del </a:t>
            </a:r>
            <a:r>
              <a:rPr lang="es-AR" dirty="0" smtClean="0">
                <a:latin typeface="Arial Rounded MT Bold" panose="020F0704030504030204" pitchFamily="34" charset="0"/>
              </a:rPr>
              <a:t>organismo. </a:t>
            </a:r>
          </a:p>
          <a:p>
            <a:r>
              <a:rPr lang="es-AR" dirty="0" smtClean="0">
                <a:latin typeface="Arial Rounded MT Bold" panose="020F0704030504030204" pitchFamily="34" charset="0"/>
              </a:rPr>
              <a:t>-Para </a:t>
            </a:r>
            <a:r>
              <a:rPr lang="es-AR" dirty="0">
                <a:latin typeface="Arial Rounded MT Bold" panose="020F0704030504030204" pitchFamily="34" charset="0"/>
              </a:rPr>
              <a:t>plantas y </a:t>
            </a:r>
            <a:r>
              <a:rPr lang="es-AR" dirty="0" smtClean="0">
                <a:latin typeface="Arial Rounded MT Bold" panose="020F0704030504030204" pitchFamily="34" charset="0"/>
              </a:rPr>
              <a:t>animales: la </a:t>
            </a:r>
            <a:r>
              <a:rPr lang="es-AR" dirty="0">
                <a:latin typeface="Arial Rounded MT Bold" panose="020F0704030504030204" pitchFamily="34" charset="0"/>
              </a:rPr>
              <a:t>muerte es el final </a:t>
            </a:r>
            <a:r>
              <a:rPr lang="es-AR" dirty="0" smtClean="0">
                <a:latin typeface="Arial Rounded MT Bold" panose="020F0704030504030204" pitchFamily="34" charset="0"/>
              </a:rPr>
              <a:t>de </a:t>
            </a:r>
            <a:r>
              <a:rPr lang="es-AR" dirty="0">
                <a:latin typeface="Arial Rounded MT Bold" panose="020F0704030504030204" pitchFamily="34" charset="0"/>
              </a:rPr>
              <a:t>un proceso natural que va desde el nacimiento </a:t>
            </a:r>
            <a:r>
              <a:rPr lang="es-AR" dirty="0" smtClean="0">
                <a:latin typeface="Arial Rounded MT Bold" panose="020F0704030504030204" pitchFamily="34" charset="0"/>
              </a:rPr>
              <a:t>a </a:t>
            </a:r>
            <a:r>
              <a:rPr lang="es-AR" dirty="0">
                <a:latin typeface="Arial Rounded MT Bold" panose="020F0704030504030204" pitchFamily="34" charset="0"/>
              </a:rPr>
              <a:t>la muerte, pasando por la madurez y la </a:t>
            </a:r>
            <a:r>
              <a:rPr lang="es-AR" dirty="0" smtClean="0">
                <a:latin typeface="Arial Rounded MT Bold" panose="020F0704030504030204" pitchFamily="34" charset="0"/>
              </a:rPr>
              <a:t>vejez.</a:t>
            </a:r>
          </a:p>
          <a:p>
            <a:r>
              <a:rPr lang="es-AR" dirty="0" smtClean="0">
                <a:latin typeface="Arial Rounded MT Bold" panose="020F0704030504030204" pitchFamily="34" charset="0"/>
              </a:rPr>
              <a:t>-Para hombre: </a:t>
            </a:r>
            <a:r>
              <a:rPr lang="es-AR" dirty="0">
                <a:latin typeface="Arial Rounded MT Bold" panose="020F0704030504030204" pitchFamily="34" charset="0"/>
              </a:rPr>
              <a:t>saber que inevitablemente ha de morir hace que la muerte condicione toda su </a:t>
            </a:r>
            <a:r>
              <a:rPr lang="es-AR" dirty="0" smtClean="0">
                <a:latin typeface="Arial Rounded MT Bold" panose="020F0704030504030204" pitchFamily="34" charset="0"/>
              </a:rPr>
              <a:t>existencia. Es un elemento </a:t>
            </a:r>
            <a:r>
              <a:rPr lang="es-AR" dirty="0">
                <a:latin typeface="Arial Rounded MT Bold" panose="020F0704030504030204" pitchFamily="34" charset="0"/>
              </a:rPr>
              <a:t>fundamental de la propia </a:t>
            </a:r>
            <a:r>
              <a:rPr lang="es-AR" dirty="0" smtClean="0">
                <a:latin typeface="Arial Rounded MT Bold" panose="020F0704030504030204" pitchFamily="34" charset="0"/>
              </a:rPr>
              <a:t>vida. El sabernos </a:t>
            </a:r>
            <a:r>
              <a:rPr lang="es-AR" dirty="0">
                <a:latin typeface="Arial Rounded MT Bold" panose="020F0704030504030204" pitchFamily="34" charset="0"/>
              </a:rPr>
              <a:t>mortales es lo que da sentido a nuestra </a:t>
            </a:r>
            <a:r>
              <a:rPr lang="es-AR" dirty="0" smtClean="0">
                <a:latin typeface="Arial Rounded MT Bold" panose="020F0704030504030204" pitchFamily="34" charset="0"/>
              </a:rPr>
              <a:t>vida.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13060" y="4991171"/>
            <a:ext cx="10632706" cy="1200329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u="sng" dirty="0" smtClean="0">
                <a:latin typeface="Arial Rounded MT Bold" panose="020F0704030504030204" pitchFamily="34" charset="0"/>
              </a:rPr>
              <a:t>Experiencia </a:t>
            </a:r>
            <a:r>
              <a:rPr lang="es-AR" u="sng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 </a:t>
            </a:r>
            <a:r>
              <a:rPr lang="es-AR" u="sng" dirty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 </a:t>
            </a:r>
            <a:r>
              <a:rPr lang="es-AR" u="sng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muerte:</a:t>
            </a:r>
            <a:r>
              <a:rPr lang="es-AR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AR" dirty="0" smtClean="0">
                <a:latin typeface="Arial Rounded MT Bold" panose="020F0704030504030204" pitchFamily="34" charset="0"/>
              </a:rPr>
              <a:t>parece </a:t>
            </a:r>
            <a:r>
              <a:rPr lang="es-AR" dirty="0">
                <a:latin typeface="Arial Rounded MT Bold" panose="020F0704030504030204" pitchFamily="34" charset="0"/>
              </a:rPr>
              <a:t>ser algo personal, algo íntimo de cada uno. </a:t>
            </a:r>
            <a:r>
              <a:rPr lang="es-AR" dirty="0" smtClean="0">
                <a:latin typeface="Arial Rounded MT Bold" panose="020F0704030504030204" pitchFamily="34" charset="0"/>
              </a:rPr>
              <a:t>Nuestra </a:t>
            </a:r>
            <a:r>
              <a:rPr lang="es-AR" dirty="0">
                <a:latin typeface="Arial Rounded MT Bold" panose="020F0704030504030204" pitchFamily="34" charset="0"/>
              </a:rPr>
              <a:t>muerte es un misterio, algo que podemos esperar, prever..., pero no </a:t>
            </a:r>
            <a:r>
              <a:rPr lang="es-AR" dirty="0" smtClean="0">
                <a:latin typeface="Arial Rounded MT Bold" panose="020F0704030504030204" pitchFamily="34" charset="0"/>
              </a:rPr>
              <a:t>sentir. Pero </a:t>
            </a:r>
            <a:r>
              <a:rPr lang="es-AR" dirty="0">
                <a:latin typeface="Arial Rounded MT Bold" panose="020F0704030504030204" pitchFamily="34" charset="0"/>
              </a:rPr>
              <a:t>a</a:t>
            </a:r>
            <a:r>
              <a:rPr lang="es-AR" dirty="0" smtClean="0">
                <a:latin typeface="Arial Rounded MT Bold" panose="020F0704030504030204" pitchFamily="34" charset="0"/>
              </a:rPr>
              <a:t>nte </a:t>
            </a:r>
            <a:r>
              <a:rPr lang="es-AR" dirty="0">
                <a:latin typeface="Arial Rounded MT Bold" panose="020F0704030504030204" pitchFamily="34" charset="0"/>
              </a:rPr>
              <a:t>la imposibilidad de experimentar la propia muerte, parece que lo único que queda es la posibilidad de experimentarla a través de la muerte de los otros. </a:t>
            </a:r>
            <a:r>
              <a:rPr lang="es-AR" dirty="0" smtClean="0">
                <a:latin typeface="Arial Rounded MT Bold" panose="020F07040305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88728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8" y="683173"/>
            <a:ext cx="6852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Arial Black" panose="020B0A04020102020204" pitchFamily="34" charset="0"/>
              </a:rPr>
              <a:t>2</a:t>
            </a:r>
            <a:r>
              <a:rPr lang="es-AR" sz="2800" dirty="0" smtClean="0">
                <a:latin typeface="Arial Black" panose="020B0A04020102020204" pitchFamily="34" charset="0"/>
              </a:rPr>
              <a:t>. LA RELIGION COMO HECHO SOCIAL Y CULTURAL</a:t>
            </a:r>
            <a:endParaRPr lang="es-AR" sz="2800" dirty="0">
              <a:latin typeface="Arial Black" panose="020B0A040201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37" y="1492218"/>
            <a:ext cx="4876800" cy="204787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83778" y="5068862"/>
            <a:ext cx="10930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-Se </a:t>
            </a:r>
            <a:r>
              <a:rPr lang="es-AR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basa siempre en una experiencia profunda, que es justamente una experiencia de sentido. Se trata de la experiencia de una presencia que rodea al individuo: presencia de la trascendencia, es decir, de una realidad que está más allá del propio mundo, pero que aparece como la realidad </a:t>
            </a:r>
            <a:r>
              <a:rPr lang="es-AR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misma.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280115" y="3644245"/>
            <a:ext cx="397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-Es </a:t>
            </a:r>
            <a:r>
              <a:rPr lang="es-AR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una estructura simbólica de sentido. 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283778" y="2224830"/>
            <a:ext cx="5833243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Arial Black" panose="020B0A04020102020204" pitchFamily="34" charset="0"/>
              </a:rPr>
              <a:t>LA EXPERIENCIA RELIGIOSA</a:t>
            </a:r>
            <a:endParaRPr lang="es-AR" sz="2800" dirty="0">
              <a:latin typeface="Arial Black" panose="020B0A040201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80115" y="3160847"/>
            <a:ext cx="1047851" cy="369332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AR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Religión: 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280115" y="4073645"/>
            <a:ext cx="10934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-Es </a:t>
            </a:r>
            <a:r>
              <a:rPr lang="es-AR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 conjunto estructurado de elementos muy diversos (actitudes personales, contenidos doctrinales, actos culturales, estructuras sociales, etc</a:t>
            </a:r>
            <a:r>
              <a:rPr lang="es-AR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.), muchos </a:t>
            </a:r>
            <a:r>
              <a:rPr lang="es-AR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 los cuales tienen carácter simbólico (especialmente, los mitos y los ritos</a:t>
            </a:r>
            <a:r>
              <a:rPr lang="es-AR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), </a:t>
            </a:r>
            <a:r>
              <a:rPr lang="es-AR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que presta un sentido último a la vida de los individuos y comunidades.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30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98180" y="387254"/>
            <a:ext cx="9574924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Arial Black" panose="020B0A04020102020204" pitchFamily="34" charset="0"/>
              </a:rPr>
              <a:t>LA EXPRESI</a:t>
            </a:r>
            <a:r>
              <a:rPr lang="es-AR" sz="2800" dirty="0" smtClean="0">
                <a:latin typeface="Arial Black" panose="020B0A04020102020204" pitchFamily="34" charset="0"/>
              </a:rPr>
              <a:t>Ó</a:t>
            </a:r>
            <a:r>
              <a:rPr lang="es-AR" sz="2800" dirty="0" smtClean="0">
                <a:latin typeface="Arial Black" panose="020B0A04020102020204" pitchFamily="34" charset="0"/>
              </a:rPr>
              <a:t>N DE LA EXPERIENCIA RELIGIOSA</a:t>
            </a:r>
            <a:endParaRPr lang="es-AR" sz="2800" dirty="0">
              <a:latin typeface="Arial Black" panose="020B0A040201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46993" y="1405022"/>
            <a:ext cx="11624442" cy="1908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u="sng" dirty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Los </a:t>
            </a:r>
            <a:r>
              <a:rPr lang="es-AR" u="sng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símbolos:</a:t>
            </a:r>
            <a:r>
              <a:rPr lang="es-AR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AR" dirty="0" smtClean="0">
                <a:latin typeface="Arial Rounded MT Bold" panose="020F0704030504030204" pitchFamily="34" charset="0"/>
              </a:rPr>
              <a:t>las </a:t>
            </a:r>
            <a:r>
              <a:rPr lang="es-AR" dirty="0">
                <a:latin typeface="Arial Rounded MT Bold" panose="020F0704030504030204" pitchFamily="34" charset="0"/>
              </a:rPr>
              <a:t>religiones se expresan mediante </a:t>
            </a:r>
            <a:r>
              <a:rPr lang="es-AR" dirty="0" smtClean="0">
                <a:latin typeface="Arial Rounded MT Bold" panose="020F0704030504030204" pitchFamily="34" charset="0"/>
              </a:rPr>
              <a:t>símbolos, </a:t>
            </a:r>
            <a:r>
              <a:rPr lang="es-AR" dirty="0">
                <a:latin typeface="Arial Rounded MT Bold" panose="020F0704030504030204" pitchFamily="34" charset="0"/>
              </a:rPr>
              <a:t>se trata de símbolos naturales o </a:t>
            </a:r>
            <a:r>
              <a:rPr lang="es-AR" dirty="0" smtClean="0">
                <a:latin typeface="Arial Rounded MT Bold" panose="020F0704030504030204" pitchFamily="34" charset="0"/>
              </a:rPr>
              <a:t>cósmicos.</a:t>
            </a:r>
          </a:p>
          <a:p>
            <a:r>
              <a:rPr lang="es-AR" dirty="0">
                <a:latin typeface="Arial Rounded MT Bold" panose="020F0704030504030204" pitchFamily="34" charset="0"/>
              </a:rPr>
              <a:t>Mircea Eliade los agrupa del siguiente modo: </a:t>
            </a:r>
            <a:r>
              <a:rPr lang="es-AR" dirty="0" smtClean="0">
                <a:latin typeface="Arial Rounded MT Bold" panose="020F0704030504030204" pitchFamily="34" charset="0"/>
              </a:rPr>
              <a:t> </a:t>
            </a:r>
            <a:r>
              <a:rPr lang="es-AR" sz="1600" dirty="0" smtClean="0">
                <a:latin typeface="Arial Rounded MT Bold" panose="020F0704030504030204" pitchFamily="34" charset="0"/>
              </a:rPr>
              <a:t>-</a:t>
            </a:r>
            <a:r>
              <a:rPr lang="es-AR" sz="1600" dirty="0">
                <a:latin typeface="Arial Rounded MT Bold" panose="020F0704030504030204" pitchFamily="34" charset="0"/>
              </a:rPr>
              <a:t>símbolos celestes (sol, luna y otros astros</a:t>
            </a:r>
            <a:r>
              <a:rPr lang="es-AR" sz="1600" dirty="0" smtClean="0">
                <a:latin typeface="Arial Rounded MT Bold" panose="020F0704030504030204" pitchFamily="34" charset="0"/>
              </a:rPr>
              <a:t>)</a:t>
            </a:r>
          </a:p>
          <a:p>
            <a:r>
              <a:rPr lang="es-AR" sz="1600" dirty="0">
                <a:latin typeface="Arial Rounded MT Bold" panose="020F0704030504030204" pitchFamily="34" charset="0"/>
              </a:rPr>
              <a:t> </a:t>
            </a:r>
            <a:r>
              <a:rPr lang="es-AR" sz="1600" dirty="0" smtClean="0">
                <a:latin typeface="Arial Rounded MT Bold" panose="020F0704030504030204" pitchFamily="34" charset="0"/>
              </a:rPr>
              <a:t>                                                                                                   -</a:t>
            </a:r>
            <a:r>
              <a:rPr lang="es-AR" sz="1600" dirty="0">
                <a:latin typeface="Arial Rounded MT Bold" panose="020F0704030504030204" pitchFamily="34" charset="0"/>
              </a:rPr>
              <a:t>acuáticos (agua, mar, fuentes, lluvia, diluvio</a:t>
            </a:r>
            <a:r>
              <a:rPr lang="es-AR" sz="1600" dirty="0" smtClean="0">
                <a:latin typeface="Arial Rounded MT Bold" panose="020F0704030504030204" pitchFamily="34" charset="0"/>
              </a:rPr>
              <a:t>...)</a:t>
            </a:r>
          </a:p>
          <a:p>
            <a:r>
              <a:rPr lang="es-AR" sz="1600" dirty="0">
                <a:latin typeface="Arial Rounded MT Bold" panose="020F0704030504030204" pitchFamily="34" charset="0"/>
              </a:rPr>
              <a:t> </a:t>
            </a:r>
            <a:r>
              <a:rPr lang="es-AR" sz="1600" dirty="0" smtClean="0">
                <a:latin typeface="Arial Rounded MT Bold" panose="020F0704030504030204" pitchFamily="34" charset="0"/>
              </a:rPr>
              <a:t>                                                                                                   -piedras </a:t>
            </a:r>
            <a:r>
              <a:rPr lang="es-AR" sz="1600" dirty="0">
                <a:latin typeface="Arial Rounded MT Bold" panose="020F0704030504030204" pitchFamily="34" charset="0"/>
              </a:rPr>
              <a:t>sagradas y la tierra (tierra-madre, mujer, fecundidad</a:t>
            </a:r>
            <a:r>
              <a:rPr lang="es-AR" sz="1600" dirty="0" smtClean="0">
                <a:latin typeface="Arial Rounded MT Bold" panose="020F0704030504030204" pitchFamily="34" charset="0"/>
              </a:rPr>
              <a:t>)</a:t>
            </a:r>
          </a:p>
          <a:p>
            <a:r>
              <a:rPr lang="es-AR" sz="1600" dirty="0">
                <a:latin typeface="Arial Rounded MT Bold" panose="020F0704030504030204" pitchFamily="34" charset="0"/>
              </a:rPr>
              <a:t> </a:t>
            </a:r>
            <a:r>
              <a:rPr lang="es-AR" sz="1600" dirty="0" smtClean="0">
                <a:latin typeface="Arial Rounded MT Bold" panose="020F0704030504030204" pitchFamily="34" charset="0"/>
              </a:rPr>
              <a:t>                                                                                                   -</a:t>
            </a:r>
            <a:r>
              <a:rPr lang="es-AR" sz="1600" dirty="0">
                <a:latin typeface="Arial Rounded MT Bold" panose="020F0704030504030204" pitchFamily="34" charset="0"/>
              </a:rPr>
              <a:t>vegetales (árboles, plantas, agricultura</a:t>
            </a:r>
            <a:r>
              <a:rPr lang="es-AR" sz="1600" dirty="0" smtClean="0">
                <a:latin typeface="Arial Rounded MT Bold" panose="020F0704030504030204" pitchFamily="34" charset="0"/>
              </a:rPr>
              <a:t>)</a:t>
            </a:r>
          </a:p>
          <a:p>
            <a:endParaRPr lang="es-AR" sz="1600" dirty="0" smtClean="0">
              <a:latin typeface="Arial Rounded MT Bold" panose="020F0704030504030204" pitchFamily="34" charset="0"/>
            </a:endParaRPr>
          </a:p>
          <a:p>
            <a:r>
              <a:rPr lang="es-AR" dirty="0">
                <a:latin typeface="Arial Rounded MT Bold" panose="020F0704030504030204" pitchFamily="34" charset="0"/>
              </a:rPr>
              <a:t>L</a:t>
            </a:r>
            <a:r>
              <a:rPr lang="es-AR" dirty="0" smtClean="0">
                <a:latin typeface="Arial Rounded MT Bold" panose="020F0704030504030204" pitchFamily="34" charset="0"/>
              </a:rPr>
              <a:t>os </a:t>
            </a:r>
            <a:r>
              <a:rPr lang="es-AR" dirty="0">
                <a:latin typeface="Arial Rounded MT Bold" panose="020F0704030504030204" pitchFamily="34" charset="0"/>
              </a:rPr>
              <a:t>símbolos </a:t>
            </a:r>
            <a:r>
              <a:rPr lang="es-AR" dirty="0" smtClean="0">
                <a:latin typeface="Arial Rounded MT Bold" panose="020F0704030504030204" pitchFamily="34" charset="0"/>
              </a:rPr>
              <a:t>tienen un </a:t>
            </a:r>
            <a:r>
              <a:rPr lang="es-AR" dirty="0">
                <a:latin typeface="Arial Rounded MT Bold" panose="020F0704030504030204" pitchFamily="34" charset="0"/>
              </a:rPr>
              <a:t>sentido: cada cosa nos </a:t>
            </a:r>
            <a:r>
              <a:rPr lang="es-AR" dirty="0" smtClean="0">
                <a:latin typeface="Arial Rounded MT Bold" panose="020F0704030504030204" pitchFamily="34" charset="0"/>
              </a:rPr>
              <a:t>dice </a:t>
            </a:r>
            <a:r>
              <a:rPr lang="es-AR" dirty="0">
                <a:latin typeface="Arial Rounded MT Bold" panose="020F0704030504030204" pitchFamily="34" charset="0"/>
              </a:rPr>
              <a:t>algo (posee una significación simbólica)</a:t>
            </a:r>
            <a:endParaRPr lang="es-AR" sz="1600" dirty="0">
              <a:latin typeface="Arial Rounded MT Bold" panose="020F07040305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6993" y="3788656"/>
            <a:ext cx="11624442" cy="2585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u="sng" dirty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Los </a:t>
            </a:r>
            <a:r>
              <a:rPr lang="es-AR" u="sng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mitos:</a:t>
            </a:r>
            <a:r>
              <a:rPr lang="es-AR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Arial Rounded MT Bold" panose="020F0704030504030204" pitchFamily="34" charset="0"/>
              </a:rPr>
              <a:t>es una </a:t>
            </a:r>
            <a:r>
              <a:rPr lang="es-AR" dirty="0" smtClean="0">
                <a:latin typeface="Arial Rounded MT Bold" panose="020F0704030504030204" pitchFamily="34" charset="0"/>
              </a:rPr>
              <a:t>narración simbolica </a:t>
            </a:r>
            <a:r>
              <a:rPr lang="es-AR" dirty="0">
                <a:latin typeface="Arial Rounded MT Bold" panose="020F0704030504030204" pitchFamily="34" charset="0"/>
              </a:rPr>
              <a:t>(mythos, en griego, significa </a:t>
            </a:r>
            <a:r>
              <a:rPr lang="es-AR" dirty="0" smtClean="0">
                <a:latin typeface="Arial Rounded MT Bold" panose="020F0704030504030204" pitchFamily="34" charset="0"/>
              </a:rPr>
              <a:t>“palabra” </a:t>
            </a:r>
            <a:r>
              <a:rPr lang="es-AR" dirty="0">
                <a:latin typeface="Arial Rounded MT Bold" panose="020F0704030504030204" pitchFamily="34" charset="0"/>
              </a:rPr>
              <a:t>o </a:t>
            </a:r>
            <a:r>
              <a:rPr lang="es-AR" dirty="0" smtClean="0">
                <a:latin typeface="Arial Rounded MT Bold" panose="020F0704030504030204" pitchFamily="34" charset="0"/>
              </a:rPr>
              <a:t>“relato”). Esa narración es el </a:t>
            </a:r>
            <a:r>
              <a:rPr lang="es-AR" dirty="0">
                <a:latin typeface="Arial Rounded MT Bold" panose="020F0704030504030204" pitchFamily="34" charset="0"/>
              </a:rPr>
              <a:t>relato de un </a:t>
            </a:r>
            <a:r>
              <a:rPr lang="es-AR" dirty="0" smtClean="0">
                <a:latin typeface="Arial Rounded MT Bold" panose="020F0704030504030204" pitchFamily="34" charset="0"/>
              </a:rPr>
              <a:t>acontecimiento que se </a:t>
            </a:r>
            <a:r>
              <a:rPr lang="es-AR" dirty="0">
                <a:latin typeface="Arial Rounded MT Bold" panose="020F0704030504030204" pitchFamily="34" charset="0"/>
              </a:rPr>
              <a:t>considera sucedido realmente, pero no en nuestro tiempo, sino en un tiempo primordial</a:t>
            </a:r>
            <a:r>
              <a:rPr lang="es-AR" dirty="0" smtClean="0">
                <a:latin typeface="Arial Rounded MT Bold" panose="020F0704030504030204" pitchFamily="34" charset="0"/>
              </a:rPr>
              <a:t> </a:t>
            </a:r>
            <a:r>
              <a:rPr lang="es-AR" dirty="0">
                <a:latin typeface="Arial Rounded MT Bold" panose="020F0704030504030204" pitchFamily="34" charset="0"/>
              </a:rPr>
              <a:t>(en </a:t>
            </a:r>
            <a:r>
              <a:rPr lang="es-AR" dirty="0" smtClean="0">
                <a:latin typeface="Arial Rounded MT Bold" panose="020F0704030504030204" pitchFamily="34" charset="0"/>
              </a:rPr>
              <a:t>otro tiempo).</a:t>
            </a:r>
          </a:p>
          <a:p>
            <a:r>
              <a:rPr lang="es-AR" dirty="0" smtClean="0">
                <a:latin typeface="Arial Rounded MT Bold" panose="020F0704030504030204" pitchFamily="34" charset="0"/>
              </a:rPr>
              <a:t>-</a:t>
            </a:r>
            <a:r>
              <a:rPr lang="es-AR" dirty="0">
                <a:latin typeface="Arial Rounded MT Bold" panose="020F0704030504030204" pitchFamily="34" charset="0"/>
              </a:rPr>
              <a:t>U</a:t>
            </a:r>
            <a:r>
              <a:rPr lang="es-AR" dirty="0" smtClean="0">
                <a:latin typeface="Arial Rounded MT Bold" panose="020F0704030504030204" pitchFamily="34" charset="0"/>
              </a:rPr>
              <a:t>n </a:t>
            </a:r>
            <a:r>
              <a:rPr lang="es-AR" dirty="0">
                <a:latin typeface="Arial Rounded MT Bold" panose="020F0704030504030204" pitchFamily="34" charset="0"/>
              </a:rPr>
              <a:t>personaje o un objeto serán, en todo caso, </a:t>
            </a:r>
            <a:r>
              <a:rPr lang="es-AR" dirty="0" smtClean="0">
                <a:latin typeface="Arial Rounded MT Bold" panose="020F0704030504030204" pitchFamily="34" charset="0"/>
              </a:rPr>
              <a:t>míticos, </a:t>
            </a:r>
            <a:r>
              <a:rPr lang="es-AR" dirty="0">
                <a:latin typeface="Arial Rounded MT Bold" panose="020F0704030504030204" pitchFamily="34" charset="0"/>
              </a:rPr>
              <a:t>pero no son </a:t>
            </a:r>
            <a:r>
              <a:rPr lang="es-AR" dirty="0" smtClean="0">
                <a:latin typeface="Arial Rounded MT Bold" panose="020F0704030504030204" pitchFamily="34" charset="0"/>
              </a:rPr>
              <a:t>mitos. </a:t>
            </a:r>
          </a:p>
          <a:p>
            <a:r>
              <a:rPr lang="es-AR" dirty="0" smtClean="0">
                <a:latin typeface="Arial Rounded MT Bold" panose="020F0704030504030204" pitchFamily="34" charset="0"/>
              </a:rPr>
              <a:t>-Los </a:t>
            </a:r>
            <a:r>
              <a:rPr lang="es-AR" dirty="0">
                <a:latin typeface="Arial Rounded MT Bold" panose="020F0704030504030204" pitchFamily="34" charset="0"/>
              </a:rPr>
              <a:t>mitos presuponen que existe otra dimensión del tiempo, una meta-historia más allá de nuestra historia que da sentido a nuestro tiempo y nuestra historia. </a:t>
            </a:r>
            <a:endParaRPr lang="es-AR" dirty="0" smtClean="0">
              <a:latin typeface="Arial Rounded MT Bold" panose="020F0704030504030204" pitchFamily="34" charset="0"/>
            </a:endParaRPr>
          </a:p>
          <a:p>
            <a:r>
              <a:rPr lang="es-AR" dirty="0" smtClean="0">
                <a:latin typeface="Arial Rounded MT Bold" panose="020F0704030504030204" pitchFamily="34" charset="0"/>
              </a:rPr>
              <a:t>-Hablan </a:t>
            </a:r>
            <a:r>
              <a:rPr lang="es-AR" dirty="0">
                <a:latin typeface="Arial Rounded MT Bold" panose="020F0704030504030204" pitchFamily="34" charset="0"/>
              </a:rPr>
              <a:t>acerca de los orígenes y responde a la pregunta sobre el origen. Pero aquí el </a:t>
            </a:r>
            <a:r>
              <a:rPr lang="es-AR" dirty="0" smtClean="0">
                <a:latin typeface="Arial Rounded MT Bold" panose="020F0704030504030204" pitchFamily="34" charset="0"/>
              </a:rPr>
              <a:t>“origen” </a:t>
            </a:r>
            <a:r>
              <a:rPr lang="es-AR" dirty="0">
                <a:latin typeface="Arial Rounded MT Bold" panose="020F0704030504030204" pitchFamily="34" charset="0"/>
              </a:rPr>
              <a:t>no es simplemente el momento en que algo aparece: es más bien la fuente creadora de donde surge y sigue manando. </a:t>
            </a:r>
            <a:r>
              <a:rPr lang="es-AR" dirty="0" smtClean="0">
                <a:latin typeface="Arial Rounded MT Bold" panose="020F0704030504030204" pitchFamily="34" charset="0"/>
              </a:rPr>
              <a:t> </a:t>
            </a:r>
            <a:r>
              <a:rPr lang="es-AR" u="sng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s-AR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45324" y="113985"/>
            <a:ext cx="919655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Arial Black" panose="020B0A04020102020204" pitchFamily="34" charset="0"/>
              </a:rPr>
              <a:t>LAS ESTRUCTURAS RELIGIOSAS DE SENTIDO </a:t>
            </a:r>
            <a:endParaRPr lang="es-AR" sz="4000" dirty="0">
              <a:latin typeface="Arial Black" panose="020B0A040201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94851" y="796753"/>
            <a:ext cx="11308266" cy="2308324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u="sng" dirty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Sagrado y </a:t>
            </a:r>
            <a:r>
              <a:rPr lang="es-AR" u="sng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profano:</a:t>
            </a:r>
            <a:r>
              <a:rPr lang="es-AR" dirty="0" smtClean="0">
                <a:latin typeface="Arial Rounded MT Bold" panose="020F07040305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Arial Rounded MT Bold" panose="020F0704030504030204" pitchFamily="34" charset="0"/>
              </a:rPr>
              <a:t>La homogeneidad del mundo queda rota cuando en un lugar se manifiesta lo numinoso: la hierofanía sacraliza ese lugar y lo separa del resto del </a:t>
            </a:r>
            <a:r>
              <a:rPr lang="es-AR" dirty="0" smtClean="0">
                <a:latin typeface="Arial Rounded MT Bold" panose="020F0704030504030204" pitchFamily="34" charset="0"/>
              </a:rPr>
              <a:t>mundo, y tambien con </a:t>
            </a:r>
            <a:r>
              <a:rPr lang="es-AR" dirty="0">
                <a:latin typeface="Arial Rounded MT Bold" panose="020F0704030504030204" pitchFamily="34" charset="0"/>
              </a:rPr>
              <a:t>los objetos e incluso con determinadas acciones humanas: el nacimiento, la sexualidad, la muerte e incluso la guerra pueden ser sacralizadas. La realidad se </a:t>
            </a:r>
            <a:r>
              <a:rPr lang="es-AR" dirty="0" smtClean="0">
                <a:latin typeface="Arial Rounded MT Bold" panose="020F0704030504030204" pitchFamily="34" charset="0"/>
              </a:rPr>
              <a:t>organiza en </a:t>
            </a:r>
            <a:r>
              <a:rPr lang="es-AR" dirty="0">
                <a:latin typeface="Arial Rounded MT Bold" panose="020F0704030504030204" pitchFamily="34" charset="0"/>
              </a:rPr>
              <a:t>dos ámbitos: lo sagrado y lo profano. Pero lo sagrado queda separado o consagrado. Entre lo sagrado y lo profano se establece una ruptura de nivel: si lo profano toca a lo sagrado, éste puede desaparecer y aquél puede perecer. Por ello se establecen las prohibiciones rituales del tabú. Nada profano-y el hombre, en principio, lo es-puede acercarse sin peligro a lo sagrado. 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94851" y="3264625"/>
            <a:ext cx="11308266" cy="1754326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u="sng" dirty="0">
                <a:latin typeface="Arial Rounded MT Bold" panose="020F0704030504030204" pitchFamily="34" charset="0"/>
              </a:rPr>
              <a:t>Espacio y tiempo </a:t>
            </a:r>
            <a:r>
              <a:rPr lang="es-AR" u="sng" dirty="0" smtClean="0">
                <a:latin typeface="Arial Rounded MT Bold" panose="020F0704030504030204" pitchFamily="34" charset="0"/>
              </a:rPr>
              <a:t>sagrados:</a:t>
            </a:r>
            <a:r>
              <a:rPr lang="es-AR" dirty="0" smtClean="0">
                <a:latin typeface="Arial Rounded MT Bold" panose="020F0704030504030204" pitchFamily="34" charset="0"/>
              </a:rPr>
              <a:t> El </a:t>
            </a:r>
            <a:r>
              <a:rPr lang="es-AR" dirty="0">
                <a:latin typeface="Arial Rounded MT Bold" panose="020F0704030504030204" pitchFamily="34" charset="0"/>
              </a:rPr>
              <a:t>mundo deja de ser un caos y se convierte en un </a:t>
            </a:r>
            <a:r>
              <a:rPr lang="es-AR" dirty="0" smtClean="0">
                <a:latin typeface="Arial Rounded MT Bold" panose="020F0704030504030204" pitchFamily="34" charset="0"/>
              </a:rPr>
              <a:t>“cosmos”, </a:t>
            </a:r>
            <a:r>
              <a:rPr lang="es-AR" dirty="0">
                <a:latin typeface="Arial Rounded MT Bold" panose="020F0704030504030204" pitchFamily="34" charset="0"/>
              </a:rPr>
              <a:t>un orden, es decir, propiamente un </a:t>
            </a:r>
            <a:r>
              <a:rPr lang="es-AR" dirty="0" smtClean="0">
                <a:latin typeface="Arial Rounded MT Bold" panose="020F0704030504030204" pitchFamily="34" charset="0"/>
              </a:rPr>
              <a:t>“mundo”: </a:t>
            </a:r>
            <a:r>
              <a:rPr lang="es-AR" dirty="0">
                <a:latin typeface="Arial Rounded MT Bold" panose="020F0704030504030204" pitchFamily="34" charset="0"/>
              </a:rPr>
              <a:t>todo queda orientado hacia ese lugar, todo queda centrado. Ese lugar sagrado es también una apertura hacia el mundo celeste y el lugar donde los dos mundos entran en contacto. Por eso, la destrucción del lugar sagrado se convierte en tragedia: el mundo vuelve al caos y el hombre se siente perdido y desorientado. Fuera del cosmos, en el caos, el hombre es incapaz de </a:t>
            </a:r>
            <a:r>
              <a:rPr lang="es-AR" dirty="0" smtClean="0">
                <a:latin typeface="Arial Rounded MT Bold" panose="020F0704030504030204" pitchFamily="34" charset="0"/>
              </a:rPr>
              <a:t>vivir.</a:t>
            </a:r>
            <a:endParaRPr lang="es-AR" dirty="0"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94851" y="5178499"/>
            <a:ext cx="11308266" cy="1477328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u="sng" dirty="0">
                <a:latin typeface="Arial Rounded MT Bold" panose="020F0704030504030204" pitchFamily="34" charset="0"/>
              </a:rPr>
              <a:t>Espacio y tiempo </a:t>
            </a:r>
            <a:r>
              <a:rPr lang="es-AR" u="sng" dirty="0" smtClean="0">
                <a:latin typeface="Arial Rounded MT Bold" panose="020F0704030504030204" pitchFamily="34" charset="0"/>
              </a:rPr>
              <a:t>sagrados:</a:t>
            </a:r>
            <a:r>
              <a:rPr lang="es-AR" dirty="0" smtClean="0">
                <a:latin typeface="Arial Rounded MT Bold" panose="020F0704030504030204" pitchFamily="34" charset="0"/>
              </a:rPr>
              <a:t> </a:t>
            </a:r>
            <a:r>
              <a:rPr lang="es-AR" dirty="0">
                <a:latin typeface="Arial Rounded MT Bold" panose="020F0704030504030204" pitchFamily="34" charset="0"/>
              </a:rPr>
              <a:t>Las experiencias religiosas profundas suelen ser privativas de pocos </a:t>
            </a:r>
            <a:r>
              <a:rPr lang="es-AR" dirty="0" smtClean="0">
                <a:latin typeface="Arial Rounded MT Bold" panose="020F0704030504030204" pitchFamily="34" charset="0"/>
              </a:rPr>
              <a:t>individuos que son </a:t>
            </a:r>
            <a:r>
              <a:rPr lang="es-AR" dirty="0">
                <a:latin typeface="Arial Rounded MT Bold" panose="020F0704030504030204" pitchFamily="34" charset="0"/>
              </a:rPr>
              <a:t>los fundadores de religiones, los profetas, los </a:t>
            </a:r>
            <a:r>
              <a:rPr lang="es-AR" dirty="0" smtClean="0">
                <a:latin typeface="Arial Rounded MT Bold" panose="020F0704030504030204" pitchFamily="34" charset="0"/>
              </a:rPr>
              <a:t>santos, y se comunican </a:t>
            </a:r>
            <a:r>
              <a:rPr lang="es-AR" dirty="0">
                <a:latin typeface="Arial Rounded MT Bold" panose="020F0704030504030204" pitchFamily="34" charset="0"/>
              </a:rPr>
              <a:t>a todos los que se agrupan en torno a ellos. De este modo surge la comunidad religiosa (iglesia o </a:t>
            </a:r>
            <a:r>
              <a:rPr lang="es-AR" dirty="0" smtClean="0">
                <a:latin typeface="Arial Rounded MT Bold" panose="020F0704030504030204" pitchFamily="34" charset="0"/>
              </a:rPr>
              <a:t>secta) donde su </a:t>
            </a:r>
            <a:r>
              <a:rPr lang="es-AR" dirty="0">
                <a:latin typeface="Arial Rounded MT Bold" panose="020F0704030504030204" pitchFamily="34" charset="0"/>
              </a:rPr>
              <a:t>estabilidad exige que los elementos esenciales de la religión sean institucionalizados (dogmas, ritos, fiestas, sacerdocio, pautas morales...). </a:t>
            </a:r>
            <a:endParaRPr lang="es-A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1944" y="5349765"/>
            <a:ext cx="7672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>
                <a:latin typeface="Arial Black" panose="020B0A04020102020204" pitchFamily="34" charset="0"/>
              </a:rPr>
              <a:t>Alumno: Santiago Vietto</a:t>
            </a:r>
          </a:p>
          <a:p>
            <a:r>
              <a:rPr lang="es-AR" sz="3200" dirty="0" smtClean="0">
                <a:latin typeface="Arial Black" panose="020B0A04020102020204" pitchFamily="34" charset="0"/>
              </a:rPr>
              <a:t>Clave: 1802890</a:t>
            </a:r>
            <a:endParaRPr lang="es-A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9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378</TotalTime>
  <Words>1345</Words>
  <Application>Microsoft Office PowerPoint</Application>
  <PresentationFormat>Panorámica</PresentationFormat>
  <Paragraphs>55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DengXian</vt:lpstr>
      <vt:lpstr>Arial Black</vt:lpstr>
      <vt:lpstr>Arial Rounded MT Bold</vt:lpstr>
      <vt:lpstr>Calibri</vt:lpstr>
      <vt:lpstr>Century Gothic</vt:lpstr>
      <vt:lpstr>Times New Roman</vt:lpstr>
      <vt:lpstr>Wingdings 2</vt:lpstr>
      <vt:lpstr>Citable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Joaquin Vietto</dc:creator>
  <cp:lastModifiedBy>Joaquin Vietto</cp:lastModifiedBy>
  <cp:revision>28</cp:revision>
  <dcterms:created xsi:type="dcterms:W3CDTF">2020-04-01T22:19:43Z</dcterms:created>
  <dcterms:modified xsi:type="dcterms:W3CDTF">2020-04-02T17:15:41Z</dcterms:modified>
</cp:coreProperties>
</file>