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80" r:id="rId6"/>
    <p:sldId id="281" r:id="rId7"/>
    <p:sldId id="282" r:id="rId8"/>
    <p:sldId id="259" r:id="rId9"/>
    <p:sldId id="260" r:id="rId10"/>
    <p:sldId id="261" r:id="rId11"/>
    <p:sldId id="263" r:id="rId12"/>
    <p:sldId id="264" r:id="rId13"/>
    <p:sldId id="262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>
        <p:scale>
          <a:sx n="60" d="100"/>
          <a:sy n="60" d="100"/>
        </p:scale>
        <p:origin x="-33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3BB4A-C098-4CA7-8A1C-413D4DDD0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326475-1080-4AD2-AE74-BE0A82D58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AC2B85-82F6-4495-8B43-E83F34EA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6F8-0DBE-44AB-B6B7-A467A5A5F15B}" type="datetimeFigureOut">
              <a:rPr lang="es-AR" smtClean="0"/>
              <a:t>24/09/2020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97B799-F8D8-4D9F-988C-8A8434DBB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D22D8E-805D-4B9D-A51C-578458B1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3761-AB2D-4D26-A48D-9C07BA55A9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609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9AC9C-441F-44E2-93AA-637AD020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DA2026-896F-4BB5-836A-BE5AA4394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F5D566-DA84-48C7-88F2-C2A614AB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6F8-0DBE-44AB-B6B7-A467A5A5F15B}" type="datetimeFigureOut">
              <a:rPr lang="es-AR" smtClean="0"/>
              <a:t>24/09/2020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1722CB-183B-4376-9375-22BC5B26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C96A08-22A6-439D-A1D9-BC0C3975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3761-AB2D-4D26-A48D-9C07BA55A9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911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A5D332-F999-4CC0-9913-268E4ABCD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376133-7C2B-447F-9996-DB14C3A17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17F6AF-8A3A-43AD-B280-E81FD42A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6F8-0DBE-44AB-B6B7-A467A5A5F15B}" type="datetimeFigureOut">
              <a:rPr lang="es-AR" smtClean="0"/>
              <a:t>24/09/2020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4AA7C7-FCCF-4B7A-9D7B-356AD632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D4290A-9867-4B04-B7FC-E48CD5CA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3761-AB2D-4D26-A48D-9C07BA55A9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183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33DF9-CFF4-41E2-B41A-7ED87975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9BAD6-DB31-4FB4-B437-4C413D99D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9D3CD0-1F26-4B39-8CE5-CD759985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6F8-0DBE-44AB-B6B7-A467A5A5F15B}" type="datetimeFigureOut">
              <a:rPr lang="es-AR" smtClean="0"/>
              <a:t>24/09/2020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D87780-89D0-4E0C-9AE8-DA1AFDEF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D6270E-DA44-4EEF-8CF6-656057C8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3761-AB2D-4D26-A48D-9C07BA55A9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397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275A1-66F1-42FB-A55A-65ACADEF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55D85D-2443-4ABC-AA12-0D50E273C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EA60B4-90E3-4FF3-B32B-9CF3B5BD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6F8-0DBE-44AB-B6B7-A467A5A5F15B}" type="datetimeFigureOut">
              <a:rPr lang="es-AR" smtClean="0"/>
              <a:t>24/09/2020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2AECDB-A0E2-47DB-9089-76EFAD23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E40DA5-2B44-4E28-B3AF-4322C8C2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3761-AB2D-4D26-A48D-9C07BA55A9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605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24661-4798-4442-B871-586B84E1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94FCF-17BC-4D0D-9AEC-1899A1347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4764D8-277C-4101-92B1-22DB28285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104E06-87C2-47D0-BC0B-09C49F80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6F8-0DBE-44AB-B6B7-A467A5A5F15B}" type="datetimeFigureOut">
              <a:rPr lang="es-AR" smtClean="0"/>
              <a:t>24/09/2020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2E6762-21F6-4A7B-9F90-A65F0A4D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9738B9-795C-4499-B5FA-7637833F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3761-AB2D-4D26-A48D-9C07BA55A9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171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587C8-2849-4E2F-8330-0EBBAADFE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503360-A5F6-4770-B133-272C95BA1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3F2557-38D2-40AB-A590-6A4302934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8C660B-06BE-4D6A-AF2A-9B46B9934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A02477A-9702-4B7F-B0F9-604F97B2A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8C98A3-BFD4-401F-90A3-0070C173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6F8-0DBE-44AB-B6B7-A467A5A5F15B}" type="datetimeFigureOut">
              <a:rPr lang="es-AR" smtClean="0"/>
              <a:t>24/09/2020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E04A4A-F542-4AF2-B77E-7B6B18D6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AD29EB-399A-423D-8695-BF071C12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3761-AB2D-4D26-A48D-9C07BA55A9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828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4ECF2-4EFC-4286-8792-D4C4F5B8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36D0BA-1B8A-4732-B065-424783B6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6F8-0DBE-44AB-B6B7-A467A5A5F15B}" type="datetimeFigureOut">
              <a:rPr lang="es-AR" smtClean="0"/>
              <a:t>24/09/2020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766DAA-F832-41B5-BE55-70728C8A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24C21A-841E-4DCC-B764-DDAB55E0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3761-AB2D-4D26-A48D-9C07BA55A9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824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8569F3-EA2B-456C-82EE-7B3947A2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6F8-0DBE-44AB-B6B7-A467A5A5F15B}" type="datetimeFigureOut">
              <a:rPr lang="es-AR" smtClean="0"/>
              <a:t>24/09/2020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2A00867-D429-4C24-8D94-1F80E3EC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AF643E-9915-4C08-B53E-1504F4CB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3761-AB2D-4D26-A48D-9C07BA55A9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08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0084A-9878-4881-9BC0-C3ADFF1D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746BD9-C07C-4B19-9B4D-482A9056A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A191E6-323A-4CB2-8BC9-861153133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6472B8-7E41-43DF-93EA-31B4A98B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6F8-0DBE-44AB-B6B7-A467A5A5F15B}" type="datetimeFigureOut">
              <a:rPr lang="es-AR" smtClean="0"/>
              <a:t>24/09/2020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8174B7-EEEB-4E54-8BFF-D1256FF9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A8222C-0E39-4DC3-AAA1-6CBFEFA6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3761-AB2D-4D26-A48D-9C07BA55A9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331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B9633-93F1-460E-A5DE-E2D88880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EAEE71-8FC3-4B3F-B4F8-68402F13A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12D02E-448A-4E5E-9482-E1A1BB8CE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575B82-60C9-4947-9AA3-3F70B329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766F8-0DBE-44AB-B6B7-A467A5A5F15B}" type="datetimeFigureOut">
              <a:rPr lang="es-AR" smtClean="0"/>
              <a:t>24/09/2020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18D930-9617-46DD-B2B4-7FB52070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C5E5E0-CE96-4498-BC0D-3353A504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3761-AB2D-4D26-A48D-9C07BA55A9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993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F918FE-1FAD-4952-A99D-970D6810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5C7E34-2DA9-45A5-976F-4372E3079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B18803-1D0A-4D5D-B021-08C9EF8A0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766F8-0DBE-44AB-B6B7-A467A5A5F15B}" type="datetimeFigureOut">
              <a:rPr lang="es-AR" smtClean="0"/>
              <a:t>24/09/2020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6E3CEA-BF8D-4995-8261-FA1BB8113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5C80F1-453D-4DD6-BD0D-BC2862CE2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63761-AB2D-4D26-A48D-9C07BA55A9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230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fesionalreview.com/wp-content/uploads/2020/02/puerto-paralelo.p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uerto_serie_Rs232.png" TargetMode="Externa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223AF-ABED-48DC-840D-7F28AB8DDB4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276669" y="450559"/>
            <a:ext cx="9144000" cy="2387600"/>
          </a:xfrm>
        </p:spPr>
        <p:txBody>
          <a:bodyPr>
            <a:normAutofit/>
          </a:bodyPr>
          <a:lstStyle/>
          <a:p>
            <a:r>
              <a:rPr lang="es-AR" sz="3600" b="1" dirty="0"/>
              <a:t>ARQUITECTURA DE COMPUTADORAS II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6E639D3-913E-4340-9E99-A2A637F395DB}"/>
              </a:ext>
            </a:extLst>
          </p:cNvPr>
          <p:cNvSpPr txBox="1"/>
          <p:nvPr/>
        </p:nvSpPr>
        <p:spPr>
          <a:xfrm>
            <a:off x="3508310" y="2332653"/>
            <a:ext cx="466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/>
              <a:t>WALTER ZANINETTI :  7512874@ucc.edu.ar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FDC8C33-B24E-47FA-8F15-91CBC417CA1A}"/>
              </a:ext>
            </a:extLst>
          </p:cNvPr>
          <p:cNvSpPr txBox="1"/>
          <p:nvPr/>
        </p:nvSpPr>
        <p:spPr>
          <a:xfrm>
            <a:off x="1293996" y="3792217"/>
            <a:ext cx="1013367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BIBLIOGRAFÍA</a:t>
            </a:r>
            <a:endParaRPr lang="es-AR" sz="2000" dirty="0"/>
          </a:p>
          <a:p>
            <a:r>
              <a:rPr lang="es-AR" sz="2000" dirty="0"/>
              <a:t> </a:t>
            </a:r>
          </a:p>
          <a:p>
            <a:r>
              <a:rPr lang="es-AR" sz="2000" dirty="0"/>
              <a:t>STALLINGS, William. Organización y arquitectura de computadores. Pearson-Prentice Hall, 2006.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8620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D29F87B-ACB3-4E1F-9912-BF13F5E29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909" y="426996"/>
            <a:ext cx="7057766" cy="117074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9630F07-BEF2-4985-A749-6729E4FB1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14" y="1698171"/>
            <a:ext cx="3402563" cy="462883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B647120-23D7-4242-A956-8492888B1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504" y="3049926"/>
            <a:ext cx="6772134" cy="229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30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78B9C12-EE01-46D3-8006-43366FB9F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67" y="1543383"/>
            <a:ext cx="7370057" cy="313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4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DD8C907-224F-4A61-8FED-63F0C7B4B52E}"/>
              </a:ext>
            </a:extLst>
          </p:cNvPr>
          <p:cNvSpPr/>
          <p:nvPr/>
        </p:nvSpPr>
        <p:spPr>
          <a:xfrm>
            <a:off x="3665375" y="715738"/>
            <a:ext cx="48612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>
                <a:latin typeface="CIDFont+F2"/>
              </a:rPr>
              <a:t>PUERTO USB </a:t>
            </a:r>
            <a:r>
              <a:rPr lang="es-AR" sz="2400" dirty="0">
                <a:latin typeface="CIDFont+F1"/>
              </a:rPr>
              <a:t>(Universal Serial Bus)</a:t>
            </a:r>
            <a:endParaRPr lang="es-AR" sz="24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44094CA-894C-4B26-9A3B-322073BA22F4}"/>
              </a:ext>
            </a:extLst>
          </p:cNvPr>
          <p:cNvSpPr/>
          <p:nvPr/>
        </p:nvSpPr>
        <p:spPr>
          <a:xfrm>
            <a:off x="3048000" y="185934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2000" dirty="0">
                <a:latin typeface="CIDFont+F2"/>
              </a:rPr>
              <a:t>Premisas esenciales</a:t>
            </a:r>
          </a:p>
          <a:p>
            <a:r>
              <a:rPr lang="es-AR" sz="2000" dirty="0">
                <a:latin typeface="CIDFont+F1"/>
              </a:rPr>
              <a:t>-Seguridad en la transferencia de la información</a:t>
            </a:r>
          </a:p>
          <a:p>
            <a:r>
              <a:rPr lang="es-AR" sz="2000" dirty="0">
                <a:latin typeface="CIDFont+F1"/>
              </a:rPr>
              <a:t>-Velocidad de transferencia.</a:t>
            </a:r>
          </a:p>
          <a:p>
            <a:r>
              <a:rPr lang="es-AR" sz="2000" dirty="0">
                <a:latin typeface="CIDFont+F1"/>
              </a:rPr>
              <a:t>-Comunicación bidireccional: host al periférico y viceversa.</a:t>
            </a:r>
          </a:p>
          <a:p>
            <a:r>
              <a:rPr lang="es-AR" sz="2000" dirty="0">
                <a:latin typeface="CIDFont+F1"/>
              </a:rPr>
              <a:t>-Periférico pueda ser conectado y desconectado con la PC funcionando</a:t>
            </a:r>
          </a:p>
          <a:p>
            <a:r>
              <a:rPr lang="es-AR" sz="2000" dirty="0">
                <a:latin typeface="CIDFont+F1"/>
              </a:rPr>
              <a:t>-No reiniciar el equipo para poder establecer la comunicación.</a:t>
            </a:r>
          </a:p>
          <a:p>
            <a:r>
              <a:rPr lang="es-AR" sz="2000" dirty="0">
                <a:latin typeface="CIDFont+F1"/>
              </a:rPr>
              <a:t>-Compatible con todas las versiones anteriores.</a:t>
            </a:r>
          </a:p>
          <a:p>
            <a:r>
              <a:rPr lang="es-AR" sz="2000" dirty="0">
                <a:latin typeface="CIDFont+F1"/>
              </a:rPr>
              <a:t>-Alimentar al periférico a través del mismo cable (500 mA / 5 Voltios)  (900ma USB3.0)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794217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B2FB21A-8FEE-407A-9FAC-86D64A3C9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255" y="960097"/>
            <a:ext cx="2894546" cy="97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ACCD34-EA69-4F1D-8FE9-AE31917B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085" y="792419"/>
            <a:ext cx="2850116" cy="131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FDBB953-FD56-4231-9541-A6A1D0D9D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254" y="2692076"/>
            <a:ext cx="2791909" cy="146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odo sobre el USB OTG: ¿Qué es? ¿Cómo se usa? ¿Es compatible mi ...">
            <a:extLst>
              <a:ext uri="{FF2B5EF4-FFF2-40B4-BE49-F238E27FC236}">
                <a16:creationId xmlns:a16="http://schemas.microsoft.com/office/drawing/2014/main" id="{9A38A719-285D-4CAD-92FF-9C623FEA2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24" y="2631698"/>
            <a:ext cx="3144415" cy="156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ué es USB-OTG? ¿Para qué sirve? Cómo lo puedo usar?">
            <a:extLst>
              <a:ext uri="{FF2B5EF4-FFF2-40B4-BE49-F238E27FC236}">
                <a16:creationId xmlns:a16="http://schemas.microsoft.com/office/drawing/2014/main" id="{418E7A5F-2EEE-4BB8-889B-0C21F11FB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32" y="4326681"/>
            <a:ext cx="2804821" cy="182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ireless USB - Wikipedia">
            <a:extLst>
              <a:ext uri="{FF2B5EF4-FFF2-40B4-BE49-F238E27FC236}">
                <a16:creationId xmlns:a16="http://schemas.microsoft.com/office/drawing/2014/main" id="{09775D8B-8224-4835-A623-61762D4BD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254" y="4463474"/>
            <a:ext cx="294322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USB Logo Vector (.EPS) Free Download">
            <a:extLst>
              <a:ext uri="{FF2B5EF4-FFF2-40B4-BE49-F238E27FC236}">
                <a16:creationId xmlns:a16="http://schemas.microsoft.com/office/drawing/2014/main" id="{676CABDC-EA77-4FD6-B59A-DFA849505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114" y="1025148"/>
            <a:ext cx="998972" cy="215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BA4C390-058D-4875-9CE7-33F9DC0E5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026" y="846331"/>
            <a:ext cx="10784395" cy="53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5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8C3D210-328F-4D2C-9742-3DB6A6E9C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51" y="278497"/>
            <a:ext cx="6482418" cy="630100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FDA5EF8-4CFA-43F1-A91C-3F2177579615}"/>
              </a:ext>
            </a:extLst>
          </p:cNvPr>
          <p:cNvSpPr txBox="1"/>
          <p:nvPr/>
        </p:nvSpPr>
        <p:spPr>
          <a:xfrm>
            <a:off x="7875037" y="727788"/>
            <a:ext cx="3130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/>
              <a:t>CONECTORES Y CABLES</a:t>
            </a:r>
          </a:p>
        </p:txBody>
      </p:sp>
    </p:spTree>
    <p:extLst>
      <p:ext uri="{BB962C8B-B14F-4D97-AF65-F5344CB8AC3E}">
        <p14:creationId xmlns:p14="http://schemas.microsoft.com/office/powerpoint/2010/main" val="24069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2C324C5-354A-4E12-88C7-41FAC08EC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256" y="662474"/>
            <a:ext cx="6814389" cy="573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46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FCC6324-F875-4245-90CB-D625B79CF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74" y="1778433"/>
            <a:ext cx="10237651" cy="33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93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5CF41E2-E032-4A6A-A6FA-D1351A680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67" y="662473"/>
            <a:ext cx="7255399" cy="588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35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0D99D8D-3C8A-489B-AAFE-0501D3FEA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00" y="2558720"/>
            <a:ext cx="9964126" cy="136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3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22A2B71-0B95-4A14-9F9B-A2471B1E3E8A}"/>
              </a:ext>
            </a:extLst>
          </p:cNvPr>
          <p:cNvSpPr txBox="1"/>
          <p:nvPr/>
        </p:nvSpPr>
        <p:spPr>
          <a:xfrm>
            <a:off x="4758612" y="653143"/>
            <a:ext cx="4382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/>
              <a:t>ESTRUCTURA DEL COMPUTADOR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5546B8-DC99-4152-88FE-125164449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449" y="1660661"/>
            <a:ext cx="7315216" cy="411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4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3354C7E-DBF6-4A65-9E7E-D05557169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584" y="466531"/>
            <a:ext cx="7135665" cy="62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35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EE555FD-4387-4A49-94B0-5CC89072B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88" y="726257"/>
            <a:ext cx="9925051" cy="215843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1A2E4CC-B44E-49AE-BF15-E2C6BC969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07" y="3429000"/>
            <a:ext cx="6252001" cy="198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06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C44AFC0-4CF8-4630-9286-419F8EB79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250" y="1890750"/>
            <a:ext cx="3907500" cy="30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02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CB136D5-C7C5-4427-845C-6C550A9E4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720" y="587828"/>
            <a:ext cx="8418655" cy="586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50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14495F5-CD75-4061-A32B-BD8D753C7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09" y="408744"/>
            <a:ext cx="8750273" cy="589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09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424E49B-DDF1-4BDE-B585-07C42C22A631}"/>
              </a:ext>
            </a:extLst>
          </p:cNvPr>
          <p:cNvSpPr txBox="1"/>
          <p:nvPr/>
        </p:nvSpPr>
        <p:spPr>
          <a:xfrm>
            <a:off x="3604100" y="541176"/>
            <a:ext cx="4983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/>
              <a:t>ELEMENTOS DE UNA TRANSFERENCIA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07075F1-789E-47D4-BFD8-0956CFB81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92" y="1384632"/>
            <a:ext cx="9866490" cy="49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70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5FAE6C9-AD3D-4F43-BE5B-9BD8118C47EA}"/>
              </a:ext>
            </a:extLst>
          </p:cNvPr>
          <p:cNvSpPr txBox="1"/>
          <p:nvPr/>
        </p:nvSpPr>
        <p:spPr>
          <a:xfrm>
            <a:off x="1352938" y="774441"/>
            <a:ext cx="27638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i="1" dirty="0" err="1"/>
              <a:t>Endpoints</a:t>
            </a:r>
            <a:endParaRPr lang="es-AR" sz="2800" b="1" i="1" dirty="0"/>
          </a:p>
          <a:p>
            <a:endParaRPr lang="es-AR" sz="2800" b="1" i="1" dirty="0"/>
          </a:p>
          <a:p>
            <a:r>
              <a:rPr lang="es-AR" sz="2800" b="1" i="1" dirty="0"/>
              <a:t>Pipes</a:t>
            </a:r>
          </a:p>
          <a:p>
            <a:endParaRPr lang="es-AR" sz="2800" b="1" i="1" dirty="0"/>
          </a:p>
          <a:p>
            <a:r>
              <a:rPr lang="es-AR" sz="2800" b="1" i="1" dirty="0"/>
              <a:t>Split </a:t>
            </a:r>
            <a:r>
              <a:rPr lang="es-AR" sz="2800" b="1" i="1" dirty="0" err="1"/>
              <a:t>transactions</a:t>
            </a:r>
            <a:endParaRPr lang="es-AR" sz="2800" b="1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A7590D8-7B31-4443-AC2A-6820E05101B9}"/>
              </a:ext>
            </a:extLst>
          </p:cNvPr>
          <p:cNvSpPr txBox="1"/>
          <p:nvPr/>
        </p:nvSpPr>
        <p:spPr>
          <a:xfrm>
            <a:off x="5694784" y="774440"/>
            <a:ext cx="505484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i="1" dirty="0"/>
              <a:t>COMUNICACIÓN EN EL USB</a:t>
            </a:r>
          </a:p>
          <a:p>
            <a:endParaRPr lang="es-AR" sz="2800" b="1" i="1" dirty="0"/>
          </a:p>
          <a:p>
            <a:r>
              <a:rPr lang="es-AR" sz="2800" b="1" i="1" dirty="0"/>
              <a:t>Comunicaciones de Enumeración</a:t>
            </a:r>
          </a:p>
          <a:p>
            <a:endParaRPr lang="es-AR" sz="2800" b="1" i="1" dirty="0"/>
          </a:p>
          <a:p>
            <a:r>
              <a:rPr lang="es-AR" sz="2800" b="1" i="1" dirty="0"/>
              <a:t>Comunicaciones de Aplicación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E6A298-8E6C-400F-9567-14AD81D68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42" y="3677606"/>
            <a:ext cx="9690601" cy="265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77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DFED087-3B4A-4B32-8F92-FFFB22FBBE91}"/>
              </a:ext>
            </a:extLst>
          </p:cNvPr>
          <p:cNvSpPr txBox="1"/>
          <p:nvPr/>
        </p:nvSpPr>
        <p:spPr>
          <a:xfrm>
            <a:off x="774441" y="1950098"/>
            <a:ext cx="19415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MODOS DE </a:t>
            </a:r>
          </a:p>
          <a:p>
            <a:r>
              <a:rPr lang="es-AR" sz="2000" b="1" dirty="0"/>
              <a:t>TRANSFERENCIA</a:t>
            </a:r>
          </a:p>
          <a:p>
            <a:r>
              <a:rPr lang="es-AR" sz="2000" b="1" dirty="0"/>
              <a:t>USB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7D8A6C-6822-4AE3-AF1C-16B0DBA3F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74" y="260639"/>
            <a:ext cx="8576572" cy="6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54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55E591D-D9B9-483A-9721-22948E26F1A7}"/>
              </a:ext>
            </a:extLst>
          </p:cNvPr>
          <p:cNvSpPr txBox="1"/>
          <p:nvPr/>
        </p:nvSpPr>
        <p:spPr>
          <a:xfrm>
            <a:off x="1401280" y="822121"/>
            <a:ext cx="3773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/>
              <a:t>Modo de transferencia de Control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F134CB6-7A40-4A46-8222-2B2DD9AE422E}"/>
              </a:ext>
            </a:extLst>
          </p:cNvPr>
          <p:cNvSpPr txBox="1"/>
          <p:nvPr/>
        </p:nvSpPr>
        <p:spPr>
          <a:xfrm>
            <a:off x="5384254" y="822121"/>
            <a:ext cx="554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/>
              <a:t>Proceso de   enumeración  y configuración del pipe.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0C6B606-25B8-4555-96F9-B7131961C2C9}"/>
              </a:ext>
            </a:extLst>
          </p:cNvPr>
          <p:cNvSpPr txBox="1"/>
          <p:nvPr/>
        </p:nvSpPr>
        <p:spPr>
          <a:xfrm>
            <a:off x="1401280" y="1388851"/>
            <a:ext cx="8287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i="1" dirty="0">
                <a:solidFill>
                  <a:schemeClr val="accent1"/>
                </a:solidFill>
              </a:rPr>
              <a:t>Disponibilidad</a:t>
            </a:r>
            <a:r>
              <a:rPr lang="es-AR" sz="2000" dirty="0"/>
              <a:t> : </a:t>
            </a:r>
            <a:r>
              <a:rPr lang="es-AR" sz="2000" dirty="0" err="1"/>
              <a:t>endpoint</a:t>
            </a:r>
            <a:r>
              <a:rPr lang="es-AR" sz="2000" dirty="0"/>
              <a:t>  cero siempre debe estar configurado de este modo.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BB391E3-2AAD-4D93-B95D-C07BCA0594D5}"/>
              </a:ext>
            </a:extLst>
          </p:cNvPr>
          <p:cNvSpPr txBox="1"/>
          <p:nvPr/>
        </p:nvSpPr>
        <p:spPr>
          <a:xfrm>
            <a:off x="1401280" y="1955581"/>
            <a:ext cx="6088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i="1" dirty="0">
                <a:solidFill>
                  <a:schemeClr val="accent1"/>
                </a:solidFill>
              </a:rPr>
              <a:t>Estructura</a:t>
            </a:r>
            <a:r>
              <a:rPr lang="es-AR" sz="2000" i="1" dirty="0"/>
              <a:t> </a:t>
            </a:r>
            <a:r>
              <a:rPr lang="es-AR" sz="2000" dirty="0"/>
              <a:t>:   tres etapas.  </a:t>
            </a:r>
            <a:r>
              <a:rPr lang="es-AR" sz="2000" dirty="0" err="1"/>
              <a:t>Setup</a:t>
            </a:r>
            <a:r>
              <a:rPr lang="es-AR" sz="2000" dirty="0"/>
              <a:t>, Data (opcional) y Status.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F4966CB-E550-451D-A749-B3BC0A9892A3}"/>
              </a:ext>
            </a:extLst>
          </p:cNvPr>
          <p:cNvSpPr txBox="1"/>
          <p:nvPr/>
        </p:nvSpPr>
        <p:spPr>
          <a:xfrm>
            <a:off x="1401280" y="2642638"/>
            <a:ext cx="292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i="1" dirty="0">
                <a:solidFill>
                  <a:schemeClr val="accent1"/>
                </a:solidFill>
              </a:rPr>
              <a:t>Tamaño del paquete Data</a:t>
            </a:r>
            <a:r>
              <a:rPr lang="es-AR" sz="2000" dirty="0"/>
              <a:t>: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85E2665-511A-4360-9E5E-155E248F32A3}"/>
              </a:ext>
            </a:extLst>
          </p:cNvPr>
          <p:cNvSpPr/>
          <p:nvPr/>
        </p:nvSpPr>
        <p:spPr>
          <a:xfrm>
            <a:off x="4626633" y="2628781"/>
            <a:ext cx="36202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latin typeface="CIDFont+F1"/>
              </a:rPr>
              <a:t>Low </a:t>
            </a:r>
            <a:r>
              <a:rPr lang="es-AR" sz="2000" dirty="0" err="1">
                <a:latin typeface="CIDFont+F1"/>
              </a:rPr>
              <a:t>Speed</a:t>
            </a:r>
            <a:r>
              <a:rPr lang="es-AR" sz="2000" dirty="0">
                <a:latin typeface="CIDFont+F1"/>
              </a:rPr>
              <a:t> 8 bytes.</a:t>
            </a:r>
          </a:p>
          <a:p>
            <a:r>
              <a:rPr lang="en-US" sz="2000" dirty="0">
                <a:latin typeface="CIDFont+F1"/>
              </a:rPr>
              <a:t>Full Speed 8, 16, 32, o 64 bytes.</a:t>
            </a:r>
          </a:p>
          <a:p>
            <a:r>
              <a:rPr lang="es-AR" sz="2000" dirty="0">
                <a:latin typeface="CIDFont+F1"/>
              </a:rPr>
              <a:t>High </a:t>
            </a:r>
            <a:r>
              <a:rPr lang="es-AR" sz="2000" dirty="0" err="1">
                <a:latin typeface="CIDFont+F1"/>
              </a:rPr>
              <a:t>Speed</a:t>
            </a:r>
            <a:r>
              <a:rPr lang="es-AR" sz="2000" dirty="0">
                <a:latin typeface="CIDFont+F1"/>
              </a:rPr>
              <a:t> 64 bytes.</a:t>
            </a:r>
            <a:endParaRPr lang="es-AR" sz="20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8846682-CC41-4EC5-89F5-FAF025D18235}"/>
              </a:ext>
            </a:extLst>
          </p:cNvPr>
          <p:cNvSpPr/>
          <p:nvPr/>
        </p:nvSpPr>
        <p:spPr>
          <a:xfrm>
            <a:off x="1401280" y="3807328"/>
            <a:ext cx="84932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i="1" dirty="0">
                <a:solidFill>
                  <a:schemeClr val="accent1"/>
                </a:solidFill>
                <a:latin typeface="CIDFont+F1"/>
              </a:rPr>
              <a:t>Velocidad</a:t>
            </a:r>
            <a:r>
              <a:rPr lang="es-AR" sz="2000" dirty="0">
                <a:latin typeface="CIDFont+F1"/>
              </a:rPr>
              <a:t>:  El Host es responsable de reservar cierto porcentaje del bus para el o los canales de control que tenga el sistema. Para Low </a:t>
            </a:r>
            <a:r>
              <a:rPr lang="es-AR" sz="2000" dirty="0" err="1">
                <a:latin typeface="CIDFont+F1"/>
              </a:rPr>
              <a:t>Speed</a:t>
            </a:r>
            <a:r>
              <a:rPr lang="es-AR" sz="2000" dirty="0">
                <a:latin typeface="CIDFont+F1"/>
              </a:rPr>
              <a:t> se reserva un 10 % y</a:t>
            </a:r>
          </a:p>
          <a:p>
            <a:r>
              <a:rPr lang="es-AR" sz="2000" dirty="0">
                <a:latin typeface="CIDFont+F1"/>
              </a:rPr>
              <a:t>para las velocidades más altas un 20%.</a:t>
            </a:r>
            <a:endParaRPr lang="es-AR" sz="20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D495430-F31C-4948-B25B-25C192FE8887}"/>
              </a:ext>
            </a:extLst>
          </p:cNvPr>
          <p:cNvSpPr/>
          <p:nvPr/>
        </p:nvSpPr>
        <p:spPr>
          <a:xfrm>
            <a:off x="1401280" y="5115206"/>
            <a:ext cx="8770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i="1" dirty="0">
                <a:solidFill>
                  <a:schemeClr val="accent1"/>
                </a:solidFill>
                <a:latin typeface="CIDFont+F1"/>
              </a:rPr>
              <a:t>Detección y manejo de errores </a:t>
            </a:r>
            <a:r>
              <a:rPr lang="es-AR" sz="2000" dirty="0">
                <a:latin typeface="CIDFont+F1"/>
              </a:rPr>
              <a:t>: Si un dispositivo no retorna un valor válido como </a:t>
            </a:r>
            <a:r>
              <a:rPr lang="es-AR" sz="2000" dirty="0" err="1">
                <a:latin typeface="CIDFont+F1"/>
              </a:rPr>
              <a:t>Handshake</a:t>
            </a:r>
            <a:r>
              <a:rPr lang="es-AR" sz="2000" dirty="0">
                <a:latin typeface="CIDFont+F1"/>
              </a:rPr>
              <a:t> el Host repite dos veces más el mensaje antes de reportar el error.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36068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A0C188D-6331-4894-AC73-83CE951CE284}"/>
              </a:ext>
            </a:extLst>
          </p:cNvPr>
          <p:cNvSpPr/>
          <p:nvPr/>
        </p:nvSpPr>
        <p:spPr>
          <a:xfrm>
            <a:off x="1284203" y="576635"/>
            <a:ext cx="3223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>
                <a:latin typeface="CIDFont+F4"/>
              </a:rPr>
              <a:t>Modo de transferencia BULK</a:t>
            </a:r>
            <a:endParaRPr lang="es-AR" sz="20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DA58581-ABFD-43FB-A137-0591E41D5BA6}"/>
              </a:ext>
            </a:extLst>
          </p:cNvPr>
          <p:cNvSpPr/>
          <p:nvPr/>
        </p:nvSpPr>
        <p:spPr>
          <a:xfrm>
            <a:off x="4885188" y="576635"/>
            <a:ext cx="66328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CIDFont+F1"/>
              </a:rPr>
              <a:t>transporte de grandes volúmenes de datos, ya sea desde o hacia el Host, donde el tiempo no representa un parámetro esencial.</a:t>
            </a:r>
            <a:endParaRPr lang="es-AR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39B5BD7-B6F3-47D0-ABF4-8CD0FBEF4226}"/>
              </a:ext>
            </a:extLst>
          </p:cNvPr>
          <p:cNvSpPr/>
          <p:nvPr/>
        </p:nvSpPr>
        <p:spPr>
          <a:xfrm>
            <a:off x="1284202" y="1461268"/>
            <a:ext cx="90594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i="1" dirty="0">
                <a:solidFill>
                  <a:schemeClr val="accent1"/>
                </a:solidFill>
                <a:latin typeface="CIDFont+F1"/>
              </a:rPr>
              <a:t>Disponibilidad</a:t>
            </a:r>
            <a:r>
              <a:rPr lang="es-AR" sz="2000" i="1" dirty="0">
                <a:latin typeface="CIDFont+F1"/>
              </a:rPr>
              <a:t> </a:t>
            </a:r>
            <a:r>
              <a:rPr lang="es-AR" sz="2000" dirty="0">
                <a:latin typeface="CIDFont+F1"/>
              </a:rPr>
              <a:t>: Solo dispositivos en Full o High </a:t>
            </a:r>
            <a:r>
              <a:rPr lang="es-AR" sz="2000" dirty="0" err="1">
                <a:latin typeface="CIDFont+F1"/>
              </a:rPr>
              <a:t>speed</a:t>
            </a:r>
            <a:r>
              <a:rPr lang="es-AR" sz="2000" dirty="0">
                <a:latin typeface="CIDFont+F1"/>
              </a:rPr>
              <a:t> pueden trabajar en este modo. </a:t>
            </a:r>
          </a:p>
          <a:p>
            <a:r>
              <a:rPr lang="es-AR" sz="2000" dirty="0">
                <a:latin typeface="CIDFont+F1"/>
              </a:rPr>
              <a:t>dispositivos de almacenamiento masivo tienen un pipe en modo </a:t>
            </a:r>
            <a:r>
              <a:rPr lang="es-AR" sz="2000" dirty="0" err="1">
                <a:latin typeface="CIDFont+F1"/>
              </a:rPr>
              <a:t>Bulk</a:t>
            </a:r>
            <a:r>
              <a:rPr lang="es-AR" sz="2000" dirty="0">
                <a:latin typeface="CIDFont+F1"/>
              </a:rPr>
              <a:t>.</a:t>
            </a:r>
            <a:endParaRPr lang="es-AR" sz="20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663F5AA-2F7D-44C1-AAEF-93DBAEE1B952}"/>
              </a:ext>
            </a:extLst>
          </p:cNvPr>
          <p:cNvSpPr/>
          <p:nvPr/>
        </p:nvSpPr>
        <p:spPr>
          <a:xfrm>
            <a:off x="1284202" y="2239009"/>
            <a:ext cx="90594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i="1" dirty="0">
                <a:solidFill>
                  <a:schemeClr val="accent1"/>
                </a:solidFill>
                <a:latin typeface="CIDFont+F1"/>
              </a:rPr>
              <a:t>Estructura</a:t>
            </a:r>
            <a:r>
              <a:rPr lang="es-AR" sz="2000" dirty="0">
                <a:latin typeface="CIDFont+F1"/>
              </a:rPr>
              <a:t> : Host envía un paquete Token ya sea IN u OUT. Luego se inicia una secuencia de paquetes de datos.</a:t>
            </a:r>
          </a:p>
          <a:p>
            <a:r>
              <a:rPr lang="es-AR" sz="2000" dirty="0">
                <a:latin typeface="CIDFont+F1"/>
              </a:rPr>
              <a:t>Transferencia sea bidireccional requiere la configuración de dos pipes, uno en cada sentido.</a:t>
            </a:r>
            <a:endParaRPr lang="es-AR" sz="2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FDA5101-581C-46C2-9188-B35B962CAF21}"/>
              </a:ext>
            </a:extLst>
          </p:cNvPr>
          <p:cNvSpPr/>
          <p:nvPr/>
        </p:nvSpPr>
        <p:spPr>
          <a:xfrm>
            <a:off x="1284201" y="3699612"/>
            <a:ext cx="99822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i="1" dirty="0">
                <a:solidFill>
                  <a:schemeClr val="accent1"/>
                </a:solidFill>
                <a:latin typeface="CIDFont+F1"/>
              </a:rPr>
              <a:t>Tamaño del paquete de datos </a:t>
            </a:r>
            <a:r>
              <a:rPr lang="es-AR" sz="2000" dirty="0">
                <a:latin typeface="CIDFont+F1"/>
              </a:rPr>
              <a:t>: En Full </a:t>
            </a:r>
            <a:r>
              <a:rPr lang="es-AR" sz="2000" dirty="0" err="1">
                <a:latin typeface="CIDFont+F1"/>
              </a:rPr>
              <a:t>Speed</a:t>
            </a:r>
            <a:r>
              <a:rPr lang="es-AR" sz="2000" dirty="0">
                <a:latin typeface="CIDFont+F1"/>
              </a:rPr>
              <a:t>  8, 16, 32, 64 bytes por paquete. En High </a:t>
            </a:r>
            <a:r>
              <a:rPr lang="es-AR" sz="2000" dirty="0" err="1">
                <a:latin typeface="CIDFont+F1"/>
              </a:rPr>
              <a:t>speed</a:t>
            </a:r>
            <a:r>
              <a:rPr lang="es-AR" sz="2000" dirty="0">
                <a:latin typeface="CIDFont+F1"/>
              </a:rPr>
              <a:t> puede llagar a 512 bytes.</a:t>
            </a:r>
            <a:endParaRPr lang="es-AR" sz="20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D684E80-6ACE-48F4-B3B1-099192CC7B7F}"/>
              </a:ext>
            </a:extLst>
          </p:cNvPr>
          <p:cNvSpPr/>
          <p:nvPr/>
        </p:nvSpPr>
        <p:spPr>
          <a:xfrm>
            <a:off x="1284200" y="4596705"/>
            <a:ext cx="95459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i="1" dirty="0">
                <a:solidFill>
                  <a:schemeClr val="accent1"/>
                </a:solidFill>
                <a:latin typeface="CIDFont+F1"/>
              </a:rPr>
              <a:t>Velocidad</a:t>
            </a:r>
            <a:r>
              <a:rPr lang="es-AR" sz="2000" dirty="0">
                <a:latin typeface="CIDFont+F1"/>
              </a:rPr>
              <a:t> : El Host no hace ninguna reserva de ancho de banda en el bus. </a:t>
            </a:r>
            <a:r>
              <a:rPr lang="es-AR" sz="2000" dirty="0"/>
              <a:t>High </a:t>
            </a:r>
            <a:r>
              <a:rPr lang="es-AR" sz="2000" dirty="0" err="1"/>
              <a:t>speed</a:t>
            </a:r>
            <a:r>
              <a:rPr lang="es-AR" sz="2000" dirty="0"/>
              <a:t>  puede llegar a una velocidad de transferencia de 53.248 Mega bytes / segundo.</a:t>
            </a:r>
            <a:r>
              <a:rPr lang="es-AR" sz="2000" dirty="0">
                <a:latin typeface="CIDFont+F1"/>
              </a:rPr>
              <a:t> </a:t>
            </a:r>
            <a:endParaRPr lang="es-AR" sz="20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E2DC0DE-343D-4C75-ABF9-F92B6F55434F}"/>
              </a:ext>
            </a:extLst>
          </p:cNvPr>
          <p:cNvSpPr/>
          <p:nvPr/>
        </p:nvSpPr>
        <p:spPr>
          <a:xfrm>
            <a:off x="1213950" y="5441755"/>
            <a:ext cx="101227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i="1" dirty="0">
                <a:solidFill>
                  <a:schemeClr val="accent1"/>
                </a:solidFill>
                <a:latin typeface="CIDFont+F1"/>
              </a:rPr>
              <a:t>Manejo de errores </a:t>
            </a:r>
            <a:r>
              <a:rPr lang="es-AR" sz="2000" dirty="0">
                <a:latin typeface="CIDFont+F1"/>
              </a:rPr>
              <a:t>: detección de errores tanto en el CRC como el </a:t>
            </a:r>
            <a:r>
              <a:rPr lang="es-AR" sz="2000" dirty="0" err="1">
                <a:latin typeface="CIDFont+F1"/>
              </a:rPr>
              <a:t>handshake</a:t>
            </a:r>
            <a:r>
              <a:rPr lang="es-AR" sz="2000" dirty="0">
                <a:latin typeface="CIDFont+F1"/>
              </a:rPr>
              <a:t> apropiado. El Host hará dos reintentos luego de un </a:t>
            </a:r>
            <a:r>
              <a:rPr lang="es-AR" sz="2000" dirty="0" err="1">
                <a:latin typeface="CIDFont+F1"/>
              </a:rPr>
              <a:t>Handshake</a:t>
            </a:r>
            <a:r>
              <a:rPr lang="es-AR" sz="2000" dirty="0">
                <a:latin typeface="CIDFont+F1"/>
              </a:rPr>
              <a:t> no esperado.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69735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FBE7AA9-2E53-477F-85EB-675AA5E9D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" y="635648"/>
            <a:ext cx="5816387" cy="444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Puerto paralelo DB25">
            <a:hlinkClick r:id="rId3"/>
            <a:extLst>
              <a:ext uri="{FF2B5EF4-FFF2-40B4-BE49-F238E27FC236}">
                <a16:creationId xmlns:a16="http://schemas.microsoft.com/office/drawing/2014/main" id="{A885223F-92A8-457C-A239-B92B983708E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46" y="1830705"/>
            <a:ext cx="5400040" cy="31965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94FAE90-CEB7-49A1-921E-AFEB8662F228}"/>
              </a:ext>
            </a:extLst>
          </p:cNvPr>
          <p:cNvSpPr txBox="1"/>
          <p:nvPr/>
        </p:nvSpPr>
        <p:spPr>
          <a:xfrm>
            <a:off x="8044629" y="5187821"/>
            <a:ext cx="18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CONECTOR DB-25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ED348E-ED3C-48BB-AE83-81A2082B1311}"/>
              </a:ext>
            </a:extLst>
          </p:cNvPr>
          <p:cNvSpPr txBox="1"/>
          <p:nvPr/>
        </p:nvSpPr>
        <p:spPr>
          <a:xfrm>
            <a:off x="1586204" y="5557153"/>
            <a:ext cx="314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PUERTO PARALELO PCI EXPRESS</a:t>
            </a:r>
          </a:p>
        </p:txBody>
      </p:sp>
    </p:spTree>
    <p:extLst>
      <p:ext uri="{BB962C8B-B14F-4D97-AF65-F5344CB8AC3E}">
        <p14:creationId xmlns:p14="http://schemas.microsoft.com/office/powerpoint/2010/main" val="3233992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91C4914-8B63-4EB4-BA3A-945E9E0AC70C}"/>
              </a:ext>
            </a:extLst>
          </p:cNvPr>
          <p:cNvSpPr/>
          <p:nvPr/>
        </p:nvSpPr>
        <p:spPr>
          <a:xfrm>
            <a:off x="980232" y="526301"/>
            <a:ext cx="3985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>
                <a:latin typeface="CIDFont+F4"/>
              </a:rPr>
              <a:t>Modo de transferencia Interrupción</a:t>
            </a:r>
            <a:endParaRPr lang="es-AR" sz="20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A0465EA-1743-4006-9EDD-3441DA725150}"/>
              </a:ext>
            </a:extLst>
          </p:cNvPr>
          <p:cNvSpPr/>
          <p:nvPr/>
        </p:nvSpPr>
        <p:spPr>
          <a:xfrm>
            <a:off x="5237525" y="480134"/>
            <a:ext cx="62889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latin typeface="CIDFont+F1"/>
              </a:rPr>
              <a:t>Dispositivos que necesitan conectarse o enviar información en periodos de tiempo muy específicos</a:t>
            </a:r>
            <a:endParaRPr lang="es-AR" sz="20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8C5D0CC-98B2-4474-B268-EA0BD8C8B59E}"/>
              </a:ext>
            </a:extLst>
          </p:cNvPr>
          <p:cNvSpPr/>
          <p:nvPr/>
        </p:nvSpPr>
        <p:spPr>
          <a:xfrm>
            <a:off x="980231" y="1377216"/>
            <a:ext cx="97828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i="1" dirty="0">
                <a:solidFill>
                  <a:schemeClr val="accent1"/>
                </a:solidFill>
                <a:latin typeface="CIDFont+F1"/>
              </a:rPr>
              <a:t>Disponibilidad </a:t>
            </a:r>
            <a:r>
              <a:rPr lang="es-AR" sz="2000" i="1" dirty="0">
                <a:latin typeface="CIDFont+F1"/>
              </a:rPr>
              <a:t> : </a:t>
            </a:r>
            <a:r>
              <a:rPr lang="es-AR" sz="2000" dirty="0">
                <a:latin typeface="CIDFont+F1"/>
              </a:rPr>
              <a:t>Todas las velocidades soportan este modo. Los dispositivos no necesitan tener un pipe en este modo. Ciertas clases de dispositivos si, por ejemplo los HID </a:t>
            </a:r>
            <a:r>
              <a:rPr lang="es-AR" sz="2000" dirty="0" err="1">
                <a:latin typeface="CIDFont+F1"/>
              </a:rPr>
              <a:t>class</a:t>
            </a:r>
            <a:r>
              <a:rPr lang="es-AR" sz="2000" dirty="0">
                <a:latin typeface="CIDFont+F1"/>
              </a:rPr>
              <a:t> (clase “Human interface </a:t>
            </a:r>
            <a:r>
              <a:rPr lang="es-AR" sz="2000" dirty="0" err="1">
                <a:latin typeface="CIDFont+F1"/>
              </a:rPr>
              <a:t>devices</a:t>
            </a:r>
            <a:r>
              <a:rPr lang="es-AR" sz="2000" dirty="0">
                <a:latin typeface="CIDFont+F1"/>
              </a:rPr>
              <a:t>”).</a:t>
            </a:r>
            <a:endParaRPr lang="es-AR" sz="20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487C4D-4FE1-4E01-8D77-860F9E2D188A}"/>
              </a:ext>
            </a:extLst>
          </p:cNvPr>
          <p:cNvSpPr/>
          <p:nvPr/>
        </p:nvSpPr>
        <p:spPr>
          <a:xfrm>
            <a:off x="980231" y="2392879"/>
            <a:ext cx="96653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i="1" dirty="0">
                <a:solidFill>
                  <a:schemeClr val="accent1"/>
                </a:solidFill>
                <a:latin typeface="CIDFont+F1"/>
              </a:rPr>
              <a:t>Estructura</a:t>
            </a:r>
            <a:r>
              <a:rPr lang="es-AR" sz="2000" dirty="0">
                <a:latin typeface="CIDFont+F1"/>
              </a:rPr>
              <a:t> : es igual al modo </a:t>
            </a:r>
            <a:r>
              <a:rPr lang="es-AR" sz="2000" dirty="0" err="1">
                <a:latin typeface="CIDFont+F1"/>
              </a:rPr>
              <a:t>Bulk</a:t>
            </a:r>
            <a:r>
              <a:rPr lang="es-AR" sz="2000" dirty="0">
                <a:latin typeface="CIDFont+F1"/>
              </a:rPr>
              <a:t> solo que los tiempos de espera son distintos.</a:t>
            </a:r>
            <a:endParaRPr lang="es-AR" sz="2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C60E8C7-41B2-4514-8C13-6E9FB00EA800}"/>
              </a:ext>
            </a:extLst>
          </p:cNvPr>
          <p:cNvSpPr/>
          <p:nvPr/>
        </p:nvSpPr>
        <p:spPr>
          <a:xfrm>
            <a:off x="900417" y="2843684"/>
            <a:ext cx="61295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i="1" dirty="0">
                <a:solidFill>
                  <a:schemeClr val="accent1"/>
                </a:solidFill>
                <a:latin typeface="CIDFont+F1"/>
              </a:rPr>
              <a:t>Tamaño del paquete de datos </a:t>
            </a:r>
            <a:r>
              <a:rPr lang="es-AR" sz="2000" dirty="0">
                <a:latin typeface="CIDFont+F1"/>
              </a:rPr>
              <a:t>: 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518EB1-E92C-4479-9F07-009EAD031228}"/>
              </a:ext>
            </a:extLst>
          </p:cNvPr>
          <p:cNvSpPr/>
          <p:nvPr/>
        </p:nvSpPr>
        <p:spPr>
          <a:xfrm>
            <a:off x="4155346" y="2843684"/>
            <a:ext cx="30088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IDFont+F1"/>
              </a:rPr>
              <a:t>Low Speed 1 a 8 bytes.</a:t>
            </a:r>
          </a:p>
          <a:p>
            <a:r>
              <a:rPr lang="en-US" dirty="0">
                <a:latin typeface="CIDFont+F1"/>
              </a:rPr>
              <a:t>Full Speed 1 a 64 bytes.</a:t>
            </a:r>
          </a:p>
          <a:p>
            <a:r>
              <a:rPr lang="en-US" dirty="0">
                <a:latin typeface="CIDFont+F1"/>
              </a:rPr>
              <a:t>High Speed 1 a 1024 bytes.</a:t>
            </a:r>
            <a:endParaRPr lang="es-A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39A99DF-A820-4E6F-9F62-2640505AA439}"/>
              </a:ext>
            </a:extLst>
          </p:cNvPr>
          <p:cNvSpPr/>
          <p:nvPr/>
        </p:nvSpPr>
        <p:spPr>
          <a:xfrm>
            <a:off x="915915" y="3912713"/>
            <a:ext cx="6726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i="1" dirty="0">
                <a:solidFill>
                  <a:schemeClr val="accent1"/>
                </a:solidFill>
                <a:latin typeface="CIDFont+F1"/>
              </a:rPr>
              <a:t>Velocidad</a:t>
            </a:r>
            <a:r>
              <a:rPr lang="es-AR" sz="2000" dirty="0">
                <a:latin typeface="CIDFont+F1"/>
              </a:rPr>
              <a:t> : se garantiza una latencia máxima.  Es programable</a:t>
            </a:r>
            <a:endParaRPr lang="es-AR" sz="20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8A0E7B8-BCDE-4BB7-B95E-30A85B218A15}"/>
              </a:ext>
            </a:extLst>
          </p:cNvPr>
          <p:cNvSpPr/>
          <p:nvPr/>
        </p:nvSpPr>
        <p:spPr>
          <a:xfrm>
            <a:off x="915915" y="4807124"/>
            <a:ext cx="88224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i="1" dirty="0">
                <a:solidFill>
                  <a:schemeClr val="accent1"/>
                </a:solidFill>
                <a:latin typeface="CIDFont+F1"/>
              </a:rPr>
              <a:t>Manejo de errores </a:t>
            </a:r>
            <a:r>
              <a:rPr lang="es-AR" sz="2000" dirty="0">
                <a:latin typeface="CIDFont+F1"/>
              </a:rPr>
              <a:t>: usa los mensajes de respuesta para verificar si la información fue apropiadamente recibida.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53516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DBB7511-925B-403B-A0B0-EAA708A4B6F9}"/>
              </a:ext>
            </a:extLst>
          </p:cNvPr>
          <p:cNvSpPr/>
          <p:nvPr/>
        </p:nvSpPr>
        <p:spPr>
          <a:xfrm>
            <a:off x="923625" y="652136"/>
            <a:ext cx="3580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>
                <a:latin typeface="CIDFont+F4"/>
              </a:rPr>
              <a:t>Modo de transferencia Isócrono</a:t>
            </a:r>
            <a:endParaRPr lang="es-AR" sz="20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E674495-B38F-4AE4-A52D-EFF462E5B1A9}"/>
              </a:ext>
            </a:extLst>
          </p:cNvPr>
          <p:cNvSpPr/>
          <p:nvPr/>
        </p:nvSpPr>
        <p:spPr>
          <a:xfrm>
            <a:off x="4654404" y="698303"/>
            <a:ext cx="7102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latin typeface="CIDFont+F1"/>
              </a:rPr>
              <a:t>Dispositivos que necesitan recibir información de forma constante </a:t>
            </a:r>
          </a:p>
          <a:p>
            <a:r>
              <a:rPr lang="es-AR" sz="2000" dirty="0">
                <a:latin typeface="CIDFont+F1"/>
              </a:rPr>
              <a:t>con la posibilidad de tolerar cierto error en cada transferencia.</a:t>
            </a:r>
            <a:endParaRPr lang="es-AR" sz="20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EC87BD8-5E9A-47E5-8A72-D3351ED80775}"/>
              </a:ext>
            </a:extLst>
          </p:cNvPr>
          <p:cNvSpPr/>
          <p:nvPr/>
        </p:nvSpPr>
        <p:spPr>
          <a:xfrm>
            <a:off x="953074" y="1730040"/>
            <a:ext cx="7102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i="1" dirty="0">
                <a:solidFill>
                  <a:schemeClr val="accent1"/>
                </a:solidFill>
                <a:latin typeface="CIDFont+F1"/>
              </a:rPr>
              <a:t>Disponibilidad</a:t>
            </a:r>
            <a:r>
              <a:rPr lang="es-AR" sz="2000" dirty="0">
                <a:latin typeface="CIDFont+F1"/>
              </a:rPr>
              <a:t> : Solo dispositivos que trabajan a Full o High </a:t>
            </a:r>
            <a:r>
              <a:rPr lang="es-AR" sz="2000" dirty="0" err="1">
                <a:latin typeface="CIDFont+F1"/>
              </a:rPr>
              <a:t>Speed</a:t>
            </a:r>
            <a:endParaRPr lang="es-AR" sz="20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6BE9841-CBF6-4FED-A40E-B12256B9DEA7}"/>
              </a:ext>
            </a:extLst>
          </p:cNvPr>
          <p:cNvSpPr/>
          <p:nvPr/>
        </p:nvSpPr>
        <p:spPr>
          <a:xfrm>
            <a:off x="923625" y="2469908"/>
            <a:ext cx="106531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i="1" dirty="0">
                <a:solidFill>
                  <a:schemeClr val="accent1"/>
                </a:solidFill>
                <a:latin typeface="CIDFont+F1"/>
              </a:rPr>
              <a:t>Estructura</a:t>
            </a:r>
            <a:r>
              <a:rPr lang="es-AR" sz="2000" dirty="0">
                <a:latin typeface="CIDFont+F1"/>
              </a:rPr>
              <a:t> : Se garantiza que una parte del </a:t>
            </a:r>
            <a:r>
              <a:rPr lang="es-AR" sz="2000" dirty="0" err="1">
                <a:latin typeface="CIDFont+F1"/>
              </a:rPr>
              <a:t>frame</a:t>
            </a:r>
            <a:r>
              <a:rPr lang="es-AR" sz="2000" dirty="0">
                <a:latin typeface="CIDFont+F1"/>
              </a:rPr>
              <a:t> o </a:t>
            </a:r>
            <a:r>
              <a:rPr lang="es-AR" sz="2000" dirty="0" err="1">
                <a:latin typeface="CIDFont+F1"/>
              </a:rPr>
              <a:t>microframe</a:t>
            </a:r>
            <a:r>
              <a:rPr lang="es-AR" sz="2000" dirty="0">
                <a:latin typeface="CIDFont+F1"/>
              </a:rPr>
              <a:t> estará</a:t>
            </a:r>
          </a:p>
          <a:p>
            <a:r>
              <a:rPr lang="es-AR" sz="2000" dirty="0">
                <a:latin typeface="CIDFont+F1"/>
              </a:rPr>
              <a:t> reservada para la transferencia</a:t>
            </a:r>
            <a:endParaRPr lang="es-AR" sz="2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15A99B6-A8CC-4E3C-97FD-29294B1C7507}"/>
              </a:ext>
            </a:extLst>
          </p:cNvPr>
          <p:cNvSpPr/>
          <p:nvPr/>
        </p:nvSpPr>
        <p:spPr>
          <a:xfrm>
            <a:off x="840715" y="3429000"/>
            <a:ext cx="105105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chemeClr val="accent1"/>
                </a:solidFill>
                <a:latin typeface="CIDFont+F1"/>
              </a:rPr>
              <a:t>Tamaño del paquete de datos </a:t>
            </a:r>
            <a:r>
              <a:rPr lang="es-AR" sz="2000" dirty="0">
                <a:latin typeface="CIDFont+F1"/>
              </a:rPr>
              <a:t>: A Full </a:t>
            </a:r>
            <a:r>
              <a:rPr lang="es-AR" sz="2000" dirty="0" err="1">
                <a:latin typeface="CIDFont+F1"/>
              </a:rPr>
              <a:t>Speed</a:t>
            </a:r>
            <a:r>
              <a:rPr lang="es-AR" sz="2000" dirty="0">
                <a:latin typeface="CIDFont+F1"/>
              </a:rPr>
              <a:t> el tamaño máximo de un paquete isócrono puede ir de 0 a 1023 bytes</a:t>
            </a:r>
            <a:endParaRPr lang="es-AR" sz="20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70027DE-8180-439B-A0EE-5A899BC88FE5}"/>
              </a:ext>
            </a:extLst>
          </p:cNvPr>
          <p:cNvSpPr/>
          <p:nvPr/>
        </p:nvSpPr>
        <p:spPr>
          <a:xfrm>
            <a:off x="840715" y="4241513"/>
            <a:ext cx="9989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i="1" dirty="0">
                <a:solidFill>
                  <a:schemeClr val="accent1"/>
                </a:solidFill>
                <a:latin typeface="CIDFont+F1"/>
              </a:rPr>
              <a:t>Velocidad</a:t>
            </a:r>
            <a:r>
              <a:rPr lang="es-AR" sz="2000" dirty="0">
                <a:latin typeface="CIDFont+F1"/>
              </a:rPr>
              <a:t> : A Full </a:t>
            </a:r>
            <a:r>
              <a:rPr lang="es-AR" sz="2000" dirty="0" err="1">
                <a:latin typeface="CIDFont+F1"/>
              </a:rPr>
              <a:t>Speed</a:t>
            </a:r>
            <a:r>
              <a:rPr lang="es-AR" sz="2000" dirty="0">
                <a:latin typeface="CIDFont+F1"/>
              </a:rPr>
              <a:t> se puede llegar a enviar 1023 bytes por </a:t>
            </a:r>
            <a:r>
              <a:rPr lang="es-AR" sz="2000" dirty="0" err="1">
                <a:latin typeface="CIDFont+F1"/>
              </a:rPr>
              <a:t>frame</a:t>
            </a:r>
            <a:r>
              <a:rPr lang="es-AR" sz="2000" dirty="0">
                <a:latin typeface="CIDFont+F1"/>
              </a:rPr>
              <a:t>.</a:t>
            </a:r>
          </a:p>
          <a:p>
            <a:r>
              <a:rPr lang="es-AR" sz="2000" dirty="0">
                <a:latin typeface="CIDFont+F1"/>
              </a:rPr>
              <a:t>Esto lleva a poder transmitir 1.023 Mega Bytes por segundo</a:t>
            </a:r>
            <a:endParaRPr lang="es-AR" sz="20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7E0073-3293-4511-B3DD-BC0AA12262DE}"/>
              </a:ext>
            </a:extLst>
          </p:cNvPr>
          <p:cNvSpPr/>
          <p:nvPr/>
        </p:nvSpPr>
        <p:spPr>
          <a:xfrm>
            <a:off x="840715" y="5152586"/>
            <a:ext cx="101740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i="1" dirty="0">
                <a:solidFill>
                  <a:schemeClr val="accent1"/>
                </a:solidFill>
                <a:latin typeface="CIDFont+F1"/>
              </a:rPr>
              <a:t>Manejo de errores </a:t>
            </a:r>
            <a:r>
              <a:rPr lang="es-AR" sz="2000" dirty="0">
                <a:latin typeface="CIDFont+F1"/>
              </a:rPr>
              <a:t>: El precio que se paga por tener asegurado el ancho de banda es que no hay</a:t>
            </a:r>
          </a:p>
          <a:p>
            <a:r>
              <a:rPr lang="es-AR" sz="2000" dirty="0">
                <a:latin typeface="CIDFont+F1"/>
              </a:rPr>
              <a:t>corrección de errores.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78210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7BB5479-6F5E-4F75-B9AA-C444B5875067}"/>
              </a:ext>
            </a:extLst>
          </p:cNvPr>
          <p:cNvSpPr txBox="1"/>
          <p:nvPr/>
        </p:nvSpPr>
        <p:spPr>
          <a:xfrm>
            <a:off x="1493240" y="1090893"/>
            <a:ext cx="401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PUERTO PARALELO ESTANDAR</a:t>
            </a:r>
            <a:r>
              <a:rPr lang="es-AR" dirty="0"/>
              <a:t> (SPP)</a:t>
            </a:r>
            <a:r>
              <a:rPr lang="es-AR" b="1" dirty="0"/>
              <a:t>   </a:t>
            </a:r>
            <a:r>
              <a:rPr lang="es-AR" dirty="0"/>
              <a:t>→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C40940D-9617-4BF6-8522-72CA85F955AA}"/>
              </a:ext>
            </a:extLst>
          </p:cNvPr>
          <p:cNvSpPr txBox="1"/>
          <p:nvPr/>
        </p:nvSpPr>
        <p:spPr>
          <a:xfrm>
            <a:off x="5543259" y="1099606"/>
            <a:ext cx="122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REGISTROS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84B4FD-94F6-4489-A39A-F31ED3EE2D88}"/>
              </a:ext>
            </a:extLst>
          </p:cNvPr>
          <p:cNvSpPr txBox="1"/>
          <p:nvPr/>
        </p:nvSpPr>
        <p:spPr>
          <a:xfrm>
            <a:off x="7273255" y="662730"/>
            <a:ext cx="221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DATOS : 8 bits (salida)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D22081-6DEE-46F5-BD36-463461511322}"/>
              </a:ext>
            </a:extLst>
          </p:cNvPr>
          <p:cNvSpPr txBox="1"/>
          <p:nvPr/>
        </p:nvSpPr>
        <p:spPr>
          <a:xfrm>
            <a:off x="7273255" y="1099606"/>
            <a:ext cx="247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ESTADO: 5 bits (entrada)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A61DB27-AF48-4C1F-83A6-6C6A50957ED8}"/>
              </a:ext>
            </a:extLst>
          </p:cNvPr>
          <p:cNvSpPr txBox="1"/>
          <p:nvPr/>
        </p:nvSpPr>
        <p:spPr>
          <a:xfrm>
            <a:off x="7293710" y="1536482"/>
            <a:ext cx="24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CONTROL: 4 bits (salida)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7BAC91A-D330-43DE-ADC3-19DA0EE0BDB7}"/>
              </a:ext>
            </a:extLst>
          </p:cNvPr>
          <p:cNvSpPr txBox="1"/>
          <p:nvPr/>
        </p:nvSpPr>
        <p:spPr>
          <a:xfrm>
            <a:off x="1493240" y="2500567"/>
            <a:ext cx="690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PUERTO PARALELO EPP</a:t>
            </a:r>
            <a:r>
              <a:rPr lang="es-AR" dirty="0"/>
              <a:t> (ENHANCED PARALLEL PORT) →    8 REGISTROS </a:t>
            </a:r>
            <a:endParaRPr lang="es-AR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039A515-9198-4D85-9092-526B3442A8D1}"/>
              </a:ext>
            </a:extLst>
          </p:cNvPr>
          <p:cNvSpPr txBox="1"/>
          <p:nvPr/>
        </p:nvSpPr>
        <p:spPr>
          <a:xfrm>
            <a:off x="1493240" y="3725575"/>
            <a:ext cx="764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PUERTO PARALELO ECP</a:t>
            </a:r>
            <a:r>
              <a:rPr lang="es-AR" dirty="0"/>
              <a:t> (EXTENDED CAPABILITY PORT) →    6 REGISTROS  (DMA) </a:t>
            </a:r>
            <a:endParaRPr lang="es-AR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78B35D5-CB4E-4BD2-970E-3B77B92EA93D}"/>
              </a:ext>
            </a:extLst>
          </p:cNvPr>
          <p:cNvSpPr txBox="1"/>
          <p:nvPr/>
        </p:nvSpPr>
        <p:spPr>
          <a:xfrm>
            <a:off x="3221372" y="1836325"/>
            <a:ext cx="227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Impresoras Centronics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04E2B7-B81F-4101-B583-0598716A728D}"/>
              </a:ext>
            </a:extLst>
          </p:cNvPr>
          <p:cNvSpPr txBox="1"/>
          <p:nvPr/>
        </p:nvSpPr>
        <p:spPr>
          <a:xfrm>
            <a:off x="3172415" y="3042025"/>
            <a:ext cx="465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Unidades de almacenamiento externo - </a:t>
            </a:r>
            <a:r>
              <a:rPr lang="es-AR" dirty="0" err="1"/>
              <a:t>Scaners</a:t>
            </a:r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333FBB-7FC9-4D30-9DF7-BC06EC9A3295}"/>
              </a:ext>
            </a:extLst>
          </p:cNvPr>
          <p:cNvSpPr txBox="1"/>
          <p:nvPr/>
        </p:nvSpPr>
        <p:spPr>
          <a:xfrm>
            <a:off x="3172415" y="4267033"/>
            <a:ext cx="314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Impresoras de alto rendimiento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4476A9F-20D3-4FE3-8006-FC50E73A2477}"/>
              </a:ext>
            </a:extLst>
          </p:cNvPr>
          <p:cNvSpPr txBox="1"/>
          <p:nvPr/>
        </p:nvSpPr>
        <p:spPr>
          <a:xfrm>
            <a:off x="1568741" y="4952187"/>
            <a:ext cx="521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PUERTO PARALELO IEEE 1284</a:t>
            </a:r>
            <a:r>
              <a:rPr lang="es-AR" dirty="0"/>
              <a:t>  (Puerto normalizado)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1C7C06B-E55E-4885-83DB-1CD31908AC47}"/>
              </a:ext>
            </a:extLst>
          </p:cNvPr>
          <p:cNvSpPr txBox="1"/>
          <p:nvPr/>
        </p:nvSpPr>
        <p:spPr>
          <a:xfrm>
            <a:off x="6821418" y="4950583"/>
            <a:ext cx="366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Permite conectar hasta 8 dispositivos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B58EE63-B77B-4F9D-A97D-6F7DC18CF1EC}"/>
              </a:ext>
            </a:extLst>
          </p:cNvPr>
          <p:cNvSpPr txBox="1"/>
          <p:nvPr/>
        </p:nvSpPr>
        <p:spPr>
          <a:xfrm>
            <a:off x="1685177" y="5502636"/>
            <a:ext cx="882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Unidades de almacenamiento externas (ZIP) – Discos duros - Impresoras – Otros dispositivos</a:t>
            </a:r>
          </a:p>
        </p:txBody>
      </p:sp>
    </p:spTree>
    <p:extLst>
      <p:ext uri="{BB962C8B-B14F-4D97-AF65-F5344CB8AC3E}">
        <p14:creationId xmlns:p14="http://schemas.microsoft.com/office/powerpoint/2010/main" val="72178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2FD1BA-C5A5-4708-BA25-74213B5C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9089"/>
            <a:ext cx="6475445" cy="528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48BCF07-914D-489B-927F-131F20D5BDAB}"/>
              </a:ext>
            </a:extLst>
          </p:cNvPr>
          <p:cNvSpPr txBox="1"/>
          <p:nvPr/>
        </p:nvSpPr>
        <p:spPr>
          <a:xfrm>
            <a:off x="9283959" y="431074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DB 25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750158-262A-4CE0-9157-8E89C27CDE2E}"/>
              </a:ext>
            </a:extLst>
          </p:cNvPr>
          <p:cNvSpPr txBox="1"/>
          <p:nvPr/>
        </p:nvSpPr>
        <p:spPr>
          <a:xfrm>
            <a:off x="1530220" y="1968759"/>
            <a:ext cx="13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CENTRONICS</a:t>
            </a:r>
          </a:p>
        </p:txBody>
      </p:sp>
    </p:spTree>
    <p:extLst>
      <p:ext uri="{BB962C8B-B14F-4D97-AF65-F5344CB8AC3E}">
        <p14:creationId xmlns:p14="http://schemas.microsoft.com/office/powerpoint/2010/main" val="244381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1DED3B9-DC00-42DE-BD3E-E8C2E4734DF8}"/>
              </a:ext>
            </a:extLst>
          </p:cNvPr>
          <p:cNvSpPr txBox="1"/>
          <p:nvPr/>
        </p:nvSpPr>
        <p:spPr>
          <a:xfrm>
            <a:off x="2021747" y="1023457"/>
            <a:ext cx="6238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PUERO ATA o P-ATA</a:t>
            </a:r>
            <a:r>
              <a:rPr lang="es-AR" dirty="0"/>
              <a:t>: </a:t>
            </a:r>
            <a:r>
              <a:rPr lang="es-AR" dirty="0" err="1"/>
              <a:t>Parallel</a:t>
            </a:r>
            <a:r>
              <a:rPr lang="es-AR" dirty="0"/>
              <a:t> </a:t>
            </a:r>
            <a:r>
              <a:rPr lang="es-AR" dirty="0" err="1"/>
              <a:t>Advanced</a:t>
            </a:r>
            <a:r>
              <a:rPr lang="es-AR" dirty="0"/>
              <a:t> Technologies </a:t>
            </a:r>
            <a:r>
              <a:rPr lang="es-AR" dirty="0" err="1"/>
              <a:t>Attachment</a:t>
            </a:r>
            <a:endParaRPr lang="es-AR" dirty="0"/>
          </a:p>
          <a:p>
            <a:r>
              <a:rPr lang="es-AR" dirty="0"/>
              <a:t>                                      Western Digital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6043149-ACB3-42EE-AD61-9C8A452DECE7}"/>
              </a:ext>
            </a:extLst>
          </p:cNvPr>
          <p:cNvSpPr txBox="1"/>
          <p:nvPr/>
        </p:nvSpPr>
        <p:spPr>
          <a:xfrm>
            <a:off x="3078760" y="2013358"/>
            <a:ext cx="393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Dispositivos de almacenamiento masivo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A1FB6A9-D8D7-4E70-9B0A-535683F2594C}"/>
              </a:ext>
            </a:extLst>
          </p:cNvPr>
          <p:cNvSpPr txBox="1"/>
          <p:nvPr/>
        </p:nvSpPr>
        <p:spPr>
          <a:xfrm>
            <a:off x="2399251" y="3121030"/>
            <a:ext cx="177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ATA-1 : 8 MB/</a:t>
            </a:r>
            <a:r>
              <a:rPr lang="es-AR" dirty="0" err="1"/>
              <a:t>seg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192F365-F5DD-48EB-9A30-1D246B5AF106}"/>
              </a:ext>
            </a:extLst>
          </p:cNvPr>
          <p:cNvSpPr txBox="1"/>
          <p:nvPr/>
        </p:nvSpPr>
        <p:spPr>
          <a:xfrm>
            <a:off x="6252072" y="3059668"/>
            <a:ext cx="200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ATA-8 : 166 MB/</a:t>
            </a:r>
            <a:r>
              <a:rPr lang="es-AR" dirty="0" err="1"/>
              <a:t>seg</a:t>
            </a:r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59CB80E-7F6F-4738-B130-9935B56E6774}"/>
              </a:ext>
            </a:extLst>
          </p:cNvPr>
          <p:cNvSpPr txBox="1"/>
          <p:nvPr/>
        </p:nvSpPr>
        <p:spPr>
          <a:xfrm>
            <a:off x="3129134" y="4228702"/>
            <a:ext cx="402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REEMPLAZADA POR EL SERIAL ATA (SATA)</a:t>
            </a:r>
          </a:p>
        </p:txBody>
      </p:sp>
    </p:spTree>
    <p:extLst>
      <p:ext uri="{BB962C8B-B14F-4D97-AF65-F5344CB8AC3E}">
        <p14:creationId xmlns:p14="http://schemas.microsoft.com/office/powerpoint/2010/main" val="195511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F5C3238-6A86-4878-9051-A1BFE3E6DAE0}"/>
              </a:ext>
            </a:extLst>
          </p:cNvPr>
          <p:cNvSpPr txBox="1"/>
          <p:nvPr/>
        </p:nvSpPr>
        <p:spPr>
          <a:xfrm>
            <a:off x="3287252" y="444616"/>
            <a:ext cx="453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PUERO SCSI:</a:t>
            </a:r>
            <a:r>
              <a:rPr lang="es-AR" dirty="0"/>
              <a:t> Small </a:t>
            </a:r>
            <a:r>
              <a:rPr lang="es-AR" dirty="0" err="1"/>
              <a:t>Computer</a:t>
            </a:r>
            <a:r>
              <a:rPr lang="es-AR" dirty="0"/>
              <a:t> </a:t>
            </a:r>
            <a:r>
              <a:rPr lang="es-AR" dirty="0" err="1"/>
              <a:t>System</a:t>
            </a:r>
            <a:r>
              <a:rPr lang="es-AR" dirty="0"/>
              <a:t> Interface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7471EE-812E-405A-A732-326E59FF6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84" y="1134253"/>
            <a:ext cx="6018245" cy="356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BE41975-A170-4889-B789-549E2EDCCCAF}"/>
              </a:ext>
            </a:extLst>
          </p:cNvPr>
          <p:cNvSpPr txBox="1"/>
          <p:nvPr/>
        </p:nvSpPr>
        <p:spPr>
          <a:xfrm>
            <a:off x="7987004" y="1483567"/>
            <a:ext cx="1824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SCSI-1 : 5 MB/</a:t>
            </a:r>
            <a:r>
              <a:rPr lang="es-AR" dirty="0" err="1"/>
              <a:t>seg</a:t>
            </a:r>
            <a:endParaRPr lang="es-AR" dirty="0"/>
          </a:p>
          <a:p>
            <a:r>
              <a:rPr lang="es-AR" dirty="0"/>
              <a:t>8 dispositivos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48145B8-117F-490C-BA4F-9FF3E49629FB}"/>
              </a:ext>
            </a:extLst>
          </p:cNvPr>
          <p:cNvSpPr txBox="1"/>
          <p:nvPr/>
        </p:nvSpPr>
        <p:spPr>
          <a:xfrm>
            <a:off x="7987004" y="2677886"/>
            <a:ext cx="2353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ULTRA SCSI: 80 MB/</a:t>
            </a:r>
            <a:r>
              <a:rPr lang="es-AR" dirty="0" err="1"/>
              <a:t>seg</a:t>
            </a:r>
            <a:endParaRPr lang="es-AR" dirty="0"/>
          </a:p>
          <a:p>
            <a:r>
              <a:rPr lang="es-AR" dirty="0"/>
              <a:t>16 dispositivos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9409B5A-BBF7-4156-85F3-921E86EAC29B}"/>
              </a:ext>
            </a:extLst>
          </p:cNvPr>
          <p:cNvSpPr txBox="1"/>
          <p:nvPr/>
        </p:nvSpPr>
        <p:spPr>
          <a:xfrm>
            <a:off x="7987004" y="3872205"/>
            <a:ext cx="288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SERIAL ATTACHED SCSI  (SAS)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2951C47-1554-4EA3-A3D6-0E385D3A025D}"/>
              </a:ext>
            </a:extLst>
          </p:cNvPr>
          <p:cNvSpPr txBox="1"/>
          <p:nvPr/>
        </p:nvSpPr>
        <p:spPr>
          <a:xfrm>
            <a:off x="8201608" y="4572000"/>
            <a:ext cx="243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SA SCSI 3.2 → </a:t>
            </a:r>
            <a:r>
              <a:rPr lang="es-AR" dirty="0" err="1"/>
              <a:t>Fire</a:t>
            </a:r>
            <a:r>
              <a:rPr lang="es-AR" dirty="0"/>
              <a:t> Wire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5A0B42-29E7-4BA7-B646-DAA9807E795E}"/>
              </a:ext>
            </a:extLst>
          </p:cNvPr>
          <p:cNvSpPr txBox="1"/>
          <p:nvPr/>
        </p:nvSpPr>
        <p:spPr>
          <a:xfrm>
            <a:off x="2621902" y="5551714"/>
            <a:ext cx="744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Creada para grandes volúmenes RAID (</a:t>
            </a:r>
            <a:r>
              <a:rPr lang="en-US" dirty="0"/>
              <a:t>Redundant Array of Independent Disks)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7650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Placa 2 Puertos Serie Rs232 Db9 Puertos Pci Express Para Impresora Fiscal Compumanias Exclusivo">
            <a:extLst>
              <a:ext uri="{FF2B5EF4-FFF2-40B4-BE49-F238E27FC236}">
                <a16:creationId xmlns:a16="http://schemas.microsoft.com/office/drawing/2014/main" id="{1BA0195E-D89D-4930-AA80-294667BE1B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AutoShape 4" descr="Placa 2 Puertos Serie Rs232 Db9 Puertos Pci Express Para Impresora Fiscal Compumanias Exclusivo">
            <a:extLst>
              <a:ext uri="{FF2B5EF4-FFF2-40B4-BE49-F238E27FC236}">
                <a16:creationId xmlns:a16="http://schemas.microsoft.com/office/drawing/2014/main" id="{D05F4518-0BB6-472D-B59F-B4D6D0FD93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609E02F9-5180-4018-957D-BBA377E748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058" name="Picture 10" descr="Large Image for Thumbnail 1 for Tarjeta Serie PCI Express de 2 Puertos DB9 RS232 con UART 16C1050 - Adaptador Interno Serie PCI-E">
            <a:extLst>
              <a:ext uri="{FF2B5EF4-FFF2-40B4-BE49-F238E27FC236}">
                <a16:creationId xmlns:a16="http://schemas.microsoft.com/office/drawing/2014/main" id="{BE7479C0-52AF-4456-9815-F5595E3D2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263" y="826926"/>
            <a:ext cx="4551006" cy="455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ABLE IMP. DB9M/DB9H 1.8">
            <a:extLst>
              <a:ext uri="{FF2B5EF4-FFF2-40B4-BE49-F238E27FC236}">
                <a16:creationId xmlns:a16="http://schemas.microsoft.com/office/drawing/2014/main" id="{008E2B43-B460-4728-8D61-FA3352685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274" y="203086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6660FB7-6F40-473B-B7C5-DA3EBFB0EAA2}"/>
              </a:ext>
            </a:extLst>
          </p:cNvPr>
          <p:cNvSpPr txBox="1"/>
          <p:nvPr/>
        </p:nvSpPr>
        <p:spPr>
          <a:xfrm>
            <a:off x="1879134" y="4588778"/>
            <a:ext cx="353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PUERTO SERIE RS232-C PCI EXPRESS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9FFC19C-3942-4250-847F-93EF9A746FCB}"/>
              </a:ext>
            </a:extLst>
          </p:cNvPr>
          <p:cNvSpPr txBox="1"/>
          <p:nvPr/>
        </p:nvSpPr>
        <p:spPr>
          <a:xfrm>
            <a:off x="8246378" y="4303552"/>
            <a:ext cx="1317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CABLES DB9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7098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56B2180-1721-476F-9319-E6ED35C78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697" y="363894"/>
            <a:ext cx="6883806" cy="4370074"/>
          </a:xfrm>
          <a:prstGeom prst="rect">
            <a:avLst/>
          </a:prstGeom>
        </p:spPr>
      </p:pic>
      <p:pic>
        <p:nvPicPr>
          <p:cNvPr id="3" name="Picture 12">
            <a:hlinkClick r:id="rId3"/>
            <a:extLst>
              <a:ext uri="{FF2B5EF4-FFF2-40B4-BE49-F238E27FC236}">
                <a16:creationId xmlns:a16="http://schemas.microsoft.com/office/drawing/2014/main" id="{0749ECF7-F655-44B5-822D-E2207F7E8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508" y="5191902"/>
            <a:ext cx="45720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B615F5C-DBB0-440A-9BDA-D61672FCB975}"/>
                  </a:ext>
                </a:extLst>
              </p:cNvPr>
              <p:cNvSpPr txBox="1"/>
              <p:nvPr/>
            </p:nvSpPr>
            <p:spPr>
              <a:xfrm>
                <a:off x="7825273" y="3264516"/>
                <a:ext cx="2685030" cy="485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BAUDEAJE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𝐵𝐼𝑇𝑆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𝑆𝐸𝐺𝑈𝑁𝐷𝑂</m:t>
                        </m:r>
                      </m:den>
                    </m:f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B615F5C-DBB0-440A-9BDA-D61672FCB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273" y="3264516"/>
                <a:ext cx="2685030" cy="485326"/>
              </a:xfrm>
              <a:prstGeom prst="rect">
                <a:avLst/>
              </a:prstGeom>
              <a:blipFill>
                <a:blip r:embed="rId5"/>
                <a:stretch>
                  <a:fillRect l="-2045" b="-88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99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876</Words>
  <Application>Microsoft Office PowerPoint</Application>
  <PresentationFormat>Panorámica</PresentationFormat>
  <Paragraphs>105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9" baseType="lpstr">
      <vt:lpstr>CIDFont+F1</vt:lpstr>
      <vt:lpstr>CIDFont+F2</vt:lpstr>
      <vt:lpstr>CIDFont+F4</vt:lpstr>
      <vt:lpstr>Arial</vt:lpstr>
      <vt:lpstr>Calibri</vt:lpstr>
      <vt:lpstr>Calibri Light</vt:lpstr>
      <vt:lpstr>Cambria Math</vt:lpstr>
      <vt:lpstr>Tema de Office</vt:lpstr>
      <vt:lpstr>ARQUITECTURA DE COMPUTADORAS II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COMPUTADORAS II</dc:title>
  <dc:creator>Walter</dc:creator>
  <cp:lastModifiedBy>Joaquin Vietto</cp:lastModifiedBy>
  <cp:revision>52</cp:revision>
  <dcterms:created xsi:type="dcterms:W3CDTF">2020-08-04T12:58:56Z</dcterms:created>
  <dcterms:modified xsi:type="dcterms:W3CDTF">2020-09-24T13:52:02Z</dcterms:modified>
</cp:coreProperties>
</file>