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69" r:id="rId17"/>
    <p:sldId id="270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244A9-F768-4125-848E-ED7A60C0B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D00FA5-5674-4D3D-A80C-56B7D0C07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5B061A-D88C-4835-BC86-E5B2920B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62DD-CCF2-4254-8CE8-A01E57364449}" type="datetimeFigureOut">
              <a:rPr lang="es-AR" smtClean="0"/>
              <a:t>2/9/2020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4C4695-1193-46C3-83BE-755BB83D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7F19B5-DDB6-4652-8D6B-2B81E20D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F52C-42AD-47B5-B057-73D3E7DDF1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662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2D538-D22F-4F24-9510-FF34F34E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B5B737-1804-4BC7-903C-7A9BD49AA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09F4D3-7E45-4300-9AAD-FB2DB5DD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62DD-CCF2-4254-8CE8-A01E57364449}" type="datetimeFigureOut">
              <a:rPr lang="es-AR" smtClean="0"/>
              <a:t>2/9/2020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B6B47B-FE10-4D54-B59E-9C641683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9BE44B-76E9-4FE3-9338-A9479247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F52C-42AD-47B5-B057-73D3E7DDF1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438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08DF42-FA79-4C53-AC66-58F0E8AF8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C31C97-F479-40B8-BBA7-82DBED1B5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AB894F-DFAC-4CEC-868B-13941BA4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62DD-CCF2-4254-8CE8-A01E57364449}" type="datetimeFigureOut">
              <a:rPr lang="es-AR" smtClean="0"/>
              <a:t>2/9/2020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8CFCB8-8163-43C0-B1C7-3E468BDF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E4B22C-1736-4A0B-AAC2-D9322D10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F52C-42AD-47B5-B057-73D3E7DDF1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00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D6D8B-E049-435E-A710-E97FF792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2E2AE-E90C-4686-A143-79BAF06DE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74A711-3D20-46A7-98B0-6239C9CC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62DD-CCF2-4254-8CE8-A01E57364449}" type="datetimeFigureOut">
              <a:rPr lang="es-AR" smtClean="0"/>
              <a:t>2/9/2020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DD4E81-93CE-4983-B03B-39C1370D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534D08-B63C-4278-8F4F-C749E5A1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F52C-42AD-47B5-B057-73D3E7DDF1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451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95047-A568-43F6-A2C8-0EE69BCB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F11047-656B-4144-9C1C-BEC9B97A0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28A341-D9F8-4175-8555-3D0A65DD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62DD-CCF2-4254-8CE8-A01E57364449}" type="datetimeFigureOut">
              <a:rPr lang="es-AR" smtClean="0"/>
              <a:t>2/9/2020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035228-5982-4067-953B-9DE4FF30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B1CE0B-D647-4004-8165-FBD8D81E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F52C-42AD-47B5-B057-73D3E7DDF1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555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5B301-CE5F-4A83-A65F-8D222136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F6E4FC-E726-4029-9A18-AA2A094EA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AC1F18-526C-4426-A928-957A44EC6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F34546-501B-4903-9D3D-98A231A5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62DD-CCF2-4254-8CE8-A01E57364449}" type="datetimeFigureOut">
              <a:rPr lang="es-AR" smtClean="0"/>
              <a:t>2/9/2020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6D073B-7FE8-4016-9134-1B14BF2C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17D55D-079B-4BBF-95ED-24A5A132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F52C-42AD-47B5-B057-73D3E7DDF1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623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733FD-3662-48B7-9B7C-5CF85B5F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0D08D9-46A7-4472-8660-706D97648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F565BF-4628-4C22-A3E6-20757E6F5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5966FF-2855-4D14-B93A-5EE90CF16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D8786F-A502-434D-B500-F6AC6C0BD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1A1664-E5B7-4311-AA76-EEB1F79D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62DD-CCF2-4254-8CE8-A01E57364449}" type="datetimeFigureOut">
              <a:rPr lang="es-AR" smtClean="0"/>
              <a:t>2/9/2020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0E40D1A-F1D0-46C0-849B-44CA3AEB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1D82E1-6ADE-478B-9A43-010250AB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F52C-42AD-47B5-B057-73D3E7DDF1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730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1F9F5-C96E-4578-9DC0-32789CDD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DCFDE4-3616-4394-8F5E-5826A6DB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62DD-CCF2-4254-8CE8-A01E57364449}" type="datetimeFigureOut">
              <a:rPr lang="es-AR" smtClean="0"/>
              <a:t>2/9/2020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EA07E6-0268-4B9D-BDF1-0C091C64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CA482F8-104A-4917-90E7-693A2CC7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F52C-42AD-47B5-B057-73D3E7DDF1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150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C22981E-AF41-4C1C-B394-CCD96B1C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62DD-CCF2-4254-8CE8-A01E57364449}" type="datetimeFigureOut">
              <a:rPr lang="es-AR" smtClean="0"/>
              <a:t>2/9/2020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C0B579-C347-4FCE-8B0A-CC8EFF2A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3B25D2-498F-4E79-AEE6-C0CBEC54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F52C-42AD-47B5-B057-73D3E7DDF1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156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8A098-CB88-43D0-ABF2-2A1BC88F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83F792-F254-4B82-BFD1-AD6CEAF73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99093A-8805-4A76-97DD-9B0C25037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A5D100-4583-4E67-BE32-5C47A69D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62DD-CCF2-4254-8CE8-A01E57364449}" type="datetimeFigureOut">
              <a:rPr lang="es-AR" smtClean="0"/>
              <a:t>2/9/2020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F18FD3-E897-4808-B7B1-54441D15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44CCAF-26B2-4CC2-B5BB-347A0C42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F52C-42AD-47B5-B057-73D3E7DDF1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782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55FF8-E59C-4C25-818D-9479BD9A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19C806-2C3C-4728-9C23-8EA1FA0A9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BA35A6-BFFC-49DF-AD33-F552208F3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5D8D8B-BD5E-434A-B340-A2871C27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62DD-CCF2-4254-8CE8-A01E57364449}" type="datetimeFigureOut">
              <a:rPr lang="es-AR" smtClean="0"/>
              <a:t>2/9/2020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1B2E57-3085-4998-A751-A654D702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E45D21-64E6-440A-B46E-5B32A023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F52C-42AD-47B5-B057-73D3E7DDF1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740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32C27A7-BC66-46E9-A5DA-0686DDA2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519995-9C53-45A8-AC52-5D85C5663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56907F-87A0-4A85-BA42-299883C32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F62DD-CCF2-4254-8CE8-A01E57364449}" type="datetimeFigureOut">
              <a:rPr lang="es-AR" smtClean="0"/>
              <a:t>2/9/2020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DBB0BE-02CC-403A-BF61-22613274E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A897E9-4370-490A-B969-FAF779ECC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EF52C-42AD-47B5-B057-73D3E7DDF1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012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C8F29D-EE7C-4B67-873B-A2E6560F2B1B}"/>
              </a:ext>
            </a:extLst>
          </p:cNvPr>
          <p:cNvSpPr txBox="1"/>
          <p:nvPr/>
        </p:nvSpPr>
        <p:spPr>
          <a:xfrm>
            <a:off x="4177717" y="637563"/>
            <a:ext cx="2739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/>
              <a:t>MEMORIA INTERNA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38C2959-5B74-4D2C-9E5E-87D1053FB6DC}"/>
              </a:ext>
            </a:extLst>
          </p:cNvPr>
          <p:cNvSpPr txBox="1"/>
          <p:nvPr/>
        </p:nvSpPr>
        <p:spPr>
          <a:xfrm>
            <a:off x="2852257" y="1527066"/>
            <a:ext cx="172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Elemento básico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E385DF0-CB4C-4916-80F6-4B09E6F4FE02}"/>
              </a:ext>
            </a:extLst>
          </p:cNvPr>
          <p:cNvCxnSpPr>
            <a:cxnSpLocks/>
          </p:cNvCxnSpPr>
          <p:nvPr/>
        </p:nvCxnSpPr>
        <p:spPr>
          <a:xfrm>
            <a:off x="4773336" y="1711732"/>
            <a:ext cx="16106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A318385-46F4-40D7-B842-15B5770B7029}"/>
              </a:ext>
            </a:extLst>
          </p:cNvPr>
          <p:cNvSpPr txBox="1"/>
          <p:nvPr/>
        </p:nvSpPr>
        <p:spPr>
          <a:xfrm>
            <a:off x="6725198" y="1527066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Celda de memoria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4BC704B-94DB-4E8F-9728-48345ADEFC5F}"/>
              </a:ext>
            </a:extLst>
          </p:cNvPr>
          <p:cNvSpPr txBox="1"/>
          <p:nvPr/>
        </p:nvSpPr>
        <p:spPr>
          <a:xfrm>
            <a:off x="1719743" y="3355596"/>
            <a:ext cx="13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Propiedades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8940CFE3-1362-4E50-ADC8-DACD833F0053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3070882" y="2927758"/>
            <a:ext cx="821610" cy="612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2766E56-0719-4F61-8A03-6D54043B60B9}"/>
              </a:ext>
            </a:extLst>
          </p:cNvPr>
          <p:cNvSpPr txBox="1"/>
          <p:nvPr/>
        </p:nvSpPr>
        <p:spPr>
          <a:xfrm>
            <a:off x="3892492" y="2705396"/>
            <a:ext cx="362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Dos estados estables o semi estables</a:t>
            </a:r>
          </a:p>
          <a:p>
            <a:r>
              <a:rPr lang="es-AR" dirty="0"/>
              <a:t>Representan el “1” y el “0”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1EB5E751-2422-4AAA-B049-F600FB04672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067004" y="3574089"/>
            <a:ext cx="8524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622CB847-2E5B-4238-88B9-8A2752C6CF4D}"/>
              </a:ext>
            </a:extLst>
          </p:cNvPr>
          <p:cNvSpPr txBox="1"/>
          <p:nvPr/>
        </p:nvSpPr>
        <p:spPr>
          <a:xfrm>
            <a:off x="3919482" y="3389423"/>
            <a:ext cx="518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Puede escribirse al menos una vez para fijar el estado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BAFB2297-443B-4030-94ED-AFAD170B6114}"/>
              </a:ext>
            </a:extLst>
          </p:cNvPr>
          <p:cNvCxnSpPr>
            <a:cxnSpLocks/>
          </p:cNvCxnSpPr>
          <p:nvPr/>
        </p:nvCxnSpPr>
        <p:spPr>
          <a:xfrm>
            <a:off x="3067004" y="3607917"/>
            <a:ext cx="838899" cy="469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9FFE4E0A-28F6-47FF-A511-3EF17D69B6AD}"/>
              </a:ext>
            </a:extLst>
          </p:cNvPr>
          <p:cNvSpPr txBox="1"/>
          <p:nvPr/>
        </p:nvSpPr>
        <p:spPr>
          <a:xfrm>
            <a:off x="3940429" y="3893034"/>
            <a:ext cx="373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Puede leerse para detectar el estado</a:t>
            </a:r>
          </a:p>
        </p:txBody>
      </p:sp>
    </p:spTree>
    <p:extLst>
      <p:ext uri="{BB962C8B-B14F-4D97-AF65-F5344CB8AC3E}">
        <p14:creationId xmlns:p14="http://schemas.microsoft.com/office/powerpoint/2010/main" val="331702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2" grpId="0"/>
      <p:bldP spid="55" grpId="0"/>
      <p:bldP spid="6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3186A7C-5C73-4270-8FA7-C40FC6CAC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50" y="264599"/>
            <a:ext cx="4220100" cy="63288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C926CA8-1C0D-42FD-8A26-386C898678CA}"/>
                  </a:ext>
                </a:extLst>
              </p:cNvPr>
              <p:cNvSpPr txBox="1"/>
              <p:nvPr/>
            </p:nvSpPr>
            <p:spPr>
              <a:xfrm>
                <a:off x="6662057" y="1707502"/>
                <a:ext cx="3608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𝑀𝐵𝑦𝑡𝑒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=1.048.576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𝐵𝑦𝑡𝑒𝑠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C926CA8-1C0D-42FD-8A26-386C89867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7" y="1707502"/>
                <a:ext cx="3608808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447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1E19343-D386-4C00-8A48-237087C13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372" y="706827"/>
            <a:ext cx="4923450" cy="5274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F532A20-3763-40B1-89EE-E9107475901D}"/>
              </a:ext>
            </a:extLst>
          </p:cNvPr>
          <p:cNvSpPr txBox="1"/>
          <p:nvPr/>
        </p:nvSpPr>
        <p:spPr>
          <a:xfrm>
            <a:off x="7546506" y="1293986"/>
            <a:ext cx="3023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DRAM de 16 </a:t>
            </a:r>
            <a:r>
              <a:rPr lang="es-AR" dirty="0" err="1"/>
              <a:t>Mbits</a:t>
            </a:r>
            <a:r>
              <a:rPr lang="es-AR" dirty="0"/>
              <a:t> organizada</a:t>
            </a:r>
          </a:p>
          <a:p>
            <a:r>
              <a:rPr lang="es-AR" dirty="0"/>
              <a:t>Como 4Mbit x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C1F9DD3-A652-4FD2-9709-453383A4B816}"/>
                  </a:ext>
                </a:extLst>
              </p:cNvPr>
              <p:cNvSpPr txBox="1"/>
              <p:nvPr/>
            </p:nvSpPr>
            <p:spPr>
              <a:xfrm>
                <a:off x="7639888" y="4302696"/>
                <a:ext cx="31760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=4.194.304=4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𝑀𝑁𝑖𝑏𝑏𝑙𝑒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C1F9DD3-A652-4FD2-9709-453383A4B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888" y="4302696"/>
                <a:ext cx="317606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8C0F0F4A-26B4-40A6-AC07-1256FFD8C917}"/>
              </a:ext>
            </a:extLst>
          </p:cNvPr>
          <p:cNvSpPr txBox="1"/>
          <p:nvPr/>
        </p:nvSpPr>
        <p:spPr>
          <a:xfrm>
            <a:off x="6792433" y="2567508"/>
            <a:ext cx="4703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11 columnas y 11 filas = 22 líneas de direcciones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99BB5BB-0F29-45B2-B161-F25FF89CC2C1}"/>
              </a:ext>
            </a:extLst>
          </p:cNvPr>
          <p:cNvSpPr txBox="1"/>
          <p:nvPr/>
        </p:nvSpPr>
        <p:spPr>
          <a:xfrm>
            <a:off x="8204433" y="3551829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4 bits = </a:t>
            </a:r>
            <a:r>
              <a:rPr lang="es-AR" dirty="0" err="1"/>
              <a:t>nibble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8877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5F7B2F-3B3C-4721-B1DD-1E047BB37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116" y="748815"/>
            <a:ext cx="4305099" cy="461162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648004B-B2D8-4695-B1D3-8E907BD62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46179"/>
            <a:ext cx="4400913" cy="4714258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1DDBA8E2-4252-4510-A998-65E3FBB85380}"/>
              </a:ext>
            </a:extLst>
          </p:cNvPr>
          <p:cNvSpPr txBox="1"/>
          <p:nvPr/>
        </p:nvSpPr>
        <p:spPr>
          <a:xfrm>
            <a:off x="7432647" y="5293669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D3-D2-D1-D0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75CAE33-D47E-4B9A-88F0-CE3A3730904E}"/>
              </a:ext>
            </a:extLst>
          </p:cNvPr>
          <p:cNvSpPr txBox="1"/>
          <p:nvPr/>
        </p:nvSpPr>
        <p:spPr>
          <a:xfrm>
            <a:off x="2425817" y="5293453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D7-D6-D5-D4</a:t>
            </a:r>
          </a:p>
        </p:txBody>
      </p:sp>
      <p:sp>
        <p:nvSpPr>
          <p:cNvPr id="32" name="Abrir llave 31">
            <a:extLst>
              <a:ext uri="{FF2B5EF4-FFF2-40B4-BE49-F238E27FC236}">
                <a16:creationId xmlns:a16="http://schemas.microsoft.com/office/drawing/2014/main" id="{0EFF5423-4CAC-432A-A0D6-133B4C5AEC84}"/>
              </a:ext>
            </a:extLst>
          </p:cNvPr>
          <p:cNvSpPr/>
          <p:nvPr/>
        </p:nvSpPr>
        <p:spPr>
          <a:xfrm rot="16200000">
            <a:off x="5462069" y="2523675"/>
            <a:ext cx="369333" cy="644183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06EA79C-7784-48BA-95DE-9D9FC00F914A}"/>
              </a:ext>
            </a:extLst>
          </p:cNvPr>
          <p:cNvSpPr txBox="1"/>
          <p:nvPr/>
        </p:nvSpPr>
        <p:spPr>
          <a:xfrm>
            <a:off x="5345402" y="5944083"/>
            <a:ext cx="60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Byte</a:t>
            </a:r>
          </a:p>
        </p:txBody>
      </p:sp>
    </p:spTree>
    <p:extLst>
      <p:ext uri="{BB962C8B-B14F-4D97-AF65-F5344CB8AC3E}">
        <p14:creationId xmlns:p14="http://schemas.microsoft.com/office/powerpoint/2010/main" val="4046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E24AA18-EAB3-4D8C-9608-60E22133B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12" y="254833"/>
            <a:ext cx="10823776" cy="6348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699EF92-0D64-42EC-B285-C0ED1D33655B}"/>
                  </a:ext>
                </a:extLst>
              </p:cNvPr>
              <p:cNvSpPr txBox="1"/>
              <p:nvPr/>
            </p:nvSpPr>
            <p:spPr>
              <a:xfrm>
                <a:off x="5262465" y="254833"/>
                <a:ext cx="4022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Memoria de 1 Mbyte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</a:rPr>
                      <m:t>=1.048.576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699EF92-0D64-42EC-B285-C0ED1D336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465" y="254833"/>
                <a:ext cx="4022896" cy="369332"/>
              </a:xfrm>
              <a:prstGeom prst="rect">
                <a:avLst/>
              </a:prstGeom>
              <a:blipFill>
                <a:blip r:embed="rId3"/>
                <a:stretch>
                  <a:fillRect l="-1212" t="-10000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F410B71F-3191-459B-9B86-367D16BAA751}"/>
              </a:ext>
            </a:extLst>
          </p:cNvPr>
          <p:cNvSpPr/>
          <p:nvPr/>
        </p:nvSpPr>
        <p:spPr>
          <a:xfrm>
            <a:off x="3431097" y="721453"/>
            <a:ext cx="1610686" cy="555351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4AE5F1E-87ED-4BA7-B013-490E3657A8A5}"/>
              </a:ext>
            </a:extLst>
          </p:cNvPr>
          <p:cNvSpPr/>
          <p:nvPr/>
        </p:nvSpPr>
        <p:spPr>
          <a:xfrm>
            <a:off x="5207261" y="721453"/>
            <a:ext cx="1610686" cy="555351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accent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4E525F4-2E37-4933-A4A9-CA24FFC79781}"/>
              </a:ext>
            </a:extLst>
          </p:cNvPr>
          <p:cNvSpPr/>
          <p:nvPr/>
        </p:nvSpPr>
        <p:spPr>
          <a:xfrm>
            <a:off x="6983425" y="721453"/>
            <a:ext cx="1610686" cy="555351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2F52588-B920-4D45-A978-754A1F166C3A}"/>
              </a:ext>
            </a:extLst>
          </p:cNvPr>
          <p:cNvSpPr/>
          <p:nvPr/>
        </p:nvSpPr>
        <p:spPr>
          <a:xfrm>
            <a:off x="8692392" y="721453"/>
            <a:ext cx="1610686" cy="555351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2525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222E3C3-7C9F-4E48-8151-1E8B2F5EE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109" y="274027"/>
            <a:ext cx="9250798" cy="630994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A285003-E836-4282-A46C-8AB39E8FA8DD}"/>
              </a:ext>
            </a:extLst>
          </p:cNvPr>
          <p:cNvSpPr txBox="1"/>
          <p:nvPr/>
        </p:nvSpPr>
        <p:spPr>
          <a:xfrm>
            <a:off x="9181322" y="774441"/>
            <a:ext cx="190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SDRAM (8MBytes)</a:t>
            </a:r>
          </a:p>
        </p:txBody>
      </p:sp>
    </p:spTree>
    <p:extLst>
      <p:ext uri="{BB962C8B-B14F-4D97-AF65-F5344CB8AC3E}">
        <p14:creationId xmlns:p14="http://schemas.microsoft.com/office/powerpoint/2010/main" val="155467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49A7954-7B86-471B-AD52-5EE110F9A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98" y="1203773"/>
            <a:ext cx="10393951" cy="292023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1E25735-CD44-483F-AEAC-ADFE94DD2B12}"/>
              </a:ext>
            </a:extLst>
          </p:cNvPr>
          <p:cNvSpPr txBox="1"/>
          <p:nvPr/>
        </p:nvSpPr>
        <p:spPr>
          <a:xfrm>
            <a:off x="3808354" y="4758612"/>
            <a:ext cx="457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Ráfaga de lectura: ráfaga de 4 bytes. Latencia 2</a:t>
            </a:r>
          </a:p>
        </p:txBody>
      </p:sp>
    </p:spTree>
    <p:extLst>
      <p:ext uri="{BB962C8B-B14F-4D97-AF65-F5344CB8AC3E}">
        <p14:creationId xmlns:p14="http://schemas.microsoft.com/office/powerpoint/2010/main" val="3365921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82FBC09-705C-4FCD-A011-E0113604C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28" y="557600"/>
            <a:ext cx="10370343" cy="534777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6514B4D-9F56-47E6-BF5C-214C0C253999}"/>
              </a:ext>
            </a:extLst>
          </p:cNvPr>
          <p:cNvSpPr txBox="1"/>
          <p:nvPr/>
        </p:nvSpPr>
        <p:spPr>
          <a:xfrm>
            <a:off x="4805264" y="516386"/>
            <a:ext cx="334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Corrección / Detección de errores</a:t>
            </a:r>
          </a:p>
        </p:txBody>
      </p:sp>
    </p:spTree>
    <p:extLst>
      <p:ext uri="{BB962C8B-B14F-4D97-AF65-F5344CB8AC3E}">
        <p14:creationId xmlns:p14="http://schemas.microsoft.com/office/powerpoint/2010/main" val="3171916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212833B-D849-4C94-A707-DF3A7272189F}"/>
              </a:ext>
            </a:extLst>
          </p:cNvPr>
          <p:cNvSpPr txBox="1"/>
          <p:nvPr/>
        </p:nvSpPr>
        <p:spPr>
          <a:xfrm>
            <a:off x="1838131" y="1091682"/>
            <a:ext cx="708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Durante la escritura</a:t>
            </a:r>
            <a:r>
              <a:rPr lang="es-AR" i="1" dirty="0"/>
              <a:t> f  </a:t>
            </a:r>
            <a:r>
              <a:rPr lang="es-AR" dirty="0"/>
              <a:t>genera código de K bits a partir de M bits de datos </a:t>
            </a:r>
            <a:r>
              <a:rPr lang="es-AR" i="1" dirty="0"/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0FB2B1-0987-478B-B023-41ED1BC6EBED}"/>
              </a:ext>
            </a:extLst>
          </p:cNvPr>
          <p:cNvSpPr txBox="1"/>
          <p:nvPr/>
        </p:nvSpPr>
        <p:spPr>
          <a:xfrm>
            <a:off x="1838131" y="1707502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En memoria se almacenan M + K bits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6FB546F-C9E0-4972-8384-743985FD0A5F}"/>
              </a:ext>
            </a:extLst>
          </p:cNvPr>
          <p:cNvSpPr txBox="1"/>
          <p:nvPr/>
        </p:nvSpPr>
        <p:spPr>
          <a:xfrm>
            <a:off x="1838131" y="2323322"/>
            <a:ext cx="812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Durante la lectura se vuelve a calcular el código K y se lo compara con el almacenado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54F706C-46E6-408F-8401-8F48C8A9DB4D}"/>
              </a:ext>
            </a:extLst>
          </p:cNvPr>
          <p:cNvSpPr txBox="1"/>
          <p:nvPr/>
        </p:nvSpPr>
        <p:spPr>
          <a:xfrm>
            <a:off x="2354425" y="2939142"/>
            <a:ext cx="405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- No se detecta error: el dato es enviado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FB2AAD4-157B-4A78-BDC2-70D624166926}"/>
              </a:ext>
            </a:extLst>
          </p:cNvPr>
          <p:cNvSpPr txBox="1"/>
          <p:nvPr/>
        </p:nvSpPr>
        <p:spPr>
          <a:xfrm>
            <a:off x="2354425" y="3364861"/>
            <a:ext cx="706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- Se detecta error y es posible corregirlo : el dato corregido y es  enviado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FF0F6A-B3EB-4482-BF20-CA2619194EE7}"/>
              </a:ext>
            </a:extLst>
          </p:cNvPr>
          <p:cNvSpPr txBox="1"/>
          <p:nvPr/>
        </p:nvSpPr>
        <p:spPr>
          <a:xfrm>
            <a:off x="2368404" y="3890485"/>
            <a:ext cx="6927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- Se detecta error y es no posible corregirlo : Se genera una interrupción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0F4E999-F9F6-4BA0-9535-9E68F57D5B1E}"/>
              </a:ext>
            </a:extLst>
          </p:cNvPr>
          <p:cNvSpPr txBox="1"/>
          <p:nvPr/>
        </p:nvSpPr>
        <p:spPr>
          <a:xfrm>
            <a:off x="2299507" y="4781166"/>
            <a:ext cx="7648440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AR" dirty="0"/>
              <a:t>- UN CÓDIGO SE CARACTERIZA POR EL NÚMERO DE BITS DE ERROR QUE PUEDE </a:t>
            </a:r>
            <a:br>
              <a:rPr lang="es-AR" dirty="0"/>
            </a:br>
            <a:r>
              <a:rPr lang="es-AR" dirty="0"/>
              <a:t>  DETECTAR Y CORREGIR</a:t>
            </a:r>
          </a:p>
        </p:txBody>
      </p:sp>
    </p:spTree>
    <p:extLst>
      <p:ext uri="{BB962C8B-B14F-4D97-AF65-F5344CB8AC3E}">
        <p14:creationId xmlns:p14="http://schemas.microsoft.com/office/powerpoint/2010/main" val="389933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7381006-EA4C-4AD8-B271-D652BDAD0972}"/>
              </a:ext>
            </a:extLst>
          </p:cNvPr>
          <p:cNvSpPr txBox="1"/>
          <p:nvPr/>
        </p:nvSpPr>
        <p:spPr>
          <a:xfrm>
            <a:off x="4630072" y="410648"/>
            <a:ext cx="234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CÓDIGO DE HAMMING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8FF069-5601-4017-A18E-664968F6F29E}"/>
              </a:ext>
            </a:extLst>
          </p:cNvPr>
          <p:cNvSpPr txBox="1"/>
          <p:nvPr/>
        </p:nvSpPr>
        <p:spPr>
          <a:xfrm>
            <a:off x="3810684" y="100156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M=4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6A78C1-BB93-45FC-8C0E-E680D8E28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00140" y="1195478"/>
            <a:ext cx="2606484" cy="255214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2EC8D91-48C4-4218-BB6D-BC56CCEAA696}"/>
              </a:ext>
            </a:extLst>
          </p:cNvPr>
          <p:cNvSpPr txBox="1"/>
          <p:nvPr/>
        </p:nvSpPr>
        <p:spPr>
          <a:xfrm>
            <a:off x="1173934" y="10108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1A4E760-0CEA-4558-AC74-5C2BA981D26B}"/>
              </a:ext>
            </a:extLst>
          </p:cNvPr>
          <p:cNvSpPr txBox="1"/>
          <p:nvPr/>
        </p:nvSpPr>
        <p:spPr>
          <a:xfrm>
            <a:off x="2594399" y="9184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4B964ED-B570-4492-B828-404197BEFF0E}"/>
              </a:ext>
            </a:extLst>
          </p:cNvPr>
          <p:cNvSpPr txBox="1"/>
          <p:nvPr/>
        </p:nvSpPr>
        <p:spPr>
          <a:xfrm>
            <a:off x="1690932" y="37476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BD508EB-1DC9-4F4C-96E2-B57705148120}"/>
              </a:ext>
            </a:extLst>
          </p:cNvPr>
          <p:cNvSpPr txBox="1"/>
          <p:nvPr/>
        </p:nvSpPr>
        <p:spPr>
          <a:xfrm>
            <a:off x="1780825" y="2102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9DAE41F-8BAD-40B7-BD67-310D7D52A9B1}"/>
              </a:ext>
            </a:extLst>
          </p:cNvPr>
          <p:cNvSpPr txBox="1"/>
          <p:nvPr/>
        </p:nvSpPr>
        <p:spPr>
          <a:xfrm>
            <a:off x="1697344" y="1594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F3C02D1-0DF2-4E0C-B92B-FD1B99062F91}"/>
              </a:ext>
            </a:extLst>
          </p:cNvPr>
          <p:cNvSpPr txBox="1"/>
          <p:nvPr/>
        </p:nvSpPr>
        <p:spPr>
          <a:xfrm>
            <a:off x="1297312" y="2452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A887EBC-8C11-44A7-97BC-5FE2CBFB3777}"/>
              </a:ext>
            </a:extLst>
          </p:cNvPr>
          <p:cNvSpPr txBox="1"/>
          <p:nvPr/>
        </p:nvSpPr>
        <p:spPr>
          <a:xfrm>
            <a:off x="2203728" y="2359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1"/>
                </a:solidFill>
              </a:rPr>
              <a:t>0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1DEA250-5A30-41B0-B7AF-71CB7E142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333274" y="3581990"/>
            <a:ext cx="2606484" cy="255214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091FFB8-2B74-4FBB-88F0-FB9F6B25CD70}"/>
              </a:ext>
            </a:extLst>
          </p:cNvPr>
          <p:cNvSpPr txBox="1"/>
          <p:nvPr/>
        </p:nvSpPr>
        <p:spPr>
          <a:xfrm>
            <a:off x="2933950" y="345096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BC14D52-FB0F-456F-A9B6-5CA02D09DD14}"/>
              </a:ext>
            </a:extLst>
          </p:cNvPr>
          <p:cNvSpPr txBox="1"/>
          <p:nvPr/>
        </p:nvSpPr>
        <p:spPr>
          <a:xfrm>
            <a:off x="4354415" y="33586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6C63364-E0DC-44CA-893B-C3973D2A9A2E}"/>
              </a:ext>
            </a:extLst>
          </p:cNvPr>
          <p:cNvSpPr txBox="1"/>
          <p:nvPr/>
        </p:nvSpPr>
        <p:spPr>
          <a:xfrm>
            <a:off x="3450948" y="61877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E2C5453-2A8E-41CC-962D-65511B1D8A7E}"/>
              </a:ext>
            </a:extLst>
          </p:cNvPr>
          <p:cNvSpPr txBox="1"/>
          <p:nvPr/>
        </p:nvSpPr>
        <p:spPr>
          <a:xfrm>
            <a:off x="3540841" y="4542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D487A77-93F8-4D3F-B25D-3C057B5BD2CD}"/>
              </a:ext>
            </a:extLst>
          </p:cNvPr>
          <p:cNvSpPr txBox="1"/>
          <p:nvPr/>
        </p:nvSpPr>
        <p:spPr>
          <a:xfrm>
            <a:off x="3457360" y="4034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F573324-C805-4D4A-BC2B-F504728ABF11}"/>
              </a:ext>
            </a:extLst>
          </p:cNvPr>
          <p:cNvSpPr txBox="1"/>
          <p:nvPr/>
        </p:nvSpPr>
        <p:spPr>
          <a:xfrm>
            <a:off x="3057328" y="48926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0432A7-24F9-45F9-82DB-AA3422BF9E19}"/>
              </a:ext>
            </a:extLst>
          </p:cNvPr>
          <p:cNvSpPr txBox="1"/>
          <p:nvPr/>
        </p:nvSpPr>
        <p:spPr>
          <a:xfrm>
            <a:off x="3963744" y="4799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1"/>
                </a:solidFill>
              </a:rPr>
              <a:t>0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09F097E6-69AD-46F7-9AF9-185E47FFB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540278" y="1268154"/>
            <a:ext cx="2606484" cy="2552141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B8712303-0930-4710-8E3B-19D500B98497}"/>
              </a:ext>
            </a:extLst>
          </p:cNvPr>
          <p:cNvSpPr txBox="1"/>
          <p:nvPr/>
        </p:nvSpPr>
        <p:spPr>
          <a:xfrm>
            <a:off x="6172472" y="10834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196367F-8C57-4014-9E74-AA936229EBBA}"/>
              </a:ext>
            </a:extLst>
          </p:cNvPr>
          <p:cNvSpPr txBox="1"/>
          <p:nvPr/>
        </p:nvSpPr>
        <p:spPr>
          <a:xfrm>
            <a:off x="7592937" y="9911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49D7085-42E3-4342-8092-617475599724}"/>
              </a:ext>
            </a:extLst>
          </p:cNvPr>
          <p:cNvSpPr txBox="1"/>
          <p:nvPr/>
        </p:nvSpPr>
        <p:spPr>
          <a:xfrm>
            <a:off x="6689470" y="38202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3B104AB-6783-4DB2-92B6-FDB8383B5232}"/>
              </a:ext>
            </a:extLst>
          </p:cNvPr>
          <p:cNvSpPr txBox="1"/>
          <p:nvPr/>
        </p:nvSpPr>
        <p:spPr>
          <a:xfrm>
            <a:off x="6779363" y="2174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3EB74C1-FEFF-4DDA-9AB3-D0EA4BA3AA8D}"/>
              </a:ext>
            </a:extLst>
          </p:cNvPr>
          <p:cNvSpPr txBox="1"/>
          <p:nvPr/>
        </p:nvSpPr>
        <p:spPr>
          <a:xfrm>
            <a:off x="6695882" y="1667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7CE839B-056E-4C96-90BC-7C65C8167775}"/>
              </a:ext>
            </a:extLst>
          </p:cNvPr>
          <p:cNvSpPr txBox="1"/>
          <p:nvPr/>
        </p:nvSpPr>
        <p:spPr>
          <a:xfrm>
            <a:off x="6295850" y="252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B1980C8-9504-481B-B4CF-82130C3A41E3}"/>
              </a:ext>
            </a:extLst>
          </p:cNvPr>
          <p:cNvSpPr txBox="1"/>
          <p:nvPr/>
        </p:nvSpPr>
        <p:spPr>
          <a:xfrm>
            <a:off x="7202266" y="2432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1"/>
                </a:solidFill>
              </a:rPr>
              <a:t>0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A86A29BA-6490-458E-8AFA-824EBA01A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240633" y="3429000"/>
            <a:ext cx="2606484" cy="2552141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2C77E368-CB0F-4307-8775-25D8CDB4A761}"/>
              </a:ext>
            </a:extLst>
          </p:cNvPr>
          <p:cNvSpPr txBox="1"/>
          <p:nvPr/>
        </p:nvSpPr>
        <p:spPr>
          <a:xfrm>
            <a:off x="8872827" y="32443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A1428BC-7CBC-44CC-8F23-23436D472A6B}"/>
              </a:ext>
            </a:extLst>
          </p:cNvPr>
          <p:cNvSpPr txBox="1"/>
          <p:nvPr/>
        </p:nvSpPr>
        <p:spPr>
          <a:xfrm>
            <a:off x="10293292" y="315200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6AD66EC-F5EB-4230-A088-6EFDD6A63E42}"/>
              </a:ext>
            </a:extLst>
          </p:cNvPr>
          <p:cNvSpPr txBox="1"/>
          <p:nvPr/>
        </p:nvSpPr>
        <p:spPr>
          <a:xfrm>
            <a:off x="9389825" y="59811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8EAF28D-0E12-465D-BEDB-6192DF0FF013}"/>
              </a:ext>
            </a:extLst>
          </p:cNvPr>
          <p:cNvSpPr txBox="1"/>
          <p:nvPr/>
        </p:nvSpPr>
        <p:spPr>
          <a:xfrm>
            <a:off x="9479718" y="43357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3019278-72FF-4AF1-BE32-E97C7ECF30F6}"/>
              </a:ext>
            </a:extLst>
          </p:cNvPr>
          <p:cNvSpPr txBox="1"/>
          <p:nvPr/>
        </p:nvSpPr>
        <p:spPr>
          <a:xfrm>
            <a:off x="9396237" y="3827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2303E52-386E-4BFB-8C0C-5C0BEE0C0F40}"/>
              </a:ext>
            </a:extLst>
          </p:cNvPr>
          <p:cNvSpPr txBox="1"/>
          <p:nvPr/>
        </p:nvSpPr>
        <p:spPr>
          <a:xfrm>
            <a:off x="8996205" y="46859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7E13A70-4CFE-435A-82AC-D16B08A3ABF0}"/>
              </a:ext>
            </a:extLst>
          </p:cNvPr>
          <p:cNvSpPr txBox="1"/>
          <p:nvPr/>
        </p:nvSpPr>
        <p:spPr>
          <a:xfrm>
            <a:off x="9902621" y="4593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A874DF3-7202-4B56-8F29-D49ABB8EF9E8}"/>
              </a:ext>
            </a:extLst>
          </p:cNvPr>
          <p:cNvSpPr txBox="1"/>
          <p:nvPr/>
        </p:nvSpPr>
        <p:spPr>
          <a:xfrm>
            <a:off x="2841584" y="4116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4DDC075-EB87-404C-983A-18EA88D63E20}"/>
              </a:ext>
            </a:extLst>
          </p:cNvPr>
          <p:cNvSpPr txBox="1"/>
          <p:nvPr/>
        </p:nvSpPr>
        <p:spPr>
          <a:xfrm>
            <a:off x="5994164" y="17119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7CE28F6-2031-4BE8-9FD2-5DFD041735AA}"/>
              </a:ext>
            </a:extLst>
          </p:cNvPr>
          <p:cNvSpPr txBox="1"/>
          <p:nvPr/>
        </p:nvSpPr>
        <p:spPr>
          <a:xfrm>
            <a:off x="8694519" y="39015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9E8E1FC-BF2A-408A-B367-6F47A0D61CEA}"/>
              </a:ext>
            </a:extLst>
          </p:cNvPr>
          <p:cNvSpPr txBox="1"/>
          <p:nvPr/>
        </p:nvSpPr>
        <p:spPr>
          <a:xfrm>
            <a:off x="4123505" y="41896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77EA5A7-A1ED-44B6-89E0-5F1C43CFD4D8}"/>
              </a:ext>
            </a:extLst>
          </p:cNvPr>
          <p:cNvSpPr txBox="1"/>
          <p:nvPr/>
        </p:nvSpPr>
        <p:spPr>
          <a:xfrm>
            <a:off x="3473343" y="54491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E7539B0-C17F-4811-A7FC-A806EE67A6EC}"/>
              </a:ext>
            </a:extLst>
          </p:cNvPr>
          <p:cNvSpPr txBox="1"/>
          <p:nvPr/>
        </p:nvSpPr>
        <p:spPr>
          <a:xfrm>
            <a:off x="7442094" y="1694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8D051D3-2697-4B6E-84BE-6491E31F3887}"/>
              </a:ext>
            </a:extLst>
          </p:cNvPr>
          <p:cNvSpPr txBox="1"/>
          <p:nvPr/>
        </p:nvSpPr>
        <p:spPr>
          <a:xfrm>
            <a:off x="6773569" y="2989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F1FF91E-7F7C-481D-8020-FC04F80F5058}"/>
              </a:ext>
            </a:extLst>
          </p:cNvPr>
          <p:cNvSpPr txBox="1"/>
          <p:nvPr/>
        </p:nvSpPr>
        <p:spPr>
          <a:xfrm>
            <a:off x="10100550" y="3950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335FFCC-0BBA-45CC-9A46-7F22A48FF2B5}"/>
              </a:ext>
            </a:extLst>
          </p:cNvPr>
          <p:cNvSpPr txBox="1"/>
          <p:nvPr/>
        </p:nvSpPr>
        <p:spPr>
          <a:xfrm>
            <a:off x="9339583" y="5181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1F5C52AB-61D4-4F8B-8DB6-B5A310A50571}"/>
              </a:ext>
            </a:extLst>
          </p:cNvPr>
          <p:cNvSpPr txBox="1"/>
          <p:nvPr/>
        </p:nvSpPr>
        <p:spPr>
          <a:xfrm>
            <a:off x="8168517" y="1042128"/>
            <a:ext cx="2637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Se encuentra discrepancia</a:t>
            </a:r>
          </a:p>
          <a:p>
            <a:r>
              <a:rPr lang="es-AR" dirty="0"/>
              <a:t>en A y C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638A3F16-FB61-4775-82DC-C403CC115AD8}"/>
              </a:ext>
            </a:extLst>
          </p:cNvPr>
          <p:cNvSpPr txBox="1"/>
          <p:nvPr/>
        </p:nvSpPr>
        <p:spPr>
          <a:xfrm>
            <a:off x="5679066" y="5427973"/>
            <a:ext cx="277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Solo un compartimiento se</a:t>
            </a:r>
          </a:p>
          <a:p>
            <a:r>
              <a:rPr lang="es-AR" dirty="0"/>
              <a:t>encuentra en A y C, no en B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803990C-FF66-4D9A-9214-CD525B28986C}"/>
              </a:ext>
            </a:extLst>
          </p:cNvPr>
          <p:cNvSpPr txBox="1"/>
          <p:nvPr/>
        </p:nvSpPr>
        <p:spPr>
          <a:xfrm>
            <a:off x="1557375" y="5477856"/>
            <a:ext cx="126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Paridad par</a:t>
            </a:r>
          </a:p>
        </p:txBody>
      </p:sp>
    </p:spTree>
    <p:extLst>
      <p:ext uri="{BB962C8B-B14F-4D97-AF65-F5344CB8AC3E}">
        <p14:creationId xmlns:p14="http://schemas.microsoft.com/office/powerpoint/2010/main" val="334294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E68418E-458A-46E0-9B85-629AF64A08CB}"/>
              </a:ext>
            </a:extLst>
          </p:cNvPr>
          <p:cNvSpPr txBox="1"/>
          <p:nvPr/>
        </p:nvSpPr>
        <p:spPr>
          <a:xfrm>
            <a:off x="3909270" y="645952"/>
            <a:ext cx="301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Corrección de 1 bit en un Byte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DD9DEC2-BBA3-4508-ADA0-E701761B76A2}"/>
                  </a:ext>
                </a:extLst>
              </p:cNvPr>
              <p:cNvSpPr txBox="1"/>
              <p:nvPr/>
            </p:nvSpPr>
            <p:spPr>
              <a:xfrm>
                <a:off x="1979802" y="1258348"/>
                <a:ext cx="6211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La comparación de los K se hace con la función OR EXCLUSIVA 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DD9DEC2-BBA3-4508-ADA0-E701761B7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802" y="1258348"/>
                <a:ext cx="6211637" cy="369332"/>
              </a:xfrm>
              <a:prstGeom prst="rect">
                <a:avLst/>
              </a:prstGeom>
              <a:blipFill>
                <a:blip r:embed="rId2"/>
                <a:stretch>
                  <a:fillRect l="-883" t="-8197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C12F55FC-75D9-450F-80EB-3DC8F1335CA8}"/>
              </a:ext>
            </a:extLst>
          </p:cNvPr>
          <p:cNvSpPr txBox="1"/>
          <p:nvPr/>
        </p:nvSpPr>
        <p:spPr>
          <a:xfrm>
            <a:off x="2596957" y="1761689"/>
            <a:ext cx="497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El resultado de la comparación se llama SINDROME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C5F72B6-9BD5-4D01-86A0-E40F9D1DE10F}"/>
              </a:ext>
            </a:extLst>
          </p:cNvPr>
          <p:cNvSpPr txBox="1"/>
          <p:nvPr/>
        </p:nvSpPr>
        <p:spPr>
          <a:xfrm>
            <a:off x="2126637" y="2265030"/>
            <a:ext cx="606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Si hay coincidencia el bit de síndrome es “0”, si no la hay es “1”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586CED9-15C8-4BFD-9115-56BEC790466B}"/>
                  </a:ext>
                </a:extLst>
              </p:cNvPr>
              <p:cNvSpPr txBox="1"/>
              <p:nvPr/>
            </p:nvSpPr>
            <p:spPr>
              <a:xfrm>
                <a:off x="2516697" y="2768377"/>
                <a:ext cx="5993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El síndrome tiene K bits y su rango de valores 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0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586CED9-15C8-4BFD-9115-56BEC7904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697" y="2768377"/>
                <a:ext cx="5993692" cy="369332"/>
              </a:xfrm>
              <a:prstGeom prst="rect">
                <a:avLst/>
              </a:prstGeom>
              <a:blipFill>
                <a:blip r:embed="rId3"/>
                <a:stretch>
                  <a:fillRect l="-916" t="-8197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ED87C064-A444-4BC5-AF52-1CE063896410}"/>
              </a:ext>
            </a:extLst>
          </p:cNvPr>
          <p:cNvSpPr txBox="1"/>
          <p:nvPr/>
        </p:nvSpPr>
        <p:spPr>
          <a:xfrm>
            <a:off x="3657919" y="3244334"/>
            <a:ext cx="326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El valor 0 indica que no hay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5B82839-A2A9-4F86-BE87-1BAA00C3D794}"/>
                  </a:ext>
                </a:extLst>
              </p:cNvPr>
              <p:cNvSpPr txBox="1"/>
              <p:nvPr/>
            </p:nvSpPr>
            <p:spPr>
              <a:xfrm>
                <a:off x="2596957" y="3884103"/>
                <a:ext cx="6307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Si hay error, hay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s-AR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AR" dirty="0"/>
                  <a:t> valores para indicar cual es el bit erróneo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5B82839-A2A9-4F86-BE87-1BAA00C3D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957" y="3884103"/>
                <a:ext cx="6307496" cy="369332"/>
              </a:xfrm>
              <a:prstGeom prst="rect">
                <a:avLst/>
              </a:prstGeom>
              <a:blipFill>
                <a:blip r:embed="rId4"/>
                <a:stretch>
                  <a:fillRect l="-773" t="-8197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7EC0AC2-BD63-4FF1-9672-A5ADFCF83DDF}"/>
                  </a:ext>
                </a:extLst>
              </p:cNvPr>
              <p:cNvSpPr txBox="1"/>
              <p:nvPr/>
            </p:nvSpPr>
            <p:spPr>
              <a:xfrm>
                <a:off x="4364582" y="4408395"/>
                <a:ext cx="185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  <m:r>
                        <a:rPr lang="es-AR" i="1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7EC0AC2-BD63-4FF1-9672-A5ADFCF83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582" y="4408395"/>
                <a:ext cx="18549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65F97B7-7137-47F9-80FE-75C1296AF686}"/>
                  </a:ext>
                </a:extLst>
              </p:cNvPr>
              <p:cNvSpPr txBox="1"/>
              <p:nvPr/>
            </p:nvSpPr>
            <p:spPr>
              <a:xfrm>
                <a:off x="3831937" y="4953364"/>
                <a:ext cx="2920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Si los datos son Bytes,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65F97B7-7137-47F9-80FE-75C1296AF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937" y="4953364"/>
                <a:ext cx="2920287" cy="369332"/>
              </a:xfrm>
              <a:prstGeom prst="rect">
                <a:avLst/>
              </a:prstGeom>
              <a:blipFill>
                <a:blip r:embed="rId6"/>
                <a:stretch>
                  <a:fillRect l="-1879" t="-10000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E380095-1F34-4D44-8C84-94BD3342EEE0}"/>
                  </a:ext>
                </a:extLst>
              </p:cNvPr>
              <p:cNvSpPr txBox="1"/>
              <p:nvPr/>
            </p:nvSpPr>
            <p:spPr>
              <a:xfrm>
                <a:off x="1367406" y="5498333"/>
                <a:ext cx="321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Para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=3;         </m:t>
                    </m:r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AR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s-A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A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AR" dirty="0"/>
                  <a:t>3</a:t>
                </a: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E380095-1F34-4D44-8C84-94BD3342E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406" y="5498333"/>
                <a:ext cx="3217997" cy="369332"/>
              </a:xfrm>
              <a:prstGeom prst="rect">
                <a:avLst/>
              </a:prstGeom>
              <a:blipFill>
                <a:blip r:embed="rId7"/>
                <a:stretch>
                  <a:fillRect l="-1515" t="-9836" r="-758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57B2C8D6-B246-44A6-9FB0-FFF12E4249FB}"/>
                  </a:ext>
                </a:extLst>
              </p:cNvPr>
              <p:cNvSpPr txBox="1"/>
              <p:nvPr/>
            </p:nvSpPr>
            <p:spPr>
              <a:xfrm>
                <a:off x="5965283" y="5498333"/>
                <a:ext cx="321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Para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=4;         </m:t>
                    </m:r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s-AR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A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AR" dirty="0"/>
                  <a:t>4</a:t>
                </a: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57B2C8D6-B246-44A6-9FB0-FFF12E424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283" y="5498333"/>
                <a:ext cx="3217997" cy="369332"/>
              </a:xfrm>
              <a:prstGeom prst="rect">
                <a:avLst/>
              </a:prstGeom>
              <a:blipFill>
                <a:blip r:embed="rId8"/>
                <a:stretch>
                  <a:fillRect l="-1708" t="-9836" r="-759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50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99F5654-5337-4EC9-954B-F59FDE8F5362}"/>
              </a:ext>
            </a:extLst>
          </p:cNvPr>
          <p:cNvSpPr/>
          <p:nvPr/>
        </p:nvSpPr>
        <p:spPr>
          <a:xfrm>
            <a:off x="2718032" y="2449586"/>
            <a:ext cx="117445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0357045-77F2-4E88-A755-678B741882B5}"/>
              </a:ext>
            </a:extLst>
          </p:cNvPr>
          <p:cNvSpPr txBox="1"/>
          <p:nvPr/>
        </p:nvSpPr>
        <p:spPr>
          <a:xfrm>
            <a:off x="2910056" y="2722120"/>
            <a:ext cx="79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CELDA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04ACD941-EBD2-48B6-92F0-391149680744}"/>
              </a:ext>
            </a:extLst>
          </p:cNvPr>
          <p:cNvSpPr/>
          <p:nvPr/>
        </p:nvSpPr>
        <p:spPr>
          <a:xfrm>
            <a:off x="1739622" y="2861067"/>
            <a:ext cx="97840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F091FE1-7868-4935-BA12-1916EBF2B6F2}"/>
              </a:ext>
            </a:extLst>
          </p:cNvPr>
          <p:cNvSpPr txBox="1"/>
          <p:nvPr/>
        </p:nvSpPr>
        <p:spPr>
          <a:xfrm>
            <a:off x="1562192" y="2546827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Selección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51DD113D-9439-45AA-AC69-EFFAC33EA754}"/>
              </a:ext>
            </a:extLst>
          </p:cNvPr>
          <p:cNvSpPr/>
          <p:nvPr/>
        </p:nvSpPr>
        <p:spPr>
          <a:xfrm rot="10800000">
            <a:off x="3905380" y="2861067"/>
            <a:ext cx="97840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B7EAEE-6101-4094-B105-035B14E4705E}"/>
              </a:ext>
            </a:extLst>
          </p:cNvPr>
          <p:cNvSpPr txBox="1"/>
          <p:nvPr/>
        </p:nvSpPr>
        <p:spPr>
          <a:xfrm>
            <a:off x="3942120" y="2260455"/>
            <a:ext cx="954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Entrada</a:t>
            </a:r>
          </a:p>
          <a:p>
            <a:r>
              <a:rPr lang="es-AR" dirty="0"/>
              <a:t> de dato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FD782452-0626-4C55-BFB0-786F64D24F32}"/>
              </a:ext>
            </a:extLst>
          </p:cNvPr>
          <p:cNvSpPr/>
          <p:nvPr/>
        </p:nvSpPr>
        <p:spPr>
          <a:xfrm rot="5400000">
            <a:off x="2995318" y="2103562"/>
            <a:ext cx="64633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76E80C4-07B3-4EF0-9EF9-547880B8C1CE}"/>
              </a:ext>
            </a:extLst>
          </p:cNvPr>
          <p:cNvSpPr txBox="1"/>
          <p:nvPr/>
        </p:nvSpPr>
        <p:spPr>
          <a:xfrm>
            <a:off x="2910056" y="1441547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Control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42BEE65-7177-4930-9DCC-EDBA6E6B6A37}"/>
              </a:ext>
            </a:extLst>
          </p:cNvPr>
          <p:cNvSpPr txBox="1"/>
          <p:nvPr/>
        </p:nvSpPr>
        <p:spPr>
          <a:xfrm>
            <a:off x="2847795" y="3363985"/>
            <a:ext cx="100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Escritura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A0836CD-7E90-4D86-AA85-7B5CA5B35B1A}"/>
              </a:ext>
            </a:extLst>
          </p:cNvPr>
          <p:cNvSpPr/>
          <p:nvPr/>
        </p:nvSpPr>
        <p:spPr>
          <a:xfrm>
            <a:off x="7437528" y="2449586"/>
            <a:ext cx="117445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68674B6-52A1-4678-91E5-D374723FE564}"/>
              </a:ext>
            </a:extLst>
          </p:cNvPr>
          <p:cNvSpPr txBox="1"/>
          <p:nvPr/>
        </p:nvSpPr>
        <p:spPr>
          <a:xfrm>
            <a:off x="7629552" y="2722120"/>
            <a:ext cx="79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CELDA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A4B2E801-AA0C-45F4-9C06-F35A7D42CB84}"/>
              </a:ext>
            </a:extLst>
          </p:cNvPr>
          <p:cNvSpPr/>
          <p:nvPr/>
        </p:nvSpPr>
        <p:spPr>
          <a:xfrm>
            <a:off x="6459118" y="2861067"/>
            <a:ext cx="97840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8651BC3-EA17-4A6E-8CB7-4D0BAFD70C7A}"/>
              </a:ext>
            </a:extLst>
          </p:cNvPr>
          <p:cNvSpPr txBox="1"/>
          <p:nvPr/>
        </p:nvSpPr>
        <p:spPr>
          <a:xfrm>
            <a:off x="6275198" y="2537454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Selección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4FA59C10-156B-4627-90DC-50550329B6A9}"/>
              </a:ext>
            </a:extLst>
          </p:cNvPr>
          <p:cNvSpPr/>
          <p:nvPr/>
        </p:nvSpPr>
        <p:spPr>
          <a:xfrm>
            <a:off x="8624876" y="2861067"/>
            <a:ext cx="97840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7C504D6-0BA4-4F81-AD61-DB74D64B33BA}"/>
              </a:ext>
            </a:extLst>
          </p:cNvPr>
          <p:cNvSpPr txBox="1"/>
          <p:nvPr/>
        </p:nvSpPr>
        <p:spPr>
          <a:xfrm>
            <a:off x="8707999" y="2239294"/>
            <a:ext cx="954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Salida</a:t>
            </a:r>
          </a:p>
          <a:p>
            <a:r>
              <a:rPr lang="es-AR" dirty="0"/>
              <a:t> de dato</a:t>
            </a: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91D104E8-1486-4594-B9C0-98C65AB00C23}"/>
              </a:ext>
            </a:extLst>
          </p:cNvPr>
          <p:cNvSpPr/>
          <p:nvPr/>
        </p:nvSpPr>
        <p:spPr>
          <a:xfrm rot="5400000">
            <a:off x="7714814" y="2103562"/>
            <a:ext cx="64633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3E870DC-C15C-4CB4-B9C1-4F2EF7244537}"/>
              </a:ext>
            </a:extLst>
          </p:cNvPr>
          <p:cNvSpPr txBox="1"/>
          <p:nvPr/>
        </p:nvSpPr>
        <p:spPr>
          <a:xfrm>
            <a:off x="7629552" y="1441547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Control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FFDFDEF-0DC2-4A49-B7C5-712E7537260E}"/>
              </a:ext>
            </a:extLst>
          </p:cNvPr>
          <p:cNvSpPr txBox="1"/>
          <p:nvPr/>
        </p:nvSpPr>
        <p:spPr>
          <a:xfrm>
            <a:off x="7567291" y="3363985"/>
            <a:ext cx="88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Lectura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535C433-EF02-436D-8973-F65FB0AB5C9C}"/>
              </a:ext>
            </a:extLst>
          </p:cNvPr>
          <p:cNvSpPr txBox="1"/>
          <p:nvPr/>
        </p:nvSpPr>
        <p:spPr>
          <a:xfrm>
            <a:off x="2461902" y="4504888"/>
            <a:ext cx="6560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i="1" dirty="0"/>
              <a:t>Todos los tipos de memoria son de acceso aleatorio</a:t>
            </a:r>
          </a:p>
          <a:p>
            <a:r>
              <a:rPr lang="es-AR" sz="2400" i="1" dirty="0"/>
              <a:t>Lógica de direccionamiento interno cableado</a:t>
            </a:r>
          </a:p>
        </p:txBody>
      </p:sp>
    </p:spTree>
    <p:extLst>
      <p:ext uri="{BB962C8B-B14F-4D97-AF65-F5344CB8AC3E}">
        <p14:creationId xmlns:p14="http://schemas.microsoft.com/office/powerpoint/2010/main" val="408314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3331AA8-D435-450A-ADC8-1B8AF794B6A8}"/>
              </a:ext>
            </a:extLst>
          </p:cNvPr>
          <p:cNvSpPr txBox="1"/>
          <p:nvPr/>
        </p:nvSpPr>
        <p:spPr>
          <a:xfrm>
            <a:off x="2315361" y="897622"/>
            <a:ext cx="6545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8 bits generamos un </a:t>
            </a:r>
            <a:r>
              <a:rPr lang="es-AR" i="1" dirty="0"/>
              <a:t>síndrome </a:t>
            </a:r>
            <a:r>
              <a:rPr lang="es-AR" dirty="0"/>
              <a:t>con las siguientes características</a:t>
            </a:r>
            <a:endParaRPr lang="es-AR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324EB4-E781-4828-946D-FC7D0201B8AC}"/>
              </a:ext>
            </a:extLst>
          </p:cNvPr>
          <p:cNvSpPr txBox="1"/>
          <p:nvPr/>
        </p:nvSpPr>
        <p:spPr>
          <a:xfrm>
            <a:off x="2583809" y="1652631"/>
            <a:ext cx="343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1) Si el síndrome es 0, no hay error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3D19D2D-531D-4CB5-9F51-2994A180F2D8}"/>
              </a:ext>
            </a:extLst>
          </p:cNvPr>
          <p:cNvSpPr txBox="1"/>
          <p:nvPr/>
        </p:nvSpPr>
        <p:spPr>
          <a:xfrm>
            <a:off x="2583809" y="2877261"/>
            <a:ext cx="8430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2) Si el síndrome tiene un solo bit en “1”,  hay error en uno de los bits de comprobación.</a:t>
            </a:r>
          </a:p>
          <a:p>
            <a:r>
              <a:rPr lang="es-AR" dirty="0"/>
              <a:t>   No se requiere corrección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814B64-4037-45FA-A6CD-A741EB55B407}"/>
              </a:ext>
            </a:extLst>
          </p:cNvPr>
          <p:cNvSpPr txBox="1"/>
          <p:nvPr/>
        </p:nvSpPr>
        <p:spPr>
          <a:xfrm>
            <a:off x="2583809" y="4378890"/>
            <a:ext cx="8171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3) Si el síndrome tiene mas de un bit en “1”, entonces el valor numérico del </a:t>
            </a:r>
            <a:r>
              <a:rPr lang="es-AR" i="1" dirty="0"/>
              <a:t>síndrome</a:t>
            </a:r>
          </a:p>
          <a:p>
            <a:r>
              <a:rPr lang="es-AR" dirty="0"/>
              <a:t>     indica el bit a corregir. Se debe invertir el bit para corregirlo.</a:t>
            </a:r>
          </a:p>
        </p:txBody>
      </p:sp>
    </p:spTree>
    <p:extLst>
      <p:ext uri="{BB962C8B-B14F-4D97-AF65-F5344CB8AC3E}">
        <p14:creationId xmlns:p14="http://schemas.microsoft.com/office/powerpoint/2010/main" val="250933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B74EE21-C337-416A-B45D-DD9EF5FC8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87" y="492206"/>
            <a:ext cx="10745626" cy="24026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CEA1D34-7FF1-476D-96CF-A2A0F743AC89}"/>
              </a:ext>
            </a:extLst>
          </p:cNvPr>
          <p:cNvSpPr txBox="1"/>
          <p:nvPr/>
        </p:nvSpPr>
        <p:spPr>
          <a:xfrm>
            <a:off x="2668555" y="2894806"/>
            <a:ext cx="732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Los bits de comprobación se les asigna las posiciones que son potencia de 2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A50825-238B-4DB6-8C89-82BEBA563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049" y="3429000"/>
            <a:ext cx="6720901" cy="1904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FE0923F-3781-44A9-BFE8-5CC3FC0357B2}"/>
                  </a:ext>
                </a:extLst>
              </p:cNvPr>
              <p:cNvSpPr txBox="1"/>
              <p:nvPr/>
            </p:nvSpPr>
            <p:spPr>
              <a:xfrm>
                <a:off x="2348917" y="5415099"/>
                <a:ext cx="77836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La posición del bit n es comprobada por aquellas posiciones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dirty="0"/>
                  <a:t> tal que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s-AR" dirty="0"/>
                  <a:t> n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FE0923F-3781-44A9-BFE8-5CC3FC035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917" y="5415099"/>
                <a:ext cx="7783606" cy="369332"/>
              </a:xfrm>
              <a:prstGeom prst="rect">
                <a:avLst/>
              </a:prstGeom>
              <a:blipFill>
                <a:blip r:embed="rId4"/>
                <a:stretch>
                  <a:fillRect l="-626" t="-119672" r="-2349" b="-18360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46F48BF1-7A41-4BCC-A72D-74B566B85AEA}"/>
              </a:ext>
            </a:extLst>
          </p:cNvPr>
          <p:cNvSpPr txBox="1"/>
          <p:nvPr/>
        </p:nvSpPr>
        <p:spPr>
          <a:xfrm>
            <a:off x="2348917" y="5996462"/>
            <a:ext cx="705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Por ejemplo, la posición 5 es comprobada por las posiciones 1 y 4.  4+1=5</a:t>
            </a:r>
          </a:p>
        </p:txBody>
      </p:sp>
    </p:spTree>
    <p:extLst>
      <p:ext uri="{BB962C8B-B14F-4D97-AF65-F5344CB8AC3E}">
        <p14:creationId xmlns:p14="http://schemas.microsoft.com/office/powerpoint/2010/main" val="112253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9909696-F72B-4CC9-8900-BE02DFB80757}"/>
              </a:ext>
            </a:extLst>
          </p:cNvPr>
          <p:cNvSpPr txBox="1"/>
          <p:nvPr/>
        </p:nvSpPr>
        <p:spPr>
          <a:xfrm>
            <a:off x="2021747" y="679508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Ejemplo: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52EE58A-6020-4BFB-9B31-10574EE834B9}"/>
              </a:ext>
            </a:extLst>
          </p:cNvPr>
          <p:cNvSpPr txBox="1"/>
          <p:nvPr/>
        </p:nvSpPr>
        <p:spPr>
          <a:xfrm>
            <a:off x="2021747" y="1149292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 = 00111</a:t>
            </a:r>
            <a:r>
              <a:rPr lang="es-AR" dirty="0">
                <a:solidFill>
                  <a:srgbClr val="FF0000"/>
                </a:solidFill>
              </a:rPr>
              <a:t>0</a:t>
            </a:r>
            <a:r>
              <a:rPr lang="es-AR" dirty="0"/>
              <a:t>01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64CE1C-3636-489A-8200-D81F120DF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38" y="972242"/>
            <a:ext cx="3332451" cy="16395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A38FDFB-91BC-4D11-B24D-1B500D6466E2}"/>
              </a:ext>
            </a:extLst>
          </p:cNvPr>
          <p:cNvSpPr txBox="1"/>
          <p:nvPr/>
        </p:nvSpPr>
        <p:spPr>
          <a:xfrm>
            <a:off x="1644242" y="2899060"/>
            <a:ext cx="333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Error en el bit 3 que pasa de 0 a 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444DAC-1EB5-47BB-A6A0-C0B38D3D4B35}"/>
              </a:ext>
            </a:extLst>
          </p:cNvPr>
          <p:cNvSpPr txBox="1"/>
          <p:nvPr/>
        </p:nvSpPr>
        <p:spPr>
          <a:xfrm>
            <a:off x="2021747" y="342900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 = 00111</a:t>
            </a:r>
            <a:r>
              <a:rPr lang="es-AR" dirty="0">
                <a:solidFill>
                  <a:srgbClr val="FF0000"/>
                </a:solidFill>
              </a:rPr>
              <a:t>1</a:t>
            </a:r>
            <a:r>
              <a:rPr lang="es-AR" dirty="0"/>
              <a:t>01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CAFCFBB-A4CC-4DDC-9DD4-3B4E57B1C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77" y="3504702"/>
            <a:ext cx="3332451" cy="158000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510DE56-8CF6-4C32-BF2A-728106B5DC0D}"/>
              </a:ext>
            </a:extLst>
          </p:cNvPr>
          <p:cNvSpPr txBox="1"/>
          <p:nvPr/>
        </p:nvSpPr>
        <p:spPr>
          <a:xfrm>
            <a:off x="7402310" y="38330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3895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B984FE0-FABB-4BE6-A06E-47C45FACCD2E}"/>
              </a:ext>
            </a:extLst>
          </p:cNvPr>
          <p:cNvSpPr txBox="1"/>
          <p:nvPr/>
        </p:nvSpPr>
        <p:spPr>
          <a:xfrm>
            <a:off x="2466364" y="534227"/>
            <a:ext cx="470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Haciendo la comparación (hallando el </a:t>
            </a:r>
            <a:r>
              <a:rPr lang="es-AR" i="1" dirty="0"/>
              <a:t>síndrome)</a:t>
            </a:r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C842F8A-E42E-4ADD-A560-8EE30680B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261" y="1793826"/>
            <a:ext cx="3705928" cy="163517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CBFD23E-D74F-4F2D-AA74-7A4C938613DE}"/>
              </a:ext>
            </a:extLst>
          </p:cNvPr>
          <p:cNvSpPr txBox="1"/>
          <p:nvPr/>
        </p:nvSpPr>
        <p:spPr>
          <a:xfrm>
            <a:off x="4221524" y="3959604"/>
            <a:ext cx="240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El resultado es 0110 = 6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92E2D92-C3FD-438F-9D73-D5FABA1B86AC}"/>
              </a:ext>
            </a:extLst>
          </p:cNvPr>
          <p:cNvSpPr txBox="1"/>
          <p:nvPr/>
        </p:nvSpPr>
        <p:spPr>
          <a:xfrm>
            <a:off x="1717069" y="4859540"/>
            <a:ext cx="790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Es decir que el bit en la posición 6, el D3, tiene el error y debe ser complementado</a:t>
            </a:r>
          </a:p>
        </p:txBody>
      </p:sp>
    </p:spTree>
    <p:extLst>
      <p:ext uri="{BB962C8B-B14F-4D97-AF65-F5344CB8AC3E}">
        <p14:creationId xmlns:p14="http://schemas.microsoft.com/office/powerpoint/2010/main" val="65906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C724CB3-E190-40BD-B43B-FABCCB07072F}"/>
              </a:ext>
            </a:extLst>
          </p:cNvPr>
          <p:cNvSpPr txBox="1"/>
          <p:nvPr/>
        </p:nvSpPr>
        <p:spPr>
          <a:xfrm>
            <a:off x="3322040" y="880844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TIPO DE MEMORIA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FAA853-5619-4BAA-B1D4-333B8774CCFE}"/>
              </a:ext>
            </a:extLst>
          </p:cNvPr>
          <p:cNvSpPr txBox="1"/>
          <p:nvPr/>
        </p:nvSpPr>
        <p:spPr>
          <a:xfrm>
            <a:off x="6432125" y="461287"/>
            <a:ext cx="1300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NO VOLÁTIL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A26C06B-B8E4-464E-8681-6FF8361F3007}"/>
              </a:ext>
            </a:extLst>
          </p:cNvPr>
          <p:cNvSpPr txBox="1"/>
          <p:nvPr/>
        </p:nvSpPr>
        <p:spPr>
          <a:xfrm>
            <a:off x="6432125" y="1501306"/>
            <a:ext cx="9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VOLÁTIL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47ADC01-4E8A-4B65-A650-36A1A80DD690}"/>
              </a:ext>
            </a:extLst>
          </p:cNvPr>
          <p:cNvCxnSpPr>
            <a:cxnSpLocks/>
          </p:cNvCxnSpPr>
          <p:nvPr/>
        </p:nvCxnSpPr>
        <p:spPr>
          <a:xfrm flipV="1">
            <a:off x="5282833" y="687897"/>
            <a:ext cx="1149292" cy="385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EC38A44-C3BA-424F-923F-2FFFA27EF516}"/>
              </a:ext>
            </a:extLst>
          </p:cNvPr>
          <p:cNvCxnSpPr>
            <a:cxnSpLocks/>
          </p:cNvCxnSpPr>
          <p:nvPr/>
        </p:nvCxnSpPr>
        <p:spPr>
          <a:xfrm>
            <a:off x="5282833" y="1073791"/>
            <a:ext cx="1056049" cy="603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C0CDA5A-3349-415C-B5EE-424632B74B9C}"/>
              </a:ext>
            </a:extLst>
          </p:cNvPr>
          <p:cNvSpPr txBox="1"/>
          <p:nvPr/>
        </p:nvSpPr>
        <p:spPr>
          <a:xfrm>
            <a:off x="1307849" y="3927339"/>
            <a:ext cx="1300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NO VOLÁTIL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51B969D-3AD8-470B-8E21-9079BE51A57A}"/>
              </a:ext>
            </a:extLst>
          </p:cNvPr>
          <p:cNvSpPr txBox="1"/>
          <p:nvPr/>
        </p:nvSpPr>
        <p:spPr>
          <a:xfrm>
            <a:off x="4193438" y="3046564"/>
            <a:ext cx="267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ROM</a:t>
            </a:r>
            <a:r>
              <a:rPr lang="es-AR" dirty="0"/>
              <a:t> (</a:t>
            </a:r>
            <a:r>
              <a:rPr lang="es-AR" dirty="0" err="1"/>
              <a:t>Read</a:t>
            </a:r>
            <a:r>
              <a:rPr lang="es-AR" dirty="0"/>
              <a:t> </a:t>
            </a:r>
            <a:r>
              <a:rPr lang="es-AR" dirty="0" err="1"/>
              <a:t>Only</a:t>
            </a:r>
            <a:r>
              <a:rPr lang="es-AR" dirty="0"/>
              <a:t> </a:t>
            </a:r>
            <a:r>
              <a:rPr lang="es-AR" dirty="0" err="1"/>
              <a:t>Memory</a:t>
            </a:r>
            <a:r>
              <a:rPr lang="es-AR" dirty="0"/>
              <a:t>)</a:t>
            </a:r>
            <a:endParaRPr lang="es-AR" b="1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849D89D-B62D-400B-B150-FE5DD03EDBB9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800866" y="3231230"/>
            <a:ext cx="1392572" cy="894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074EABF-9692-4E32-B0F7-5FDAC3CCF40E}"/>
              </a:ext>
            </a:extLst>
          </p:cNvPr>
          <p:cNvSpPr txBox="1"/>
          <p:nvPr/>
        </p:nvSpPr>
        <p:spPr>
          <a:xfrm>
            <a:off x="4193438" y="3474079"/>
            <a:ext cx="299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PROM</a:t>
            </a:r>
            <a:r>
              <a:rPr lang="es-AR" dirty="0"/>
              <a:t> (</a:t>
            </a:r>
            <a:r>
              <a:rPr lang="es-AR" dirty="0" err="1"/>
              <a:t>Programmable</a:t>
            </a:r>
            <a:r>
              <a:rPr lang="es-AR" dirty="0"/>
              <a:t> ROM)</a:t>
            </a:r>
            <a:endParaRPr lang="es-AR" b="1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FC20C0E-E515-41CA-B1A6-3638DFEE25D0}"/>
              </a:ext>
            </a:extLst>
          </p:cNvPr>
          <p:cNvCxnSpPr>
            <a:cxnSpLocks/>
          </p:cNvCxnSpPr>
          <p:nvPr/>
        </p:nvCxnSpPr>
        <p:spPr>
          <a:xfrm flipV="1">
            <a:off x="2800866" y="3678407"/>
            <a:ext cx="1415625" cy="447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DCE9245-4B48-4319-AF5D-007EFC712E2E}"/>
              </a:ext>
            </a:extLst>
          </p:cNvPr>
          <p:cNvSpPr txBox="1"/>
          <p:nvPr/>
        </p:nvSpPr>
        <p:spPr>
          <a:xfrm>
            <a:off x="4193438" y="3930297"/>
            <a:ext cx="253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EPROM</a:t>
            </a:r>
            <a:r>
              <a:rPr lang="es-AR" dirty="0"/>
              <a:t> (</a:t>
            </a:r>
            <a:r>
              <a:rPr lang="es-AR" dirty="0" err="1"/>
              <a:t>Erasable</a:t>
            </a:r>
            <a:r>
              <a:rPr lang="es-AR" dirty="0"/>
              <a:t> PROM)</a:t>
            </a:r>
            <a:endParaRPr lang="es-AR" b="1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3F2C19C-0702-4F5C-9864-E9E95D402551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800866" y="4114963"/>
            <a:ext cx="1392572" cy="7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F5B340D-057F-4B63-8934-A53D4694B9D5}"/>
              </a:ext>
            </a:extLst>
          </p:cNvPr>
          <p:cNvSpPr txBox="1"/>
          <p:nvPr/>
        </p:nvSpPr>
        <p:spPr>
          <a:xfrm>
            <a:off x="4193438" y="4386515"/>
            <a:ext cx="361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EEPROM</a:t>
            </a:r>
            <a:r>
              <a:rPr lang="es-AR" dirty="0"/>
              <a:t> (</a:t>
            </a:r>
            <a:r>
              <a:rPr lang="es-AR" dirty="0" err="1"/>
              <a:t>Eectrically</a:t>
            </a:r>
            <a:r>
              <a:rPr lang="es-AR" dirty="0"/>
              <a:t> </a:t>
            </a:r>
            <a:r>
              <a:rPr lang="es-AR" dirty="0" err="1"/>
              <a:t>Erasable</a:t>
            </a:r>
            <a:r>
              <a:rPr lang="es-AR" dirty="0"/>
              <a:t> PROM)</a:t>
            </a:r>
            <a:endParaRPr lang="es-AR" b="1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0DDEDFD-8643-48C3-9469-DBF343E452A5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800866" y="4122125"/>
            <a:ext cx="1392572" cy="449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92E759B-C320-4B8D-B74E-61B17327B4B4}"/>
              </a:ext>
            </a:extLst>
          </p:cNvPr>
          <p:cNvSpPr txBox="1"/>
          <p:nvPr/>
        </p:nvSpPr>
        <p:spPr>
          <a:xfrm>
            <a:off x="4216491" y="4817398"/>
            <a:ext cx="316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FLASH</a:t>
            </a:r>
            <a:r>
              <a:rPr lang="es-AR" dirty="0"/>
              <a:t> (derivada de la EEPROM)</a:t>
            </a:r>
            <a:endParaRPr lang="es-AR" b="1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55036BE5-22A4-4805-B4DD-E8F2248FA1EA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800866" y="4122125"/>
            <a:ext cx="1415625" cy="879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93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  <p:bldP spid="13" grpId="0"/>
      <p:bldP spid="17" grpId="0"/>
      <p:bldP spid="23" grpId="0"/>
      <p:bldP spid="29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9EA785-8EC9-4CE9-8967-76542AB9F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237" y="433874"/>
            <a:ext cx="3789438" cy="522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D350AFA-A1D0-4BFE-A194-157D7E6B9A19}"/>
              </a:ext>
            </a:extLst>
          </p:cNvPr>
          <p:cNvSpPr txBox="1"/>
          <p:nvPr/>
        </p:nvSpPr>
        <p:spPr>
          <a:xfrm>
            <a:off x="8621486" y="5766318"/>
            <a:ext cx="180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Memoria EPROM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1C398C1-42A7-436B-BD9D-20ED43488CA0}"/>
              </a:ext>
            </a:extLst>
          </p:cNvPr>
          <p:cNvSpPr txBox="1"/>
          <p:nvPr/>
        </p:nvSpPr>
        <p:spPr>
          <a:xfrm>
            <a:off x="847325" y="688528"/>
            <a:ext cx="467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ROM : Se programa con máscara (Fotolitografía)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DC5CDF5-B2F4-45CC-B44F-892AAA3CDCCF}"/>
              </a:ext>
            </a:extLst>
          </p:cNvPr>
          <p:cNvSpPr txBox="1"/>
          <p:nvPr/>
        </p:nvSpPr>
        <p:spPr>
          <a:xfrm>
            <a:off x="860290" y="1151122"/>
            <a:ext cx="444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PROM: Se programa eléctricamente (fusibles)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8A3C48-24E1-4FA2-8D84-824FADA6AD30}"/>
              </a:ext>
            </a:extLst>
          </p:cNvPr>
          <p:cNvSpPr txBox="1"/>
          <p:nvPr/>
        </p:nvSpPr>
        <p:spPr>
          <a:xfrm>
            <a:off x="874700" y="2289864"/>
            <a:ext cx="95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EPROM: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F247B08-3F94-431E-A88E-D19F185E20C6}"/>
              </a:ext>
            </a:extLst>
          </p:cNvPr>
          <p:cNvCxnSpPr>
            <a:cxnSpLocks/>
          </p:cNvCxnSpPr>
          <p:nvPr/>
        </p:nvCxnSpPr>
        <p:spPr>
          <a:xfrm flipV="1">
            <a:off x="3285804" y="1946082"/>
            <a:ext cx="397484" cy="495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EE92F36-7073-4170-BD5F-C1E99467042B}"/>
              </a:ext>
            </a:extLst>
          </p:cNvPr>
          <p:cNvSpPr txBox="1"/>
          <p:nvPr/>
        </p:nvSpPr>
        <p:spPr>
          <a:xfrm>
            <a:off x="3683288" y="1761416"/>
            <a:ext cx="3618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Transistores de puerta flotante</a:t>
            </a:r>
          </a:p>
          <a:p>
            <a:r>
              <a:rPr lang="es-AR" dirty="0"/>
              <a:t>Sin carga = “1”. Se programan los “0”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C5496FE-7B92-4209-82EB-53429804C03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285804" y="2441139"/>
            <a:ext cx="397484" cy="454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BBD0E4F-57CC-4811-895C-225140FBD5DD}"/>
              </a:ext>
            </a:extLst>
          </p:cNvPr>
          <p:cNvSpPr txBox="1"/>
          <p:nvPr/>
        </p:nvSpPr>
        <p:spPr>
          <a:xfrm>
            <a:off x="3683288" y="2710505"/>
            <a:ext cx="296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Se borra con luz U.V   2537 Å 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A4AE033-FE0C-4C8D-AE8D-21F6EB699ACF}"/>
              </a:ext>
            </a:extLst>
          </p:cNvPr>
          <p:cNvSpPr txBox="1"/>
          <p:nvPr/>
        </p:nvSpPr>
        <p:spPr>
          <a:xfrm>
            <a:off x="1708318" y="2151365"/>
            <a:ext cx="1644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Se programa</a:t>
            </a:r>
          </a:p>
          <a:p>
            <a:r>
              <a:rPr lang="es-AR" dirty="0"/>
              <a:t>eléctricamente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4502A59-EFAB-459D-ABB0-9696D462E540}"/>
              </a:ext>
            </a:extLst>
          </p:cNvPr>
          <p:cNvSpPr txBox="1"/>
          <p:nvPr/>
        </p:nvSpPr>
        <p:spPr>
          <a:xfrm>
            <a:off x="860290" y="3690973"/>
            <a:ext cx="106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EEPROM: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E4EE0BA-6154-40A8-9E0D-37BDE50C7BF6}"/>
              </a:ext>
            </a:extLst>
          </p:cNvPr>
          <p:cNvSpPr txBox="1"/>
          <p:nvPr/>
        </p:nvSpPr>
        <p:spPr>
          <a:xfrm>
            <a:off x="1922760" y="3552473"/>
            <a:ext cx="2527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Se programa y se borra</a:t>
            </a:r>
          </a:p>
          <a:p>
            <a:r>
              <a:rPr lang="es-AR" dirty="0"/>
              <a:t>eléctricamente por bytes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CD35688-40FC-48BE-AE53-3109BBD239F1}"/>
              </a:ext>
            </a:extLst>
          </p:cNvPr>
          <p:cNvSpPr txBox="1"/>
          <p:nvPr/>
        </p:nvSpPr>
        <p:spPr>
          <a:xfrm>
            <a:off x="860290" y="4881024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FLASH: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A9DC550-545C-463F-8DA8-7045EDFBC587}"/>
              </a:ext>
            </a:extLst>
          </p:cNvPr>
          <p:cNvSpPr txBox="1"/>
          <p:nvPr/>
        </p:nvSpPr>
        <p:spPr>
          <a:xfrm>
            <a:off x="1922760" y="4742524"/>
            <a:ext cx="2766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Se programa y se borra</a:t>
            </a:r>
          </a:p>
          <a:p>
            <a:r>
              <a:rPr lang="es-AR" dirty="0"/>
              <a:t>eléctricamente por bloques</a:t>
            </a:r>
          </a:p>
        </p:txBody>
      </p:sp>
    </p:spTree>
    <p:extLst>
      <p:ext uri="{BB962C8B-B14F-4D97-AF65-F5344CB8AC3E}">
        <p14:creationId xmlns:p14="http://schemas.microsoft.com/office/powerpoint/2010/main" val="276362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12" grpId="0"/>
      <p:bldP spid="17" grpId="0"/>
      <p:bldP spid="19" grpId="0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A97AB73-BB85-4807-949D-8168E5C31C15}"/>
              </a:ext>
            </a:extLst>
          </p:cNvPr>
          <p:cNvSpPr txBox="1"/>
          <p:nvPr/>
        </p:nvSpPr>
        <p:spPr>
          <a:xfrm>
            <a:off x="821287" y="1067070"/>
            <a:ext cx="9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VOLÁTIL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552FBA-3120-4A67-B1F5-520C6B1C85C0}"/>
              </a:ext>
            </a:extLst>
          </p:cNvPr>
          <p:cNvSpPr txBox="1"/>
          <p:nvPr/>
        </p:nvSpPr>
        <p:spPr>
          <a:xfrm>
            <a:off x="3547485" y="697738"/>
            <a:ext cx="511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SRAM</a:t>
            </a:r>
            <a:r>
              <a:rPr lang="es-AR" dirty="0"/>
              <a:t> (</a:t>
            </a:r>
            <a:r>
              <a:rPr lang="es-AR" dirty="0" err="1"/>
              <a:t>Ram</a:t>
            </a:r>
            <a:r>
              <a:rPr lang="es-AR" dirty="0"/>
              <a:t> estática: </a:t>
            </a:r>
            <a:r>
              <a:rPr lang="es-AR" dirty="0" err="1"/>
              <a:t>Static</a:t>
            </a:r>
            <a:r>
              <a:rPr lang="es-AR" dirty="0"/>
              <a:t> </a:t>
            </a:r>
            <a:r>
              <a:rPr lang="es-AR" dirty="0" err="1"/>
              <a:t>Random</a:t>
            </a:r>
            <a:r>
              <a:rPr lang="es-AR" dirty="0"/>
              <a:t> </a:t>
            </a:r>
            <a:r>
              <a:rPr lang="es-AR" dirty="0" err="1"/>
              <a:t>Acces</a:t>
            </a:r>
            <a:r>
              <a:rPr lang="es-AR" dirty="0"/>
              <a:t> </a:t>
            </a:r>
            <a:r>
              <a:rPr lang="es-AR" dirty="0" err="1"/>
              <a:t>Memory</a:t>
            </a:r>
            <a:r>
              <a:rPr lang="es-AR" dirty="0"/>
              <a:t> )</a:t>
            </a:r>
            <a:endParaRPr lang="es-AR" b="1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CFB58EF-F558-405D-A0D7-E7773D1CBD0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767187" y="882404"/>
            <a:ext cx="1780298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E4878367-CE4F-4F12-8B47-D3D71C6FC2E5}"/>
              </a:ext>
            </a:extLst>
          </p:cNvPr>
          <p:cNvSpPr txBox="1"/>
          <p:nvPr/>
        </p:nvSpPr>
        <p:spPr>
          <a:xfrm>
            <a:off x="3544313" y="1576976"/>
            <a:ext cx="571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DRAM</a:t>
            </a:r>
            <a:r>
              <a:rPr lang="es-AR" dirty="0"/>
              <a:t> (</a:t>
            </a:r>
            <a:r>
              <a:rPr lang="es-AR" dirty="0" err="1"/>
              <a:t>Ram</a:t>
            </a:r>
            <a:r>
              <a:rPr lang="es-AR" dirty="0"/>
              <a:t> dinámica: Dynamic RAM) – Necesitan refresco</a:t>
            </a:r>
            <a:endParaRPr lang="es-AR" b="1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405F27E-86C7-4A34-8AC1-537F4D6F5C2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767187" y="1251736"/>
            <a:ext cx="1777126" cy="509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9ACE69C-4DFF-4D07-A238-5DB5432ABDC6}"/>
              </a:ext>
            </a:extLst>
          </p:cNvPr>
          <p:cNvSpPr/>
          <p:nvPr/>
        </p:nvSpPr>
        <p:spPr>
          <a:xfrm>
            <a:off x="821287" y="2947138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/>
              <a:t>DRAM</a:t>
            </a:r>
            <a:endParaRPr lang="es-AR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07D72B8-72D8-4D28-B4CE-0F0D8EE714D3}"/>
              </a:ext>
            </a:extLst>
          </p:cNvPr>
          <p:cNvSpPr txBox="1"/>
          <p:nvPr/>
        </p:nvSpPr>
        <p:spPr>
          <a:xfrm>
            <a:off x="2334910" y="2393140"/>
            <a:ext cx="342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SDRAM</a:t>
            </a:r>
            <a:r>
              <a:rPr lang="es-AR" dirty="0"/>
              <a:t> (Dynamic RAM sincrónica)</a:t>
            </a:r>
            <a:endParaRPr lang="es-AR" b="1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E47AA4B-37D8-4633-8215-5DBF23C6603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1623110" y="2577806"/>
            <a:ext cx="711800" cy="5408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3618613-BC13-4536-A07C-6F45E2646D99}"/>
              </a:ext>
            </a:extLst>
          </p:cNvPr>
          <p:cNvSpPr txBox="1"/>
          <p:nvPr/>
        </p:nvSpPr>
        <p:spPr>
          <a:xfrm>
            <a:off x="3016046" y="3812166"/>
            <a:ext cx="274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DDR-SDRAM</a:t>
            </a:r>
          </a:p>
          <a:p>
            <a:r>
              <a:rPr lang="es-AR" dirty="0"/>
              <a:t>(</a:t>
            </a:r>
            <a:r>
              <a:rPr lang="es-AR" dirty="0" err="1"/>
              <a:t>Double</a:t>
            </a:r>
            <a:r>
              <a:rPr lang="es-AR" dirty="0"/>
              <a:t> Data </a:t>
            </a:r>
            <a:r>
              <a:rPr lang="es-AR" dirty="0" err="1"/>
              <a:t>Rate</a:t>
            </a:r>
            <a:r>
              <a:rPr lang="es-AR" dirty="0"/>
              <a:t> SDRAM)</a:t>
            </a:r>
            <a:endParaRPr lang="es-AR" b="1" dirty="0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2E26CA5-4860-4BC0-9916-AD775D3783D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623110" y="3131804"/>
            <a:ext cx="1392935" cy="865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F4CD969-458D-48A2-BDFA-5BF98F828A7C}"/>
              </a:ext>
            </a:extLst>
          </p:cNvPr>
          <p:cNvSpPr txBox="1"/>
          <p:nvPr/>
        </p:nvSpPr>
        <p:spPr>
          <a:xfrm>
            <a:off x="6281759" y="292409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DDR </a:t>
            </a:r>
            <a:r>
              <a:rPr lang="es-AR" dirty="0"/>
              <a:t> (200 – 400 MHz)</a:t>
            </a:r>
            <a:endParaRPr lang="es-AR" b="1" dirty="0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D92C95C-5395-45FD-9410-355CA642FA72}"/>
              </a:ext>
            </a:extLst>
          </p:cNvPr>
          <p:cNvCxnSpPr>
            <a:cxnSpLocks/>
          </p:cNvCxnSpPr>
          <p:nvPr/>
        </p:nvCxnSpPr>
        <p:spPr>
          <a:xfrm flipV="1">
            <a:off x="5763580" y="3108764"/>
            <a:ext cx="524949" cy="1003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52" name="Rectángulo 2051">
            <a:extLst>
              <a:ext uri="{FF2B5EF4-FFF2-40B4-BE49-F238E27FC236}">
                <a16:creationId xmlns:a16="http://schemas.microsoft.com/office/drawing/2014/main" id="{1DD8F00E-2DD9-4399-9EA1-58C7EB5F3316}"/>
              </a:ext>
            </a:extLst>
          </p:cNvPr>
          <p:cNvSpPr/>
          <p:nvPr/>
        </p:nvSpPr>
        <p:spPr>
          <a:xfrm>
            <a:off x="6315765" y="5161485"/>
            <a:ext cx="2895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Montserrat"/>
              </a:rPr>
              <a:t>Graphics Double Data Rate </a:t>
            </a:r>
          </a:p>
          <a:p>
            <a:r>
              <a:rPr lang="en-US" b="1" dirty="0">
                <a:solidFill>
                  <a:srgbClr val="333333"/>
                </a:solidFill>
                <a:latin typeface="Montserrat"/>
              </a:rPr>
              <a:t>Synchronous Dynamic RAM</a:t>
            </a:r>
            <a:endParaRPr lang="en-US" b="1" i="0" dirty="0">
              <a:solidFill>
                <a:srgbClr val="333333"/>
              </a:solidFill>
              <a:effectLst/>
              <a:latin typeface="Montserrat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C116CF3-DED2-49A6-A721-352A2D25A6B2}"/>
              </a:ext>
            </a:extLst>
          </p:cNvPr>
          <p:cNvSpPr txBox="1"/>
          <p:nvPr/>
        </p:nvSpPr>
        <p:spPr>
          <a:xfrm>
            <a:off x="6295299" y="3330257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DDR2 </a:t>
            </a:r>
            <a:r>
              <a:rPr lang="es-AR" dirty="0"/>
              <a:t>(533 – 800 MHz)</a:t>
            </a:r>
            <a:endParaRPr lang="es-AR" b="1" dirty="0"/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2BBCBEB1-93DE-44BC-AF3F-1D0C53E66D63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756810" y="3514924"/>
            <a:ext cx="545259" cy="620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4B5D6D3-9509-4397-8AF8-B2B0337A0BA8}"/>
              </a:ext>
            </a:extLst>
          </p:cNvPr>
          <p:cNvSpPr txBox="1"/>
          <p:nvPr/>
        </p:nvSpPr>
        <p:spPr>
          <a:xfrm>
            <a:off x="6295298" y="3766000"/>
            <a:ext cx="250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DDR3 </a:t>
            </a:r>
            <a:r>
              <a:rPr lang="es-AR" dirty="0"/>
              <a:t>(800 – 1600 MHz)</a:t>
            </a:r>
            <a:endParaRPr lang="es-AR" b="1" dirty="0"/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FB836D98-3804-4D31-89D9-77273AD0DD91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756810" y="3950668"/>
            <a:ext cx="545259" cy="1846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EADF4AC-B1BD-45DB-9E75-8F40D5AA9123}"/>
              </a:ext>
            </a:extLst>
          </p:cNvPr>
          <p:cNvSpPr txBox="1"/>
          <p:nvPr/>
        </p:nvSpPr>
        <p:spPr>
          <a:xfrm>
            <a:off x="6295298" y="4135333"/>
            <a:ext cx="274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DDR4 </a:t>
            </a:r>
            <a:r>
              <a:rPr lang="es-AR" dirty="0"/>
              <a:t>(2133 – 2667 MHz)</a:t>
            </a:r>
            <a:endParaRPr lang="es-AR" b="1" dirty="0"/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F5BBFEB4-07C5-4BCE-9E15-65B831E147CB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756810" y="4135332"/>
            <a:ext cx="545259" cy="184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D1ECE49-0DED-42DE-8A75-92C311F3E7C4}"/>
              </a:ext>
            </a:extLst>
          </p:cNvPr>
          <p:cNvSpPr txBox="1"/>
          <p:nvPr/>
        </p:nvSpPr>
        <p:spPr>
          <a:xfrm>
            <a:off x="6295299" y="4486514"/>
            <a:ext cx="232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DDR5 </a:t>
            </a:r>
            <a:r>
              <a:rPr lang="es-AR" dirty="0"/>
              <a:t>(3,2 – 6,4 GB/s)</a:t>
            </a:r>
            <a:endParaRPr lang="es-AR" b="1" dirty="0"/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48BEFCC4-2051-4A4C-A424-8F740F0136E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756810" y="4135332"/>
            <a:ext cx="545259" cy="535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BA812CB5-266E-4D12-8B39-1828CDBBE89E}"/>
              </a:ext>
            </a:extLst>
          </p:cNvPr>
          <p:cNvSpPr txBox="1"/>
          <p:nvPr/>
        </p:nvSpPr>
        <p:spPr>
          <a:xfrm>
            <a:off x="6302069" y="4855845"/>
            <a:ext cx="319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GDDR SDRAM</a:t>
            </a:r>
            <a:r>
              <a:rPr lang="es-AR" dirty="0"/>
              <a:t>( GDDR6 16 GB/s)</a:t>
            </a:r>
            <a:endParaRPr lang="es-AR" b="1" dirty="0"/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E43CE7DF-D80F-4B9F-91D2-DEBB6A31EF0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756810" y="4135332"/>
            <a:ext cx="552029" cy="9051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B57D3077-E078-4174-AF2E-A31917A7BEEF}"/>
              </a:ext>
            </a:extLst>
          </p:cNvPr>
          <p:cNvSpPr txBox="1"/>
          <p:nvPr/>
        </p:nvSpPr>
        <p:spPr>
          <a:xfrm>
            <a:off x="9665180" y="5161484"/>
            <a:ext cx="2119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GPU</a:t>
            </a:r>
            <a:r>
              <a:rPr lang="es-AR" dirty="0"/>
              <a:t>(</a:t>
            </a:r>
            <a:r>
              <a:rPr lang="es-AR" dirty="0" err="1"/>
              <a:t>graphics</a:t>
            </a:r>
            <a:endParaRPr lang="es-AR" dirty="0"/>
          </a:p>
          <a:p>
            <a:r>
              <a:rPr lang="es-AR" dirty="0"/>
              <a:t>       </a:t>
            </a:r>
            <a:r>
              <a:rPr lang="es-AR" dirty="0" err="1"/>
              <a:t>processing</a:t>
            </a:r>
            <a:r>
              <a:rPr lang="es-AR" dirty="0"/>
              <a:t> </a:t>
            </a:r>
            <a:r>
              <a:rPr lang="es-AR" dirty="0" err="1"/>
              <a:t>unit</a:t>
            </a:r>
            <a:r>
              <a:rPr lang="es-AR" dirty="0"/>
              <a:t>)</a:t>
            </a:r>
            <a:endParaRPr lang="es-AR" b="1" dirty="0"/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EC1A34AA-BF0B-4AE7-8D4F-3EAB268F4AA2}"/>
              </a:ext>
            </a:extLst>
          </p:cNvPr>
          <p:cNvCxnSpPr>
            <a:cxnSpLocks/>
          </p:cNvCxnSpPr>
          <p:nvPr/>
        </p:nvCxnSpPr>
        <p:spPr>
          <a:xfrm>
            <a:off x="9211572" y="5484650"/>
            <a:ext cx="4536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C1E6F02-90CA-48A7-8FEB-5EDAA3B2B116}"/>
              </a:ext>
            </a:extLst>
          </p:cNvPr>
          <p:cNvSpPr txBox="1"/>
          <p:nvPr/>
        </p:nvSpPr>
        <p:spPr>
          <a:xfrm>
            <a:off x="9263827" y="3626875"/>
            <a:ext cx="2119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RDRAM RAMBUS</a:t>
            </a:r>
            <a:r>
              <a:rPr lang="es-AR" dirty="0"/>
              <a:t>(1,6 GB/s)</a:t>
            </a:r>
            <a:endParaRPr lang="es-AR" b="1" dirty="0"/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C8A43B94-CCA6-4DD1-AED5-D31DA05A5BF7}"/>
              </a:ext>
            </a:extLst>
          </p:cNvPr>
          <p:cNvCxnSpPr>
            <a:cxnSpLocks/>
          </p:cNvCxnSpPr>
          <p:nvPr/>
        </p:nvCxnSpPr>
        <p:spPr>
          <a:xfrm>
            <a:off x="8794211" y="3959006"/>
            <a:ext cx="469616" cy="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71" name="CuadroTexto 2070">
            <a:extLst>
              <a:ext uri="{FF2B5EF4-FFF2-40B4-BE49-F238E27FC236}">
                <a16:creationId xmlns:a16="http://schemas.microsoft.com/office/drawing/2014/main" id="{1C9FB24B-E83B-45BF-9438-749E31A4C1AC}"/>
              </a:ext>
            </a:extLst>
          </p:cNvPr>
          <p:cNvSpPr txBox="1"/>
          <p:nvPr/>
        </p:nvSpPr>
        <p:spPr>
          <a:xfrm>
            <a:off x="1767187" y="62078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2578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8" grpId="0"/>
      <p:bldP spid="20" grpId="0"/>
      <p:bldP spid="24" grpId="0"/>
      <p:bldP spid="32" grpId="0"/>
      <p:bldP spid="2052" grpId="0"/>
      <p:bldP spid="41" grpId="0"/>
      <p:bldP spid="48" grpId="0"/>
      <p:bldP spid="51" grpId="0"/>
      <p:bldP spid="54" grpId="0"/>
      <p:bldP spid="57" grpId="0"/>
      <p:bldP spid="62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EF0E24-6CDC-44C5-9961-9C0A000DD61E}"/>
              </a:ext>
            </a:extLst>
          </p:cNvPr>
          <p:cNvSpPr/>
          <p:nvPr/>
        </p:nvSpPr>
        <p:spPr>
          <a:xfrm>
            <a:off x="1887920" y="2607287"/>
            <a:ext cx="117445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BA11BD5-6A45-4A35-A3AA-CFF2BF545B2F}"/>
              </a:ext>
            </a:extLst>
          </p:cNvPr>
          <p:cNvSpPr txBox="1"/>
          <p:nvPr/>
        </p:nvSpPr>
        <p:spPr>
          <a:xfrm>
            <a:off x="2079944" y="2879821"/>
            <a:ext cx="79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CELDA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98440B-AF8F-4382-B7C3-345782CF942E}"/>
              </a:ext>
            </a:extLst>
          </p:cNvPr>
          <p:cNvSpPr txBox="1"/>
          <p:nvPr/>
        </p:nvSpPr>
        <p:spPr>
          <a:xfrm>
            <a:off x="823011" y="2670626"/>
            <a:ext cx="106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Dirección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705A8AC-67E6-4CE1-8F53-8D2D500C3A4D}"/>
              </a:ext>
            </a:extLst>
          </p:cNvPr>
          <p:cNvSpPr txBox="1"/>
          <p:nvPr/>
        </p:nvSpPr>
        <p:spPr>
          <a:xfrm>
            <a:off x="3254403" y="2672295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dato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0DBE04E-15BA-40B8-8534-BB81529E0623}"/>
              </a:ext>
            </a:extLst>
          </p:cNvPr>
          <p:cNvSpPr txBox="1"/>
          <p:nvPr/>
        </p:nvSpPr>
        <p:spPr>
          <a:xfrm>
            <a:off x="2024801" y="1621175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RD - </a:t>
            </a:r>
            <a:r>
              <a:rPr lang="es-AR" dirty="0" err="1"/>
              <a:t>nWR</a:t>
            </a:r>
            <a:endParaRPr lang="es-AR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B643802-C854-4905-A1E0-B6E3E9176630}"/>
              </a:ext>
            </a:extLst>
          </p:cNvPr>
          <p:cNvCxnSpPr>
            <a:cxnSpLocks/>
          </p:cNvCxnSpPr>
          <p:nvPr/>
        </p:nvCxnSpPr>
        <p:spPr>
          <a:xfrm>
            <a:off x="3062379" y="3064487"/>
            <a:ext cx="6543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17B8E4B-3EF1-4979-8730-F65000E9512F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173830" y="3064487"/>
            <a:ext cx="7140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D5B1E28-147B-40C8-B931-89F563ABC94F}"/>
              </a:ext>
            </a:extLst>
          </p:cNvPr>
          <p:cNvCxnSpPr>
            <a:cxnSpLocks/>
          </p:cNvCxnSpPr>
          <p:nvPr/>
        </p:nvCxnSpPr>
        <p:spPr>
          <a:xfrm>
            <a:off x="2475148" y="1968580"/>
            <a:ext cx="0" cy="638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E2CD9FA-E0D9-4B24-A7ED-A7FC48869037}"/>
              </a:ext>
            </a:extLst>
          </p:cNvPr>
          <p:cNvSpPr/>
          <p:nvPr/>
        </p:nvSpPr>
        <p:spPr>
          <a:xfrm>
            <a:off x="4599718" y="5248882"/>
            <a:ext cx="117445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7BBDF06-BA59-4AD2-A88B-B3499AD31CBA}"/>
              </a:ext>
            </a:extLst>
          </p:cNvPr>
          <p:cNvSpPr txBox="1"/>
          <p:nvPr/>
        </p:nvSpPr>
        <p:spPr>
          <a:xfrm>
            <a:off x="4791742" y="5521416"/>
            <a:ext cx="79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CELDA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21B4BD2-99A7-4A3B-A104-DC8C8FE240F3}"/>
              </a:ext>
            </a:extLst>
          </p:cNvPr>
          <p:cNvSpPr txBox="1"/>
          <p:nvPr/>
        </p:nvSpPr>
        <p:spPr>
          <a:xfrm>
            <a:off x="4777404" y="2607287"/>
            <a:ext cx="106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Dirección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98E97E3-7B8C-434B-BCAA-E63E8258C76B}"/>
              </a:ext>
            </a:extLst>
          </p:cNvPr>
          <p:cNvSpPr txBox="1"/>
          <p:nvPr/>
        </p:nvSpPr>
        <p:spPr>
          <a:xfrm>
            <a:off x="7327134" y="4167034"/>
            <a:ext cx="8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Dato 1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839B4FC-E6D1-4068-8ADA-662E9B90E7CA}"/>
              </a:ext>
            </a:extLst>
          </p:cNvPr>
          <p:cNvSpPr txBox="1"/>
          <p:nvPr/>
        </p:nvSpPr>
        <p:spPr>
          <a:xfrm>
            <a:off x="6786761" y="282013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2"/>
                </a:solidFill>
              </a:rPr>
              <a:t>RD - </a:t>
            </a:r>
            <a:r>
              <a:rPr lang="es-AR" dirty="0" err="1">
                <a:solidFill>
                  <a:schemeClr val="accent2"/>
                </a:solidFill>
              </a:rPr>
              <a:t>nWR</a:t>
            </a:r>
            <a:endParaRPr lang="es-AR" dirty="0">
              <a:solidFill>
                <a:schemeClr val="accent2"/>
              </a:solidFill>
            </a:endParaRP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EE8309B1-C99B-4975-964D-10AB7BF7B24E}"/>
              </a:ext>
            </a:extLst>
          </p:cNvPr>
          <p:cNvCxnSpPr>
            <a:cxnSpLocks/>
          </p:cNvCxnSpPr>
          <p:nvPr/>
        </p:nvCxnSpPr>
        <p:spPr>
          <a:xfrm>
            <a:off x="5774177" y="5706082"/>
            <a:ext cx="6543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50BA4893-2A62-40F7-AECF-29297069D10F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908280" y="5706081"/>
            <a:ext cx="69143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4802727F-CA0B-4029-A9EB-A6D05B68BEB3}"/>
              </a:ext>
            </a:extLst>
          </p:cNvPr>
          <p:cNvCxnSpPr>
            <a:cxnSpLocks/>
          </p:cNvCxnSpPr>
          <p:nvPr/>
        </p:nvCxnSpPr>
        <p:spPr>
          <a:xfrm>
            <a:off x="5186946" y="4610175"/>
            <a:ext cx="0" cy="638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D1BCFF1C-D725-4904-A163-7BB6FFDA8BF6}"/>
              </a:ext>
            </a:extLst>
          </p:cNvPr>
          <p:cNvSpPr/>
          <p:nvPr/>
        </p:nvSpPr>
        <p:spPr>
          <a:xfrm>
            <a:off x="5498334" y="3915456"/>
            <a:ext cx="117445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36C4637A-70C0-43B1-AB10-36BB12D70D50}"/>
              </a:ext>
            </a:extLst>
          </p:cNvPr>
          <p:cNvSpPr txBox="1"/>
          <p:nvPr/>
        </p:nvSpPr>
        <p:spPr>
          <a:xfrm>
            <a:off x="5690358" y="4187990"/>
            <a:ext cx="79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CELDA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3D3ADAAF-D04B-4003-941E-3424F032D469}"/>
              </a:ext>
            </a:extLst>
          </p:cNvPr>
          <p:cNvCxnSpPr>
            <a:cxnSpLocks/>
          </p:cNvCxnSpPr>
          <p:nvPr/>
        </p:nvCxnSpPr>
        <p:spPr>
          <a:xfrm>
            <a:off x="6672793" y="4372656"/>
            <a:ext cx="6543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EF58B4F5-7C4D-426E-8174-867CB8EC82C4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784244" y="4372656"/>
            <a:ext cx="7140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CCD2DD07-6EB8-44B2-8A71-683C66D7E25E}"/>
              </a:ext>
            </a:extLst>
          </p:cNvPr>
          <p:cNvCxnSpPr>
            <a:cxnSpLocks/>
          </p:cNvCxnSpPr>
          <p:nvPr/>
        </p:nvCxnSpPr>
        <p:spPr>
          <a:xfrm flipH="1">
            <a:off x="6085562" y="3172355"/>
            <a:ext cx="10438" cy="743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7CFA738F-F4AC-49DE-A696-FA0BFA0F43F9}"/>
              </a:ext>
            </a:extLst>
          </p:cNvPr>
          <p:cNvSpPr/>
          <p:nvPr/>
        </p:nvSpPr>
        <p:spPr>
          <a:xfrm>
            <a:off x="6480767" y="2368164"/>
            <a:ext cx="117445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B79E973-7613-4B33-914D-9C0AACF2A793}"/>
              </a:ext>
            </a:extLst>
          </p:cNvPr>
          <p:cNvSpPr txBox="1"/>
          <p:nvPr/>
        </p:nvSpPr>
        <p:spPr>
          <a:xfrm>
            <a:off x="6672791" y="2640698"/>
            <a:ext cx="79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CELDA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1360FECE-22F5-4E0B-8D9C-AB0FA82846F7}"/>
              </a:ext>
            </a:extLst>
          </p:cNvPr>
          <p:cNvCxnSpPr>
            <a:cxnSpLocks/>
          </p:cNvCxnSpPr>
          <p:nvPr/>
        </p:nvCxnSpPr>
        <p:spPr>
          <a:xfrm>
            <a:off x="7655226" y="2825364"/>
            <a:ext cx="6543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261A90F6-2415-452F-8B2F-BA110A2DCB98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5885478" y="2825364"/>
            <a:ext cx="595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209B9637-1EE1-4043-A3F7-21A53BF674A1}"/>
              </a:ext>
            </a:extLst>
          </p:cNvPr>
          <p:cNvCxnSpPr>
            <a:cxnSpLocks/>
          </p:cNvCxnSpPr>
          <p:nvPr/>
        </p:nvCxnSpPr>
        <p:spPr>
          <a:xfrm>
            <a:off x="7067995" y="1756227"/>
            <a:ext cx="0" cy="611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Rectángulo 55">
            <a:extLst>
              <a:ext uri="{FF2B5EF4-FFF2-40B4-BE49-F238E27FC236}">
                <a16:creationId xmlns:a16="http://schemas.microsoft.com/office/drawing/2014/main" id="{09CC41B3-B4C9-4105-8F05-FE1C256F065C}"/>
              </a:ext>
            </a:extLst>
          </p:cNvPr>
          <p:cNvSpPr/>
          <p:nvPr/>
        </p:nvSpPr>
        <p:spPr>
          <a:xfrm>
            <a:off x="7463200" y="841827"/>
            <a:ext cx="117445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D2F8A2E-8337-4A00-A5DE-5E3551B52C5F}"/>
              </a:ext>
            </a:extLst>
          </p:cNvPr>
          <p:cNvSpPr txBox="1"/>
          <p:nvPr/>
        </p:nvSpPr>
        <p:spPr>
          <a:xfrm>
            <a:off x="7655224" y="1114361"/>
            <a:ext cx="79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CELDA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1BEC84C6-1D71-4375-8C78-43BA08E2E272}"/>
              </a:ext>
            </a:extLst>
          </p:cNvPr>
          <p:cNvCxnSpPr>
            <a:cxnSpLocks/>
          </p:cNvCxnSpPr>
          <p:nvPr/>
        </p:nvCxnSpPr>
        <p:spPr>
          <a:xfrm>
            <a:off x="8637659" y="1299027"/>
            <a:ext cx="6543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519D08F9-417C-458D-B8AF-D3A862565DF6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6951482" y="1299027"/>
            <a:ext cx="5117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029C2D9D-BD7E-4065-A846-5E7DC708672D}"/>
              </a:ext>
            </a:extLst>
          </p:cNvPr>
          <p:cNvCxnSpPr>
            <a:cxnSpLocks/>
          </p:cNvCxnSpPr>
          <p:nvPr/>
        </p:nvCxnSpPr>
        <p:spPr>
          <a:xfrm>
            <a:off x="8050428" y="335560"/>
            <a:ext cx="0" cy="506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97BEE9B7-5EC6-47DC-B3D9-6836DA6C67CA}"/>
              </a:ext>
            </a:extLst>
          </p:cNvPr>
          <p:cNvCxnSpPr>
            <a:cxnSpLocks/>
          </p:cNvCxnSpPr>
          <p:nvPr/>
        </p:nvCxnSpPr>
        <p:spPr>
          <a:xfrm flipH="1">
            <a:off x="3908280" y="4372656"/>
            <a:ext cx="895307" cy="13334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151B5BE2-0E3C-47F6-97C8-686793F23B74}"/>
              </a:ext>
            </a:extLst>
          </p:cNvPr>
          <p:cNvCxnSpPr>
            <a:cxnSpLocks/>
          </p:cNvCxnSpPr>
          <p:nvPr/>
        </p:nvCxnSpPr>
        <p:spPr>
          <a:xfrm flipH="1">
            <a:off x="4791742" y="2825364"/>
            <a:ext cx="1093736" cy="154729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20419562-18A6-4686-ADE7-0146C73828A6}"/>
              </a:ext>
            </a:extLst>
          </p:cNvPr>
          <p:cNvCxnSpPr>
            <a:cxnSpLocks/>
          </p:cNvCxnSpPr>
          <p:nvPr/>
        </p:nvCxnSpPr>
        <p:spPr>
          <a:xfrm flipH="1">
            <a:off x="5885478" y="1299027"/>
            <a:ext cx="1066004" cy="15205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2346687-58FF-4383-95D9-3B25CC98F72D}"/>
              </a:ext>
            </a:extLst>
          </p:cNvPr>
          <p:cNvSpPr txBox="1"/>
          <p:nvPr/>
        </p:nvSpPr>
        <p:spPr>
          <a:xfrm>
            <a:off x="8298423" y="2646159"/>
            <a:ext cx="8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Dato 6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362E3309-ECBE-4C06-A765-D085C8B1D4DF}"/>
              </a:ext>
            </a:extLst>
          </p:cNvPr>
          <p:cNvSpPr txBox="1"/>
          <p:nvPr/>
        </p:nvSpPr>
        <p:spPr>
          <a:xfrm>
            <a:off x="9241512" y="1114361"/>
            <a:ext cx="8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Dato 7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498CD271-973D-4C57-881D-5025D0F7459B}"/>
              </a:ext>
            </a:extLst>
          </p:cNvPr>
          <p:cNvSpPr txBox="1"/>
          <p:nvPr/>
        </p:nvSpPr>
        <p:spPr>
          <a:xfrm>
            <a:off x="6375123" y="5510346"/>
            <a:ext cx="8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Dato 0</a:t>
            </a:r>
          </a:p>
        </p:txBody>
      </p: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07AF17B3-194B-4C19-B45D-A2A64231469A}"/>
              </a:ext>
            </a:extLst>
          </p:cNvPr>
          <p:cNvCxnSpPr>
            <a:cxnSpLocks/>
          </p:cNvCxnSpPr>
          <p:nvPr/>
        </p:nvCxnSpPr>
        <p:spPr>
          <a:xfrm flipH="1">
            <a:off x="5190255" y="3172355"/>
            <a:ext cx="887247" cy="14288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3D51AB65-0F5B-4BB3-84F1-15133711645E}"/>
              </a:ext>
            </a:extLst>
          </p:cNvPr>
          <p:cNvCxnSpPr>
            <a:cxnSpLocks/>
          </p:cNvCxnSpPr>
          <p:nvPr/>
        </p:nvCxnSpPr>
        <p:spPr>
          <a:xfrm flipH="1">
            <a:off x="6085562" y="1756227"/>
            <a:ext cx="990494" cy="141612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F78BF285-782D-4B96-956A-01C9500E6569}"/>
              </a:ext>
            </a:extLst>
          </p:cNvPr>
          <p:cNvCxnSpPr>
            <a:cxnSpLocks/>
          </p:cNvCxnSpPr>
          <p:nvPr/>
        </p:nvCxnSpPr>
        <p:spPr>
          <a:xfrm flipH="1">
            <a:off x="7061660" y="335560"/>
            <a:ext cx="988768" cy="14455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A5C7B68F-640B-4B4F-8D0D-3C9CF680918A}"/>
              </a:ext>
            </a:extLst>
          </p:cNvPr>
          <p:cNvCxnSpPr>
            <a:cxnSpLocks/>
          </p:cNvCxnSpPr>
          <p:nvPr/>
        </p:nvCxnSpPr>
        <p:spPr>
          <a:xfrm flipH="1">
            <a:off x="7867506" y="3097896"/>
            <a:ext cx="621125" cy="9867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42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8" grpId="0"/>
      <p:bldP spid="10" grpId="0"/>
      <p:bldP spid="33" grpId="0" animBg="1"/>
      <p:bldP spid="34" grpId="0"/>
      <p:bldP spid="35" grpId="0"/>
      <p:bldP spid="36" grpId="0"/>
      <p:bldP spid="37" grpId="0"/>
      <p:bldP spid="46" grpId="0" animBg="1"/>
      <p:bldP spid="47" grpId="0"/>
      <p:bldP spid="51" grpId="0" animBg="1"/>
      <p:bldP spid="52" grpId="0"/>
      <p:bldP spid="56" grpId="0" animBg="1"/>
      <p:bldP spid="57" grpId="0"/>
      <p:bldP spid="79" grpId="0"/>
      <p:bldP spid="80" grpId="0"/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1747F3B-9014-4119-99FD-A9F9D0540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87" y="1232964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489C5E8-312F-4176-A10A-F35D958CA4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971" y="371308"/>
            <a:ext cx="5400040" cy="494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FEFBB78-5413-4E55-AB30-7F5294081B82}"/>
              </a:ext>
            </a:extLst>
          </p:cNvPr>
          <p:cNvSpPr txBox="1"/>
          <p:nvPr/>
        </p:nvSpPr>
        <p:spPr>
          <a:xfrm>
            <a:off x="1798106" y="5440370"/>
            <a:ext cx="273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CELDA DE MEMORIA SRAM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B9AEAF4-CBA6-43AE-ACFE-EBC136962386}"/>
              </a:ext>
            </a:extLst>
          </p:cNvPr>
          <p:cNvSpPr txBox="1"/>
          <p:nvPr/>
        </p:nvSpPr>
        <p:spPr>
          <a:xfrm>
            <a:off x="7021585" y="5440370"/>
            <a:ext cx="277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CELDA DE MEMORIA DRAM</a:t>
            </a:r>
          </a:p>
        </p:txBody>
      </p:sp>
    </p:spTree>
    <p:extLst>
      <p:ext uri="{BB962C8B-B14F-4D97-AF65-F5344CB8AC3E}">
        <p14:creationId xmlns:p14="http://schemas.microsoft.com/office/powerpoint/2010/main" val="76570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>
            <a:extLst>
              <a:ext uri="{FF2B5EF4-FFF2-40B4-BE49-F238E27FC236}">
                <a16:creationId xmlns:a16="http://schemas.microsoft.com/office/drawing/2014/main" id="{372C8598-0B1E-46DE-B6CE-B701C1E32255}"/>
              </a:ext>
            </a:extLst>
          </p:cNvPr>
          <p:cNvSpPr/>
          <p:nvPr/>
        </p:nvSpPr>
        <p:spPr>
          <a:xfrm>
            <a:off x="4243873" y="864066"/>
            <a:ext cx="503340" cy="43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A328774-02BE-4CAF-9256-E60731A4FE69}"/>
              </a:ext>
            </a:extLst>
          </p:cNvPr>
          <p:cNvSpPr txBox="1"/>
          <p:nvPr/>
        </p:nvSpPr>
        <p:spPr>
          <a:xfrm>
            <a:off x="4282985" y="8975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C7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E2F66F8-BD1D-47BE-849C-C61A60E5FE3D}"/>
              </a:ext>
            </a:extLst>
          </p:cNvPr>
          <p:cNvSpPr/>
          <p:nvPr/>
        </p:nvSpPr>
        <p:spPr>
          <a:xfrm>
            <a:off x="5312939" y="855677"/>
            <a:ext cx="503340" cy="43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915F60F-F8FD-442E-9E4A-635A57F67AFD}"/>
              </a:ext>
            </a:extLst>
          </p:cNvPr>
          <p:cNvSpPr txBox="1"/>
          <p:nvPr/>
        </p:nvSpPr>
        <p:spPr>
          <a:xfrm>
            <a:off x="5352051" y="88912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C6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263955E-01B0-4EB6-A2AC-0DDC6345DDDC}"/>
              </a:ext>
            </a:extLst>
          </p:cNvPr>
          <p:cNvSpPr/>
          <p:nvPr/>
        </p:nvSpPr>
        <p:spPr>
          <a:xfrm>
            <a:off x="7359946" y="866808"/>
            <a:ext cx="503340" cy="43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61D9DFC-B471-4D4E-A6ED-10DA4922086B}"/>
              </a:ext>
            </a:extLst>
          </p:cNvPr>
          <p:cNvSpPr txBox="1"/>
          <p:nvPr/>
        </p:nvSpPr>
        <p:spPr>
          <a:xfrm>
            <a:off x="7399058" y="90025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C1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09A90CEA-5402-4C87-8250-0E2ECE05C610}"/>
              </a:ext>
            </a:extLst>
          </p:cNvPr>
          <p:cNvSpPr/>
          <p:nvPr/>
        </p:nvSpPr>
        <p:spPr>
          <a:xfrm>
            <a:off x="8370778" y="855677"/>
            <a:ext cx="503340" cy="43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2767B9C-DFC4-41F9-AAED-D99D0EC2ADDF}"/>
              </a:ext>
            </a:extLst>
          </p:cNvPr>
          <p:cNvSpPr txBox="1"/>
          <p:nvPr/>
        </p:nvSpPr>
        <p:spPr>
          <a:xfrm>
            <a:off x="8409890" y="88912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C0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421BBA66-9D04-4846-8C66-A6E1D856030D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495543" y="671119"/>
            <a:ext cx="0" cy="192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78CD1F52-1D0F-403C-890A-C60CD4FE161D}"/>
              </a:ext>
            </a:extLst>
          </p:cNvPr>
          <p:cNvCxnSpPr>
            <a:cxnSpLocks/>
          </p:cNvCxnSpPr>
          <p:nvPr/>
        </p:nvCxnSpPr>
        <p:spPr>
          <a:xfrm flipV="1">
            <a:off x="5556256" y="662730"/>
            <a:ext cx="0" cy="192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643A0998-1654-4374-B245-D22EF1199D77}"/>
              </a:ext>
            </a:extLst>
          </p:cNvPr>
          <p:cNvCxnSpPr>
            <a:cxnSpLocks/>
          </p:cNvCxnSpPr>
          <p:nvPr/>
        </p:nvCxnSpPr>
        <p:spPr>
          <a:xfrm flipV="1">
            <a:off x="7622800" y="673861"/>
            <a:ext cx="0" cy="192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C68BD752-9826-43E1-BB9E-6D5EB69C6729}"/>
              </a:ext>
            </a:extLst>
          </p:cNvPr>
          <p:cNvCxnSpPr>
            <a:cxnSpLocks/>
          </p:cNvCxnSpPr>
          <p:nvPr/>
        </p:nvCxnSpPr>
        <p:spPr>
          <a:xfrm flipV="1">
            <a:off x="8619776" y="673861"/>
            <a:ext cx="0" cy="192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316D3D3C-15EA-4540-9C79-3C5992644708}"/>
              </a:ext>
            </a:extLst>
          </p:cNvPr>
          <p:cNvCxnSpPr>
            <a:cxnSpLocks/>
          </p:cNvCxnSpPr>
          <p:nvPr/>
        </p:nvCxnSpPr>
        <p:spPr>
          <a:xfrm flipH="1">
            <a:off x="3011648" y="662730"/>
            <a:ext cx="561506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5F12282E-2A30-4A68-BE91-A99474F18F8F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4747213" y="1082180"/>
            <a:ext cx="10902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CA36DE5A-085E-49D5-891C-B0A5FE422789}"/>
              </a:ext>
            </a:extLst>
          </p:cNvPr>
          <p:cNvCxnSpPr>
            <a:cxnSpLocks/>
          </p:cNvCxnSpPr>
          <p:nvPr/>
        </p:nvCxnSpPr>
        <p:spPr>
          <a:xfrm>
            <a:off x="4856234" y="1090569"/>
            <a:ext cx="0" cy="470202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679A9576-F43E-4EEE-8307-4DE0CAD43674}"/>
              </a:ext>
            </a:extLst>
          </p:cNvPr>
          <p:cNvCxnSpPr>
            <a:cxnSpLocks/>
          </p:cNvCxnSpPr>
          <p:nvPr/>
        </p:nvCxnSpPr>
        <p:spPr>
          <a:xfrm>
            <a:off x="5816316" y="1073791"/>
            <a:ext cx="10902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5218F214-6797-4166-B504-773A98B3ECA4}"/>
              </a:ext>
            </a:extLst>
          </p:cNvPr>
          <p:cNvCxnSpPr>
            <a:cxnSpLocks/>
          </p:cNvCxnSpPr>
          <p:nvPr/>
        </p:nvCxnSpPr>
        <p:spPr>
          <a:xfrm>
            <a:off x="5925337" y="1082180"/>
            <a:ext cx="0" cy="46936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B43E3BC3-F1AD-4DF5-AB7A-2F9C507C2505}"/>
              </a:ext>
            </a:extLst>
          </p:cNvPr>
          <p:cNvCxnSpPr>
            <a:cxnSpLocks/>
          </p:cNvCxnSpPr>
          <p:nvPr/>
        </p:nvCxnSpPr>
        <p:spPr>
          <a:xfrm>
            <a:off x="7874471" y="1073792"/>
            <a:ext cx="13278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0246ED01-AAB0-4258-81F3-8C40ABAF890C}"/>
              </a:ext>
            </a:extLst>
          </p:cNvPr>
          <p:cNvCxnSpPr>
            <a:cxnSpLocks/>
          </p:cNvCxnSpPr>
          <p:nvPr/>
        </p:nvCxnSpPr>
        <p:spPr>
          <a:xfrm>
            <a:off x="7994678" y="1073792"/>
            <a:ext cx="0" cy="470202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72CAFA80-DB9C-4F65-B283-849D6E9F71EB}"/>
              </a:ext>
            </a:extLst>
          </p:cNvPr>
          <p:cNvCxnSpPr>
            <a:cxnSpLocks/>
          </p:cNvCxnSpPr>
          <p:nvPr/>
        </p:nvCxnSpPr>
        <p:spPr>
          <a:xfrm>
            <a:off x="8871394" y="1043141"/>
            <a:ext cx="13278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3142DE65-A533-4B2A-946A-1C21169670A1}"/>
              </a:ext>
            </a:extLst>
          </p:cNvPr>
          <p:cNvCxnSpPr>
            <a:cxnSpLocks/>
          </p:cNvCxnSpPr>
          <p:nvPr/>
        </p:nvCxnSpPr>
        <p:spPr>
          <a:xfrm>
            <a:off x="9004181" y="1043141"/>
            <a:ext cx="0" cy="470202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Rectángulo 72">
            <a:extLst>
              <a:ext uri="{FF2B5EF4-FFF2-40B4-BE49-F238E27FC236}">
                <a16:creationId xmlns:a16="http://schemas.microsoft.com/office/drawing/2014/main" id="{6BF75096-A7F5-4B35-94A0-994F045EBB10}"/>
              </a:ext>
            </a:extLst>
          </p:cNvPr>
          <p:cNvSpPr/>
          <p:nvPr/>
        </p:nvSpPr>
        <p:spPr>
          <a:xfrm>
            <a:off x="2097248" y="478172"/>
            <a:ext cx="914400" cy="5112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BE01D5B9-8174-4D1C-9237-EACBC1DD4608}"/>
              </a:ext>
            </a:extLst>
          </p:cNvPr>
          <p:cNvSpPr txBox="1"/>
          <p:nvPr/>
        </p:nvSpPr>
        <p:spPr>
          <a:xfrm>
            <a:off x="2426726" y="1535294"/>
            <a:ext cx="457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DECODIFICADOR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CBD20E8-5D47-4313-B681-9C85FB41A032}"/>
              </a:ext>
            </a:extLst>
          </p:cNvPr>
          <p:cNvSpPr/>
          <p:nvPr/>
        </p:nvSpPr>
        <p:spPr>
          <a:xfrm>
            <a:off x="4243873" y="1627572"/>
            <a:ext cx="503340" cy="43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0E74A3AC-EB8E-4EE9-B827-9E4F4EB1C1E5}"/>
              </a:ext>
            </a:extLst>
          </p:cNvPr>
          <p:cNvSpPr txBox="1"/>
          <p:nvPr/>
        </p:nvSpPr>
        <p:spPr>
          <a:xfrm>
            <a:off x="4282985" y="166102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C7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1592894B-8C7F-4301-92CA-E796A0721138}"/>
              </a:ext>
            </a:extLst>
          </p:cNvPr>
          <p:cNvSpPr/>
          <p:nvPr/>
        </p:nvSpPr>
        <p:spPr>
          <a:xfrm>
            <a:off x="5312939" y="1619183"/>
            <a:ext cx="503340" cy="43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915D953E-A134-42D0-B1CE-4C143B5ABA0F}"/>
              </a:ext>
            </a:extLst>
          </p:cNvPr>
          <p:cNvSpPr txBox="1"/>
          <p:nvPr/>
        </p:nvSpPr>
        <p:spPr>
          <a:xfrm>
            <a:off x="5352051" y="16526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C6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93BDADCE-86FF-45CE-8282-140CCDF2E2EE}"/>
              </a:ext>
            </a:extLst>
          </p:cNvPr>
          <p:cNvSpPr/>
          <p:nvPr/>
        </p:nvSpPr>
        <p:spPr>
          <a:xfrm>
            <a:off x="7359946" y="1630314"/>
            <a:ext cx="503340" cy="43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78E89864-B879-4CCC-90C6-2EFBA981D4DE}"/>
              </a:ext>
            </a:extLst>
          </p:cNvPr>
          <p:cNvSpPr txBox="1"/>
          <p:nvPr/>
        </p:nvSpPr>
        <p:spPr>
          <a:xfrm>
            <a:off x="7399058" y="166376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C1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1BB7CE48-E199-4988-A928-D6F80A746094}"/>
              </a:ext>
            </a:extLst>
          </p:cNvPr>
          <p:cNvSpPr/>
          <p:nvPr/>
        </p:nvSpPr>
        <p:spPr>
          <a:xfrm>
            <a:off x="8370778" y="1619183"/>
            <a:ext cx="503340" cy="43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0FA7705D-762C-4912-8D0A-B321D259F0F4}"/>
              </a:ext>
            </a:extLst>
          </p:cNvPr>
          <p:cNvSpPr txBox="1"/>
          <p:nvPr/>
        </p:nvSpPr>
        <p:spPr>
          <a:xfrm>
            <a:off x="8409890" y="16526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C0</a:t>
            </a:r>
          </a:p>
        </p:txBody>
      </p: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11149236-47F6-472B-9810-23A5E26C2820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4495543" y="1434625"/>
            <a:ext cx="0" cy="192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0C114A83-0339-40B8-B284-FBC8FE66F4F1}"/>
              </a:ext>
            </a:extLst>
          </p:cNvPr>
          <p:cNvCxnSpPr>
            <a:cxnSpLocks/>
          </p:cNvCxnSpPr>
          <p:nvPr/>
        </p:nvCxnSpPr>
        <p:spPr>
          <a:xfrm flipV="1">
            <a:off x="5556256" y="1426236"/>
            <a:ext cx="0" cy="192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09B7801D-18CA-4DF4-93EB-9D0CF6CCF15F}"/>
              </a:ext>
            </a:extLst>
          </p:cNvPr>
          <p:cNvCxnSpPr>
            <a:cxnSpLocks/>
          </p:cNvCxnSpPr>
          <p:nvPr/>
        </p:nvCxnSpPr>
        <p:spPr>
          <a:xfrm flipV="1">
            <a:off x="7622800" y="1437367"/>
            <a:ext cx="0" cy="192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6C758E5D-C8E5-49F7-B642-9CE4FFDA5AA8}"/>
              </a:ext>
            </a:extLst>
          </p:cNvPr>
          <p:cNvCxnSpPr>
            <a:cxnSpLocks/>
          </p:cNvCxnSpPr>
          <p:nvPr/>
        </p:nvCxnSpPr>
        <p:spPr>
          <a:xfrm flipV="1">
            <a:off x="8619776" y="1437367"/>
            <a:ext cx="0" cy="192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AB4590E7-3DC6-492A-AF07-B2CA7B2EE277}"/>
              </a:ext>
            </a:extLst>
          </p:cNvPr>
          <p:cNvCxnSpPr>
            <a:cxnSpLocks/>
          </p:cNvCxnSpPr>
          <p:nvPr/>
        </p:nvCxnSpPr>
        <p:spPr>
          <a:xfrm flipH="1">
            <a:off x="3007454" y="1426237"/>
            <a:ext cx="561926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EB4CF7B4-0CE6-4521-B3C3-2AADE7B107B3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4747213" y="1845686"/>
            <a:ext cx="10902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39F8E7F7-346E-430E-BB63-C6589FD25801}"/>
              </a:ext>
            </a:extLst>
          </p:cNvPr>
          <p:cNvCxnSpPr>
            <a:cxnSpLocks/>
          </p:cNvCxnSpPr>
          <p:nvPr/>
        </p:nvCxnSpPr>
        <p:spPr>
          <a:xfrm>
            <a:off x="5816316" y="1837297"/>
            <a:ext cx="10902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30FBECAA-D402-40AD-9320-1230FD95FA39}"/>
              </a:ext>
            </a:extLst>
          </p:cNvPr>
          <p:cNvCxnSpPr>
            <a:cxnSpLocks/>
          </p:cNvCxnSpPr>
          <p:nvPr/>
        </p:nvCxnSpPr>
        <p:spPr>
          <a:xfrm>
            <a:off x="7874471" y="1837298"/>
            <a:ext cx="13278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78AEF2FF-3502-4C0E-9BBD-D454D13B5EAD}"/>
              </a:ext>
            </a:extLst>
          </p:cNvPr>
          <p:cNvCxnSpPr>
            <a:cxnSpLocks/>
          </p:cNvCxnSpPr>
          <p:nvPr/>
        </p:nvCxnSpPr>
        <p:spPr>
          <a:xfrm>
            <a:off x="8871394" y="1806647"/>
            <a:ext cx="13278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9AF50482-68BE-4D9C-B4D3-0A109AB68DD8}"/>
              </a:ext>
            </a:extLst>
          </p:cNvPr>
          <p:cNvSpPr/>
          <p:nvPr/>
        </p:nvSpPr>
        <p:spPr>
          <a:xfrm>
            <a:off x="4243873" y="5566095"/>
            <a:ext cx="503340" cy="43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D152D5FB-D31F-4F8F-9E4F-8689E179BEAC}"/>
              </a:ext>
            </a:extLst>
          </p:cNvPr>
          <p:cNvSpPr txBox="1"/>
          <p:nvPr/>
        </p:nvSpPr>
        <p:spPr>
          <a:xfrm>
            <a:off x="4282985" y="55995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C7</a:t>
            </a: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351F97BA-F2E7-481C-9DEA-685CCCA51B53}"/>
              </a:ext>
            </a:extLst>
          </p:cNvPr>
          <p:cNvSpPr/>
          <p:nvPr/>
        </p:nvSpPr>
        <p:spPr>
          <a:xfrm>
            <a:off x="5312939" y="5557706"/>
            <a:ext cx="503340" cy="43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2C1EE526-FC05-44EF-BEBC-F5E1FD432A98}"/>
              </a:ext>
            </a:extLst>
          </p:cNvPr>
          <p:cNvSpPr txBox="1"/>
          <p:nvPr/>
        </p:nvSpPr>
        <p:spPr>
          <a:xfrm>
            <a:off x="5352051" y="559115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C6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6EAF3B4C-257A-4A2A-A0DB-8260D7DC7F55}"/>
              </a:ext>
            </a:extLst>
          </p:cNvPr>
          <p:cNvSpPr/>
          <p:nvPr/>
        </p:nvSpPr>
        <p:spPr>
          <a:xfrm>
            <a:off x="7359946" y="5568837"/>
            <a:ext cx="503340" cy="43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A3947EDC-D2AB-429C-BCDF-8D834843B11F}"/>
              </a:ext>
            </a:extLst>
          </p:cNvPr>
          <p:cNvSpPr txBox="1"/>
          <p:nvPr/>
        </p:nvSpPr>
        <p:spPr>
          <a:xfrm>
            <a:off x="7399058" y="560228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C1</a:t>
            </a:r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8A842B0E-3D86-49F5-A24A-7228225BEFBB}"/>
              </a:ext>
            </a:extLst>
          </p:cNvPr>
          <p:cNvSpPr/>
          <p:nvPr/>
        </p:nvSpPr>
        <p:spPr>
          <a:xfrm>
            <a:off x="8370778" y="5557706"/>
            <a:ext cx="503340" cy="43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BAF25B6B-F4E5-42F6-B24A-D878E166529E}"/>
              </a:ext>
            </a:extLst>
          </p:cNvPr>
          <p:cNvSpPr txBox="1"/>
          <p:nvPr/>
        </p:nvSpPr>
        <p:spPr>
          <a:xfrm>
            <a:off x="8409890" y="559115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C0</a:t>
            </a:r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A99E283B-A7C3-4D45-93B0-78309B86D241}"/>
              </a:ext>
            </a:extLst>
          </p:cNvPr>
          <p:cNvCxnSpPr>
            <a:cxnSpLocks/>
            <a:stCxn id="104" idx="0"/>
          </p:cNvCxnSpPr>
          <p:nvPr/>
        </p:nvCxnSpPr>
        <p:spPr>
          <a:xfrm flipV="1">
            <a:off x="4495543" y="5373148"/>
            <a:ext cx="0" cy="192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12D19B6B-6235-43FB-BD6A-33CA0A36D009}"/>
              </a:ext>
            </a:extLst>
          </p:cNvPr>
          <p:cNvCxnSpPr>
            <a:cxnSpLocks/>
          </p:cNvCxnSpPr>
          <p:nvPr/>
        </p:nvCxnSpPr>
        <p:spPr>
          <a:xfrm flipV="1">
            <a:off x="5556256" y="5364759"/>
            <a:ext cx="0" cy="192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3238F414-852E-4FE9-84E7-DDB33353A282}"/>
              </a:ext>
            </a:extLst>
          </p:cNvPr>
          <p:cNvCxnSpPr>
            <a:cxnSpLocks/>
          </p:cNvCxnSpPr>
          <p:nvPr/>
        </p:nvCxnSpPr>
        <p:spPr>
          <a:xfrm flipV="1">
            <a:off x="7622800" y="5375890"/>
            <a:ext cx="0" cy="192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8C25600C-5D56-49C7-9BCD-B23922A6849D}"/>
              </a:ext>
            </a:extLst>
          </p:cNvPr>
          <p:cNvCxnSpPr>
            <a:cxnSpLocks/>
          </p:cNvCxnSpPr>
          <p:nvPr/>
        </p:nvCxnSpPr>
        <p:spPr>
          <a:xfrm flipV="1">
            <a:off x="8619776" y="5375890"/>
            <a:ext cx="0" cy="192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9FF19F14-6DA4-4AE9-B611-14C04893FAD3}"/>
              </a:ext>
            </a:extLst>
          </p:cNvPr>
          <p:cNvCxnSpPr>
            <a:cxnSpLocks/>
          </p:cNvCxnSpPr>
          <p:nvPr/>
        </p:nvCxnSpPr>
        <p:spPr>
          <a:xfrm flipH="1">
            <a:off x="3020744" y="5364759"/>
            <a:ext cx="560597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82649742-AC6D-4D31-A085-BF6F26DFF102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4747213" y="5784209"/>
            <a:ext cx="10902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0C9E878C-9607-4A89-8399-285A61C0EB32}"/>
              </a:ext>
            </a:extLst>
          </p:cNvPr>
          <p:cNvCxnSpPr>
            <a:cxnSpLocks/>
          </p:cNvCxnSpPr>
          <p:nvPr/>
        </p:nvCxnSpPr>
        <p:spPr>
          <a:xfrm>
            <a:off x="4856234" y="5792598"/>
            <a:ext cx="0" cy="3943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FB86ECF1-F175-45A4-AD13-7C845D9AA897}"/>
              </a:ext>
            </a:extLst>
          </p:cNvPr>
          <p:cNvCxnSpPr>
            <a:cxnSpLocks/>
          </p:cNvCxnSpPr>
          <p:nvPr/>
        </p:nvCxnSpPr>
        <p:spPr>
          <a:xfrm>
            <a:off x="5816316" y="5775820"/>
            <a:ext cx="10902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D194CE31-0FFF-4E50-B20D-D3F3896A871D}"/>
              </a:ext>
            </a:extLst>
          </p:cNvPr>
          <p:cNvCxnSpPr>
            <a:cxnSpLocks/>
          </p:cNvCxnSpPr>
          <p:nvPr/>
        </p:nvCxnSpPr>
        <p:spPr>
          <a:xfrm>
            <a:off x="5925337" y="5784209"/>
            <a:ext cx="0" cy="3943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EC876E89-57CE-45AE-B852-A3A7C591A639}"/>
              </a:ext>
            </a:extLst>
          </p:cNvPr>
          <p:cNvCxnSpPr>
            <a:cxnSpLocks/>
          </p:cNvCxnSpPr>
          <p:nvPr/>
        </p:nvCxnSpPr>
        <p:spPr>
          <a:xfrm>
            <a:off x="7874471" y="5775821"/>
            <a:ext cx="13278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FE917812-CF4C-48B5-BD47-5E34B19614AD}"/>
              </a:ext>
            </a:extLst>
          </p:cNvPr>
          <p:cNvCxnSpPr>
            <a:cxnSpLocks/>
          </p:cNvCxnSpPr>
          <p:nvPr/>
        </p:nvCxnSpPr>
        <p:spPr>
          <a:xfrm>
            <a:off x="7994678" y="5775821"/>
            <a:ext cx="0" cy="3943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52BDBECA-B30C-4A8A-8021-2564D04CBEC4}"/>
              </a:ext>
            </a:extLst>
          </p:cNvPr>
          <p:cNvCxnSpPr>
            <a:cxnSpLocks/>
          </p:cNvCxnSpPr>
          <p:nvPr/>
        </p:nvCxnSpPr>
        <p:spPr>
          <a:xfrm>
            <a:off x="8871394" y="5745170"/>
            <a:ext cx="13278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E83ECC9E-58BE-4FDA-B1A3-792AEB508C12}"/>
              </a:ext>
            </a:extLst>
          </p:cNvPr>
          <p:cNvCxnSpPr>
            <a:cxnSpLocks/>
          </p:cNvCxnSpPr>
          <p:nvPr/>
        </p:nvCxnSpPr>
        <p:spPr>
          <a:xfrm>
            <a:off x="9004181" y="5745170"/>
            <a:ext cx="0" cy="3943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0BC3B95F-2C80-4EBF-8164-522B8F876238}"/>
              </a:ext>
            </a:extLst>
          </p:cNvPr>
          <p:cNvSpPr/>
          <p:nvPr/>
        </p:nvSpPr>
        <p:spPr>
          <a:xfrm>
            <a:off x="4243873" y="4739671"/>
            <a:ext cx="503340" cy="43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A9DDEDC4-FAC6-4AB8-BA87-9FF6B62B7735}"/>
              </a:ext>
            </a:extLst>
          </p:cNvPr>
          <p:cNvSpPr txBox="1"/>
          <p:nvPr/>
        </p:nvSpPr>
        <p:spPr>
          <a:xfrm>
            <a:off x="4282985" y="477311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C7</a:t>
            </a: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D042782A-6125-4014-838E-89E86258FEB7}"/>
              </a:ext>
            </a:extLst>
          </p:cNvPr>
          <p:cNvSpPr/>
          <p:nvPr/>
        </p:nvSpPr>
        <p:spPr>
          <a:xfrm>
            <a:off x="5312939" y="4731282"/>
            <a:ext cx="503340" cy="43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EDC99CF5-2DCC-441C-B3E3-80FC1CADD78E}"/>
              </a:ext>
            </a:extLst>
          </p:cNvPr>
          <p:cNvSpPr txBox="1"/>
          <p:nvPr/>
        </p:nvSpPr>
        <p:spPr>
          <a:xfrm>
            <a:off x="5352051" y="476473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C6</a:t>
            </a:r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70C062FD-7AE2-4159-A098-50432A7E2F03}"/>
              </a:ext>
            </a:extLst>
          </p:cNvPr>
          <p:cNvSpPr/>
          <p:nvPr/>
        </p:nvSpPr>
        <p:spPr>
          <a:xfrm>
            <a:off x="7359946" y="4742413"/>
            <a:ext cx="503340" cy="43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A456075F-7562-466C-AA48-F894CD0E2087}"/>
              </a:ext>
            </a:extLst>
          </p:cNvPr>
          <p:cNvSpPr txBox="1"/>
          <p:nvPr/>
        </p:nvSpPr>
        <p:spPr>
          <a:xfrm>
            <a:off x="7399058" y="477586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C1</a:t>
            </a:r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id="{D12A558D-4091-4017-BF6A-F279B7B8F9DF}"/>
              </a:ext>
            </a:extLst>
          </p:cNvPr>
          <p:cNvSpPr/>
          <p:nvPr/>
        </p:nvSpPr>
        <p:spPr>
          <a:xfrm>
            <a:off x="8370778" y="4731282"/>
            <a:ext cx="503340" cy="43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2D735880-6730-4054-8F33-D22B49B50128}"/>
              </a:ext>
            </a:extLst>
          </p:cNvPr>
          <p:cNvSpPr txBox="1"/>
          <p:nvPr/>
        </p:nvSpPr>
        <p:spPr>
          <a:xfrm>
            <a:off x="8409890" y="476473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C0</a:t>
            </a:r>
          </a:p>
        </p:txBody>
      </p: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B15B7C4D-7725-420C-B684-DDDFECB2141D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4495543" y="4546724"/>
            <a:ext cx="0" cy="192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89185395-0FBB-4E6F-B5D1-C953451042AE}"/>
              </a:ext>
            </a:extLst>
          </p:cNvPr>
          <p:cNvCxnSpPr>
            <a:cxnSpLocks/>
          </p:cNvCxnSpPr>
          <p:nvPr/>
        </p:nvCxnSpPr>
        <p:spPr>
          <a:xfrm flipV="1">
            <a:off x="5556256" y="4538335"/>
            <a:ext cx="0" cy="192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2EB9591B-9F2D-4F9A-8CAC-82D6D6AE57BF}"/>
              </a:ext>
            </a:extLst>
          </p:cNvPr>
          <p:cNvCxnSpPr>
            <a:cxnSpLocks/>
          </p:cNvCxnSpPr>
          <p:nvPr/>
        </p:nvCxnSpPr>
        <p:spPr>
          <a:xfrm flipV="1">
            <a:off x="7622800" y="4549466"/>
            <a:ext cx="0" cy="192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288CF9BE-B6B4-4280-A11B-FC8A334459B3}"/>
              </a:ext>
            </a:extLst>
          </p:cNvPr>
          <p:cNvCxnSpPr>
            <a:cxnSpLocks/>
          </p:cNvCxnSpPr>
          <p:nvPr/>
        </p:nvCxnSpPr>
        <p:spPr>
          <a:xfrm flipV="1">
            <a:off x="8619776" y="4549466"/>
            <a:ext cx="0" cy="192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79E3F065-34BC-4E5D-A035-3191133AD7BE}"/>
              </a:ext>
            </a:extLst>
          </p:cNvPr>
          <p:cNvCxnSpPr>
            <a:cxnSpLocks/>
          </p:cNvCxnSpPr>
          <p:nvPr/>
        </p:nvCxnSpPr>
        <p:spPr>
          <a:xfrm flipH="1">
            <a:off x="3011648" y="4538335"/>
            <a:ext cx="561506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AC0FDD81-C5F7-4BE7-87AC-2BB6392F28C0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4747213" y="4957785"/>
            <a:ext cx="10902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73927E26-0191-4D96-87A5-5226130C4C6A}"/>
              </a:ext>
            </a:extLst>
          </p:cNvPr>
          <p:cNvCxnSpPr>
            <a:cxnSpLocks/>
          </p:cNvCxnSpPr>
          <p:nvPr/>
        </p:nvCxnSpPr>
        <p:spPr>
          <a:xfrm>
            <a:off x="5816316" y="4949396"/>
            <a:ext cx="10902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2" name="Conector recto 141">
            <a:extLst>
              <a:ext uri="{FF2B5EF4-FFF2-40B4-BE49-F238E27FC236}">
                <a16:creationId xmlns:a16="http://schemas.microsoft.com/office/drawing/2014/main" id="{5A7A5D9E-329E-4F18-9B31-AEFB2F229508}"/>
              </a:ext>
            </a:extLst>
          </p:cNvPr>
          <p:cNvCxnSpPr>
            <a:cxnSpLocks/>
          </p:cNvCxnSpPr>
          <p:nvPr/>
        </p:nvCxnSpPr>
        <p:spPr>
          <a:xfrm>
            <a:off x="7874471" y="4949397"/>
            <a:ext cx="13278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A9C077D5-09DF-4C53-8EBF-34B5834D5D04}"/>
              </a:ext>
            </a:extLst>
          </p:cNvPr>
          <p:cNvCxnSpPr>
            <a:cxnSpLocks/>
          </p:cNvCxnSpPr>
          <p:nvPr/>
        </p:nvCxnSpPr>
        <p:spPr>
          <a:xfrm>
            <a:off x="8871394" y="4918746"/>
            <a:ext cx="13278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5" name="CuadroTexto 174">
            <a:extLst>
              <a:ext uri="{FF2B5EF4-FFF2-40B4-BE49-F238E27FC236}">
                <a16:creationId xmlns:a16="http://schemas.microsoft.com/office/drawing/2014/main" id="{B7CA9960-61AD-4731-B4C3-29DD0FF07A3D}"/>
              </a:ext>
            </a:extLst>
          </p:cNvPr>
          <p:cNvSpPr txBox="1"/>
          <p:nvPr/>
        </p:nvSpPr>
        <p:spPr>
          <a:xfrm>
            <a:off x="8782005" y="613515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D0</a:t>
            </a:r>
          </a:p>
        </p:txBody>
      </p: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119EB696-6777-4510-A634-5FF16DF529A8}"/>
              </a:ext>
            </a:extLst>
          </p:cNvPr>
          <p:cNvSpPr txBox="1"/>
          <p:nvPr/>
        </p:nvSpPr>
        <p:spPr>
          <a:xfrm>
            <a:off x="7810248" y="612826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D1</a:t>
            </a:r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95EB2C32-BC40-4069-A1CE-3CF71C00B6C8}"/>
              </a:ext>
            </a:extLst>
          </p:cNvPr>
          <p:cNvSpPr txBox="1"/>
          <p:nvPr/>
        </p:nvSpPr>
        <p:spPr>
          <a:xfrm>
            <a:off x="5740907" y="613224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D6</a:t>
            </a:r>
          </a:p>
        </p:txBody>
      </p:sp>
      <p:sp>
        <p:nvSpPr>
          <p:cNvPr id="178" name="CuadroTexto 177">
            <a:extLst>
              <a:ext uri="{FF2B5EF4-FFF2-40B4-BE49-F238E27FC236}">
                <a16:creationId xmlns:a16="http://schemas.microsoft.com/office/drawing/2014/main" id="{366F3FB7-6902-43CA-AFA7-2F8E57F307E8}"/>
              </a:ext>
            </a:extLst>
          </p:cNvPr>
          <p:cNvSpPr txBox="1"/>
          <p:nvPr/>
        </p:nvSpPr>
        <p:spPr>
          <a:xfrm>
            <a:off x="4651819" y="609964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D7</a:t>
            </a:r>
          </a:p>
        </p:txBody>
      </p:sp>
      <p:cxnSp>
        <p:nvCxnSpPr>
          <p:cNvPr id="180" name="Conector recto 179">
            <a:extLst>
              <a:ext uri="{FF2B5EF4-FFF2-40B4-BE49-F238E27FC236}">
                <a16:creationId xmlns:a16="http://schemas.microsoft.com/office/drawing/2014/main" id="{88BAA435-B2F6-41BD-B3ED-8082125D03A4}"/>
              </a:ext>
            </a:extLst>
          </p:cNvPr>
          <p:cNvCxnSpPr>
            <a:cxnSpLocks/>
          </p:cNvCxnSpPr>
          <p:nvPr/>
        </p:nvCxnSpPr>
        <p:spPr>
          <a:xfrm>
            <a:off x="6394544" y="6260430"/>
            <a:ext cx="1075716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4" name="Conector recto 183">
            <a:extLst>
              <a:ext uri="{FF2B5EF4-FFF2-40B4-BE49-F238E27FC236}">
                <a16:creationId xmlns:a16="http://schemas.microsoft.com/office/drawing/2014/main" id="{5C92F4B0-D7F2-43BF-8728-AB2316497409}"/>
              </a:ext>
            </a:extLst>
          </p:cNvPr>
          <p:cNvCxnSpPr>
            <a:cxnSpLocks/>
          </p:cNvCxnSpPr>
          <p:nvPr/>
        </p:nvCxnSpPr>
        <p:spPr>
          <a:xfrm>
            <a:off x="4495543" y="2332139"/>
            <a:ext cx="0" cy="191462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Conector recto 185">
            <a:extLst>
              <a:ext uri="{FF2B5EF4-FFF2-40B4-BE49-F238E27FC236}">
                <a16:creationId xmlns:a16="http://schemas.microsoft.com/office/drawing/2014/main" id="{928A2F34-300D-4288-ABC2-BA0BDA29204C}"/>
              </a:ext>
            </a:extLst>
          </p:cNvPr>
          <p:cNvCxnSpPr>
            <a:cxnSpLocks/>
          </p:cNvCxnSpPr>
          <p:nvPr/>
        </p:nvCxnSpPr>
        <p:spPr>
          <a:xfrm>
            <a:off x="3424142" y="1652631"/>
            <a:ext cx="0" cy="270125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Conector recto 188">
            <a:extLst>
              <a:ext uri="{FF2B5EF4-FFF2-40B4-BE49-F238E27FC236}">
                <a16:creationId xmlns:a16="http://schemas.microsoft.com/office/drawing/2014/main" id="{9631E018-651D-4095-BCBB-E7E660523A8E}"/>
              </a:ext>
            </a:extLst>
          </p:cNvPr>
          <p:cNvCxnSpPr>
            <a:cxnSpLocks/>
          </p:cNvCxnSpPr>
          <p:nvPr/>
        </p:nvCxnSpPr>
        <p:spPr>
          <a:xfrm>
            <a:off x="5556256" y="2323750"/>
            <a:ext cx="0" cy="191462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Conector recto 189">
            <a:extLst>
              <a:ext uri="{FF2B5EF4-FFF2-40B4-BE49-F238E27FC236}">
                <a16:creationId xmlns:a16="http://schemas.microsoft.com/office/drawing/2014/main" id="{1DD85E09-1F84-40B4-9333-86DF95FBC177}"/>
              </a:ext>
            </a:extLst>
          </p:cNvPr>
          <p:cNvCxnSpPr>
            <a:cxnSpLocks/>
          </p:cNvCxnSpPr>
          <p:nvPr/>
        </p:nvCxnSpPr>
        <p:spPr>
          <a:xfrm>
            <a:off x="7622800" y="2233452"/>
            <a:ext cx="0" cy="191462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id="{060FF93A-7948-4F0B-8E31-F8BE8D6F4F81}"/>
              </a:ext>
            </a:extLst>
          </p:cNvPr>
          <p:cNvCxnSpPr>
            <a:cxnSpLocks/>
          </p:cNvCxnSpPr>
          <p:nvPr/>
        </p:nvCxnSpPr>
        <p:spPr>
          <a:xfrm>
            <a:off x="8615510" y="2233452"/>
            <a:ext cx="0" cy="191462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2" name="Conector recto 191">
            <a:extLst>
              <a:ext uri="{FF2B5EF4-FFF2-40B4-BE49-F238E27FC236}">
                <a16:creationId xmlns:a16="http://schemas.microsoft.com/office/drawing/2014/main" id="{1CA5C57C-0BB6-4312-AC7F-125BBC78FC78}"/>
              </a:ext>
            </a:extLst>
          </p:cNvPr>
          <p:cNvCxnSpPr>
            <a:cxnSpLocks/>
          </p:cNvCxnSpPr>
          <p:nvPr/>
        </p:nvCxnSpPr>
        <p:spPr>
          <a:xfrm>
            <a:off x="6185259" y="1082180"/>
            <a:ext cx="85424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4" name="Conector recto 193">
            <a:extLst>
              <a:ext uri="{FF2B5EF4-FFF2-40B4-BE49-F238E27FC236}">
                <a16:creationId xmlns:a16="http://schemas.microsoft.com/office/drawing/2014/main" id="{8D8B2E1C-A60F-43E4-946A-B96A69CD22AC}"/>
              </a:ext>
            </a:extLst>
          </p:cNvPr>
          <p:cNvCxnSpPr>
            <a:cxnSpLocks/>
          </p:cNvCxnSpPr>
          <p:nvPr/>
        </p:nvCxnSpPr>
        <p:spPr>
          <a:xfrm>
            <a:off x="6244259" y="1826167"/>
            <a:ext cx="85424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Conector recto 194">
            <a:extLst>
              <a:ext uri="{FF2B5EF4-FFF2-40B4-BE49-F238E27FC236}">
                <a16:creationId xmlns:a16="http://schemas.microsoft.com/office/drawing/2014/main" id="{021D6E8D-D250-4E8F-A456-DE7A48F4A503}"/>
              </a:ext>
            </a:extLst>
          </p:cNvPr>
          <p:cNvCxnSpPr>
            <a:cxnSpLocks/>
          </p:cNvCxnSpPr>
          <p:nvPr/>
        </p:nvCxnSpPr>
        <p:spPr>
          <a:xfrm>
            <a:off x="6320304" y="4920035"/>
            <a:ext cx="85424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6" name="Conector recto 195">
            <a:extLst>
              <a:ext uri="{FF2B5EF4-FFF2-40B4-BE49-F238E27FC236}">
                <a16:creationId xmlns:a16="http://schemas.microsoft.com/office/drawing/2014/main" id="{4BA60219-C237-40FC-A58E-A47ACD4F83AE}"/>
              </a:ext>
            </a:extLst>
          </p:cNvPr>
          <p:cNvCxnSpPr>
            <a:cxnSpLocks/>
          </p:cNvCxnSpPr>
          <p:nvPr/>
        </p:nvCxnSpPr>
        <p:spPr>
          <a:xfrm>
            <a:off x="6320304" y="5806579"/>
            <a:ext cx="854243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7" name="CuadroTexto 196">
            <a:extLst>
              <a:ext uri="{FF2B5EF4-FFF2-40B4-BE49-F238E27FC236}">
                <a16:creationId xmlns:a16="http://schemas.microsoft.com/office/drawing/2014/main" id="{A31E8EDC-1DC2-4EEB-919C-6E04B2D0A26A}"/>
              </a:ext>
            </a:extLst>
          </p:cNvPr>
          <p:cNvSpPr txBox="1"/>
          <p:nvPr/>
        </p:nvSpPr>
        <p:spPr>
          <a:xfrm>
            <a:off x="3075581" y="360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0</a:t>
            </a:r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8B6E36F3-EB6E-4D0A-A7BC-2D75150C195F}"/>
              </a:ext>
            </a:extLst>
          </p:cNvPr>
          <p:cNvSpPr txBox="1"/>
          <p:nvPr/>
        </p:nvSpPr>
        <p:spPr>
          <a:xfrm>
            <a:off x="3050936" y="10849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</a:t>
            </a:r>
          </a:p>
        </p:txBody>
      </p:sp>
      <p:sp>
        <p:nvSpPr>
          <p:cNvPr id="199" name="CuadroTexto 198">
            <a:extLst>
              <a:ext uri="{FF2B5EF4-FFF2-40B4-BE49-F238E27FC236}">
                <a16:creationId xmlns:a16="http://schemas.microsoft.com/office/drawing/2014/main" id="{7079E225-F810-4BCD-85E4-EDD962B8D862}"/>
              </a:ext>
            </a:extLst>
          </p:cNvPr>
          <p:cNvSpPr txBox="1"/>
          <p:nvPr/>
        </p:nvSpPr>
        <p:spPr>
          <a:xfrm>
            <a:off x="3075581" y="416922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m-2</a:t>
            </a:r>
          </a:p>
        </p:txBody>
      </p:sp>
      <p:sp>
        <p:nvSpPr>
          <p:cNvPr id="200" name="CuadroTexto 199">
            <a:extLst>
              <a:ext uri="{FF2B5EF4-FFF2-40B4-BE49-F238E27FC236}">
                <a16:creationId xmlns:a16="http://schemas.microsoft.com/office/drawing/2014/main" id="{2DFA7A12-9467-4341-92B9-9B7BA27AE000}"/>
              </a:ext>
            </a:extLst>
          </p:cNvPr>
          <p:cNvSpPr txBox="1"/>
          <p:nvPr/>
        </p:nvSpPr>
        <p:spPr>
          <a:xfrm>
            <a:off x="3045729" y="497241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m-1</a:t>
            </a:r>
          </a:p>
        </p:txBody>
      </p:sp>
      <p:cxnSp>
        <p:nvCxnSpPr>
          <p:cNvPr id="202" name="Conector recto de flecha 201">
            <a:extLst>
              <a:ext uri="{FF2B5EF4-FFF2-40B4-BE49-F238E27FC236}">
                <a16:creationId xmlns:a16="http://schemas.microsoft.com/office/drawing/2014/main" id="{203FF465-ED79-4248-BD96-68EFB89E4FFE}"/>
              </a:ext>
            </a:extLst>
          </p:cNvPr>
          <p:cNvCxnSpPr>
            <a:cxnSpLocks/>
          </p:cNvCxnSpPr>
          <p:nvPr/>
        </p:nvCxnSpPr>
        <p:spPr>
          <a:xfrm>
            <a:off x="1510018" y="2122415"/>
            <a:ext cx="5872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cto de flecha 203">
            <a:extLst>
              <a:ext uri="{FF2B5EF4-FFF2-40B4-BE49-F238E27FC236}">
                <a16:creationId xmlns:a16="http://schemas.microsoft.com/office/drawing/2014/main" id="{1EC90654-599E-4638-8516-46E375F0225C}"/>
              </a:ext>
            </a:extLst>
          </p:cNvPr>
          <p:cNvCxnSpPr>
            <a:cxnSpLocks/>
          </p:cNvCxnSpPr>
          <p:nvPr/>
        </p:nvCxnSpPr>
        <p:spPr>
          <a:xfrm>
            <a:off x="1510018" y="2450983"/>
            <a:ext cx="5872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de flecha 204">
            <a:extLst>
              <a:ext uri="{FF2B5EF4-FFF2-40B4-BE49-F238E27FC236}">
                <a16:creationId xmlns:a16="http://schemas.microsoft.com/office/drawing/2014/main" id="{7BF3FCCC-E64E-40F4-A504-0774BDFB3272}"/>
              </a:ext>
            </a:extLst>
          </p:cNvPr>
          <p:cNvCxnSpPr>
            <a:cxnSpLocks/>
          </p:cNvCxnSpPr>
          <p:nvPr/>
        </p:nvCxnSpPr>
        <p:spPr>
          <a:xfrm>
            <a:off x="1510018" y="3197810"/>
            <a:ext cx="5872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de flecha 205">
            <a:extLst>
              <a:ext uri="{FF2B5EF4-FFF2-40B4-BE49-F238E27FC236}">
                <a16:creationId xmlns:a16="http://schemas.microsoft.com/office/drawing/2014/main" id="{6A217CA6-7E80-4082-A736-DDF5378726EC}"/>
              </a:ext>
            </a:extLst>
          </p:cNvPr>
          <p:cNvCxnSpPr>
            <a:cxnSpLocks/>
          </p:cNvCxnSpPr>
          <p:nvPr/>
        </p:nvCxnSpPr>
        <p:spPr>
          <a:xfrm>
            <a:off x="1510018" y="3575108"/>
            <a:ext cx="5872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E3A7DE79-B333-4F57-B456-F5E4ABD5113F}"/>
              </a:ext>
            </a:extLst>
          </p:cNvPr>
          <p:cNvSpPr txBox="1"/>
          <p:nvPr/>
        </p:nvSpPr>
        <p:spPr>
          <a:xfrm>
            <a:off x="1331383" y="1826167"/>
            <a:ext cx="47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A0</a:t>
            </a:r>
          </a:p>
        </p:txBody>
      </p:sp>
      <p:sp>
        <p:nvSpPr>
          <p:cNvPr id="208" name="CuadroTexto 207">
            <a:extLst>
              <a:ext uri="{FF2B5EF4-FFF2-40B4-BE49-F238E27FC236}">
                <a16:creationId xmlns:a16="http://schemas.microsoft.com/office/drawing/2014/main" id="{D2BC6EDA-7CCD-47CD-83EC-1F2A92A522B1}"/>
              </a:ext>
            </a:extLst>
          </p:cNvPr>
          <p:cNvSpPr txBox="1"/>
          <p:nvPr/>
        </p:nvSpPr>
        <p:spPr>
          <a:xfrm>
            <a:off x="1315477" y="2138575"/>
            <a:ext cx="47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A1</a:t>
            </a:r>
          </a:p>
        </p:txBody>
      </p:sp>
      <p:sp>
        <p:nvSpPr>
          <p:cNvPr id="209" name="CuadroTexto 208">
            <a:extLst>
              <a:ext uri="{FF2B5EF4-FFF2-40B4-BE49-F238E27FC236}">
                <a16:creationId xmlns:a16="http://schemas.microsoft.com/office/drawing/2014/main" id="{180688CF-51DC-4EFA-8A78-70984A454FC0}"/>
              </a:ext>
            </a:extLst>
          </p:cNvPr>
          <p:cNvSpPr txBox="1"/>
          <p:nvPr/>
        </p:nvSpPr>
        <p:spPr>
          <a:xfrm>
            <a:off x="1274714" y="2885204"/>
            <a:ext cx="62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An-2</a:t>
            </a:r>
          </a:p>
        </p:txBody>
      </p:sp>
      <p:sp>
        <p:nvSpPr>
          <p:cNvPr id="210" name="CuadroTexto 209">
            <a:extLst>
              <a:ext uri="{FF2B5EF4-FFF2-40B4-BE49-F238E27FC236}">
                <a16:creationId xmlns:a16="http://schemas.microsoft.com/office/drawing/2014/main" id="{B8F18D3F-77FC-430B-835D-9043C63BA971}"/>
              </a:ext>
            </a:extLst>
          </p:cNvPr>
          <p:cNvSpPr txBox="1"/>
          <p:nvPr/>
        </p:nvSpPr>
        <p:spPr>
          <a:xfrm>
            <a:off x="1266773" y="3262501"/>
            <a:ext cx="62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An-1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CuadroTexto 210">
                <a:extLst>
                  <a:ext uri="{FF2B5EF4-FFF2-40B4-BE49-F238E27FC236}">
                    <a16:creationId xmlns:a16="http://schemas.microsoft.com/office/drawing/2014/main" id="{C38B979C-FA0A-4D82-B399-352414EA77F7}"/>
                  </a:ext>
                </a:extLst>
              </p:cNvPr>
              <p:cNvSpPr txBox="1"/>
              <p:nvPr/>
            </p:nvSpPr>
            <p:spPr>
              <a:xfrm>
                <a:off x="2397187" y="5891098"/>
                <a:ext cx="986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1" name="CuadroTexto 210">
                <a:extLst>
                  <a:ext uri="{FF2B5EF4-FFF2-40B4-BE49-F238E27FC236}">
                    <a16:creationId xmlns:a16="http://schemas.microsoft.com/office/drawing/2014/main" id="{C38B979C-FA0A-4D82-B399-352414EA7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187" y="5891098"/>
                <a:ext cx="98655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Conector recto 212">
            <a:extLst>
              <a:ext uri="{FF2B5EF4-FFF2-40B4-BE49-F238E27FC236}">
                <a16:creationId xmlns:a16="http://schemas.microsoft.com/office/drawing/2014/main" id="{F5FC236F-7F77-4C1F-9602-0AB24636B911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4054148" y="1082180"/>
            <a:ext cx="189725" cy="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6" name="Conector recto 215">
            <a:extLst>
              <a:ext uri="{FF2B5EF4-FFF2-40B4-BE49-F238E27FC236}">
                <a16:creationId xmlns:a16="http://schemas.microsoft.com/office/drawing/2014/main" id="{3C52462C-BCAD-487A-B39B-C1EAB60E1B0B}"/>
              </a:ext>
            </a:extLst>
          </p:cNvPr>
          <p:cNvCxnSpPr>
            <a:cxnSpLocks/>
          </p:cNvCxnSpPr>
          <p:nvPr/>
        </p:nvCxnSpPr>
        <p:spPr>
          <a:xfrm flipH="1">
            <a:off x="4054148" y="1847056"/>
            <a:ext cx="189725" cy="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7" name="Conector recto 216">
            <a:extLst>
              <a:ext uri="{FF2B5EF4-FFF2-40B4-BE49-F238E27FC236}">
                <a16:creationId xmlns:a16="http://schemas.microsoft.com/office/drawing/2014/main" id="{5831160B-2CDD-47DE-A7D5-F90F3DEAB039}"/>
              </a:ext>
            </a:extLst>
          </p:cNvPr>
          <p:cNvCxnSpPr>
            <a:cxnSpLocks/>
          </p:cNvCxnSpPr>
          <p:nvPr/>
        </p:nvCxnSpPr>
        <p:spPr>
          <a:xfrm flipH="1">
            <a:off x="4047192" y="4959156"/>
            <a:ext cx="189725" cy="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8" name="Conector recto 217">
            <a:extLst>
              <a:ext uri="{FF2B5EF4-FFF2-40B4-BE49-F238E27FC236}">
                <a16:creationId xmlns:a16="http://schemas.microsoft.com/office/drawing/2014/main" id="{C4C470A3-37CD-4FC1-8486-139958E1A340}"/>
              </a:ext>
            </a:extLst>
          </p:cNvPr>
          <p:cNvCxnSpPr>
            <a:cxnSpLocks/>
          </p:cNvCxnSpPr>
          <p:nvPr/>
        </p:nvCxnSpPr>
        <p:spPr>
          <a:xfrm flipH="1">
            <a:off x="4056404" y="5789774"/>
            <a:ext cx="189725" cy="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0" name="Conector recto 219">
            <a:extLst>
              <a:ext uri="{FF2B5EF4-FFF2-40B4-BE49-F238E27FC236}">
                <a16:creationId xmlns:a16="http://schemas.microsoft.com/office/drawing/2014/main" id="{4D3572AE-3198-4338-9928-BC48186C394A}"/>
              </a:ext>
            </a:extLst>
          </p:cNvPr>
          <p:cNvCxnSpPr>
            <a:cxnSpLocks/>
          </p:cNvCxnSpPr>
          <p:nvPr/>
        </p:nvCxnSpPr>
        <p:spPr>
          <a:xfrm flipV="1">
            <a:off x="4047192" y="483390"/>
            <a:ext cx="6956" cy="53077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Conector recto 221">
            <a:extLst>
              <a:ext uri="{FF2B5EF4-FFF2-40B4-BE49-F238E27FC236}">
                <a16:creationId xmlns:a16="http://schemas.microsoft.com/office/drawing/2014/main" id="{59F5D8B0-F9AD-4B21-A15A-DC387707D9D8}"/>
              </a:ext>
            </a:extLst>
          </p:cNvPr>
          <p:cNvCxnSpPr>
            <a:cxnSpLocks/>
          </p:cNvCxnSpPr>
          <p:nvPr/>
        </p:nvCxnSpPr>
        <p:spPr>
          <a:xfrm flipH="1">
            <a:off x="5112840" y="1097615"/>
            <a:ext cx="189725" cy="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3" name="Conector recto 222">
            <a:extLst>
              <a:ext uri="{FF2B5EF4-FFF2-40B4-BE49-F238E27FC236}">
                <a16:creationId xmlns:a16="http://schemas.microsoft.com/office/drawing/2014/main" id="{800F49B5-B4EA-4535-8880-A1B5F9CE0C04}"/>
              </a:ext>
            </a:extLst>
          </p:cNvPr>
          <p:cNvCxnSpPr>
            <a:cxnSpLocks/>
          </p:cNvCxnSpPr>
          <p:nvPr/>
        </p:nvCxnSpPr>
        <p:spPr>
          <a:xfrm flipH="1">
            <a:off x="5112840" y="1862491"/>
            <a:ext cx="189725" cy="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4" name="Conector recto 223">
            <a:extLst>
              <a:ext uri="{FF2B5EF4-FFF2-40B4-BE49-F238E27FC236}">
                <a16:creationId xmlns:a16="http://schemas.microsoft.com/office/drawing/2014/main" id="{F133D1C0-C91D-4944-B1C2-7CFA849039CE}"/>
              </a:ext>
            </a:extLst>
          </p:cNvPr>
          <p:cNvCxnSpPr>
            <a:cxnSpLocks/>
          </p:cNvCxnSpPr>
          <p:nvPr/>
        </p:nvCxnSpPr>
        <p:spPr>
          <a:xfrm flipH="1">
            <a:off x="5105884" y="4974591"/>
            <a:ext cx="189725" cy="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5" name="Conector recto 224">
            <a:extLst>
              <a:ext uri="{FF2B5EF4-FFF2-40B4-BE49-F238E27FC236}">
                <a16:creationId xmlns:a16="http://schemas.microsoft.com/office/drawing/2014/main" id="{EDB22E43-1468-4DF8-819B-A9896B45AFD4}"/>
              </a:ext>
            </a:extLst>
          </p:cNvPr>
          <p:cNvCxnSpPr>
            <a:cxnSpLocks/>
          </p:cNvCxnSpPr>
          <p:nvPr/>
        </p:nvCxnSpPr>
        <p:spPr>
          <a:xfrm flipH="1">
            <a:off x="5115096" y="5805209"/>
            <a:ext cx="189725" cy="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6" name="Conector recto 225">
            <a:extLst>
              <a:ext uri="{FF2B5EF4-FFF2-40B4-BE49-F238E27FC236}">
                <a16:creationId xmlns:a16="http://schemas.microsoft.com/office/drawing/2014/main" id="{30F2B849-1502-4E27-AC8F-5C1976E14364}"/>
              </a:ext>
            </a:extLst>
          </p:cNvPr>
          <p:cNvCxnSpPr>
            <a:cxnSpLocks/>
          </p:cNvCxnSpPr>
          <p:nvPr/>
        </p:nvCxnSpPr>
        <p:spPr>
          <a:xfrm flipV="1">
            <a:off x="5105884" y="498825"/>
            <a:ext cx="6956" cy="53077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8" name="Conector recto 227">
            <a:extLst>
              <a:ext uri="{FF2B5EF4-FFF2-40B4-BE49-F238E27FC236}">
                <a16:creationId xmlns:a16="http://schemas.microsoft.com/office/drawing/2014/main" id="{4A67F8E8-E695-411F-9400-4C45DAF3183F}"/>
              </a:ext>
            </a:extLst>
          </p:cNvPr>
          <p:cNvCxnSpPr>
            <a:cxnSpLocks/>
          </p:cNvCxnSpPr>
          <p:nvPr/>
        </p:nvCxnSpPr>
        <p:spPr>
          <a:xfrm>
            <a:off x="4047192" y="494950"/>
            <a:ext cx="532054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0" name="CuadroTexto 229">
            <a:extLst>
              <a:ext uri="{FF2B5EF4-FFF2-40B4-BE49-F238E27FC236}">
                <a16:creationId xmlns:a16="http://schemas.microsoft.com/office/drawing/2014/main" id="{DCD2221D-93AA-459A-A9D0-E01DFC1F5ACB}"/>
              </a:ext>
            </a:extLst>
          </p:cNvPr>
          <p:cNvSpPr txBox="1"/>
          <p:nvPr/>
        </p:nvSpPr>
        <p:spPr>
          <a:xfrm>
            <a:off x="9367736" y="31028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2"/>
                </a:solidFill>
              </a:rPr>
              <a:t>RD-</a:t>
            </a:r>
            <a:r>
              <a:rPr lang="es-AR" dirty="0" err="1">
                <a:solidFill>
                  <a:schemeClr val="accent2"/>
                </a:solidFill>
              </a:rPr>
              <a:t>nWR</a:t>
            </a:r>
            <a:endParaRPr lang="es-AR" dirty="0">
              <a:solidFill>
                <a:schemeClr val="accent2"/>
              </a:solidFill>
            </a:endParaRPr>
          </a:p>
        </p:txBody>
      </p:sp>
      <p:cxnSp>
        <p:nvCxnSpPr>
          <p:cNvPr id="231" name="Conector recto 230">
            <a:extLst>
              <a:ext uri="{FF2B5EF4-FFF2-40B4-BE49-F238E27FC236}">
                <a16:creationId xmlns:a16="http://schemas.microsoft.com/office/drawing/2014/main" id="{37D34E4E-34E6-4554-A977-1EDE6F13E499}"/>
              </a:ext>
            </a:extLst>
          </p:cNvPr>
          <p:cNvCxnSpPr>
            <a:cxnSpLocks/>
          </p:cNvCxnSpPr>
          <p:nvPr/>
        </p:nvCxnSpPr>
        <p:spPr>
          <a:xfrm flipH="1">
            <a:off x="7158573" y="1082180"/>
            <a:ext cx="189725" cy="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2" name="Conector recto 231">
            <a:extLst>
              <a:ext uri="{FF2B5EF4-FFF2-40B4-BE49-F238E27FC236}">
                <a16:creationId xmlns:a16="http://schemas.microsoft.com/office/drawing/2014/main" id="{90DC15B0-AD3B-4830-A26E-18F8EDFDAB38}"/>
              </a:ext>
            </a:extLst>
          </p:cNvPr>
          <p:cNvCxnSpPr>
            <a:cxnSpLocks/>
          </p:cNvCxnSpPr>
          <p:nvPr/>
        </p:nvCxnSpPr>
        <p:spPr>
          <a:xfrm flipH="1">
            <a:off x="7158573" y="1847056"/>
            <a:ext cx="189725" cy="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3" name="Conector recto 232">
            <a:extLst>
              <a:ext uri="{FF2B5EF4-FFF2-40B4-BE49-F238E27FC236}">
                <a16:creationId xmlns:a16="http://schemas.microsoft.com/office/drawing/2014/main" id="{4D1B72DA-F305-4A3C-B62E-80E4215DBCCE}"/>
              </a:ext>
            </a:extLst>
          </p:cNvPr>
          <p:cNvCxnSpPr>
            <a:cxnSpLocks/>
          </p:cNvCxnSpPr>
          <p:nvPr/>
        </p:nvCxnSpPr>
        <p:spPr>
          <a:xfrm flipH="1">
            <a:off x="7151617" y="4959156"/>
            <a:ext cx="189725" cy="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4" name="Conector recto 233">
            <a:extLst>
              <a:ext uri="{FF2B5EF4-FFF2-40B4-BE49-F238E27FC236}">
                <a16:creationId xmlns:a16="http://schemas.microsoft.com/office/drawing/2014/main" id="{A8B0E93B-6ABF-495B-B420-64B5E8A2A8E0}"/>
              </a:ext>
            </a:extLst>
          </p:cNvPr>
          <p:cNvCxnSpPr>
            <a:cxnSpLocks/>
          </p:cNvCxnSpPr>
          <p:nvPr/>
        </p:nvCxnSpPr>
        <p:spPr>
          <a:xfrm flipH="1">
            <a:off x="7160829" y="5789774"/>
            <a:ext cx="189725" cy="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5" name="Conector recto 234">
            <a:extLst>
              <a:ext uri="{FF2B5EF4-FFF2-40B4-BE49-F238E27FC236}">
                <a16:creationId xmlns:a16="http://schemas.microsoft.com/office/drawing/2014/main" id="{5D697AFA-FF56-4258-8FEA-5D07CD9A599E}"/>
              </a:ext>
            </a:extLst>
          </p:cNvPr>
          <p:cNvCxnSpPr>
            <a:cxnSpLocks/>
          </p:cNvCxnSpPr>
          <p:nvPr/>
        </p:nvCxnSpPr>
        <p:spPr>
          <a:xfrm flipV="1">
            <a:off x="7151617" y="483390"/>
            <a:ext cx="6956" cy="53077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6" name="Conector recto 235">
            <a:extLst>
              <a:ext uri="{FF2B5EF4-FFF2-40B4-BE49-F238E27FC236}">
                <a16:creationId xmlns:a16="http://schemas.microsoft.com/office/drawing/2014/main" id="{FE997310-2CCA-4C9C-BAA8-38444917898A}"/>
              </a:ext>
            </a:extLst>
          </p:cNvPr>
          <p:cNvCxnSpPr>
            <a:cxnSpLocks/>
          </p:cNvCxnSpPr>
          <p:nvPr/>
        </p:nvCxnSpPr>
        <p:spPr>
          <a:xfrm flipH="1">
            <a:off x="8192879" y="1082180"/>
            <a:ext cx="189725" cy="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7" name="Conector recto 236">
            <a:extLst>
              <a:ext uri="{FF2B5EF4-FFF2-40B4-BE49-F238E27FC236}">
                <a16:creationId xmlns:a16="http://schemas.microsoft.com/office/drawing/2014/main" id="{53C28595-DB30-428F-9EC3-D7DE0CAF7B92}"/>
              </a:ext>
            </a:extLst>
          </p:cNvPr>
          <p:cNvCxnSpPr>
            <a:cxnSpLocks/>
          </p:cNvCxnSpPr>
          <p:nvPr/>
        </p:nvCxnSpPr>
        <p:spPr>
          <a:xfrm flipH="1">
            <a:off x="8192879" y="1847056"/>
            <a:ext cx="189725" cy="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8" name="Conector recto 237">
            <a:extLst>
              <a:ext uri="{FF2B5EF4-FFF2-40B4-BE49-F238E27FC236}">
                <a16:creationId xmlns:a16="http://schemas.microsoft.com/office/drawing/2014/main" id="{491983BD-32B4-4DFA-8BFE-2D4CE34A77F5}"/>
              </a:ext>
            </a:extLst>
          </p:cNvPr>
          <p:cNvCxnSpPr>
            <a:cxnSpLocks/>
          </p:cNvCxnSpPr>
          <p:nvPr/>
        </p:nvCxnSpPr>
        <p:spPr>
          <a:xfrm flipH="1">
            <a:off x="8185923" y="4959156"/>
            <a:ext cx="189725" cy="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9" name="Conector recto 238">
            <a:extLst>
              <a:ext uri="{FF2B5EF4-FFF2-40B4-BE49-F238E27FC236}">
                <a16:creationId xmlns:a16="http://schemas.microsoft.com/office/drawing/2014/main" id="{FB1B58A1-3AC7-4B27-B501-065ADDF596B5}"/>
              </a:ext>
            </a:extLst>
          </p:cNvPr>
          <p:cNvCxnSpPr>
            <a:cxnSpLocks/>
          </p:cNvCxnSpPr>
          <p:nvPr/>
        </p:nvCxnSpPr>
        <p:spPr>
          <a:xfrm flipH="1">
            <a:off x="8195135" y="5789774"/>
            <a:ext cx="189725" cy="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0" name="Conector recto 239">
            <a:extLst>
              <a:ext uri="{FF2B5EF4-FFF2-40B4-BE49-F238E27FC236}">
                <a16:creationId xmlns:a16="http://schemas.microsoft.com/office/drawing/2014/main" id="{B988AAEF-80B9-4EAE-BA58-E1A3305CA74D}"/>
              </a:ext>
            </a:extLst>
          </p:cNvPr>
          <p:cNvCxnSpPr>
            <a:cxnSpLocks/>
          </p:cNvCxnSpPr>
          <p:nvPr/>
        </p:nvCxnSpPr>
        <p:spPr>
          <a:xfrm flipV="1">
            <a:off x="8185923" y="483390"/>
            <a:ext cx="6956" cy="53077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CuadroTexto 240">
                <a:extLst>
                  <a:ext uri="{FF2B5EF4-FFF2-40B4-BE49-F238E27FC236}">
                    <a16:creationId xmlns:a16="http://schemas.microsoft.com/office/drawing/2014/main" id="{FD55052D-69EC-463E-ADE9-4A045C416048}"/>
                  </a:ext>
                </a:extLst>
              </p:cNvPr>
              <p:cNvSpPr txBox="1"/>
              <p:nvPr/>
            </p:nvSpPr>
            <p:spPr>
              <a:xfrm>
                <a:off x="9765274" y="2543825"/>
                <a:ext cx="13372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Memoria de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AR" dirty="0"/>
                  <a:t> Bytes</a:t>
                </a:r>
              </a:p>
            </p:txBody>
          </p:sp>
        </mc:Choice>
        <mc:Fallback xmlns="">
          <p:sp>
            <p:nvSpPr>
              <p:cNvPr id="241" name="CuadroTexto 240">
                <a:extLst>
                  <a:ext uri="{FF2B5EF4-FFF2-40B4-BE49-F238E27FC236}">
                    <a16:creationId xmlns:a16="http://schemas.microsoft.com/office/drawing/2014/main" id="{FD55052D-69EC-463E-ADE9-4A045C416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5274" y="2543825"/>
                <a:ext cx="1337226" cy="646331"/>
              </a:xfrm>
              <a:prstGeom prst="rect">
                <a:avLst/>
              </a:prstGeom>
              <a:blipFill>
                <a:blip r:embed="rId3"/>
                <a:stretch>
                  <a:fillRect l="-4110" t="-4717" r="-3196" b="-1415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984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30638BB-A98C-4821-8981-BF3B32736E56}"/>
              </a:ext>
            </a:extLst>
          </p:cNvPr>
          <p:cNvSpPr txBox="1"/>
          <p:nvPr/>
        </p:nvSpPr>
        <p:spPr>
          <a:xfrm>
            <a:off x="4320330" y="604007"/>
            <a:ext cx="179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LÓGICA DEL CHIP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FA716D8-E4A7-41DE-9C2A-1A9E7D5D5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61" y="401937"/>
            <a:ext cx="10235677" cy="620341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DF3E393-8417-471F-9130-62C046EAAACC}"/>
              </a:ext>
            </a:extLst>
          </p:cNvPr>
          <p:cNvSpPr txBox="1"/>
          <p:nvPr/>
        </p:nvSpPr>
        <p:spPr>
          <a:xfrm>
            <a:off x="8190318" y="650173"/>
            <a:ext cx="3023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DRAM de 16 </a:t>
            </a:r>
            <a:r>
              <a:rPr lang="es-AR" dirty="0" err="1"/>
              <a:t>Mbits</a:t>
            </a:r>
            <a:r>
              <a:rPr lang="es-AR" dirty="0"/>
              <a:t> organizada</a:t>
            </a:r>
          </a:p>
          <a:p>
            <a:r>
              <a:rPr lang="es-AR" dirty="0"/>
              <a:t>Como 4Mbit x 4</a:t>
            </a:r>
          </a:p>
        </p:txBody>
      </p:sp>
    </p:spTree>
    <p:extLst>
      <p:ext uri="{BB962C8B-B14F-4D97-AF65-F5344CB8AC3E}">
        <p14:creationId xmlns:p14="http://schemas.microsoft.com/office/powerpoint/2010/main" val="121278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892</Words>
  <Application>Microsoft Office PowerPoint</Application>
  <PresentationFormat>Panorámica</PresentationFormat>
  <Paragraphs>208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Walter</dc:creator>
  <cp:lastModifiedBy>Walter</cp:lastModifiedBy>
  <cp:revision>61</cp:revision>
  <dcterms:created xsi:type="dcterms:W3CDTF">2020-08-28T21:06:36Z</dcterms:created>
  <dcterms:modified xsi:type="dcterms:W3CDTF">2020-09-02T16:11:58Z</dcterms:modified>
</cp:coreProperties>
</file>