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38" r:id="rId1"/>
  </p:sldMasterIdLst>
  <p:sldIdLst>
    <p:sldId id="256" r:id="rId2"/>
    <p:sldId id="257" r:id="rId3"/>
    <p:sldId id="286" r:id="rId4"/>
    <p:sldId id="287" r:id="rId5"/>
    <p:sldId id="288" r:id="rId6"/>
    <p:sldId id="289" r:id="rId7"/>
    <p:sldId id="290" r:id="rId8"/>
    <p:sldId id="291" r:id="rId9"/>
    <p:sldId id="292" r:id="rId10"/>
    <p:sldId id="258" r:id="rId11"/>
    <p:sldId id="282" r:id="rId12"/>
    <p:sldId id="283" r:id="rId13"/>
    <p:sldId id="284" r:id="rId14"/>
    <p:sldId id="285" r:id="rId15"/>
    <p:sldId id="259" r:id="rId16"/>
    <p:sldId id="260" r:id="rId17"/>
    <p:sldId id="261" r:id="rId18"/>
    <p:sldId id="262" r:id="rId19"/>
    <p:sldId id="263" r:id="rId20"/>
    <p:sldId id="264" r:id="rId21"/>
    <p:sldId id="266" r:id="rId22"/>
    <p:sldId id="265"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p:cViewPr varScale="1">
        <p:scale>
          <a:sx n="106" d="100"/>
          <a:sy n="106" d="100"/>
        </p:scale>
        <p:origin x="18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_tradnl"/>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s-ES_tradnl"/>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1F1817D-6BE2-B749-9D44-ED81DD766696}" type="slidenum">
              <a:rPr lang="es-ES_tradnl" altLang="es-AR" smtClean="0"/>
              <a:pPr/>
              <a:t>‹Nº›</a:t>
            </a:fld>
            <a:endParaRPr lang="es-ES_tradnl" altLang="es-AR"/>
          </a:p>
        </p:txBody>
      </p:sp>
    </p:spTree>
    <p:extLst>
      <p:ext uri="{BB962C8B-B14F-4D97-AF65-F5344CB8AC3E}">
        <p14:creationId xmlns:p14="http://schemas.microsoft.com/office/powerpoint/2010/main" val="3028593877"/>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9" name="Slide Number Placeholder 8"/>
          <p:cNvSpPr>
            <a:spLocks noGrp="1"/>
          </p:cNvSpPr>
          <p:nvPr>
            <p:ph type="sldNum" sz="quarter" idx="12"/>
          </p:nvPr>
        </p:nvSpPr>
        <p:spPr/>
        <p:txBody>
          <a:bodyPr/>
          <a:lstStyle/>
          <a:p>
            <a:fld id="{38FF8BAE-EAE8-5747-807D-682784D2EC17}" type="slidenum">
              <a:rPr lang="es-ES_tradnl" altLang="es-AR" smtClean="0"/>
              <a:pPr/>
              <a:t>‹Nº›</a:t>
            </a:fld>
            <a:endParaRPr lang="es-ES_tradnl" altLang="es-AR"/>
          </a:p>
        </p:txBody>
      </p:sp>
    </p:spTree>
    <p:extLst>
      <p:ext uri="{BB962C8B-B14F-4D97-AF65-F5344CB8AC3E}">
        <p14:creationId xmlns:p14="http://schemas.microsoft.com/office/powerpoint/2010/main" val="276542422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9" name="Slide Number Placeholder 8"/>
          <p:cNvSpPr>
            <a:spLocks noGrp="1"/>
          </p:cNvSpPr>
          <p:nvPr>
            <p:ph type="sldNum" sz="quarter" idx="12"/>
          </p:nvPr>
        </p:nvSpPr>
        <p:spPr/>
        <p:txBody>
          <a:bodyPr/>
          <a:lstStyle/>
          <a:p>
            <a:fld id="{45682ACD-3157-6F48-AC11-3C54AEB95606}" type="slidenum">
              <a:rPr lang="es-ES_tradnl" altLang="es-AR" smtClean="0"/>
              <a:pPr/>
              <a:t>‹Nº›</a:t>
            </a:fld>
            <a:endParaRPr lang="es-ES_tradnl" altLang="es-AR"/>
          </a:p>
        </p:txBody>
      </p:sp>
    </p:spTree>
    <p:extLst>
      <p:ext uri="{BB962C8B-B14F-4D97-AF65-F5344CB8AC3E}">
        <p14:creationId xmlns:p14="http://schemas.microsoft.com/office/powerpoint/2010/main" val="3296568656"/>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9" name="Slide Number Placeholder 8"/>
          <p:cNvSpPr>
            <a:spLocks noGrp="1"/>
          </p:cNvSpPr>
          <p:nvPr>
            <p:ph type="sldNum" sz="quarter" idx="12"/>
          </p:nvPr>
        </p:nvSpPr>
        <p:spPr/>
        <p:txBody>
          <a:bodyPr/>
          <a:lstStyle/>
          <a:p>
            <a:fld id="{5824CDD8-BE2F-3F41-849D-862F9BFBC58E}" type="slidenum">
              <a:rPr lang="es-ES_tradnl" altLang="es-AR" smtClean="0"/>
              <a:pPr/>
              <a:t>‹Nº›</a:t>
            </a:fld>
            <a:endParaRPr lang="es-ES_tradnl" altLang="es-AR"/>
          </a:p>
        </p:txBody>
      </p:sp>
    </p:spTree>
    <p:extLst>
      <p:ext uri="{BB962C8B-B14F-4D97-AF65-F5344CB8AC3E}">
        <p14:creationId xmlns:p14="http://schemas.microsoft.com/office/powerpoint/2010/main" val="419079022"/>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s-ES_tradnl"/>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s-ES_tradnl"/>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474EA2C-4689-C349-9CA5-1F551788F18A}" type="slidenum">
              <a:rPr lang="es-ES_tradnl" altLang="es-AR" smtClean="0"/>
              <a:pPr/>
              <a:t>‹Nº›</a:t>
            </a:fld>
            <a:endParaRPr lang="es-ES_tradnl" altLang="es-AR"/>
          </a:p>
        </p:txBody>
      </p:sp>
    </p:spTree>
    <p:extLst>
      <p:ext uri="{BB962C8B-B14F-4D97-AF65-F5344CB8AC3E}">
        <p14:creationId xmlns:p14="http://schemas.microsoft.com/office/powerpoint/2010/main" val="2006620156"/>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pPr>
              <a:defRPr/>
            </a:pPr>
            <a:endParaRPr lang="es-ES_tradnl"/>
          </a:p>
        </p:txBody>
      </p:sp>
      <p:sp>
        <p:nvSpPr>
          <p:cNvPr id="6" name="Footer Placeholder 5"/>
          <p:cNvSpPr>
            <a:spLocks noGrp="1"/>
          </p:cNvSpPr>
          <p:nvPr>
            <p:ph type="ftr" sz="quarter" idx="11"/>
          </p:nvPr>
        </p:nvSpPr>
        <p:spPr/>
        <p:txBody>
          <a:bodyPr/>
          <a:lstStyle/>
          <a:p>
            <a:pPr>
              <a:defRPr/>
            </a:pPr>
            <a:endParaRPr lang="es-ES_tradnl"/>
          </a:p>
        </p:txBody>
      </p:sp>
      <p:sp>
        <p:nvSpPr>
          <p:cNvPr id="7" name="Slide Number Placeholder 6"/>
          <p:cNvSpPr>
            <a:spLocks noGrp="1"/>
          </p:cNvSpPr>
          <p:nvPr>
            <p:ph type="sldNum" sz="quarter" idx="12"/>
          </p:nvPr>
        </p:nvSpPr>
        <p:spPr/>
        <p:txBody>
          <a:bodyPr/>
          <a:lstStyle/>
          <a:p>
            <a:fld id="{5881BEA6-5BB3-0740-921E-E81107E52E0E}" type="slidenum">
              <a:rPr lang="es-ES_tradnl" altLang="es-AR" smtClean="0"/>
              <a:pPr/>
              <a:t>‹Nº›</a:t>
            </a:fld>
            <a:endParaRPr lang="es-ES_tradnl" altLang="es-AR"/>
          </a:p>
        </p:txBody>
      </p:sp>
    </p:spTree>
    <p:extLst>
      <p:ext uri="{BB962C8B-B14F-4D97-AF65-F5344CB8AC3E}">
        <p14:creationId xmlns:p14="http://schemas.microsoft.com/office/powerpoint/2010/main" val="1640701003"/>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pPr>
              <a:defRPr/>
            </a:pPr>
            <a:endParaRPr lang="es-ES_tradnl"/>
          </a:p>
        </p:txBody>
      </p:sp>
      <p:sp>
        <p:nvSpPr>
          <p:cNvPr id="8" name="Footer Placeholder 7"/>
          <p:cNvSpPr>
            <a:spLocks noGrp="1"/>
          </p:cNvSpPr>
          <p:nvPr>
            <p:ph type="ftr" sz="quarter" idx="11"/>
          </p:nvPr>
        </p:nvSpPr>
        <p:spPr/>
        <p:txBody>
          <a:bodyPr/>
          <a:lstStyle/>
          <a:p>
            <a:pPr>
              <a:defRPr/>
            </a:pPr>
            <a:endParaRPr lang="es-ES_tradnl"/>
          </a:p>
        </p:txBody>
      </p:sp>
      <p:sp>
        <p:nvSpPr>
          <p:cNvPr id="9" name="Slide Number Placeholder 8"/>
          <p:cNvSpPr>
            <a:spLocks noGrp="1"/>
          </p:cNvSpPr>
          <p:nvPr>
            <p:ph type="sldNum" sz="quarter" idx="12"/>
          </p:nvPr>
        </p:nvSpPr>
        <p:spPr/>
        <p:txBody>
          <a:bodyPr/>
          <a:lstStyle/>
          <a:p>
            <a:fld id="{0C2CBBD9-3290-0141-8F1C-9F6A62927B3D}" type="slidenum">
              <a:rPr lang="es-ES_tradnl" altLang="es-AR" smtClean="0"/>
              <a:pPr/>
              <a:t>‹Nº›</a:t>
            </a:fld>
            <a:endParaRPr lang="es-ES_tradnl" altLang="es-AR"/>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4119269612"/>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s-ES_tradnl"/>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s-ES_tradnl"/>
          </a:p>
        </p:txBody>
      </p:sp>
      <p:sp>
        <p:nvSpPr>
          <p:cNvPr id="5" name="Slide Number Placeholder 4"/>
          <p:cNvSpPr>
            <a:spLocks noGrp="1"/>
          </p:cNvSpPr>
          <p:nvPr>
            <p:ph type="sldNum" sz="quarter" idx="12"/>
          </p:nvPr>
        </p:nvSpPr>
        <p:spPr/>
        <p:txBody>
          <a:bodyPr/>
          <a:lstStyle/>
          <a:p>
            <a:fld id="{E06484CF-93C6-D34B-A67A-1FC2251B1EBC}" type="slidenum">
              <a:rPr lang="es-ES_tradnl" altLang="es-AR" smtClean="0"/>
              <a:pPr/>
              <a:t>‹Nº›</a:t>
            </a:fld>
            <a:endParaRPr lang="es-ES_tradnl" altLang="es-AR"/>
          </a:p>
        </p:txBody>
      </p:sp>
      <p:sp>
        <p:nvSpPr>
          <p:cNvPr id="6" name="Title 5"/>
          <p:cNvSpPr>
            <a:spLocks noGrp="1"/>
          </p:cNvSpPr>
          <p:nvPr>
            <p:ph type="title"/>
          </p:nvPr>
        </p:nvSpPr>
        <p:spPr/>
        <p:txBody>
          <a:bodyPr/>
          <a:lstStyle/>
          <a:p>
            <a:r>
              <a:rPr lang="es-MX"/>
              <a:t>Haz clic para modificar el estilo de título del patrón</a:t>
            </a:r>
            <a:endParaRPr lang="en-US"/>
          </a:p>
        </p:txBody>
      </p:sp>
    </p:spTree>
    <p:extLst>
      <p:ext uri="{BB962C8B-B14F-4D97-AF65-F5344CB8AC3E}">
        <p14:creationId xmlns:p14="http://schemas.microsoft.com/office/powerpoint/2010/main" val="421207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_tradnl"/>
          </a:p>
        </p:txBody>
      </p:sp>
      <p:sp>
        <p:nvSpPr>
          <p:cNvPr id="3" name="Footer Placeholder 2"/>
          <p:cNvSpPr>
            <a:spLocks noGrp="1"/>
          </p:cNvSpPr>
          <p:nvPr>
            <p:ph type="ftr" sz="quarter" idx="11"/>
          </p:nvPr>
        </p:nvSpPr>
        <p:spPr/>
        <p:txBody>
          <a:bodyPr/>
          <a:lstStyle/>
          <a:p>
            <a:pPr>
              <a:defRPr/>
            </a:pPr>
            <a:endParaRPr lang="es-ES_tradnl"/>
          </a:p>
        </p:txBody>
      </p:sp>
      <p:sp>
        <p:nvSpPr>
          <p:cNvPr id="4" name="Slide Number Placeholder 3"/>
          <p:cNvSpPr>
            <a:spLocks noGrp="1"/>
          </p:cNvSpPr>
          <p:nvPr>
            <p:ph type="sldNum" sz="quarter" idx="12"/>
          </p:nvPr>
        </p:nvSpPr>
        <p:spPr/>
        <p:txBody>
          <a:bodyPr/>
          <a:lstStyle/>
          <a:p>
            <a:fld id="{1E73F20B-17F6-9F44-9171-089C49A2156F}" type="slidenum">
              <a:rPr lang="es-ES_tradnl" altLang="es-AR" smtClean="0"/>
              <a:pPr/>
              <a:t>‹Nº›</a:t>
            </a:fld>
            <a:endParaRPr lang="es-ES_tradnl" altLang="es-AR"/>
          </a:p>
        </p:txBody>
      </p:sp>
    </p:spTree>
    <p:extLst>
      <p:ext uri="{BB962C8B-B14F-4D97-AF65-F5344CB8AC3E}">
        <p14:creationId xmlns:p14="http://schemas.microsoft.com/office/powerpoint/2010/main" val="282741108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pPr>
              <a:defRPr/>
            </a:pPr>
            <a:endParaRPr lang="es-ES_tradnl"/>
          </a:p>
        </p:txBody>
      </p:sp>
      <p:sp>
        <p:nvSpPr>
          <p:cNvPr id="10" name="Footer Placeholder 9"/>
          <p:cNvSpPr>
            <a:spLocks noGrp="1"/>
          </p:cNvSpPr>
          <p:nvPr>
            <p:ph type="ftr" sz="quarter" idx="11"/>
          </p:nvPr>
        </p:nvSpPr>
        <p:spPr/>
        <p:txBody>
          <a:bodyPr/>
          <a:lstStyle/>
          <a:p>
            <a:pPr>
              <a:defRPr/>
            </a:pPr>
            <a:endParaRPr lang="es-ES_tradnl"/>
          </a:p>
        </p:txBody>
      </p:sp>
      <p:sp>
        <p:nvSpPr>
          <p:cNvPr id="11" name="Slide Number Placeholder 10"/>
          <p:cNvSpPr>
            <a:spLocks noGrp="1"/>
          </p:cNvSpPr>
          <p:nvPr>
            <p:ph type="sldNum" sz="quarter" idx="12"/>
          </p:nvPr>
        </p:nvSpPr>
        <p:spPr/>
        <p:txBody>
          <a:bodyPr/>
          <a:lstStyle/>
          <a:p>
            <a:fld id="{A4DBF7E9-F308-CC4E-9A3F-4BA2A5B966B4}" type="slidenum">
              <a:rPr lang="es-ES_tradnl" altLang="es-AR" smtClean="0"/>
              <a:pPr/>
              <a:t>‹Nº›</a:t>
            </a:fld>
            <a:endParaRPr lang="es-ES_tradnl" altLang="es-AR"/>
          </a:p>
        </p:txBody>
      </p:sp>
    </p:spTree>
    <p:extLst>
      <p:ext uri="{BB962C8B-B14F-4D97-AF65-F5344CB8AC3E}">
        <p14:creationId xmlns:p14="http://schemas.microsoft.com/office/powerpoint/2010/main" val="1126060951"/>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MX"/>
              <a:t>Haz clic para modificar el estilo de título del patrón</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pPr>
              <a:defRPr/>
            </a:pPr>
            <a:endParaRPr lang="es-ES_tradnl"/>
          </a:p>
        </p:txBody>
      </p:sp>
      <p:sp>
        <p:nvSpPr>
          <p:cNvPr id="10" name="Slide Number Placeholder 9"/>
          <p:cNvSpPr>
            <a:spLocks noGrp="1"/>
          </p:cNvSpPr>
          <p:nvPr>
            <p:ph type="sldNum" sz="quarter" idx="12"/>
          </p:nvPr>
        </p:nvSpPr>
        <p:spPr/>
        <p:txBody>
          <a:bodyPr/>
          <a:lstStyle/>
          <a:p>
            <a:fld id="{9B5DD5D7-DB6E-124D-8C86-1263085D9C52}" type="slidenum">
              <a:rPr lang="es-ES_tradnl" altLang="es-AR" smtClean="0"/>
              <a:pPr/>
              <a:t>‹Nº›</a:t>
            </a:fld>
            <a:endParaRPr lang="es-ES_tradnl" altLang="es-AR"/>
          </a:p>
        </p:txBody>
      </p:sp>
    </p:spTree>
    <p:extLst>
      <p:ext uri="{BB962C8B-B14F-4D97-AF65-F5344CB8AC3E}">
        <p14:creationId xmlns:p14="http://schemas.microsoft.com/office/powerpoint/2010/main" val="32480644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s-ES_tradnl"/>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s-ES_tradnl"/>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06484CF-93C6-D34B-A67A-1FC2251B1EBC}" type="slidenum">
              <a:rPr lang="es-ES_tradnl" altLang="es-AR" smtClean="0"/>
              <a:pPr/>
              <a:t>‹Nº›</a:t>
            </a:fld>
            <a:endParaRPr lang="es-ES_tradnl" altLang="es-AR"/>
          </a:p>
        </p:txBody>
      </p:sp>
    </p:spTree>
    <p:extLst>
      <p:ext uri="{BB962C8B-B14F-4D97-AF65-F5344CB8AC3E}">
        <p14:creationId xmlns:p14="http://schemas.microsoft.com/office/powerpoint/2010/main" val="3747451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spd="med">
    <p:random/>
  </p:transition>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www.google.com.ar/imgres?imgurl=http://4.bp.blogspot.com/_U7jLIH62dzg/S8GVW_HJw4I/AAAAAAAALD0/cUWHYCbdnQ0/s400/PieDerecho.jpg&amp;imgrefurl=http://txoupirulo.blogspot.com/2010_06_01_archive.html&amp;usg=__GG0jhOjnKfQK6K3vXlK7D20yHJM=&amp;h=350&amp;w=400&amp;sz=15&amp;hl=es&amp;start=1&amp;zoom=1&amp;itbs=1&amp;tbnid=vZDDisorkPAlwM:&amp;tbnh=109&amp;tbnw=124&amp;prev=/images%3Fq%3Dpie%2Bderecho%26hl%3Des%26sa%3DG%26gbv%3D2%26tbs%3Disch:1&amp;ei=o02HTZqeE8HYgAfDxMHHB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AE08BE5-93F0-F75E-E916-5E3067A66763}"/>
              </a:ext>
            </a:extLst>
          </p:cNvPr>
          <p:cNvSpPr>
            <a:spLocks noGrp="1" noChangeArrowheads="1"/>
          </p:cNvSpPr>
          <p:nvPr>
            <p:ph type="ctrTitle"/>
          </p:nvPr>
        </p:nvSpPr>
        <p:spPr>
          <a:xfrm>
            <a:off x="2117725" y="798513"/>
            <a:ext cx="6867525" cy="420687"/>
          </a:xfrm>
        </p:spPr>
        <p:txBody>
          <a:bodyPr>
            <a:normAutofit fontScale="90000"/>
          </a:bodyPr>
          <a:lstStyle/>
          <a:p>
            <a:pPr eaLnBrk="1" hangingPunct="1"/>
            <a:endParaRPr lang="es-ES_tradnl" altLang="es-AR" sz="4000" b="1"/>
          </a:p>
        </p:txBody>
      </p:sp>
      <p:sp>
        <p:nvSpPr>
          <p:cNvPr id="5123" name="Rectangle 3">
            <a:extLst>
              <a:ext uri="{FF2B5EF4-FFF2-40B4-BE49-F238E27FC236}">
                <a16:creationId xmlns:a16="http://schemas.microsoft.com/office/drawing/2014/main" id="{48B0FF55-268E-3B76-A4E7-4CC498BE7430}"/>
              </a:ext>
            </a:extLst>
          </p:cNvPr>
          <p:cNvSpPr>
            <a:spLocks noGrp="1" noChangeArrowheads="1"/>
          </p:cNvSpPr>
          <p:nvPr>
            <p:ph type="subTitle" idx="1"/>
          </p:nvPr>
        </p:nvSpPr>
        <p:spPr>
          <a:xfrm>
            <a:off x="4876800" y="4368800"/>
            <a:ext cx="4259263" cy="742950"/>
          </a:xfrm>
          <a:ln w="9525"/>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1" hangingPunct="1"/>
            <a:r>
              <a:rPr lang="es-AR" altLang="es-AR" sz="2400">
                <a:latin typeface="Verdana" panose="020B0604030504040204" pitchFamily="34" charset="0"/>
              </a:rPr>
              <a:t>GESTION DE PROYECTO</a:t>
            </a:r>
            <a:endParaRPr lang="es-ES_tradnl" altLang="es-AR" sz="2400">
              <a:latin typeface="Verdana" panose="020B0604030504040204" pitchFamily="34" charset="0"/>
            </a:endParaRPr>
          </a:p>
        </p:txBody>
      </p:sp>
      <p:pic>
        <p:nvPicPr>
          <p:cNvPr id="3076" name="Picture 4" descr="j0287327">
            <a:extLst>
              <a:ext uri="{FF2B5EF4-FFF2-40B4-BE49-F238E27FC236}">
                <a16:creationId xmlns:a16="http://schemas.microsoft.com/office/drawing/2014/main" id="{39309120-C85C-4CA9-476C-E71364D16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33051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06537C0E-5D83-D0F6-DB01-AA4AE4751857}"/>
              </a:ext>
            </a:extLst>
          </p:cNvPr>
          <p:cNvSpPr txBox="1"/>
          <p:nvPr/>
        </p:nvSpPr>
        <p:spPr>
          <a:xfrm>
            <a:off x="9677400" y="4245429"/>
            <a:ext cx="184731" cy="369332"/>
          </a:xfrm>
          <a:prstGeom prst="rect">
            <a:avLst/>
          </a:prstGeom>
          <a:noFill/>
        </p:spPr>
        <p:txBody>
          <a:bodyPr wrap="none" rtlCol="0">
            <a:spAutoFit/>
          </a:bodyPr>
          <a:lstStyle/>
          <a:p>
            <a:endParaRPr lang="es-AR"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2000" fill="hold"/>
                                        <p:tgtEl>
                                          <p:spTgt spid="5122"/>
                                        </p:tgtEl>
                                        <p:attrNameLst>
                                          <p:attrName>ppt_w</p:attrName>
                                        </p:attrNameLst>
                                      </p:cBhvr>
                                      <p:tavLst>
                                        <p:tav tm="0">
                                          <p:val>
                                            <p:strVal val="#ppt_w"/>
                                          </p:val>
                                        </p:tav>
                                        <p:tav tm="100000">
                                          <p:val>
                                            <p:strVal val="#ppt_w"/>
                                          </p:val>
                                        </p:tav>
                                      </p:tavLst>
                                    </p:anim>
                                    <p:anim calcmode="lin" valueType="num">
                                      <p:cBhvr>
                                        <p:cTn id="8" dur="2000" fill="hold"/>
                                        <p:tgtEl>
                                          <p:spTgt spid="5122"/>
                                        </p:tgtEl>
                                        <p:attrNameLst>
                                          <p:attrName>ppt_h</p:attrName>
                                        </p:attrNameLst>
                                      </p:cBhvr>
                                      <p:tavLst>
                                        <p:tav tm="0">
                                          <p:val>
                                            <p:strVal val="#ppt_h"/>
                                          </p:val>
                                        </p:tav>
                                        <p:tav tm="30000">
                                          <p:val>
                                            <p:strVal val="#ppt_h/2"/>
                                          </p:val>
                                        </p:tav>
                                        <p:tav tm="40000">
                                          <p:val>
                                            <p:strVal val="#ppt_h"/>
                                          </p:val>
                                        </p:tav>
                                        <p:tav tm="50000">
                                          <p:val>
                                            <p:strVal val="#ppt_h/2"/>
                                          </p:val>
                                        </p:tav>
                                        <p:tav tm="60000">
                                          <p:val>
                                            <p:strVal val="#ppt_h"/>
                                          </p:val>
                                        </p:tav>
                                        <p:tav tm="69900">
                                          <p:val>
                                            <p:strVal val="#ppt_h/2"/>
                                          </p:val>
                                        </p:tav>
                                        <p:tav tm="80000">
                                          <p:val>
                                            <p:strVal val="#ppt_h"/>
                                          </p:val>
                                        </p:tav>
                                        <p:tav tm="100000">
                                          <p:val>
                                            <p:strVal val="#ppt_h"/>
                                          </p:val>
                                        </p:tav>
                                      </p:tavLst>
                                    </p:anim>
                                    <p:anim calcmode="lin" valueType="num">
                                      <p:cBhvr>
                                        <p:cTn id="9" dur="2000" fill="hold"/>
                                        <p:tgtEl>
                                          <p:spTgt spid="5122"/>
                                        </p:tgtEl>
                                        <p:attrNameLst>
                                          <p:attrName>ppt_x</p:attrName>
                                        </p:attrNameLst>
                                      </p:cBhvr>
                                      <p:tavLst>
                                        <p:tav tm="0">
                                          <p:val>
                                            <p:strVal val="#ppt_x-.4"/>
                                          </p:val>
                                        </p:tav>
                                        <p:tav tm="100000">
                                          <p:val>
                                            <p:strVal val="#ppt_x"/>
                                          </p:val>
                                        </p:tav>
                                      </p:tavLst>
                                    </p:anim>
                                    <p:anim calcmode="lin" valueType="num">
                                      <p:cBhvr>
                                        <p:cTn id="10" dur="2000" fill="hold"/>
                                        <p:tgtEl>
                                          <p:spTgt spid="5122"/>
                                        </p:tgtEl>
                                        <p:attrNameLst>
                                          <p:attrName>ppt_y</p:attrName>
                                        </p:attrNameLst>
                                      </p:cBhvr>
                                      <p:tavLst>
                                        <p:tav tm="0">
                                          <p:val>
                                            <p:strVal val="#ppt_y-.5"/>
                                          </p:val>
                                        </p:tav>
                                        <p:tav tm="20000">
                                          <p:val>
                                            <p:strVal val="#ppt_y-.2"/>
                                          </p:val>
                                        </p:tav>
                                        <p:tav tm="30000">
                                          <p:val>
                                            <p:strVal val="#ppt_y"/>
                                          </p:val>
                                        </p:tav>
                                        <p:tav tm="40000">
                                          <p:val>
                                            <p:strVal val="#ppt_y-.15"/>
                                          </p:val>
                                        </p:tav>
                                        <p:tav tm="50000">
                                          <p:val>
                                            <p:strVal val="#ppt_y"/>
                                          </p:val>
                                        </p:tav>
                                        <p:tav tm="60000">
                                          <p:val>
                                            <p:strVal val="#ppt_y-.1"/>
                                          </p:val>
                                        </p:tav>
                                        <p:tav tm="69900">
                                          <p:val>
                                            <p:strVal val="#ppt_y"/>
                                          </p:val>
                                        </p:tav>
                                        <p:tav tm="800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nodeType="clickEffect">
                                  <p:stCondLst>
                                    <p:cond delay="0"/>
                                  </p:stCondLst>
                                  <p:iterate type="lt">
                                    <p:tmPct val="10000"/>
                                  </p:iterate>
                                  <p:childTnLst>
                                    <p:set>
                                      <p:cBhvr>
                                        <p:cTn id="14" dur="1" fill="hold">
                                          <p:stCondLst>
                                            <p:cond delay="0"/>
                                          </p:stCondLst>
                                        </p:cTn>
                                        <p:tgtEl>
                                          <p:spTgt spid="5123">
                                            <p:txEl>
                                              <p:pRg st="0" end="0"/>
                                            </p:txEl>
                                          </p:spTgt>
                                        </p:tgtEl>
                                        <p:attrNameLst>
                                          <p:attrName>style.visibility</p:attrName>
                                        </p:attrNameLst>
                                      </p:cBhvr>
                                      <p:to>
                                        <p:strVal val="visible"/>
                                      </p:to>
                                    </p:set>
                                    <p:animEffect transition="in" filter="fade">
                                      <p:cBhvr>
                                        <p:cTn id="15" dur="500">
                                          <p:stCondLst>
                                            <p:cond delay="0"/>
                                          </p:stCondLst>
                                        </p:cTn>
                                        <p:tgtEl>
                                          <p:spTgt spid="5123">
                                            <p:txEl>
                                              <p:pRg st="0" end="0"/>
                                            </p:txEl>
                                          </p:spTgt>
                                        </p:tgtEl>
                                      </p:cBhvr>
                                    </p:animEffect>
                                    <p:anim calcmode="lin" valueType="num">
                                      <p:cBhvr>
                                        <p:cTn id="16" dur="500" fill="hold">
                                          <p:stCondLst>
                                            <p:cond delay="0"/>
                                          </p:stCondLst>
                                        </p:cTn>
                                        <p:tgtEl>
                                          <p:spTgt spid="5123">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2365FE-A870-7194-D33B-888BB7CFDD45}"/>
              </a:ext>
            </a:extLst>
          </p:cNvPr>
          <p:cNvSpPr>
            <a:spLocks noGrp="1" noChangeArrowheads="1"/>
          </p:cNvSpPr>
          <p:nvPr>
            <p:ph type="title"/>
          </p:nvPr>
        </p:nvSpPr>
        <p:spPr>
          <a:xfrm>
            <a:off x="304800" y="400050"/>
            <a:ext cx="9144000" cy="1200150"/>
          </a:xfrm>
        </p:spPr>
        <p:txBody>
          <a:bodyPr>
            <a:normAutofit fontScale="90000"/>
          </a:bodyPr>
          <a:lstStyle/>
          <a:p>
            <a:pPr eaLnBrk="1" hangingPunct="1"/>
            <a:br>
              <a:rPr lang="es-ES" altLang="es-AR" sz="3200">
                <a:latin typeface="Verdana" panose="020B0604030504040204" pitchFamily="34" charset="0"/>
              </a:rPr>
            </a:br>
            <a:br>
              <a:rPr lang="es-ES" altLang="es-AR" sz="3200">
                <a:latin typeface="Verdana" panose="020B0604030504040204" pitchFamily="34" charset="0"/>
              </a:rPr>
            </a:br>
            <a:br>
              <a:rPr lang="es-ES" altLang="es-AR" sz="3200">
                <a:latin typeface="Verdana" panose="020B0604030504040204" pitchFamily="34" charset="0"/>
              </a:rPr>
            </a:br>
            <a:br>
              <a:rPr lang="es-ES" altLang="es-AR" sz="3200">
                <a:latin typeface="Verdana" panose="020B0604030504040204" pitchFamily="34" charset="0"/>
              </a:rPr>
            </a:br>
            <a:r>
              <a:rPr lang="es-ES" altLang="es-AR" sz="3200">
                <a:latin typeface="Verdana" panose="020B0604030504040204" pitchFamily="34" charset="0"/>
              </a:rPr>
              <a:t> </a:t>
            </a:r>
            <a:r>
              <a:rPr lang="es-ES" altLang="es-AR" sz="3200">
                <a:solidFill>
                  <a:srgbClr val="002060"/>
                </a:solidFill>
                <a:latin typeface="Verdana" panose="020B0604030504040204" pitchFamily="34" charset="0"/>
              </a:rPr>
              <a:t>La gestión eficaz de la gestión de proyectos de software se enfoca sobre:</a:t>
            </a:r>
          </a:p>
        </p:txBody>
      </p:sp>
      <p:sp>
        <p:nvSpPr>
          <p:cNvPr id="11267" name="Rectangle 3">
            <a:extLst>
              <a:ext uri="{FF2B5EF4-FFF2-40B4-BE49-F238E27FC236}">
                <a16:creationId xmlns:a16="http://schemas.microsoft.com/office/drawing/2014/main" id="{CEA2E598-A730-5763-BE2B-AD1F670AE3BA}"/>
              </a:ext>
            </a:extLst>
          </p:cNvPr>
          <p:cNvSpPr>
            <a:spLocks noGrp="1" noChangeArrowheads="1"/>
          </p:cNvSpPr>
          <p:nvPr>
            <p:ph idx="1"/>
          </p:nvPr>
        </p:nvSpPr>
        <p:spPr>
          <a:xfrm>
            <a:off x="914400" y="1981200"/>
            <a:ext cx="7696200" cy="4419600"/>
          </a:xfrm>
        </p:spPr>
        <p:txBody>
          <a:bodyPr/>
          <a:lstStyle/>
          <a:p>
            <a:pPr marL="822325" lvl="1" eaLnBrk="1" hangingPunct="1"/>
            <a:r>
              <a:rPr lang="es-ES" altLang="es-AR" sz="2800">
                <a:latin typeface="Verdana" panose="020B0604030504040204" pitchFamily="34" charset="0"/>
              </a:rPr>
              <a:t>PERSONAS</a:t>
            </a:r>
          </a:p>
        </p:txBody>
      </p:sp>
      <p:pic>
        <p:nvPicPr>
          <p:cNvPr id="12292" name="Picture 6" descr="grupo-personas-chica">
            <a:extLst>
              <a:ext uri="{FF2B5EF4-FFF2-40B4-BE49-F238E27FC236}">
                <a16:creationId xmlns:a16="http://schemas.microsoft.com/office/drawing/2014/main" id="{D1A89875-4635-2E1D-C892-C896E4179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54006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p:cTn id="13" dur="500" fill="hold"/>
                                        <p:tgtEl>
                                          <p:spTgt spid="1126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126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06140F3-7592-7B16-7D60-FF4660311B40}"/>
              </a:ext>
            </a:extLst>
          </p:cNvPr>
          <p:cNvSpPr>
            <a:spLocks noGrp="1" noChangeArrowheads="1"/>
          </p:cNvSpPr>
          <p:nvPr>
            <p:ph type="title"/>
          </p:nvPr>
        </p:nvSpPr>
        <p:spPr/>
        <p:txBody>
          <a:bodyPr/>
          <a:lstStyle/>
          <a:p>
            <a:pPr eaLnBrk="1" hangingPunct="1"/>
            <a:endParaRPr lang="es-ES_tradnl" altLang="es-AR"/>
          </a:p>
        </p:txBody>
      </p:sp>
      <p:sp>
        <p:nvSpPr>
          <p:cNvPr id="13315" name="Rectangle 3">
            <a:extLst>
              <a:ext uri="{FF2B5EF4-FFF2-40B4-BE49-F238E27FC236}">
                <a16:creationId xmlns:a16="http://schemas.microsoft.com/office/drawing/2014/main" id="{18E49D79-2E05-3002-DDF0-6BC8F47D067B}"/>
              </a:ext>
            </a:extLst>
          </p:cNvPr>
          <p:cNvSpPr>
            <a:spLocks noGrp="1" noChangeArrowheads="1"/>
          </p:cNvSpPr>
          <p:nvPr>
            <p:ph idx="1"/>
          </p:nvPr>
        </p:nvSpPr>
        <p:spPr/>
        <p:txBody>
          <a:bodyPr/>
          <a:lstStyle/>
          <a:p>
            <a:pPr eaLnBrk="1" hangingPunct="1"/>
            <a:r>
              <a:rPr lang="es-AR" altLang="es-AR">
                <a:latin typeface="Verdana" panose="020B0604030504040204" pitchFamily="34" charset="0"/>
              </a:rPr>
              <a:t>PRODUCTO</a:t>
            </a:r>
            <a:endParaRPr lang="es-ES_tradnl" altLang="es-AR">
              <a:latin typeface="Verdana" panose="020B0604030504040204" pitchFamily="34" charset="0"/>
            </a:endParaRPr>
          </a:p>
        </p:txBody>
      </p:sp>
      <p:pic>
        <p:nvPicPr>
          <p:cNvPr id="13316" name="Picture 6" descr="Productos-02">
            <a:extLst>
              <a:ext uri="{FF2B5EF4-FFF2-40B4-BE49-F238E27FC236}">
                <a16:creationId xmlns:a16="http://schemas.microsoft.com/office/drawing/2014/main" id="{8C97435C-08E1-D1FC-5A36-9545525E3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0"/>
            <a:ext cx="43307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3FD3B9A-F863-F993-0799-7F829358237A}"/>
              </a:ext>
            </a:extLst>
          </p:cNvPr>
          <p:cNvSpPr>
            <a:spLocks noGrp="1" noChangeArrowheads="1"/>
          </p:cNvSpPr>
          <p:nvPr>
            <p:ph type="title"/>
          </p:nvPr>
        </p:nvSpPr>
        <p:spPr/>
        <p:txBody>
          <a:bodyPr/>
          <a:lstStyle/>
          <a:p>
            <a:pPr eaLnBrk="1" hangingPunct="1"/>
            <a:endParaRPr lang="es-ES_tradnl" altLang="es-AR"/>
          </a:p>
        </p:txBody>
      </p:sp>
      <p:sp>
        <p:nvSpPr>
          <p:cNvPr id="14339" name="Rectangle 3">
            <a:extLst>
              <a:ext uri="{FF2B5EF4-FFF2-40B4-BE49-F238E27FC236}">
                <a16:creationId xmlns:a16="http://schemas.microsoft.com/office/drawing/2014/main" id="{0F414F66-1DF9-F4C2-44F7-FE312F7DBBFD}"/>
              </a:ext>
            </a:extLst>
          </p:cNvPr>
          <p:cNvSpPr>
            <a:spLocks noGrp="1" noChangeArrowheads="1"/>
          </p:cNvSpPr>
          <p:nvPr>
            <p:ph idx="1"/>
          </p:nvPr>
        </p:nvSpPr>
        <p:spPr/>
        <p:txBody>
          <a:bodyPr/>
          <a:lstStyle/>
          <a:p>
            <a:pPr eaLnBrk="1" hangingPunct="1"/>
            <a:r>
              <a:rPr lang="es-AR" altLang="es-AR">
                <a:latin typeface="Verdana" panose="020B0604030504040204" pitchFamily="34" charset="0"/>
              </a:rPr>
              <a:t>PROCESO</a:t>
            </a:r>
            <a:endParaRPr lang="es-ES_tradnl" altLang="es-AR">
              <a:latin typeface="Verdana" panose="020B0604030504040204" pitchFamily="34" charset="0"/>
            </a:endParaRPr>
          </a:p>
        </p:txBody>
      </p:sp>
      <p:sp>
        <p:nvSpPr>
          <p:cNvPr id="14340" name="Rectangle 4">
            <a:extLst>
              <a:ext uri="{FF2B5EF4-FFF2-40B4-BE49-F238E27FC236}">
                <a16:creationId xmlns:a16="http://schemas.microsoft.com/office/drawing/2014/main" id="{E8DAA58D-8044-6418-E259-6834D42D60C7}"/>
              </a:ext>
            </a:extLst>
          </p:cNvPr>
          <p:cNvSpPr>
            <a:spLocks noChangeArrowheads="1"/>
          </p:cNvSpPr>
          <p:nvPr/>
        </p:nvSpPr>
        <p:spPr bwMode="auto">
          <a:xfrm>
            <a:off x="2286000" y="2422525"/>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Times New Roman" panose="02020603050405020304" pitchFamily="18" charset="0"/>
              </a:defRPr>
            </a:lvl1pPr>
            <a:lvl2pPr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lvl="1" eaLnBrk="1" hangingPunct="1"/>
            <a:endParaRPr kumimoji="0" lang="es-ES_tradnl" altLang="es-AR"/>
          </a:p>
        </p:txBody>
      </p:sp>
      <p:pic>
        <p:nvPicPr>
          <p:cNvPr id="14341" name="Picture 5" descr="arquitectura-desarrollo-de-software">
            <a:extLst>
              <a:ext uri="{FF2B5EF4-FFF2-40B4-BE49-F238E27FC236}">
                <a16:creationId xmlns:a16="http://schemas.microsoft.com/office/drawing/2014/main" id="{CF20CC6E-430E-EB1E-F4CD-2258A1B4B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6091238"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DEA7F1D-F3CC-EDB1-8E6F-F7FA0C7A03CF}"/>
              </a:ext>
            </a:extLst>
          </p:cNvPr>
          <p:cNvSpPr>
            <a:spLocks noGrp="1" noChangeArrowheads="1"/>
          </p:cNvSpPr>
          <p:nvPr>
            <p:ph type="title"/>
          </p:nvPr>
        </p:nvSpPr>
        <p:spPr/>
        <p:txBody>
          <a:bodyPr/>
          <a:lstStyle/>
          <a:p>
            <a:pPr eaLnBrk="1" hangingPunct="1"/>
            <a:endParaRPr lang="es-ES_tradnl" altLang="es-AR"/>
          </a:p>
        </p:txBody>
      </p:sp>
      <p:sp>
        <p:nvSpPr>
          <p:cNvPr id="15363" name="Rectangle 3">
            <a:extLst>
              <a:ext uri="{FF2B5EF4-FFF2-40B4-BE49-F238E27FC236}">
                <a16:creationId xmlns:a16="http://schemas.microsoft.com/office/drawing/2014/main" id="{4EED3DEF-B070-38E0-0A10-0ADFDB2CC570}"/>
              </a:ext>
            </a:extLst>
          </p:cNvPr>
          <p:cNvSpPr>
            <a:spLocks noGrp="1" noChangeArrowheads="1"/>
          </p:cNvSpPr>
          <p:nvPr>
            <p:ph idx="1"/>
          </p:nvPr>
        </p:nvSpPr>
        <p:spPr/>
        <p:txBody>
          <a:bodyPr/>
          <a:lstStyle/>
          <a:p>
            <a:pPr lvl="1" eaLnBrk="1" hangingPunct="1"/>
            <a:r>
              <a:rPr lang="es-ES" altLang="es-AR"/>
              <a:t>PROYECTO</a:t>
            </a:r>
          </a:p>
          <a:p>
            <a:pPr eaLnBrk="1" hangingPunct="1"/>
            <a:endParaRPr lang="es-ES_tradnl" altLang="es-AR"/>
          </a:p>
        </p:txBody>
      </p:sp>
      <p:pic>
        <p:nvPicPr>
          <p:cNvPr id="15364" name="Picture 4" descr="Procesos%20del%20Proyecto">
            <a:extLst>
              <a:ext uri="{FF2B5EF4-FFF2-40B4-BE49-F238E27FC236}">
                <a16:creationId xmlns:a16="http://schemas.microsoft.com/office/drawing/2014/main" id="{CF7E4B70-D61E-F2F1-C727-BFCF5F2BB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42672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9146443-CDCA-D7B5-3963-37E207E2C8EC}"/>
              </a:ext>
            </a:extLst>
          </p:cNvPr>
          <p:cNvSpPr>
            <a:spLocks noGrp="1" noChangeArrowheads="1"/>
          </p:cNvSpPr>
          <p:nvPr>
            <p:ph type="title"/>
          </p:nvPr>
        </p:nvSpPr>
        <p:spPr/>
        <p:txBody>
          <a:bodyPr/>
          <a:lstStyle/>
          <a:p>
            <a:pPr eaLnBrk="1" hangingPunct="1"/>
            <a:endParaRPr lang="es-ES_tradnl" altLang="es-AR"/>
          </a:p>
        </p:txBody>
      </p:sp>
      <p:sp>
        <p:nvSpPr>
          <p:cNvPr id="16387" name="Rectangle 3">
            <a:extLst>
              <a:ext uri="{FF2B5EF4-FFF2-40B4-BE49-F238E27FC236}">
                <a16:creationId xmlns:a16="http://schemas.microsoft.com/office/drawing/2014/main" id="{89608759-15CB-3DD3-720D-97647E56DB53}"/>
              </a:ext>
            </a:extLst>
          </p:cNvPr>
          <p:cNvSpPr>
            <a:spLocks noGrp="1" noChangeArrowheads="1"/>
          </p:cNvSpPr>
          <p:nvPr>
            <p:ph idx="1"/>
          </p:nvPr>
        </p:nvSpPr>
        <p:spPr/>
        <p:txBody>
          <a:bodyPr>
            <a:normAutofit/>
          </a:bodyPr>
          <a:lstStyle/>
          <a:p>
            <a:pPr eaLnBrk="1" hangingPunct="1"/>
            <a:r>
              <a:rPr lang="es-ES" altLang="es-AR" sz="2800" b="1"/>
              <a:t>El gestor que fracasa en alentar la comunicación amplia con los participantes  en etapas tempranas de la evolución de un proyecto se arriesga en construir una solución elegante para el problema equivocado.</a:t>
            </a:r>
          </a:p>
          <a:p>
            <a:pPr eaLnBrk="1" hangingPunct="1"/>
            <a:endParaRPr lang="es-ES_tradnl" altLang="es-AR" sz="2800" b="1"/>
          </a:p>
        </p:txBody>
      </p:sp>
      <p:pic>
        <p:nvPicPr>
          <p:cNvPr id="16388" name="Picture 4" descr="1295449359_159050746_1-Desarrollamos-software-a-medidaGestion-de-proyectos-Puente-Aranda">
            <a:extLst>
              <a:ext uri="{FF2B5EF4-FFF2-40B4-BE49-F238E27FC236}">
                <a16:creationId xmlns:a16="http://schemas.microsoft.com/office/drawing/2014/main" id="{AADC8E06-9952-8691-4055-3FB266C9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71" y="4495800"/>
            <a:ext cx="20383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j0301252">
            <a:extLst>
              <a:ext uri="{FF2B5EF4-FFF2-40B4-BE49-F238E27FC236}">
                <a16:creationId xmlns:a16="http://schemas.microsoft.com/office/drawing/2014/main" id="{900B57AB-5090-6E57-168E-8F0FB21CD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681538"/>
            <a:ext cx="2058988"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strips(downLeft)">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C3843F8-F062-AFCF-7128-13172C90E792}"/>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latin typeface="Verdana" panose="020B0604030504040204" pitchFamily="34" charset="0"/>
              </a:rPr>
              <a:t>Personas</a:t>
            </a:r>
          </a:p>
        </p:txBody>
      </p:sp>
      <p:sp>
        <p:nvSpPr>
          <p:cNvPr id="12291" name="Rectangle 3">
            <a:extLst>
              <a:ext uri="{FF2B5EF4-FFF2-40B4-BE49-F238E27FC236}">
                <a16:creationId xmlns:a16="http://schemas.microsoft.com/office/drawing/2014/main" id="{59AEE051-0DC6-040B-120E-B13FBD7DCE26}"/>
              </a:ext>
            </a:extLst>
          </p:cNvPr>
          <p:cNvSpPr>
            <a:spLocks noGrp="1" noChangeArrowheads="1"/>
          </p:cNvSpPr>
          <p:nvPr>
            <p:ph idx="1"/>
          </p:nvPr>
        </p:nvSpPr>
        <p:spPr/>
        <p:txBody>
          <a:bodyPr/>
          <a:lstStyle/>
          <a:p>
            <a:pPr marL="0" indent="0" eaLnBrk="1" hangingPunct="1">
              <a:buFont typeface="Wingdings" pitchFamily="2" charset="2"/>
              <a:buNone/>
            </a:pPr>
            <a:r>
              <a:rPr lang="es-ES" altLang="es-AR" sz="2800">
                <a:latin typeface="Verdana" panose="020B0604030504040204" pitchFamily="34" charset="0"/>
              </a:rPr>
              <a:t>Las personas son la clave para un proyecto exitoso.</a:t>
            </a:r>
          </a:p>
          <a:p>
            <a:pPr lvl="1" eaLnBrk="1" hangingPunct="1"/>
            <a:r>
              <a:rPr lang="es-ES" altLang="es-AR" sz="2800">
                <a:latin typeface="Verdana" panose="020B0604030504040204" pitchFamily="34" charset="0"/>
              </a:rPr>
              <a:t>Los líderes del equipo</a:t>
            </a:r>
          </a:p>
          <a:p>
            <a:pPr lvl="1" eaLnBrk="1" hangingPunct="1"/>
            <a:r>
              <a:rPr lang="es-ES" altLang="es-AR" sz="2800">
                <a:latin typeface="Verdana" panose="020B0604030504040204" pitchFamily="34" charset="0"/>
              </a:rPr>
              <a:t>El equipo de software</a:t>
            </a:r>
          </a:p>
          <a:p>
            <a:pPr lvl="1" eaLnBrk="1" hangingPunct="1">
              <a:buFont typeface="Wingdings" pitchFamily="2" charset="2"/>
              <a:buNone/>
            </a:pPr>
            <a:endParaRPr lang="es-ES" altLang="es-AR" sz="2800">
              <a:latin typeface="Verdana" panose="020B0604030504040204" pitchFamily="34" charset="0"/>
            </a:endParaRPr>
          </a:p>
        </p:txBody>
      </p:sp>
      <p:pic>
        <p:nvPicPr>
          <p:cNvPr id="17412" name="Picture 6" descr="lider">
            <a:extLst>
              <a:ext uri="{FF2B5EF4-FFF2-40B4-BE49-F238E27FC236}">
                <a16:creationId xmlns:a16="http://schemas.microsoft.com/office/drawing/2014/main" id="{D8AE800C-9A18-DF2E-D98C-55EEC51F7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803650"/>
            <a:ext cx="32004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12290"/>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entr" presetSubtype="0" fill="hold" nodeType="click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animEffect transition="in" filter="fade">
                                      <p:cBhvr>
                                        <p:cTn id="11" dur="1000"/>
                                        <p:tgtEl>
                                          <p:spTgt spid="12291">
                                            <p:txEl>
                                              <p:pRg st="0" end="0"/>
                                            </p:txEl>
                                          </p:spTgt>
                                        </p:tgtEl>
                                      </p:cBhvr>
                                    </p:animEffect>
                                    <p:anim calcmode="lin" valueType="num">
                                      <p:cBhvr>
                                        <p:cTn id="12"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12291">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12291">
                                            <p:txEl>
                                              <p:pRg st="0" end="0"/>
                                            </p:txEl>
                                          </p:spTgt>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1000"/>
                                        <p:tgtEl>
                                          <p:spTgt spid="12291">
                                            <p:txEl>
                                              <p:pRg st="1" end="1"/>
                                            </p:txEl>
                                          </p:spTgt>
                                        </p:tgtEl>
                                      </p:cBhvr>
                                    </p:animEffect>
                                    <p:anim calcmode="lin" valueType="num">
                                      <p:cBhvr>
                                        <p:cTn id="1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9" dur="898" decel="100000" fill="hold"/>
                                        <p:tgtEl>
                                          <p:spTgt spid="12291">
                                            <p:txEl>
                                              <p:pRg st="1" end="1"/>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898"/>
                                          </p:stCondLst>
                                        </p:cTn>
                                        <p:tgtEl>
                                          <p:spTgt spid="12291">
                                            <p:txEl>
                                              <p:pRg st="1" end="1"/>
                                            </p:txEl>
                                          </p:spTgt>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0"/>
                                  </p:stCondLst>
                                  <p:childTnLst>
                                    <p:set>
                                      <p:cBhvr>
                                        <p:cTn id="22" dur="1" fill="hold">
                                          <p:stCondLst>
                                            <p:cond delay="0"/>
                                          </p:stCondLst>
                                        </p:cTn>
                                        <p:tgtEl>
                                          <p:spTgt spid="12291">
                                            <p:txEl>
                                              <p:pRg st="2" end="2"/>
                                            </p:txEl>
                                          </p:spTgt>
                                        </p:tgtEl>
                                        <p:attrNameLst>
                                          <p:attrName>style.visibility</p:attrName>
                                        </p:attrNameLst>
                                      </p:cBhvr>
                                      <p:to>
                                        <p:strVal val="visible"/>
                                      </p:to>
                                    </p:set>
                                    <p:animEffect transition="in" filter="fade">
                                      <p:cBhvr>
                                        <p:cTn id="23" dur="1000"/>
                                        <p:tgtEl>
                                          <p:spTgt spid="12291">
                                            <p:txEl>
                                              <p:pRg st="2" end="2"/>
                                            </p:txEl>
                                          </p:spTgt>
                                        </p:tgtEl>
                                      </p:cBhvr>
                                    </p:animEffect>
                                    <p:anim calcmode="lin" valueType="num">
                                      <p:cBhvr>
                                        <p:cTn id="24"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2291">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229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2A47B5-A7AD-B744-86F2-7C5A0127F877}"/>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Personas </a:t>
            </a:r>
            <a:r>
              <a:rPr lang="es-ES" altLang="es-AR" sz="2800"/>
              <a:t>– Líder del equipo </a:t>
            </a:r>
          </a:p>
        </p:txBody>
      </p:sp>
      <p:sp>
        <p:nvSpPr>
          <p:cNvPr id="18435" name="Rectangle 3">
            <a:extLst>
              <a:ext uri="{FF2B5EF4-FFF2-40B4-BE49-F238E27FC236}">
                <a16:creationId xmlns:a16="http://schemas.microsoft.com/office/drawing/2014/main" id="{C52C83FE-85C0-68AF-A5FB-5721708C07E3}"/>
              </a:ext>
            </a:extLst>
          </p:cNvPr>
          <p:cNvSpPr>
            <a:spLocks noGrp="1" noChangeArrowheads="1"/>
          </p:cNvSpPr>
          <p:nvPr>
            <p:ph idx="1"/>
          </p:nvPr>
        </p:nvSpPr>
        <p:spPr>
          <a:xfrm>
            <a:off x="152400" y="1981200"/>
            <a:ext cx="8458200" cy="4114800"/>
          </a:xfrm>
        </p:spPr>
        <p:txBody>
          <a:bodyPr/>
          <a:lstStyle/>
          <a:p>
            <a:pPr marL="0" indent="0" eaLnBrk="1" hangingPunct="1">
              <a:buFont typeface="Wingdings" pitchFamily="2" charset="2"/>
              <a:buNone/>
            </a:pPr>
            <a:r>
              <a:rPr lang="es-ES" altLang="es-AR" sz="1800" b="1">
                <a:latin typeface="Verdana" panose="020B0604030504040204" pitchFamily="34" charset="0"/>
              </a:rPr>
              <a:t>Los </a:t>
            </a:r>
            <a:r>
              <a:rPr lang="es-ES" altLang="es-AR" sz="1800" b="1">
                <a:solidFill>
                  <a:srgbClr val="FF0000"/>
                </a:solidFill>
                <a:latin typeface="Verdana" panose="020B0604030504040204" pitchFamily="34" charset="0"/>
              </a:rPr>
              <a:t>líderes del equipo</a:t>
            </a:r>
            <a:r>
              <a:rPr lang="es-ES" altLang="es-AR" sz="1600" b="1">
                <a:latin typeface="Verdana" panose="020B0604030504040204" pitchFamily="34" charset="0"/>
              </a:rPr>
              <a:t> </a:t>
            </a:r>
            <a:r>
              <a:rPr lang="es-ES" altLang="es-AR" sz="1800">
                <a:latin typeface="Verdana" panose="020B0604030504040204" pitchFamily="34" charset="0"/>
              </a:rPr>
              <a:t>según “Weinberg” sugiere el modelo MOI de liderazgo:</a:t>
            </a:r>
          </a:p>
          <a:p>
            <a:pPr marL="0" indent="0" eaLnBrk="1" hangingPunct="1">
              <a:buFont typeface="Wingdings" pitchFamily="2" charset="2"/>
              <a:buNone/>
            </a:pPr>
            <a:endParaRPr lang="es-ES" altLang="es-AR" sz="1800"/>
          </a:p>
          <a:p>
            <a:pPr lvl="1" eaLnBrk="1" hangingPunct="1"/>
            <a:r>
              <a:rPr lang="es-ES" altLang="es-AR" b="1" u="sng">
                <a:solidFill>
                  <a:srgbClr val="FF0000"/>
                </a:solidFill>
                <a:latin typeface="Verdana" panose="020B0604030504040204" pitchFamily="34" charset="0"/>
              </a:rPr>
              <a:t>M</a:t>
            </a:r>
            <a:r>
              <a:rPr lang="es-ES" altLang="es-AR" u="sng">
                <a:latin typeface="Verdana" panose="020B0604030504040204" pitchFamily="34" charset="0"/>
              </a:rPr>
              <a:t>otivación</a:t>
            </a:r>
            <a:r>
              <a:rPr lang="es-ES" altLang="es-AR">
                <a:latin typeface="Verdana" panose="020B0604030504040204" pitchFamily="34" charset="0"/>
              </a:rPr>
              <a:t>: la habilidad para alentar al personal técnico para que produzca según su mejor capacidad. </a:t>
            </a:r>
          </a:p>
          <a:p>
            <a:pPr lvl="1" eaLnBrk="1" hangingPunct="1"/>
            <a:r>
              <a:rPr lang="es-ES" altLang="es-AR" b="1" u="sng">
                <a:solidFill>
                  <a:srgbClr val="FF0000"/>
                </a:solidFill>
                <a:latin typeface="Verdana" panose="020B0604030504040204" pitchFamily="34" charset="0"/>
              </a:rPr>
              <a:t>O</a:t>
            </a:r>
            <a:r>
              <a:rPr lang="es-ES" altLang="es-AR" u="sng">
                <a:latin typeface="Verdana" panose="020B0604030504040204" pitchFamily="34" charset="0"/>
              </a:rPr>
              <a:t>rganización</a:t>
            </a:r>
            <a:r>
              <a:rPr lang="es-ES" altLang="es-AR">
                <a:latin typeface="Verdana" panose="020B0604030504040204" pitchFamily="34" charset="0"/>
              </a:rPr>
              <a:t>: la habilidad para adecuar los procesos existentes que permitan que el concepto inicial sea traducido en un producto final.</a:t>
            </a:r>
          </a:p>
          <a:p>
            <a:pPr lvl="1" eaLnBrk="1" hangingPunct="1"/>
            <a:r>
              <a:rPr lang="es-ES" altLang="es-AR" b="1" u="sng">
                <a:solidFill>
                  <a:srgbClr val="FF0000"/>
                </a:solidFill>
                <a:latin typeface="Verdana" panose="020B0604030504040204" pitchFamily="34" charset="0"/>
              </a:rPr>
              <a:t>I</a:t>
            </a:r>
            <a:r>
              <a:rPr lang="es-ES" altLang="es-AR" u="sng">
                <a:latin typeface="Verdana" panose="020B0604030504040204" pitchFamily="34" charset="0"/>
              </a:rPr>
              <a:t>deas e Innovación:</a:t>
            </a:r>
            <a:r>
              <a:rPr lang="es-ES" altLang="es-AR">
                <a:latin typeface="Verdana" panose="020B0604030504040204" pitchFamily="34" charset="0"/>
              </a:rPr>
              <a:t> la habilidad para  alentar a la gente crear y sentir creativamente, incluso cuando deben trabajar dentro  de los limites establecidos por un producto o aplicación de software</a:t>
            </a:r>
            <a:endParaRPr lang="es-ES" altLang="es-AR" u="sng">
              <a:latin typeface="Verdana" panose="020B0604030504040204" pitchFamily="34" charset="0"/>
            </a:endParaRPr>
          </a:p>
          <a:p>
            <a:pPr lvl="1" eaLnBrk="1" hangingPunct="1">
              <a:buFont typeface="Wingdings" pitchFamily="2" charset="2"/>
              <a:buNone/>
            </a:pPr>
            <a:endParaRPr lang="es-ES" altLang="es-AR">
              <a:latin typeface="Verdana" panose="020B0604030504040204" pitchFamily="34" charset="0"/>
            </a:endParaRPr>
          </a:p>
        </p:txBody>
      </p:sp>
      <p:pic>
        <p:nvPicPr>
          <p:cNvPr id="13317" name="Picture 5" descr="j0301252">
            <a:extLst>
              <a:ext uri="{FF2B5EF4-FFF2-40B4-BE49-F238E27FC236}">
                <a16:creationId xmlns:a16="http://schemas.microsoft.com/office/drawing/2014/main" id="{DD95BA8E-6808-FA95-B1AA-8A12F3257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3" y="5097463"/>
            <a:ext cx="2058987"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strips(downLeft)">
                                      <p:cBhvr>
                                        <p:cTn id="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70883F9-5D5D-EF22-D2BA-DEDF9D356DA5}"/>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Personas </a:t>
            </a:r>
            <a:r>
              <a:rPr lang="es-ES" altLang="es-AR" sz="2800"/>
              <a:t>– Líder del equipo  </a:t>
            </a:r>
          </a:p>
        </p:txBody>
      </p:sp>
      <p:sp>
        <p:nvSpPr>
          <p:cNvPr id="19459" name="Rectangle 3">
            <a:extLst>
              <a:ext uri="{FF2B5EF4-FFF2-40B4-BE49-F238E27FC236}">
                <a16:creationId xmlns:a16="http://schemas.microsoft.com/office/drawing/2014/main" id="{676DFE29-C7A1-CB49-2E9F-4B761D8F27C3}"/>
              </a:ext>
            </a:extLst>
          </p:cNvPr>
          <p:cNvSpPr>
            <a:spLocks noGrp="1" noChangeArrowheads="1"/>
          </p:cNvSpPr>
          <p:nvPr>
            <p:ph idx="1"/>
          </p:nvPr>
        </p:nvSpPr>
        <p:spPr>
          <a:xfrm>
            <a:off x="152400" y="1905000"/>
            <a:ext cx="8458200" cy="4114800"/>
          </a:xfrm>
        </p:spPr>
        <p:txBody>
          <a:bodyPr/>
          <a:lstStyle/>
          <a:p>
            <a:pPr marL="0" indent="0" eaLnBrk="1" hangingPunct="1">
              <a:lnSpc>
                <a:spcPct val="90000"/>
              </a:lnSpc>
              <a:buFont typeface="Wingdings" pitchFamily="2" charset="2"/>
              <a:buNone/>
            </a:pPr>
            <a:r>
              <a:rPr lang="es-ES" altLang="es-AR">
                <a:latin typeface="Verdana" panose="020B0604030504040204" pitchFamily="34" charset="0"/>
              </a:rPr>
              <a:t>Cuatro aspectos importantes resaltan a un</a:t>
            </a:r>
            <a:r>
              <a:rPr lang="es-ES" altLang="es-AR" b="1">
                <a:latin typeface="Verdana" panose="020B0604030504040204" pitchFamily="34" charset="0"/>
              </a:rPr>
              <a:t> </a:t>
            </a:r>
            <a:r>
              <a:rPr lang="es-ES" altLang="es-AR" b="1">
                <a:solidFill>
                  <a:srgbClr val="993366"/>
                </a:solidFill>
                <a:latin typeface="Verdana" panose="020B0604030504040204" pitchFamily="34" charset="0"/>
              </a:rPr>
              <a:t>lider: </a:t>
            </a:r>
            <a:endParaRPr lang="es-ES" altLang="es-AR">
              <a:solidFill>
                <a:srgbClr val="993366"/>
              </a:solidFill>
              <a:latin typeface="Verdana" panose="020B0604030504040204" pitchFamily="34" charset="0"/>
            </a:endParaRPr>
          </a:p>
          <a:p>
            <a:pPr lvl="1" eaLnBrk="1" hangingPunct="1">
              <a:lnSpc>
                <a:spcPct val="90000"/>
              </a:lnSpc>
            </a:pPr>
            <a:r>
              <a:rPr lang="es-ES" altLang="es-AR" sz="2400" u="sng">
                <a:solidFill>
                  <a:srgbClr val="FF0000"/>
                </a:solidFill>
                <a:latin typeface="Verdana" panose="020B0604030504040204" pitchFamily="34" charset="0"/>
              </a:rPr>
              <a:t>Resolución de problemas:</a:t>
            </a:r>
            <a:r>
              <a:rPr lang="es-ES" altLang="es-AR" sz="2400">
                <a:solidFill>
                  <a:srgbClr val="FF0000"/>
                </a:solidFill>
                <a:latin typeface="Verdana" panose="020B0604030504040204" pitchFamily="34" charset="0"/>
              </a:rPr>
              <a:t> </a:t>
            </a:r>
            <a:r>
              <a:rPr lang="es-ES" altLang="es-AR" sz="2400">
                <a:latin typeface="Verdana" panose="020B0604030504040204" pitchFamily="34" charset="0"/>
              </a:rPr>
              <a:t>diagnosticar los conflictos y estructurar una solución o motivar a otro profesional para desarrollar una solución.  </a:t>
            </a:r>
            <a:endParaRPr lang="es-ES" altLang="es-AR" sz="2400" u="sng">
              <a:latin typeface="Verdana" panose="020B0604030504040204" pitchFamily="34" charset="0"/>
            </a:endParaRPr>
          </a:p>
          <a:p>
            <a:pPr lvl="1" eaLnBrk="1" hangingPunct="1">
              <a:lnSpc>
                <a:spcPct val="90000"/>
              </a:lnSpc>
            </a:pPr>
            <a:r>
              <a:rPr lang="es-ES" altLang="es-AR" sz="2400" u="sng">
                <a:solidFill>
                  <a:srgbClr val="FF0000"/>
                </a:solidFill>
                <a:latin typeface="Verdana" panose="020B0604030504040204" pitchFamily="34" charset="0"/>
              </a:rPr>
              <a:t>Dotes de gestión:</a:t>
            </a:r>
            <a:r>
              <a:rPr lang="es-ES" altLang="es-AR" sz="2400">
                <a:latin typeface="Verdana" panose="020B0604030504040204" pitchFamily="34" charset="0"/>
              </a:rPr>
              <a:t> encabezarlo y dirigirlo.</a:t>
            </a:r>
            <a:endParaRPr lang="es-ES" altLang="es-AR" sz="2400" u="sng">
              <a:latin typeface="Verdana" panose="020B0604030504040204" pitchFamily="34" charset="0"/>
            </a:endParaRPr>
          </a:p>
          <a:p>
            <a:pPr lvl="1" eaLnBrk="1" hangingPunct="1">
              <a:lnSpc>
                <a:spcPct val="90000"/>
              </a:lnSpc>
            </a:pPr>
            <a:r>
              <a:rPr lang="es-ES" altLang="es-AR" sz="2400" u="sng">
                <a:solidFill>
                  <a:srgbClr val="FF0000"/>
                </a:solidFill>
                <a:latin typeface="Verdana" panose="020B0604030504040204" pitchFamily="34" charset="0"/>
              </a:rPr>
              <a:t>Incentivos:</a:t>
            </a:r>
            <a:r>
              <a:rPr lang="es-ES" altLang="es-AR" sz="2400">
                <a:latin typeface="Verdana" panose="020B0604030504040204" pitchFamily="34" charset="0"/>
              </a:rPr>
              <a:t> un gestor debe recompensar la iniciativa y los logros.</a:t>
            </a:r>
            <a:endParaRPr lang="es-ES" altLang="es-AR" sz="2400" u="sng">
              <a:latin typeface="Verdana" panose="020B0604030504040204" pitchFamily="34" charset="0"/>
            </a:endParaRPr>
          </a:p>
          <a:p>
            <a:pPr lvl="1" eaLnBrk="1" hangingPunct="1">
              <a:lnSpc>
                <a:spcPct val="90000"/>
              </a:lnSpc>
            </a:pPr>
            <a:r>
              <a:rPr lang="es-ES" altLang="es-AR" sz="2400" u="sng">
                <a:solidFill>
                  <a:srgbClr val="FF0000"/>
                </a:solidFill>
                <a:latin typeface="Verdana" panose="020B0604030504040204" pitchFamily="34" charset="0"/>
              </a:rPr>
              <a:t>Influencia y construcción de espíritu en equipo: </a:t>
            </a:r>
            <a:r>
              <a:rPr lang="es-ES" altLang="es-AR" sz="2400">
                <a:latin typeface="Verdana" panose="020B0604030504040204" pitchFamily="34" charset="0"/>
              </a:rPr>
              <a:t>el gestor de proyecto debe entender</a:t>
            </a:r>
            <a:endParaRPr lang="es-ES" altLang="es-AR" sz="2400" u="sng">
              <a:latin typeface="Verdana" panose="020B0604030504040204" pitchFamily="34" charset="0"/>
            </a:endParaRPr>
          </a:p>
          <a:p>
            <a:pPr lvl="1" eaLnBrk="1" hangingPunct="1">
              <a:lnSpc>
                <a:spcPct val="90000"/>
              </a:lnSpc>
              <a:buFont typeface="Wingdings" pitchFamily="2" charset="2"/>
              <a:buNone/>
            </a:pPr>
            <a:endParaRPr lang="es-ES" altLang="es-AR" sz="2400">
              <a:latin typeface="Verdana" panose="020B0604030504040204" pitchFamily="34" charset="0"/>
            </a:endParaRPr>
          </a:p>
        </p:txBody>
      </p:sp>
      <p:pic>
        <p:nvPicPr>
          <p:cNvPr id="14340" name="Picture 4" descr="j0301252">
            <a:extLst>
              <a:ext uri="{FF2B5EF4-FFF2-40B4-BE49-F238E27FC236}">
                <a16:creationId xmlns:a16="http://schemas.microsoft.com/office/drawing/2014/main" id="{9E3E50A7-EA5D-EE49-6283-3CCB9172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3" y="5097463"/>
            <a:ext cx="2058987"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a:extLst>
              <a:ext uri="{FF2B5EF4-FFF2-40B4-BE49-F238E27FC236}">
                <a16:creationId xmlns:a16="http://schemas.microsoft.com/office/drawing/2014/main" id="{88F46601-BAEB-EF68-6746-92088DA9F204}"/>
              </a:ext>
            </a:extLst>
          </p:cNvPr>
          <p:cNvSpPr txBox="1">
            <a:spLocks noChangeArrowheads="1"/>
          </p:cNvSpPr>
          <p:nvPr/>
        </p:nvSpPr>
        <p:spPr bwMode="auto">
          <a:xfrm>
            <a:off x="823913" y="5133975"/>
            <a:ext cx="588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eaLnBrk="1" hangingPunct="1"/>
            <a:r>
              <a:rPr kumimoji="0" lang="es-ES" altLang="es-AR" sz="2400">
                <a:latin typeface="Arial" panose="020B0604020202020204" pitchFamily="34" charset="0"/>
                <a:cs typeface="Arial" panose="020B0604020202020204" pitchFamily="34" charset="0"/>
              </a:rPr>
              <a:t> las necesidades de la gente.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trips(downLeft)">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6DB2248-C12D-ABD4-F9E6-17DC48BB149B}"/>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Personas </a:t>
            </a:r>
            <a:r>
              <a:rPr lang="es-ES" altLang="es-AR" sz="2800"/>
              <a:t>– El equipo de software</a:t>
            </a:r>
          </a:p>
        </p:txBody>
      </p:sp>
      <p:sp>
        <p:nvSpPr>
          <p:cNvPr id="20483" name="Rectangle 3">
            <a:extLst>
              <a:ext uri="{FF2B5EF4-FFF2-40B4-BE49-F238E27FC236}">
                <a16:creationId xmlns:a16="http://schemas.microsoft.com/office/drawing/2014/main" id="{97728D16-1373-5D44-64A1-5BF224228CD7}"/>
              </a:ext>
            </a:extLst>
          </p:cNvPr>
          <p:cNvSpPr>
            <a:spLocks noGrp="1" noChangeArrowheads="1"/>
          </p:cNvSpPr>
          <p:nvPr>
            <p:ph idx="1"/>
          </p:nvPr>
        </p:nvSpPr>
        <p:spPr>
          <a:xfrm>
            <a:off x="3803650" y="2003425"/>
            <a:ext cx="5048250" cy="3767138"/>
          </a:xfrm>
        </p:spPr>
        <p:txBody>
          <a:bodyPr/>
          <a:lstStyle/>
          <a:p>
            <a:pPr marL="0" indent="0" eaLnBrk="1" hangingPunct="1">
              <a:buFont typeface="Wingdings" pitchFamily="2" charset="2"/>
              <a:buNone/>
            </a:pPr>
            <a:r>
              <a:rPr lang="es-ES" altLang="es-AR">
                <a:latin typeface="Verdana" panose="020B0604030504040204" pitchFamily="34" charset="0"/>
              </a:rPr>
              <a:t>Existe casi tantas estructuras organizacionales de profesionales de desarrollo de software como organizaciones que tienen el mismo fin.</a:t>
            </a:r>
          </a:p>
          <a:p>
            <a:pPr marL="0" indent="0" eaLnBrk="1" hangingPunct="1">
              <a:buFont typeface="Wingdings" pitchFamily="2" charset="2"/>
              <a:buNone/>
            </a:pPr>
            <a:r>
              <a:rPr lang="es-ES" altLang="es-AR">
                <a:latin typeface="Verdana" panose="020B0604030504040204" pitchFamily="34" charset="0"/>
              </a:rPr>
              <a:t>El organigrama no puede cambiarse fácilmente.</a:t>
            </a:r>
          </a:p>
        </p:txBody>
      </p:sp>
      <p:pic>
        <p:nvPicPr>
          <p:cNvPr id="20484" name="Picture 6" descr="equipo de trabajo">
            <a:extLst>
              <a:ext uri="{FF2B5EF4-FFF2-40B4-BE49-F238E27FC236}">
                <a16:creationId xmlns:a16="http://schemas.microsoft.com/office/drawing/2014/main" id="{0E7E8F40-2C7A-AF93-02FC-34873347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27432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7">
            <a:extLst>
              <a:ext uri="{FF2B5EF4-FFF2-40B4-BE49-F238E27FC236}">
                <a16:creationId xmlns:a16="http://schemas.microsoft.com/office/drawing/2014/main" id="{16F0CE8C-5C42-EDE4-437B-F81FAD451B56}"/>
              </a:ext>
            </a:extLst>
          </p:cNvPr>
          <p:cNvSpPr txBox="1">
            <a:spLocks noChangeArrowheads="1"/>
          </p:cNvSpPr>
          <p:nvPr/>
        </p:nvSpPr>
        <p:spPr bwMode="auto">
          <a:xfrm>
            <a:off x="838200" y="5105400"/>
            <a:ext cx="7696200" cy="1127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algn="ctr" eaLnBrk="1" hangingPunct="1"/>
            <a:r>
              <a:rPr kumimoji="0" lang="es-ES" altLang="es-AR" sz="2400" b="1">
                <a:solidFill>
                  <a:schemeClr val="bg2"/>
                </a:solidFill>
                <a:latin typeface="Arial" panose="020B0604020202020204" pitchFamily="34" charset="0"/>
                <a:cs typeface="Arial" panose="020B0604020202020204" pitchFamily="34" charset="0"/>
              </a:rPr>
              <a:t>“No todo grupo es un equipo, y no todo equipo es eficiente”</a:t>
            </a:r>
          </a:p>
          <a:p>
            <a:pPr algn="r" eaLnBrk="1" hangingPunct="1"/>
            <a:r>
              <a:rPr kumimoji="0" lang="es-ES" altLang="es-AR" sz="2000" b="1">
                <a:solidFill>
                  <a:schemeClr val="bg2"/>
                </a:solidFill>
                <a:latin typeface="Arial" panose="020B0604020202020204" pitchFamily="34" charset="0"/>
                <a:cs typeface="Arial" panose="020B0604020202020204" pitchFamily="34" charset="0"/>
              </a:rPr>
              <a:t>Glenn Parker</a:t>
            </a: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B89929E6-F538-02E3-D387-0E8D54FFD9D5}"/>
              </a:ext>
            </a:extLst>
          </p:cNvPr>
          <p:cNvSpPr>
            <a:spLocks noGrp="1" noChangeArrowheads="1"/>
          </p:cNvSpPr>
          <p:nvPr>
            <p:ph idx="1"/>
          </p:nvPr>
        </p:nvSpPr>
        <p:spPr>
          <a:xfrm>
            <a:off x="685800" y="1752600"/>
            <a:ext cx="8229600" cy="4876800"/>
          </a:xfrm>
        </p:spPr>
        <p:txBody>
          <a:bodyPr/>
          <a:lstStyle/>
          <a:p>
            <a:pPr marL="0" indent="0" eaLnBrk="1" hangingPunct="1">
              <a:lnSpc>
                <a:spcPct val="95000"/>
              </a:lnSpc>
              <a:spcBef>
                <a:spcPct val="15000"/>
              </a:spcBef>
              <a:buFont typeface="Wingdings" pitchFamily="2" charset="2"/>
              <a:buNone/>
            </a:pPr>
            <a:r>
              <a:rPr lang="es-ES" altLang="es-AR" sz="1800">
                <a:latin typeface="Verdana" panose="020B0604030504040204" pitchFamily="34" charset="0"/>
              </a:rPr>
              <a:t>Mantei describe siete factores que deben considerarse cuando se planifica la estructura de los equipos de ingeniería del software:</a:t>
            </a:r>
          </a:p>
          <a:p>
            <a:pPr marL="0" indent="0" eaLnBrk="1" hangingPunct="1">
              <a:lnSpc>
                <a:spcPct val="95000"/>
              </a:lnSpc>
              <a:spcBef>
                <a:spcPct val="15000"/>
              </a:spcBef>
              <a:buFont typeface="Wingdings" pitchFamily="2" charset="2"/>
              <a:buNone/>
            </a:pPr>
            <a:endParaRPr lang="es-ES" altLang="es-AR" sz="1800">
              <a:latin typeface="Verdana" panose="020B0604030504040204" pitchFamily="34" charset="0"/>
            </a:endParaRP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La dificultad del problema que se resolverá</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El tamaño del programa resultante en líneas de código o puntos de función.</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El tiempo que el equipo estará junto.</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El grado en el que el problema puede ser modularizado.</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La calidad y confiabilidad requeridos del sistema que se construirá.</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La rigidez de la fecha de entrega.</a:t>
            </a:r>
          </a:p>
          <a:p>
            <a:pPr marL="628650" lvl="1" indent="-177800" eaLnBrk="1" hangingPunct="1">
              <a:lnSpc>
                <a:spcPct val="95000"/>
              </a:lnSpc>
              <a:spcBef>
                <a:spcPct val="15000"/>
              </a:spcBef>
              <a:buFont typeface="Wingdings" pitchFamily="2" charset="2"/>
              <a:buChar char="l"/>
            </a:pPr>
            <a:r>
              <a:rPr lang="es-ES" altLang="es-AR" sz="1800">
                <a:latin typeface="Verdana" panose="020B0604030504040204" pitchFamily="34" charset="0"/>
              </a:rPr>
              <a:t>El grado de sociabilidad requerido por el proyecto. </a:t>
            </a:r>
          </a:p>
          <a:p>
            <a:pPr marL="628650" lvl="1" indent="-177800" eaLnBrk="1" hangingPunct="1">
              <a:lnSpc>
                <a:spcPct val="95000"/>
              </a:lnSpc>
              <a:spcBef>
                <a:spcPct val="15000"/>
              </a:spcBef>
              <a:buFont typeface="Wingdings" pitchFamily="2" charset="2"/>
              <a:buChar char="l"/>
            </a:pPr>
            <a:endParaRPr lang="es-ES" altLang="es-AR" sz="1800">
              <a:latin typeface="Verdana" panose="020B0604030504040204" pitchFamily="34" charset="0"/>
            </a:endParaRPr>
          </a:p>
        </p:txBody>
      </p:sp>
      <p:sp>
        <p:nvSpPr>
          <p:cNvPr id="21507" name="Rectangle 4">
            <a:extLst>
              <a:ext uri="{FF2B5EF4-FFF2-40B4-BE49-F238E27FC236}">
                <a16:creationId xmlns:a16="http://schemas.microsoft.com/office/drawing/2014/main" id="{D6467D88-3568-BB06-26DD-705BC985E7C2}"/>
              </a:ext>
            </a:extLst>
          </p:cNvPr>
          <p:cNvSpPr>
            <a:spLocks noChangeArrowheads="1"/>
          </p:cNvSpPr>
          <p:nvPr/>
        </p:nvSpPr>
        <p:spPr bwMode="auto">
          <a:xfrm>
            <a:off x="4572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eaLnBrk="1" hangingPunct="1"/>
            <a:r>
              <a:rPr kumimoji="0" lang="es-ES" altLang="es-AR" sz="3600">
                <a:solidFill>
                  <a:schemeClr val="tx2"/>
                </a:solidFill>
                <a:latin typeface="Arial" panose="020B0604020202020204" pitchFamily="34" charset="0"/>
              </a:rPr>
              <a:t>Personas </a:t>
            </a:r>
            <a:r>
              <a:rPr kumimoji="0" lang="es-ES" altLang="es-AR" sz="2800">
                <a:solidFill>
                  <a:schemeClr val="tx2"/>
                </a:solidFill>
                <a:latin typeface="Arial" panose="020B0604020202020204" pitchFamily="34" charset="0"/>
              </a:rPr>
              <a:t>– El equipo de software</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1929A5-268E-42DD-641A-4378180746AB}"/>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solidFill>
                  <a:srgbClr val="002060"/>
                </a:solidFill>
                <a:latin typeface="Verdana" panose="020B0604030504040204" pitchFamily="34" charset="0"/>
              </a:rPr>
              <a:t>Definición</a:t>
            </a:r>
          </a:p>
        </p:txBody>
      </p:sp>
      <p:sp>
        <p:nvSpPr>
          <p:cNvPr id="4099" name="Rectangle 3">
            <a:extLst>
              <a:ext uri="{FF2B5EF4-FFF2-40B4-BE49-F238E27FC236}">
                <a16:creationId xmlns:a16="http://schemas.microsoft.com/office/drawing/2014/main" id="{50733367-9C1D-7BD5-C512-F8A63CC8D38E}"/>
              </a:ext>
            </a:extLst>
          </p:cNvPr>
          <p:cNvSpPr>
            <a:spLocks noGrp="1" noChangeArrowheads="1"/>
          </p:cNvSpPr>
          <p:nvPr>
            <p:ph idx="1"/>
          </p:nvPr>
        </p:nvSpPr>
        <p:spPr/>
        <p:txBody>
          <a:bodyPr/>
          <a:lstStyle/>
          <a:p>
            <a:pPr marL="0" indent="0" eaLnBrk="1" hangingPunct="1">
              <a:buFont typeface="Wingdings" pitchFamily="2" charset="2"/>
              <a:buNone/>
            </a:pPr>
            <a:r>
              <a:rPr lang="es-ES" altLang="es-AR" sz="2800">
                <a:latin typeface="Verdana" panose="020B0604030504040204" pitchFamily="34" charset="0"/>
              </a:rPr>
              <a:t>La gestión de proyectos implica la planificación, supervisión  y control de personal, del proceso y de los eventos que ocurren mientras evoluciona el software.</a:t>
            </a:r>
          </a:p>
        </p:txBody>
      </p:sp>
      <p:pic>
        <p:nvPicPr>
          <p:cNvPr id="4100" name="Picture 6" descr="fondo03">
            <a:extLst>
              <a:ext uri="{FF2B5EF4-FFF2-40B4-BE49-F238E27FC236}">
                <a16:creationId xmlns:a16="http://schemas.microsoft.com/office/drawing/2014/main" id="{DB25021A-A8D3-F233-DBD5-B9FF8A534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28956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7A17F530-DD9C-BA78-FF4B-88816A86C8FA}"/>
              </a:ext>
            </a:extLst>
          </p:cNvPr>
          <p:cNvSpPr>
            <a:spLocks noGrp="1" noChangeArrowheads="1"/>
          </p:cNvSpPr>
          <p:nvPr>
            <p:ph idx="1"/>
          </p:nvPr>
        </p:nvSpPr>
        <p:spPr>
          <a:xfrm>
            <a:off x="2209800" y="1927225"/>
            <a:ext cx="6775450" cy="3305175"/>
          </a:xfrm>
          <a:solidFill>
            <a:srgbClr val="3366FF"/>
          </a:solidFill>
        </p:spPr>
        <p:txBody>
          <a:bodyPr/>
          <a:lstStyle/>
          <a:p>
            <a:pPr algn="ctr" eaLnBrk="1" hangingPunct="1">
              <a:buFont typeface="Wingdings" pitchFamily="2" charset="2"/>
              <a:buNone/>
            </a:pPr>
            <a:r>
              <a:rPr lang="es-ES" altLang="es-AR" i="1">
                <a:solidFill>
                  <a:srgbClr val="FF0000"/>
                </a:solidFill>
                <a:latin typeface="Verdana" panose="020B0604030504040204" pitchFamily="34" charset="0"/>
              </a:rPr>
              <a:t>La mejor estructura de un equipo depende del estilo de gestión de una organización, el numero de personas que compondrá el equipo, sus niveles de preparación y la dificultad general del problema.</a:t>
            </a:r>
          </a:p>
        </p:txBody>
      </p:sp>
      <p:sp>
        <p:nvSpPr>
          <p:cNvPr id="22531" name="Rectangle 4">
            <a:extLst>
              <a:ext uri="{FF2B5EF4-FFF2-40B4-BE49-F238E27FC236}">
                <a16:creationId xmlns:a16="http://schemas.microsoft.com/office/drawing/2014/main" id="{449EA377-F163-9938-7A6A-142ACC329A12}"/>
              </a:ext>
            </a:extLst>
          </p:cNvPr>
          <p:cNvSpPr>
            <a:spLocks noChangeArrowheads="1"/>
          </p:cNvSpPr>
          <p:nvPr/>
        </p:nvSpPr>
        <p:spPr bwMode="auto">
          <a:xfrm>
            <a:off x="304800" y="533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eaLnBrk="1" hangingPunct="1"/>
            <a:r>
              <a:rPr kumimoji="0" lang="es-ES" altLang="es-AR" sz="3600">
                <a:solidFill>
                  <a:schemeClr val="tx2"/>
                </a:solidFill>
                <a:latin typeface="Arial" panose="020B0604020202020204" pitchFamily="34" charset="0"/>
              </a:rPr>
              <a:t>Personas </a:t>
            </a:r>
            <a:r>
              <a:rPr kumimoji="0" lang="es-ES" altLang="es-AR" sz="2800">
                <a:solidFill>
                  <a:schemeClr val="tx2"/>
                </a:solidFill>
                <a:latin typeface="Arial" panose="020B0604020202020204" pitchFamily="34" charset="0"/>
              </a:rPr>
              <a:t>– El equipo de software</a:t>
            </a:r>
          </a:p>
        </p:txBody>
      </p:sp>
      <p:pic>
        <p:nvPicPr>
          <p:cNvPr id="22532" name="Picture 5" descr="aprendizaje1">
            <a:extLst>
              <a:ext uri="{FF2B5EF4-FFF2-40B4-BE49-F238E27FC236}">
                <a16:creationId xmlns:a16="http://schemas.microsoft.com/office/drawing/2014/main" id="{5AAB0D4F-588E-5055-1F7F-5E78698C0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6A680E8-E451-280D-CDC1-9BE34D3D7917}"/>
              </a:ext>
            </a:extLst>
          </p:cNvPr>
          <p:cNvSpPr>
            <a:spLocks noGrp="1" noChangeArrowheads="1"/>
          </p:cNvSpPr>
          <p:nvPr>
            <p:ph type="title"/>
          </p:nvPr>
        </p:nvSpPr>
        <p:spPr>
          <a:noFill/>
        </p:spPr>
        <p:txBody>
          <a:bodyPr lIns="91440" tIns="45720" rIns="91440" bIns="45720" anchor="ctr"/>
          <a:lstStyle/>
          <a:p>
            <a:pPr eaLnBrk="1" hangingPunct="1"/>
            <a:r>
              <a:rPr lang="es-ES" altLang="es-AR"/>
              <a:t>Personas – El equipo de software</a:t>
            </a:r>
          </a:p>
        </p:txBody>
      </p:sp>
      <p:sp>
        <p:nvSpPr>
          <p:cNvPr id="23554" name="Rectangle 2">
            <a:extLst>
              <a:ext uri="{FF2B5EF4-FFF2-40B4-BE49-F238E27FC236}">
                <a16:creationId xmlns:a16="http://schemas.microsoft.com/office/drawing/2014/main" id="{09E6ECA3-B9E4-E71D-9868-C099EEDAA4D7}"/>
              </a:ext>
            </a:extLst>
          </p:cNvPr>
          <p:cNvSpPr>
            <a:spLocks noGrp="1" noChangeArrowheads="1"/>
          </p:cNvSpPr>
          <p:nvPr>
            <p:ph idx="1"/>
          </p:nvPr>
        </p:nvSpPr>
        <p:spPr>
          <a:xfrm>
            <a:off x="381000" y="1828800"/>
            <a:ext cx="8763000" cy="4114800"/>
          </a:xfrm>
        </p:spPr>
        <p:txBody>
          <a:bodyPr>
            <a:normAutofit lnSpcReduction="10000"/>
          </a:bodyPr>
          <a:lstStyle/>
          <a:p>
            <a:pPr marL="457200" indent="-457200" eaLnBrk="1" hangingPunct="1">
              <a:lnSpc>
                <a:spcPct val="90000"/>
              </a:lnSpc>
              <a:spcBef>
                <a:spcPct val="15000"/>
              </a:spcBef>
              <a:buFont typeface="Wingdings" pitchFamily="2" charset="2"/>
              <a:buNone/>
            </a:pPr>
            <a:r>
              <a:rPr lang="es-ES" altLang="es-AR" sz="1800">
                <a:latin typeface="Verdana" panose="020B0604030504040204" pitchFamily="34" charset="0"/>
              </a:rPr>
              <a:t>Mantei sugiere tres organigramas de equipos genéricos:</a:t>
            </a:r>
          </a:p>
          <a:p>
            <a:pPr marL="457200" indent="-457200" eaLnBrk="1" hangingPunct="1">
              <a:lnSpc>
                <a:spcPct val="90000"/>
              </a:lnSpc>
              <a:spcBef>
                <a:spcPct val="15000"/>
              </a:spcBef>
              <a:buFont typeface="Wingdings" pitchFamily="2" charset="2"/>
              <a:buNone/>
            </a:pPr>
            <a:endParaRPr lang="es-ES" altLang="es-AR" sz="1800">
              <a:latin typeface="Verdana" panose="020B0604030504040204" pitchFamily="34" charset="0"/>
            </a:endParaRPr>
          </a:p>
          <a:p>
            <a:pPr marL="1017588" lvl="1" indent="-381000" eaLnBrk="1" hangingPunct="1">
              <a:lnSpc>
                <a:spcPct val="90000"/>
              </a:lnSpc>
              <a:spcBef>
                <a:spcPct val="15000"/>
              </a:spcBef>
              <a:buFont typeface="Wingdings" pitchFamily="2" charset="2"/>
              <a:buChar char="l"/>
            </a:pPr>
            <a:r>
              <a:rPr lang="es-ES" altLang="es-AR" sz="1800" u="sng">
                <a:solidFill>
                  <a:srgbClr val="FF0000"/>
                </a:solidFill>
                <a:latin typeface="Verdana" panose="020B0604030504040204" pitchFamily="34" charset="0"/>
              </a:rPr>
              <a:t>Descentralizado Democrático</a:t>
            </a:r>
            <a:r>
              <a:rPr lang="es-ES" altLang="es-AR" sz="1800">
                <a:solidFill>
                  <a:srgbClr val="FF0000"/>
                </a:solidFill>
                <a:latin typeface="Verdana" panose="020B0604030504040204" pitchFamily="34" charset="0"/>
              </a:rPr>
              <a:t>:</a:t>
            </a:r>
            <a:r>
              <a:rPr lang="es-ES" altLang="es-AR" sz="1800">
                <a:latin typeface="Verdana" panose="020B0604030504040204" pitchFamily="34" charset="0"/>
              </a:rPr>
              <a:t> no tiene un jefe permanente, se nombran coordinadores a corto plazo. Las decisiones se toman en grupo y la comunicación es horizontal.</a:t>
            </a:r>
          </a:p>
          <a:p>
            <a:pPr marL="1017588" lvl="1" indent="-381000" eaLnBrk="1" hangingPunct="1">
              <a:lnSpc>
                <a:spcPct val="90000"/>
              </a:lnSpc>
              <a:spcBef>
                <a:spcPct val="15000"/>
              </a:spcBef>
              <a:buFont typeface="Wingdings" pitchFamily="2" charset="2"/>
              <a:buChar char="l"/>
            </a:pPr>
            <a:endParaRPr lang="es-ES" altLang="es-AR" sz="1800">
              <a:solidFill>
                <a:srgbClr val="FF0000"/>
              </a:solidFill>
              <a:latin typeface="Verdana" panose="020B0604030504040204" pitchFamily="34" charset="0"/>
            </a:endParaRPr>
          </a:p>
          <a:p>
            <a:pPr marL="1017588" lvl="1" indent="-381000" eaLnBrk="1" hangingPunct="1">
              <a:lnSpc>
                <a:spcPct val="90000"/>
              </a:lnSpc>
              <a:spcBef>
                <a:spcPct val="15000"/>
              </a:spcBef>
              <a:buFont typeface="Wingdings" pitchFamily="2" charset="2"/>
              <a:buChar char="l"/>
            </a:pPr>
            <a:r>
              <a:rPr lang="es-ES" altLang="es-AR" sz="1800" u="sng">
                <a:solidFill>
                  <a:srgbClr val="FF0000"/>
                </a:solidFill>
                <a:latin typeface="Verdana" panose="020B0604030504040204" pitchFamily="34" charset="0"/>
              </a:rPr>
              <a:t>Centralizado Controlado</a:t>
            </a:r>
            <a:r>
              <a:rPr lang="es-ES" altLang="es-AR" sz="1800">
                <a:latin typeface="Verdana" panose="020B0604030504040204" pitchFamily="34" charset="0"/>
              </a:rPr>
              <a:t>: el jefe del equipo se encarga de la resolución de problemas a alto nivel y de la coordinación interna.  La Comunicación es vertical. </a:t>
            </a:r>
          </a:p>
          <a:p>
            <a:pPr marL="1017588" lvl="1" indent="-381000" eaLnBrk="1" hangingPunct="1">
              <a:lnSpc>
                <a:spcPct val="90000"/>
              </a:lnSpc>
              <a:spcBef>
                <a:spcPct val="15000"/>
              </a:spcBef>
              <a:buFont typeface="Wingdings" pitchFamily="2" charset="2"/>
              <a:buChar char="l"/>
            </a:pPr>
            <a:endParaRPr lang="es-ES" altLang="es-AR" sz="1800">
              <a:latin typeface="Verdana" panose="020B0604030504040204" pitchFamily="34" charset="0"/>
            </a:endParaRPr>
          </a:p>
          <a:p>
            <a:pPr marL="1017588" lvl="1" indent="-381000" eaLnBrk="1" hangingPunct="1">
              <a:lnSpc>
                <a:spcPct val="90000"/>
              </a:lnSpc>
              <a:spcBef>
                <a:spcPct val="15000"/>
              </a:spcBef>
              <a:buFont typeface="Wingdings" pitchFamily="2" charset="2"/>
              <a:buChar char="l"/>
            </a:pPr>
            <a:r>
              <a:rPr lang="es-ES" altLang="es-AR" sz="1800" u="sng">
                <a:solidFill>
                  <a:srgbClr val="FF0000"/>
                </a:solidFill>
                <a:latin typeface="Verdana" panose="020B0604030504040204" pitchFamily="34" charset="0"/>
              </a:rPr>
              <a:t>Descentralizado Controlado</a:t>
            </a:r>
            <a:r>
              <a:rPr lang="es-ES" altLang="es-AR" sz="1800">
                <a:solidFill>
                  <a:srgbClr val="FF0000"/>
                </a:solidFill>
                <a:latin typeface="Verdana" panose="020B0604030504040204" pitchFamily="34" charset="0"/>
              </a:rPr>
              <a:t>:</a:t>
            </a:r>
            <a:r>
              <a:rPr lang="es-ES" altLang="es-AR" sz="1800">
                <a:latin typeface="Verdana" panose="020B0604030504040204" pitchFamily="34" charset="0"/>
              </a:rPr>
              <a:t> tiene un jefe definido que coordina tareas especificas y jefes secundarios que tienen responsabilidades de subtareas. La resolución de problemas sigue siendo una actividad del grupo, pero la implementación se reparte en subgrupos por el jefe del equipo.</a:t>
            </a:r>
          </a:p>
          <a:p>
            <a:pPr marL="457200" indent="-457200" eaLnBrk="1" hangingPunct="1">
              <a:lnSpc>
                <a:spcPct val="90000"/>
              </a:lnSpc>
              <a:spcBef>
                <a:spcPct val="15000"/>
              </a:spcBef>
            </a:pPr>
            <a:endParaRPr lang="es-ES" altLang="es-AR" sz="1800">
              <a:latin typeface="Verdana" panose="020B0604030504040204" pitchFamily="34" charset="0"/>
            </a:endParaRPr>
          </a:p>
        </p:txBody>
      </p:sp>
      <p:pic>
        <p:nvPicPr>
          <p:cNvPr id="23556" name="Picture 5" descr="monos_picando_codigo">
            <a:extLst>
              <a:ext uri="{FF2B5EF4-FFF2-40B4-BE49-F238E27FC236}">
                <a16:creationId xmlns:a16="http://schemas.microsoft.com/office/drawing/2014/main" id="{07B301F6-9335-B5D5-0D86-9F2F832EA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09600"/>
            <a:ext cx="21336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38B1750F-0171-6256-681F-6C76A65904DB}"/>
              </a:ext>
            </a:extLst>
          </p:cNvPr>
          <p:cNvSpPr>
            <a:spLocks noGrp="1" noChangeArrowheads="1"/>
          </p:cNvSpPr>
          <p:nvPr>
            <p:ph type="title"/>
          </p:nvPr>
        </p:nvSpPr>
        <p:spPr>
          <a:noFill/>
        </p:spPr>
        <p:txBody>
          <a:bodyPr lIns="91440" tIns="45720" rIns="91440" bIns="45720" anchor="ctr"/>
          <a:lstStyle/>
          <a:p>
            <a:pPr eaLnBrk="1" hangingPunct="1"/>
            <a:r>
              <a:rPr lang="es-ES" altLang="es-AR"/>
              <a:t>Personas – El equipo de software</a:t>
            </a:r>
          </a:p>
        </p:txBody>
      </p:sp>
      <p:sp>
        <p:nvSpPr>
          <p:cNvPr id="24578" name="Rectangle 3">
            <a:extLst>
              <a:ext uri="{FF2B5EF4-FFF2-40B4-BE49-F238E27FC236}">
                <a16:creationId xmlns:a16="http://schemas.microsoft.com/office/drawing/2014/main" id="{D975BED1-E959-3BA9-7188-99822B933389}"/>
              </a:ext>
            </a:extLst>
          </p:cNvPr>
          <p:cNvSpPr>
            <a:spLocks noGrp="1" noChangeArrowheads="1"/>
          </p:cNvSpPr>
          <p:nvPr>
            <p:ph idx="1"/>
          </p:nvPr>
        </p:nvSpPr>
        <p:spPr>
          <a:xfrm>
            <a:off x="685800" y="1981200"/>
            <a:ext cx="8229600" cy="4114800"/>
          </a:xfrm>
        </p:spPr>
        <p:txBody>
          <a:bodyPr>
            <a:normAutofit/>
          </a:bodyPr>
          <a:lstStyle/>
          <a:p>
            <a:pPr marL="381000" indent="-381000" eaLnBrk="1" hangingPunct="1">
              <a:buFont typeface="Wingdings" pitchFamily="2" charset="2"/>
              <a:buNone/>
            </a:pPr>
            <a:r>
              <a:rPr lang="es-ES" altLang="es-AR" sz="1800">
                <a:latin typeface="Verdana" panose="020B0604030504040204" pitchFamily="34" charset="0"/>
              </a:rPr>
              <a:t>Constantine, sugiere otros cuatros paradigmas de organización: </a:t>
            </a:r>
          </a:p>
          <a:p>
            <a:pPr marL="381000" indent="-381000" eaLnBrk="1" hangingPunct="1">
              <a:buFont typeface="Wingdings" pitchFamily="2" charset="2"/>
              <a:buNone/>
            </a:pPr>
            <a:endParaRPr lang="es-ES" altLang="es-AR" sz="1800">
              <a:latin typeface="Verdana" panose="020B0604030504040204" pitchFamily="34" charset="0"/>
            </a:endParaRPr>
          </a:p>
          <a:p>
            <a:pPr marL="1189038" lvl="1" indent="-381000" eaLnBrk="1" hangingPunct="1">
              <a:buFont typeface="Wingdings" pitchFamily="2" charset="2"/>
              <a:buAutoNum type="arabicPeriod"/>
            </a:pPr>
            <a:r>
              <a:rPr lang="es-ES" altLang="es-AR" sz="1800" u="sng">
                <a:solidFill>
                  <a:srgbClr val="FF0000"/>
                </a:solidFill>
                <a:latin typeface="Verdana" panose="020B0604030504040204" pitchFamily="34" charset="0"/>
              </a:rPr>
              <a:t>Un Paradigma cerrado</a:t>
            </a:r>
            <a:r>
              <a:rPr lang="es-ES" altLang="es-AR" sz="1800">
                <a:solidFill>
                  <a:srgbClr val="FF0000"/>
                </a:solidFill>
                <a:latin typeface="Verdana" panose="020B0604030504040204" pitchFamily="34" charset="0"/>
              </a:rPr>
              <a:t>: </a:t>
            </a:r>
            <a:r>
              <a:rPr lang="es-ES" altLang="es-AR" sz="1800">
                <a:latin typeface="Verdana" panose="020B0604030504040204" pitchFamily="34" charset="0"/>
              </a:rPr>
              <a:t>estructura al equipo en una jerarquía tradicional de autoridad. Estos equipos pueden trabajar mejor cuando producen software muy similar a los proyectos anteriores.</a:t>
            </a:r>
            <a:endParaRPr lang="es-ES" altLang="es-AR" sz="1800">
              <a:solidFill>
                <a:srgbClr val="FF0000"/>
              </a:solidFill>
              <a:latin typeface="Verdana" panose="020B0604030504040204" pitchFamily="34" charset="0"/>
            </a:endParaRPr>
          </a:p>
          <a:p>
            <a:pPr marL="1189038" lvl="1" indent="-381000" eaLnBrk="1" hangingPunct="1">
              <a:buFont typeface="Wingdings" pitchFamily="2" charset="2"/>
              <a:buNone/>
            </a:pPr>
            <a:endParaRPr lang="es-ES" altLang="es-AR" sz="1800">
              <a:solidFill>
                <a:srgbClr val="FF0000"/>
              </a:solidFill>
              <a:latin typeface="Verdana" panose="020B0604030504040204" pitchFamily="34" charset="0"/>
            </a:endParaRPr>
          </a:p>
          <a:p>
            <a:pPr marL="1189038" lvl="1" indent="-381000" eaLnBrk="1" hangingPunct="1">
              <a:buFont typeface="Wingdings" pitchFamily="2" charset="2"/>
              <a:buNone/>
            </a:pPr>
            <a:r>
              <a:rPr lang="es-ES" altLang="es-AR" sz="1800">
                <a:latin typeface="Verdana" panose="020B0604030504040204" pitchFamily="34" charset="0"/>
              </a:rPr>
              <a:t>2.</a:t>
            </a:r>
            <a:r>
              <a:rPr lang="es-ES" altLang="es-AR" sz="1800">
                <a:solidFill>
                  <a:srgbClr val="FF0000"/>
                </a:solidFill>
                <a:latin typeface="Verdana" panose="020B0604030504040204" pitchFamily="34" charset="0"/>
              </a:rPr>
              <a:t>	</a:t>
            </a:r>
            <a:r>
              <a:rPr lang="es-ES" altLang="es-AR" sz="1800" u="sng">
                <a:solidFill>
                  <a:srgbClr val="FF0000"/>
                </a:solidFill>
                <a:latin typeface="Verdana" panose="020B0604030504040204" pitchFamily="34" charset="0"/>
              </a:rPr>
              <a:t>Un Paradigma Aleatorio</a:t>
            </a:r>
            <a:r>
              <a:rPr lang="es-ES" altLang="es-AR" sz="1800">
                <a:solidFill>
                  <a:srgbClr val="FF0000"/>
                </a:solidFill>
                <a:latin typeface="Verdana" panose="020B0604030504040204" pitchFamily="34" charset="0"/>
              </a:rPr>
              <a:t>: </a:t>
            </a:r>
            <a:r>
              <a:rPr lang="es-ES" altLang="es-AR" sz="1800">
                <a:latin typeface="Verdana" panose="020B0604030504040204" pitchFamily="34" charset="0"/>
              </a:rPr>
              <a:t>estructura al equipo libremente  y depende de la iniciativa individual de los miembros del equipo. Cuando se requiere avance tecnológico estos son excelentes. Pero estos equipos pueden chocar cuando se  requiere un “rendimiento ordenado”. </a:t>
            </a: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C3CD6DBD-B195-06D9-07F3-D1FB3C4E4CA7}"/>
              </a:ext>
            </a:extLst>
          </p:cNvPr>
          <p:cNvSpPr>
            <a:spLocks noGrp="1" noChangeArrowheads="1"/>
          </p:cNvSpPr>
          <p:nvPr>
            <p:ph type="title"/>
          </p:nvPr>
        </p:nvSpPr>
        <p:spPr>
          <a:noFill/>
        </p:spPr>
        <p:txBody>
          <a:bodyPr lIns="91440" tIns="45720" rIns="91440" bIns="45720" anchor="ctr"/>
          <a:lstStyle/>
          <a:p>
            <a:pPr eaLnBrk="1" hangingPunct="1"/>
            <a:r>
              <a:rPr lang="es-ES" altLang="es-AR">
                <a:latin typeface="Verdana" panose="020B0604030504040204" pitchFamily="34" charset="0"/>
              </a:rPr>
              <a:t>Personas – El equipo de software</a:t>
            </a:r>
          </a:p>
        </p:txBody>
      </p:sp>
      <p:sp>
        <p:nvSpPr>
          <p:cNvPr id="25602" name="Rectangle 2">
            <a:extLst>
              <a:ext uri="{FF2B5EF4-FFF2-40B4-BE49-F238E27FC236}">
                <a16:creationId xmlns:a16="http://schemas.microsoft.com/office/drawing/2014/main" id="{4B623C15-49A1-C0F3-6601-8B559825C3CF}"/>
              </a:ext>
            </a:extLst>
          </p:cNvPr>
          <p:cNvSpPr>
            <a:spLocks noGrp="1" noChangeArrowheads="1"/>
          </p:cNvSpPr>
          <p:nvPr>
            <p:ph idx="1"/>
          </p:nvPr>
        </p:nvSpPr>
        <p:spPr>
          <a:xfrm>
            <a:off x="685800" y="1524000"/>
            <a:ext cx="8229600" cy="4114800"/>
          </a:xfrm>
        </p:spPr>
        <p:txBody>
          <a:bodyPr/>
          <a:lstStyle/>
          <a:p>
            <a:pPr marL="1341438" lvl="1" indent="-533400" eaLnBrk="1" hangingPunct="1">
              <a:lnSpc>
                <a:spcPct val="90000"/>
              </a:lnSpc>
              <a:buFont typeface="Wingdings" pitchFamily="2" charset="2"/>
              <a:buChar char="l"/>
            </a:pPr>
            <a:r>
              <a:rPr lang="es-ES" altLang="es-AR" sz="2400" u="sng">
                <a:solidFill>
                  <a:srgbClr val="FF0000"/>
                </a:solidFill>
                <a:latin typeface="Verdana" panose="020B0604030504040204" pitchFamily="34" charset="0"/>
              </a:rPr>
              <a:t>Un Paradigma abierto</a:t>
            </a:r>
            <a:r>
              <a:rPr lang="es-ES" altLang="es-AR" sz="2400">
                <a:solidFill>
                  <a:srgbClr val="FF0000"/>
                </a:solidFill>
                <a:latin typeface="Verdana" panose="020B0604030504040204" pitchFamily="34" charset="0"/>
              </a:rPr>
              <a:t>:</a:t>
            </a:r>
            <a:r>
              <a:rPr lang="es-ES" altLang="es-AR" sz="2400">
                <a:latin typeface="Verdana" panose="020B0604030504040204" pitchFamily="34" charset="0"/>
              </a:rPr>
              <a:t> mezcla entre mente abierta y un paradigma cerrado.</a:t>
            </a:r>
          </a:p>
          <a:p>
            <a:pPr marL="1341438" lvl="1" indent="-533400" eaLnBrk="1" hangingPunct="1">
              <a:lnSpc>
                <a:spcPct val="90000"/>
              </a:lnSpc>
              <a:buFont typeface="Wingdings" pitchFamily="2" charset="2"/>
              <a:buChar char="l"/>
            </a:pPr>
            <a:endParaRPr lang="es-ES" altLang="es-AR" sz="2400">
              <a:latin typeface="Verdana" panose="020B0604030504040204" pitchFamily="34" charset="0"/>
            </a:endParaRPr>
          </a:p>
          <a:p>
            <a:pPr marL="1341438" lvl="1" indent="-533400" eaLnBrk="1" hangingPunct="1">
              <a:lnSpc>
                <a:spcPct val="90000"/>
              </a:lnSpc>
              <a:buFont typeface="Wingdings" pitchFamily="2" charset="2"/>
              <a:buChar char="l"/>
            </a:pPr>
            <a:r>
              <a:rPr lang="es-ES" altLang="es-AR" sz="2400" u="sng">
                <a:solidFill>
                  <a:srgbClr val="FF0000"/>
                </a:solidFill>
                <a:latin typeface="Verdana" panose="020B0604030504040204" pitchFamily="34" charset="0"/>
              </a:rPr>
              <a:t>Un Paradigma Sincronizado</a:t>
            </a:r>
            <a:r>
              <a:rPr lang="es-ES" altLang="es-AR" sz="2400" u="sng">
                <a:latin typeface="Verdana" panose="020B0604030504040204" pitchFamily="34" charset="0"/>
              </a:rPr>
              <a:t>:</a:t>
            </a:r>
            <a:r>
              <a:rPr lang="es-ES" altLang="es-AR" sz="2400">
                <a:latin typeface="Verdana" panose="020B0604030504040204" pitchFamily="34" charset="0"/>
              </a:rPr>
              <a:t> se apoya en la compartimentación natural de un problema y organiza al equipo para trabajar en partes del problema con poca comunicación activa entre ellos.</a:t>
            </a:r>
          </a:p>
          <a:p>
            <a:pPr marL="609600" indent="-609600" eaLnBrk="1" hangingPunct="1">
              <a:lnSpc>
                <a:spcPct val="90000"/>
              </a:lnSpc>
              <a:buFont typeface="Wingdings" pitchFamily="2" charset="2"/>
              <a:buNone/>
            </a:pPr>
            <a:endParaRPr lang="es-ES" altLang="es-AR">
              <a:latin typeface="Verdana" panose="020B0604030504040204" pitchFamily="34" charset="0"/>
            </a:endParaRPr>
          </a:p>
        </p:txBody>
      </p:sp>
      <p:pic>
        <p:nvPicPr>
          <p:cNvPr id="25604" name="Imagen 44" descr="D:\Mis Documentos\Mis imágenes\Galería multimedia de Microsoft\team.bmp">
            <a:extLst>
              <a:ext uri="{FF2B5EF4-FFF2-40B4-BE49-F238E27FC236}">
                <a16:creationId xmlns:a16="http://schemas.microsoft.com/office/drawing/2014/main" id="{04706999-5AC0-CDE9-2D8C-D068F32B6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27538"/>
            <a:ext cx="35052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FE8EA0A-0A02-A234-9741-76C99862A492}"/>
              </a:ext>
            </a:extLst>
          </p:cNvPr>
          <p:cNvSpPr>
            <a:spLocks noGrp="1" noChangeArrowheads="1"/>
          </p:cNvSpPr>
          <p:nvPr>
            <p:ph type="title"/>
          </p:nvPr>
        </p:nvSpPr>
        <p:spPr>
          <a:xfrm>
            <a:off x="76200" y="1117600"/>
            <a:ext cx="13792200" cy="482600"/>
          </a:xfrm>
        </p:spPr>
        <p:txBody>
          <a:bodyPr>
            <a:normAutofit fontScale="90000"/>
          </a:bodyPr>
          <a:lstStyle/>
          <a:p>
            <a:pPr eaLnBrk="1" hangingPunct="1"/>
            <a:r>
              <a:rPr lang="es-ES" altLang="es-AR" sz="3200"/>
              <a:t>Para conseguir un equipo de alto rendimiento:</a:t>
            </a:r>
          </a:p>
        </p:txBody>
      </p:sp>
      <p:sp>
        <p:nvSpPr>
          <p:cNvPr id="26627" name="Rectangle 3">
            <a:extLst>
              <a:ext uri="{FF2B5EF4-FFF2-40B4-BE49-F238E27FC236}">
                <a16:creationId xmlns:a16="http://schemas.microsoft.com/office/drawing/2014/main" id="{6CF104D8-2B0E-F868-349F-5423F19A8587}"/>
              </a:ext>
            </a:extLst>
          </p:cNvPr>
          <p:cNvSpPr>
            <a:spLocks noGrp="1" noChangeArrowheads="1"/>
          </p:cNvSpPr>
          <p:nvPr>
            <p:ph idx="1"/>
          </p:nvPr>
        </p:nvSpPr>
        <p:spPr/>
        <p:txBody>
          <a:bodyPr/>
          <a:lstStyle/>
          <a:p>
            <a:pPr eaLnBrk="1" hangingPunct="1">
              <a:buSzPct val="70000"/>
            </a:pPr>
            <a:r>
              <a:rPr lang="es-ES" altLang="es-AR">
                <a:latin typeface="Verdana" panose="020B0604030504040204" pitchFamily="34" charset="0"/>
              </a:rPr>
              <a:t>Los miembros del equipo deben tenerse mutua confianza.</a:t>
            </a:r>
          </a:p>
          <a:p>
            <a:pPr eaLnBrk="1" hangingPunct="1">
              <a:buSzPct val="70000"/>
            </a:pPr>
            <a:r>
              <a:rPr lang="es-ES" altLang="es-AR">
                <a:latin typeface="Verdana" panose="020B0604030504040204" pitchFamily="34" charset="0"/>
              </a:rPr>
              <a:t>La distribución de habilidades debe adecuarse al problema</a:t>
            </a:r>
          </a:p>
          <a:p>
            <a:pPr eaLnBrk="1" hangingPunct="1">
              <a:buSzPct val="70000"/>
            </a:pPr>
            <a:r>
              <a:rPr lang="es-ES" altLang="es-AR">
                <a:latin typeface="Verdana" panose="020B0604030504040204" pitchFamily="34" charset="0"/>
              </a:rPr>
              <a:t>Tal vez los disidentes deban ser excluidos del equipo si ha de si han de conservarse su cohesión.</a:t>
            </a:r>
          </a:p>
        </p:txBody>
      </p:sp>
      <p:pic>
        <p:nvPicPr>
          <p:cNvPr id="26628" name="Picture 4" descr="equipo de trabajo">
            <a:extLst>
              <a:ext uri="{FF2B5EF4-FFF2-40B4-BE49-F238E27FC236}">
                <a16:creationId xmlns:a16="http://schemas.microsoft.com/office/drawing/2014/main" id="{1B87D87B-76E9-8B92-B45B-6524FBD9B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205413"/>
            <a:ext cx="2209800"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82DA0A7-6B6F-32B7-FD7E-A5A38008C7CB}"/>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Trabajar en equipo...</a:t>
            </a:r>
          </a:p>
        </p:txBody>
      </p:sp>
      <p:sp>
        <p:nvSpPr>
          <p:cNvPr id="27652" name="Rectangle 3">
            <a:extLst>
              <a:ext uri="{FF2B5EF4-FFF2-40B4-BE49-F238E27FC236}">
                <a16:creationId xmlns:a16="http://schemas.microsoft.com/office/drawing/2014/main" id="{4F235C3C-47C1-0126-41BA-E73A64301F15}"/>
              </a:ext>
            </a:extLst>
          </p:cNvPr>
          <p:cNvSpPr>
            <a:spLocks noGrp="1" noChangeArrowheads="1"/>
          </p:cNvSpPr>
          <p:nvPr>
            <p:ph idx="1"/>
          </p:nvPr>
        </p:nvSpPr>
        <p:spPr>
          <a:xfrm>
            <a:off x="685800" y="2514600"/>
            <a:ext cx="7696200" cy="4114800"/>
          </a:xfrm>
        </p:spPr>
        <p:txBody>
          <a:bodyPr/>
          <a:lstStyle/>
          <a:p>
            <a:pPr marL="0" indent="0" eaLnBrk="1" hangingPunct="1">
              <a:buFont typeface="Wingdings" pitchFamily="2" charset="2"/>
              <a:buNone/>
            </a:pPr>
            <a:r>
              <a:rPr lang="es-ES" altLang="es-AR">
                <a:latin typeface="Verdana" panose="020B0604030504040204" pitchFamily="34" charset="0"/>
              </a:rPr>
              <a:t>Existe un fenómeno que se llama </a:t>
            </a:r>
            <a:r>
              <a:rPr lang="es-ES" altLang="es-AR">
                <a:solidFill>
                  <a:srgbClr val="993366"/>
                </a:solidFill>
                <a:latin typeface="Verdana" panose="020B0604030504040204" pitchFamily="34" charset="0"/>
              </a:rPr>
              <a:t>CUAJAR.</a:t>
            </a:r>
          </a:p>
          <a:p>
            <a:pPr marL="0" indent="0" eaLnBrk="1" hangingPunct="1">
              <a:buFont typeface="Wingdings" pitchFamily="2" charset="2"/>
              <a:buNone/>
            </a:pPr>
            <a:endParaRPr lang="es-ES" altLang="es-AR">
              <a:latin typeface="Verdana" panose="020B0604030504040204" pitchFamily="34" charset="0"/>
            </a:endParaRPr>
          </a:p>
          <a:p>
            <a:pPr marL="0" indent="0" algn="ctr" eaLnBrk="1" hangingPunct="1">
              <a:buFont typeface="Wingdings" pitchFamily="2" charset="2"/>
              <a:buNone/>
            </a:pPr>
            <a:r>
              <a:rPr lang="es-ES" altLang="es-AR">
                <a:solidFill>
                  <a:srgbClr val="FF0000"/>
                </a:solidFill>
                <a:latin typeface="Verdana" panose="020B0604030504040204" pitchFamily="34" charset="0"/>
              </a:rPr>
              <a:t>Un equipo cuajado es un grupo de gente tejido tan fuertemente que el todo es mayor que la suma de las partes. </a:t>
            </a:r>
          </a:p>
          <a:p>
            <a:pPr marL="0" indent="0" eaLnBrk="1" hangingPunct="1">
              <a:buFont typeface="Wingdings" pitchFamily="2" charset="2"/>
              <a:buNone/>
            </a:pPr>
            <a:endParaRPr lang="es-ES" altLang="es-AR">
              <a:solidFill>
                <a:srgbClr val="FF0000"/>
              </a:solidFill>
              <a:latin typeface="Verdana" panose="020B0604030504040204" pitchFamily="34" charset="0"/>
            </a:endParaRPr>
          </a:p>
          <a:p>
            <a:pPr marL="0" indent="0" eaLnBrk="1" hangingPunct="1">
              <a:buFont typeface="Wingdings" pitchFamily="2" charset="2"/>
              <a:buNone/>
            </a:pPr>
            <a:r>
              <a:rPr lang="es-ES" altLang="es-AR">
                <a:latin typeface="Verdana" panose="020B0604030504040204" pitchFamily="34" charset="0"/>
              </a:rPr>
              <a:t>Cuando el equipo comienza a cuajar la probabilidad de éxito comienza a subir.</a:t>
            </a:r>
          </a:p>
          <a:p>
            <a:pPr marL="0" indent="0" eaLnBrk="1" hangingPunct="1">
              <a:buFont typeface="Wingdings" pitchFamily="2" charset="2"/>
              <a:buNone/>
            </a:pPr>
            <a:r>
              <a:rPr lang="es-ES" altLang="es-AR">
                <a:latin typeface="Verdana" panose="020B0604030504040204" pitchFamily="34" charset="0"/>
              </a:rPr>
              <a:t>El equipo puede volverse imparable</a:t>
            </a:r>
          </a:p>
        </p:txBody>
      </p:sp>
      <p:sp>
        <p:nvSpPr>
          <p:cNvPr id="27651" name="Rectangle 4">
            <a:extLst>
              <a:ext uri="{FF2B5EF4-FFF2-40B4-BE49-F238E27FC236}">
                <a16:creationId xmlns:a16="http://schemas.microsoft.com/office/drawing/2014/main" id="{1D31E624-3CDA-7A42-BD01-ACE18CF33E5F}"/>
              </a:ext>
            </a:extLst>
          </p:cNvPr>
          <p:cNvSpPr>
            <a:spLocks noChangeArrowheads="1"/>
          </p:cNvSpPr>
          <p:nvPr/>
        </p:nvSpPr>
        <p:spPr bwMode="auto">
          <a:xfrm>
            <a:off x="914400" y="3276600"/>
            <a:ext cx="7620000" cy="1447800"/>
          </a:xfrm>
          <a:prstGeom prst="rect">
            <a:avLst/>
          </a:prstGeom>
          <a:solidFill>
            <a:srgbClr val="FFCC00"/>
          </a:solidFill>
          <a:ln w="9525">
            <a:solidFill>
              <a:schemeClr val="folHlink"/>
            </a:solidFill>
            <a:miter lim="800000"/>
            <a:headEnd/>
            <a:tailEnd/>
          </a:ln>
        </p:spPr>
        <p:txBody>
          <a:bodyPr wrap="none" anchor="ct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eaLnBrk="1" hangingPunct="1"/>
            <a:endParaRPr lang="es-AR" altLang="es-AR"/>
          </a:p>
        </p:txBody>
      </p:sp>
      <p:pic>
        <p:nvPicPr>
          <p:cNvPr id="27653" name="Picture 6" descr="j0439359">
            <a:extLst>
              <a:ext uri="{FF2B5EF4-FFF2-40B4-BE49-F238E27FC236}">
                <a16:creationId xmlns:a16="http://schemas.microsoft.com/office/drawing/2014/main" id="{B92AEFDD-A28B-9DC1-973D-0899FAA30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086A91B-0ED6-CA33-21A2-3266C175AADF}"/>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Trabajar en equipo...</a:t>
            </a:r>
          </a:p>
        </p:txBody>
      </p:sp>
      <p:sp>
        <p:nvSpPr>
          <p:cNvPr id="28675" name="Rectangle 4">
            <a:extLst>
              <a:ext uri="{FF2B5EF4-FFF2-40B4-BE49-F238E27FC236}">
                <a16:creationId xmlns:a16="http://schemas.microsoft.com/office/drawing/2014/main" id="{40DA199D-7294-6069-165B-368C41AB31D9}"/>
              </a:ext>
            </a:extLst>
          </p:cNvPr>
          <p:cNvSpPr>
            <a:spLocks noGrp="1" noChangeArrowheads="1"/>
          </p:cNvSpPr>
          <p:nvPr>
            <p:ph idx="1"/>
          </p:nvPr>
        </p:nvSpPr>
        <p:spPr>
          <a:xfrm>
            <a:off x="762000" y="1905000"/>
            <a:ext cx="7696200" cy="4495800"/>
          </a:xfrm>
        </p:spPr>
        <p:txBody>
          <a:bodyPr/>
          <a:lstStyle/>
          <a:p>
            <a:pPr marL="0" indent="0" eaLnBrk="1" hangingPunct="1">
              <a:buFont typeface="Wingdings" pitchFamily="2" charset="2"/>
              <a:buNone/>
            </a:pPr>
            <a:r>
              <a:rPr lang="es-ES" altLang="es-AR" sz="2000">
                <a:latin typeface="Verdana" panose="020B0604030504040204" pitchFamily="34" charset="0"/>
              </a:rPr>
              <a:t>Peno todos los equipos cuajan, de hecho muchos sufren lo que Jakman llama </a:t>
            </a:r>
            <a:r>
              <a:rPr lang="es-ES" altLang="es-AR" sz="2000">
                <a:solidFill>
                  <a:srgbClr val="FF0000"/>
                </a:solidFill>
                <a:latin typeface="Verdana" panose="020B0604030504040204" pitchFamily="34" charset="0"/>
              </a:rPr>
              <a:t>“La toxicidad del equipo”</a:t>
            </a:r>
            <a:r>
              <a:rPr lang="es-ES" altLang="es-AR" sz="2000">
                <a:latin typeface="Verdana" panose="020B0604030504040204" pitchFamily="34" charset="0"/>
              </a:rPr>
              <a:t> </a:t>
            </a:r>
          </a:p>
          <a:p>
            <a:pPr marL="0" indent="0" eaLnBrk="1" hangingPunct="1">
              <a:buFont typeface="Wingdings" pitchFamily="2" charset="2"/>
              <a:buNone/>
            </a:pPr>
            <a:r>
              <a:rPr lang="es-ES" altLang="es-AR" sz="2000">
                <a:latin typeface="Verdana" panose="020B0604030504040204" pitchFamily="34" charset="0"/>
              </a:rPr>
              <a:t>Definen cinco factores que definen el efecto toxico: </a:t>
            </a:r>
          </a:p>
          <a:p>
            <a:pPr marL="0" indent="0" eaLnBrk="1" hangingPunct="1">
              <a:buFont typeface="Wingdings" pitchFamily="2" charset="2"/>
              <a:buNone/>
            </a:pPr>
            <a:endParaRPr lang="es-ES" altLang="es-AR" sz="2000">
              <a:latin typeface="Verdana" panose="020B0604030504040204" pitchFamily="34" charset="0"/>
            </a:endParaRPr>
          </a:p>
          <a:p>
            <a:pPr marL="1255713" lvl="1" indent="-533400" eaLnBrk="1" hangingPunct="1">
              <a:buFont typeface="Wingdings" pitchFamily="2" charset="2"/>
              <a:buAutoNum type="arabicPeriod"/>
            </a:pPr>
            <a:r>
              <a:rPr lang="es-ES" altLang="es-AR">
                <a:latin typeface="Verdana" panose="020B0604030504040204" pitchFamily="34" charset="0"/>
              </a:rPr>
              <a:t>Una atmósfera frenética</a:t>
            </a:r>
          </a:p>
          <a:p>
            <a:pPr marL="1255713" lvl="1" indent="-533400" eaLnBrk="1" hangingPunct="1">
              <a:buFont typeface="Wingdings" pitchFamily="2" charset="2"/>
              <a:buAutoNum type="arabicPeriod"/>
            </a:pPr>
            <a:r>
              <a:rPr lang="es-ES" altLang="es-AR">
                <a:latin typeface="Verdana" panose="020B0604030504040204" pitchFamily="34" charset="0"/>
              </a:rPr>
              <a:t>Alta frustración en tecnología o capacidad.</a:t>
            </a:r>
          </a:p>
          <a:p>
            <a:pPr marL="1255713" lvl="1" indent="-533400" eaLnBrk="1" hangingPunct="1">
              <a:buFont typeface="Wingdings" pitchFamily="2" charset="2"/>
              <a:buAutoNum type="arabicPeriod"/>
            </a:pPr>
            <a:r>
              <a:rPr lang="es-ES" altLang="es-AR">
                <a:latin typeface="Verdana" panose="020B0604030504040204" pitchFamily="34" charset="0"/>
              </a:rPr>
              <a:t>Procedimientos coordinados pobremente.</a:t>
            </a:r>
          </a:p>
          <a:p>
            <a:pPr marL="1255713" lvl="1" indent="-533400" eaLnBrk="1" hangingPunct="1">
              <a:buFont typeface="Wingdings" pitchFamily="2" charset="2"/>
              <a:buAutoNum type="arabicPeriod"/>
            </a:pPr>
            <a:r>
              <a:rPr lang="es-ES" altLang="es-AR">
                <a:latin typeface="Verdana" panose="020B0604030504040204" pitchFamily="34" charset="0"/>
              </a:rPr>
              <a:t>Definición confusa de los papeles a desempeñar.</a:t>
            </a:r>
          </a:p>
          <a:p>
            <a:pPr marL="1255713" lvl="1" indent="-533400" eaLnBrk="1" hangingPunct="1">
              <a:buFont typeface="Wingdings" pitchFamily="2" charset="2"/>
              <a:buAutoNum type="arabicPeriod"/>
            </a:pPr>
            <a:r>
              <a:rPr lang="es-ES" altLang="es-AR">
                <a:latin typeface="Verdana" panose="020B0604030504040204" pitchFamily="34" charset="0"/>
              </a:rPr>
              <a:t>Continua exposición al fallo.</a:t>
            </a:r>
          </a:p>
        </p:txBody>
      </p:sp>
      <p:pic>
        <p:nvPicPr>
          <p:cNvPr id="28676" name="Picture 5" descr="j0411741">
            <a:extLst>
              <a:ext uri="{FF2B5EF4-FFF2-40B4-BE49-F238E27FC236}">
                <a16:creationId xmlns:a16="http://schemas.microsoft.com/office/drawing/2014/main" id="{C3387E87-B688-9C9F-36E5-7DAA77190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5922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1CB165F-4F45-4F3D-F4EE-766ABAE442D8}"/>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Trabajar en equipo...</a:t>
            </a:r>
          </a:p>
        </p:txBody>
      </p:sp>
      <p:sp>
        <p:nvSpPr>
          <p:cNvPr id="29699" name="Rectangle 3">
            <a:extLst>
              <a:ext uri="{FF2B5EF4-FFF2-40B4-BE49-F238E27FC236}">
                <a16:creationId xmlns:a16="http://schemas.microsoft.com/office/drawing/2014/main" id="{7D755F7A-0C54-2D1C-C689-ED814CABE210}"/>
              </a:ext>
            </a:extLst>
          </p:cNvPr>
          <p:cNvSpPr>
            <a:spLocks noGrp="1" noChangeArrowheads="1"/>
          </p:cNvSpPr>
          <p:nvPr>
            <p:ph idx="1"/>
          </p:nvPr>
        </p:nvSpPr>
        <p:spPr>
          <a:xfrm>
            <a:off x="762000" y="1905000"/>
            <a:ext cx="7696200" cy="4495800"/>
          </a:xfrm>
        </p:spPr>
        <p:txBody>
          <a:bodyPr/>
          <a:lstStyle/>
          <a:p>
            <a:pPr marL="0" indent="0" eaLnBrk="1" hangingPunct="1">
              <a:lnSpc>
                <a:spcPct val="90000"/>
              </a:lnSpc>
              <a:buFont typeface="Wingdings" pitchFamily="2" charset="2"/>
              <a:buNone/>
            </a:pPr>
            <a:r>
              <a:rPr lang="es-ES" altLang="es-AR" sz="2000">
                <a:solidFill>
                  <a:srgbClr val="FF0066"/>
                </a:solidFill>
                <a:latin typeface="Verdana" panose="020B0604030504040204" pitchFamily="34" charset="0"/>
              </a:rPr>
              <a:t>Jackman sugiere como solución a este efecto </a:t>
            </a:r>
          </a:p>
          <a:p>
            <a:pPr marL="1255713" lvl="1" indent="-533400" eaLnBrk="1" hangingPunct="1">
              <a:lnSpc>
                <a:spcPct val="90000"/>
              </a:lnSpc>
              <a:buFont typeface="Wingdings" pitchFamily="2" charset="2"/>
              <a:buChar char="l"/>
            </a:pPr>
            <a:r>
              <a:rPr lang="es-ES" altLang="es-AR">
                <a:latin typeface="Verdana" panose="020B0604030504040204" pitchFamily="34" charset="0"/>
              </a:rPr>
              <a:t>Que el gestor asegure que todo el equipo tiene acceso a la información, para evitar frenetismo.</a:t>
            </a:r>
          </a:p>
          <a:p>
            <a:pPr marL="1255713" lvl="1" indent="-533400" eaLnBrk="1" hangingPunct="1">
              <a:lnSpc>
                <a:spcPct val="90000"/>
              </a:lnSpc>
              <a:buFont typeface="Wingdings" pitchFamily="2" charset="2"/>
              <a:buNone/>
            </a:pPr>
            <a:endParaRPr lang="es-ES" altLang="es-AR">
              <a:latin typeface="Verdana" panose="020B0604030504040204" pitchFamily="34" charset="0"/>
            </a:endParaRPr>
          </a:p>
          <a:p>
            <a:pPr marL="1255713" lvl="1" indent="-533400" eaLnBrk="1" hangingPunct="1">
              <a:lnSpc>
                <a:spcPct val="90000"/>
              </a:lnSpc>
              <a:buFont typeface="Wingdings" pitchFamily="2" charset="2"/>
              <a:buChar char="l"/>
            </a:pPr>
            <a:r>
              <a:rPr lang="es-ES" altLang="es-AR">
                <a:latin typeface="Verdana" panose="020B0604030504040204" pitchFamily="34" charset="0"/>
              </a:rPr>
              <a:t>Dar las malas noticias a todo el equipo, no guardarlas para que se pueda reaccionar a tiempo.</a:t>
            </a:r>
          </a:p>
          <a:p>
            <a:pPr marL="1255713" lvl="1" indent="-533400" eaLnBrk="1" hangingPunct="1">
              <a:lnSpc>
                <a:spcPct val="90000"/>
              </a:lnSpc>
              <a:buFont typeface="Wingdings" pitchFamily="2" charset="2"/>
              <a:buChar char="l"/>
            </a:pPr>
            <a:endParaRPr lang="es-ES" altLang="es-AR">
              <a:latin typeface="Verdana" panose="020B0604030504040204" pitchFamily="34" charset="0"/>
            </a:endParaRPr>
          </a:p>
          <a:p>
            <a:pPr marL="1255713" lvl="1" indent="-533400" eaLnBrk="1" hangingPunct="1">
              <a:lnSpc>
                <a:spcPct val="90000"/>
              </a:lnSpc>
              <a:buFont typeface="Wingdings" pitchFamily="2" charset="2"/>
              <a:buChar char="l"/>
            </a:pPr>
            <a:r>
              <a:rPr lang="es-ES" altLang="es-AR">
                <a:latin typeface="Verdana" panose="020B0604030504040204" pitchFamily="34" charset="0"/>
              </a:rPr>
              <a:t>Un equipo puede evitar la frustración si recibe tanta responsabilidad  para la toma de decisiones como sea posible.</a:t>
            </a:r>
          </a:p>
          <a:p>
            <a:pPr marL="1255713" lvl="1" indent="-533400" eaLnBrk="1" hangingPunct="1">
              <a:lnSpc>
                <a:spcPct val="90000"/>
              </a:lnSpc>
              <a:buFont typeface="Wingdings" pitchFamily="2" charset="2"/>
              <a:buChar char="l"/>
            </a:pPr>
            <a:endParaRPr lang="es-ES" altLang="es-AR">
              <a:latin typeface="Verdana" panose="020B0604030504040204" pitchFamily="34" charset="0"/>
            </a:endParaRPr>
          </a:p>
          <a:p>
            <a:pPr marL="1255713" lvl="1" indent="-533400" eaLnBrk="1" hangingPunct="1">
              <a:lnSpc>
                <a:spcPct val="90000"/>
              </a:lnSpc>
              <a:buFont typeface="Wingdings" pitchFamily="2" charset="2"/>
              <a:buChar char="l"/>
            </a:pPr>
            <a:r>
              <a:rPr lang="es-ES" altLang="es-AR">
                <a:latin typeface="Verdana" panose="020B0604030504040204" pitchFamily="34" charset="0"/>
              </a:rPr>
              <a:t>Cualquier falla de un miembro debe considerarse falla del equipo.</a:t>
            </a:r>
          </a:p>
        </p:txBody>
      </p:sp>
      <p:pic>
        <p:nvPicPr>
          <p:cNvPr id="29700" name="Picture 4" descr="j0409628">
            <a:extLst>
              <a:ext uri="{FF2B5EF4-FFF2-40B4-BE49-F238E27FC236}">
                <a16:creationId xmlns:a16="http://schemas.microsoft.com/office/drawing/2014/main" id="{7FE3F89B-EABB-E74C-2C62-27123567E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C5CA52A-165B-3B7D-300E-C1869EFAA230}"/>
              </a:ext>
            </a:extLst>
          </p:cNvPr>
          <p:cNvSpPr>
            <a:spLocks noGrp="1" noChangeArrowheads="1"/>
          </p:cNvSpPr>
          <p:nvPr>
            <p:ph type="title"/>
          </p:nvPr>
        </p:nvSpPr>
        <p:spPr/>
        <p:txBody>
          <a:bodyPr>
            <a:normAutofit/>
          </a:bodyPr>
          <a:lstStyle/>
          <a:p>
            <a:pPr eaLnBrk="1" hangingPunct="1"/>
            <a:r>
              <a:rPr lang="es-ES" altLang="es-AR" sz="3200">
                <a:latin typeface="Verdana" panose="020B0604030504040204" pitchFamily="34" charset="0"/>
              </a:rPr>
              <a:t>Aspectos sobre la coordinación y la comunicación</a:t>
            </a:r>
          </a:p>
        </p:txBody>
      </p:sp>
      <p:sp>
        <p:nvSpPr>
          <p:cNvPr id="30723" name="Rectangle 3">
            <a:extLst>
              <a:ext uri="{FF2B5EF4-FFF2-40B4-BE49-F238E27FC236}">
                <a16:creationId xmlns:a16="http://schemas.microsoft.com/office/drawing/2014/main" id="{03FCFD56-C397-DC21-5A07-0F2E80E0CB61}"/>
              </a:ext>
            </a:extLst>
          </p:cNvPr>
          <p:cNvSpPr>
            <a:spLocks noGrp="1" noChangeArrowheads="1"/>
          </p:cNvSpPr>
          <p:nvPr>
            <p:ph idx="1"/>
          </p:nvPr>
        </p:nvSpPr>
        <p:spPr/>
        <p:txBody>
          <a:bodyPr>
            <a:normAutofit lnSpcReduction="10000"/>
          </a:bodyPr>
          <a:lstStyle/>
          <a:p>
            <a:pPr marL="0" indent="0" eaLnBrk="1" hangingPunct="1">
              <a:lnSpc>
                <a:spcPct val="90000"/>
              </a:lnSpc>
              <a:buFont typeface="Wingdings" pitchFamily="2" charset="2"/>
              <a:buNone/>
            </a:pPr>
            <a:r>
              <a:rPr lang="es-ES" altLang="es-AR" sz="2000">
                <a:latin typeface="Verdana" panose="020B0604030504040204" pitchFamily="34" charset="0"/>
              </a:rPr>
              <a:t>Existen muchos motivos por lo que los proyectos de software  se vuelven problemáticos:</a:t>
            </a:r>
          </a:p>
          <a:p>
            <a:pPr marL="0" indent="0" eaLnBrk="1" hangingPunct="1">
              <a:lnSpc>
                <a:spcPct val="90000"/>
              </a:lnSpc>
              <a:buFont typeface="Wingdings" pitchFamily="2" charset="2"/>
              <a:buNone/>
            </a:pPr>
            <a:endParaRPr lang="es-ES" altLang="es-AR" sz="2000">
              <a:latin typeface="Verdana" panose="020B0604030504040204" pitchFamily="34" charset="0"/>
            </a:endParaRPr>
          </a:p>
          <a:p>
            <a:pPr marL="822325" lvl="1" eaLnBrk="1" hangingPunct="1">
              <a:lnSpc>
                <a:spcPct val="90000"/>
              </a:lnSpc>
            </a:pPr>
            <a:r>
              <a:rPr lang="es-ES" altLang="es-AR">
                <a:latin typeface="Verdana" panose="020B0604030504040204" pitchFamily="34" charset="0"/>
              </a:rPr>
              <a:t>Escala (tamaño).</a:t>
            </a:r>
          </a:p>
          <a:p>
            <a:pPr marL="822325" lvl="1" eaLnBrk="1" hangingPunct="1">
              <a:lnSpc>
                <a:spcPct val="90000"/>
              </a:lnSpc>
            </a:pPr>
            <a:r>
              <a:rPr lang="es-ES" altLang="es-AR">
                <a:latin typeface="Verdana" panose="020B0604030504040204" pitchFamily="34" charset="0"/>
              </a:rPr>
              <a:t>Incertidumbre.</a:t>
            </a:r>
          </a:p>
          <a:p>
            <a:pPr marL="822325" lvl="1" eaLnBrk="1" hangingPunct="1">
              <a:lnSpc>
                <a:spcPct val="90000"/>
              </a:lnSpc>
            </a:pPr>
            <a:r>
              <a:rPr lang="es-ES" altLang="es-AR">
                <a:latin typeface="Verdana" panose="020B0604030504040204" pitchFamily="34" charset="0"/>
              </a:rPr>
              <a:t>Interoperabilidad.</a:t>
            </a:r>
          </a:p>
          <a:p>
            <a:pPr marL="822325" lvl="1" eaLnBrk="1" hangingPunct="1">
              <a:lnSpc>
                <a:spcPct val="90000"/>
              </a:lnSpc>
            </a:pPr>
            <a:endParaRPr lang="es-ES" altLang="es-AR">
              <a:latin typeface="Verdana" panose="020B0604030504040204" pitchFamily="34" charset="0"/>
            </a:endParaRPr>
          </a:p>
          <a:p>
            <a:pPr marL="0" indent="0" eaLnBrk="1" hangingPunct="1">
              <a:lnSpc>
                <a:spcPct val="90000"/>
              </a:lnSpc>
              <a:buFont typeface="Wingdings" pitchFamily="2" charset="2"/>
              <a:buNone/>
            </a:pPr>
            <a:r>
              <a:rPr lang="es-ES" altLang="es-AR" sz="2000">
                <a:latin typeface="Verdana" panose="020B0604030504040204" pitchFamily="34" charset="0"/>
              </a:rPr>
              <a:t>Un equipo de ingeniería del software debe establecer métodos eficientes para coordinar al personal que realiza el trabajo.</a:t>
            </a:r>
          </a:p>
          <a:p>
            <a:pPr marL="0" indent="0" eaLnBrk="1" hangingPunct="1">
              <a:lnSpc>
                <a:spcPct val="90000"/>
              </a:lnSpc>
              <a:buFont typeface="Wingdings" pitchFamily="2" charset="2"/>
              <a:buNone/>
            </a:pPr>
            <a:r>
              <a:rPr lang="es-ES" altLang="es-AR" sz="2000">
                <a:latin typeface="Verdana" panose="020B0604030504040204" pitchFamily="34" charset="0"/>
              </a:rPr>
              <a:t>Para lograrlo se deben establecer mecanismos para comunicación formal e informal entre miembros del equipo y entre múltiples equipos. </a:t>
            </a:r>
          </a:p>
          <a:p>
            <a:pPr marL="822325" lvl="1" eaLnBrk="1" hangingPunct="1">
              <a:lnSpc>
                <a:spcPct val="90000"/>
              </a:lnSpc>
            </a:pPr>
            <a:endParaRPr lang="es-ES" altLang="es-AR">
              <a:latin typeface="Verdana" panose="020B0604030504040204" pitchFamily="34" charset="0"/>
            </a:endParaRPr>
          </a:p>
        </p:txBody>
      </p:sp>
      <p:pic>
        <p:nvPicPr>
          <p:cNvPr id="30724" name="Picture 5" descr="j0439308">
            <a:extLst>
              <a:ext uri="{FF2B5EF4-FFF2-40B4-BE49-F238E27FC236}">
                <a16:creationId xmlns:a16="http://schemas.microsoft.com/office/drawing/2014/main" id="{7C5A3715-3666-280E-0BFE-2084AA6E9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800600"/>
            <a:ext cx="2133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1386E57-323A-C251-5230-4D8F3A8B9676}"/>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El Producto</a:t>
            </a:r>
          </a:p>
        </p:txBody>
      </p:sp>
      <p:sp>
        <p:nvSpPr>
          <p:cNvPr id="31747" name="Rectangle 3">
            <a:extLst>
              <a:ext uri="{FF2B5EF4-FFF2-40B4-BE49-F238E27FC236}">
                <a16:creationId xmlns:a16="http://schemas.microsoft.com/office/drawing/2014/main" id="{45C57743-B3F6-F5E4-797F-A4638E3CB665}"/>
              </a:ext>
            </a:extLst>
          </p:cNvPr>
          <p:cNvSpPr>
            <a:spLocks noGrp="1" noChangeArrowheads="1"/>
          </p:cNvSpPr>
          <p:nvPr>
            <p:ph idx="1"/>
          </p:nvPr>
        </p:nvSpPr>
        <p:spPr/>
        <p:txBody>
          <a:bodyPr/>
          <a:lstStyle/>
          <a:p>
            <a:pPr marL="0" indent="0" eaLnBrk="1" hangingPunct="1">
              <a:buFont typeface="Wingdings" pitchFamily="2" charset="2"/>
              <a:buNone/>
            </a:pPr>
            <a:r>
              <a:rPr lang="es-ES" altLang="es-AR" sz="2000">
                <a:latin typeface="Verdana" panose="020B0604030504040204" pitchFamily="34" charset="0"/>
              </a:rPr>
              <a:t>Se intenta examinar el producto y el problema que se intenta resolver al inicio del proyecto. Como mínimo se debe establecer:</a:t>
            </a:r>
          </a:p>
          <a:p>
            <a:pPr marL="0" indent="0" eaLnBrk="1" hangingPunct="1">
              <a:buFont typeface="Wingdings" pitchFamily="2" charset="2"/>
              <a:buNone/>
            </a:pPr>
            <a:endParaRPr lang="es-ES" altLang="es-AR" sz="2000">
              <a:latin typeface="Verdana" panose="020B0604030504040204" pitchFamily="34" charset="0"/>
            </a:endParaRPr>
          </a:p>
          <a:p>
            <a:pPr marL="0" indent="0" eaLnBrk="1" hangingPunct="1">
              <a:buFont typeface="Wingdings" pitchFamily="2" charset="2"/>
              <a:buNone/>
            </a:pPr>
            <a:endParaRPr lang="es-ES" altLang="es-AR" sz="2000">
              <a:latin typeface="Verdana" panose="020B0604030504040204" pitchFamily="34" charset="0"/>
            </a:endParaRPr>
          </a:p>
          <a:p>
            <a:pPr marL="1144588" lvl="2" eaLnBrk="1" hangingPunct="1"/>
            <a:r>
              <a:rPr lang="es-ES" altLang="es-AR" sz="2000">
                <a:latin typeface="Verdana" panose="020B0604030504040204" pitchFamily="34" charset="0"/>
              </a:rPr>
              <a:t>Ámbito del software</a:t>
            </a:r>
          </a:p>
          <a:p>
            <a:pPr marL="1144588" lvl="2" eaLnBrk="1" hangingPunct="1"/>
            <a:r>
              <a:rPr lang="es-ES" altLang="es-AR" sz="2000">
                <a:latin typeface="Verdana" panose="020B0604030504040204" pitchFamily="34" charset="0"/>
              </a:rPr>
              <a:t>Descomposición del problema</a:t>
            </a:r>
          </a:p>
          <a:p>
            <a:pPr marL="0" indent="0" eaLnBrk="1" hangingPunct="1">
              <a:buFont typeface="Wingdings" pitchFamily="2" charset="2"/>
              <a:buNone/>
            </a:pPr>
            <a:endParaRPr lang="es-ES" altLang="es-AR" sz="2000">
              <a:latin typeface="Verdana" panose="020B0604030504040204" pitchFamily="34" charset="0"/>
            </a:endParaRPr>
          </a:p>
        </p:txBody>
      </p:sp>
      <p:pic>
        <p:nvPicPr>
          <p:cNvPr id="31748" name="Picture 4" descr="j0385330">
            <a:extLst>
              <a:ext uri="{FF2B5EF4-FFF2-40B4-BE49-F238E27FC236}">
                <a16:creationId xmlns:a16="http://schemas.microsoft.com/office/drawing/2014/main" id="{DB5DFCD7-AE3A-2D83-48F2-55E1983EB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025"/>
            <a:ext cx="32766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4995F4BD-F83B-8F3B-E978-90A859C78545}"/>
              </a:ext>
            </a:extLst>
          </p:cNvPr>
          <p:cNvSpPr>
            <a:spLocks noGrp="1"/>
          </p:cNvSpPr>
          <p:nvPr>
            <p:ph type="title"/>
          </p:nvPr>
        </p:nvSpPr>
        <p:spPr/>
        <p:txBody>
          <a:bodyPr>
            <a:normAutofit/>
          </a:bodyPr>
          <a:lstStyle/>
          <a:p>
            <a:pPr eaLnBrk="1" hangingPunct="1"/>
            <a:r>
              <a:rPr lang="es-AR" altLang="es-AR" sz="2400">
                <a:solidFill>
                  <a:schemeClr val="tx1"/>
                </a:solidFill>
              </a:rPr>
              <a:t>Recuerda que lograr proyectos exitosos significa: </a:t>
            </a:r>
            <a:br>
              <a:rPr lang="es-AR" altLang="es-AR" sz="2400">
                <a:solidFill>
                  <a:schemeClr val="tx1"/>
                </a:solidFill>
              </a:rPr>
            </a:br>
            <a:endParaRPr lang="es-AR" altLang="es-AR" sz="2400"/>
          </a:p>
        </p:txBody>
      </p:sp>
      <p:sp>
        <p:nvSpPr>
          <p:cNvPr id="5123" name="2 Marcador de contenido">
            <a:extLst>
              <a:ext uri="{FF2B5EF4-FFF2-40B4-BE49-F238E27FC236}">
                <a16:creationId xmlns:a16="http://schemas.microsoft.com/office/drawing/2014/main" id="{9EC4EF7E-42A4-7950-ED51-E3FE086EAEB2}"/>
              </a:ext>
            </a:extLst>
          </p:cNvPr>
          <p:cNvSpPr>
            <a:spLocks noGrp="1"/>
          </p:cNvSpPr>
          <p:nvPr>
            <p:ph idx="1"/>
          </p:nvPr>
        </p:nvSpPr>
        <p:spPr/>
        <p:txBody>
          <a:bodyPr>
            <a:normAutofit/>
          </a:bodyPr>
          <a:lstStyle/>
          <a:p>
            <a:pPr eaLnBrk="1" hangingPunct="1"/>
            <a:r>
              <a:rPr lang="es-AR" altLang="es-AR" sz="2000"/>
              <a:t> Tener un </a:t>
            </a:r>
            <a:r>
              <a:rPr lang="es-AR" altLang="es-AR" sz="2000" b="1"/>
              <a:t>cliente satisfecho </a:t>
            </a:r>
          </a:p>
          <a:p>
            <a:pPr eaLnBrk="1" hangingPunct="1"/>
            <a:r>
              <a:rPr lang="es-AR" altLang="es-AR" sz="2000"/>
              <a:t> Culminar el </a:t>
            </a:r>
            <a:r>
              <a:rPr lang="es-AR" altLang="es-AR" sz="2000" b="1"/>
              <a:t>alcance acordado entre las partes </a:t>
            </a:r>
          </a:p>
          <a:p>
            <a:pPr eaLnBrk="1" hangingPunct="1"/>
            <a:r>
              <a:rPr lang="es-AR" altLang="es-AR" sz="2000"/>
              <a:t> Cumplir con los </a:t>
            </a:r>
            <a:r>
              <a:rPr lang="es-AR" altLang="es-AR" sz="2000" b="1"/>
              <a:t>plazos, presupuestos y calidad </a:t>
            </a:r>
          </a:p>
          <a:p>
            <a:pPr eaLnBrk="1" hangingPunct="1"/>
            <a:r>
              <a:rPr lang="es-AR" altLang="es-AR" sz="2000"/>
              <a:t> Trabajar con </a:t>
            </a:r>
            <a:r>
              <a:rPr lang="es-AR" altLang="es-AR" sz="2000" b="1"/>
              <a:t>recursos humanos comprometidos con el   proyecto </a:t>
            </a:r>
          </a:p>
          <a:p>
            <a:pPr eaLnBrk="1" hangingPunct="1"/>
            <a:r>
              <a:rPr lang="es-AR" altLang="es-AR" sz="2000"/>
              <a:t> No cometer errores de interpretación por mala </a:t>
            </a:r>
            <a:r>
              <a:rPr lang="es-AR" altLang="es-AR" sz="2000" b="1"/>
              <a:t>comunicación </a:t>
            </a:r>
          </a:p>
          <a:p>
            <a:pPr eaLnBrk="1" hangingPunct="1"/>
            <a:r>
              <a:rPr lang="es-AR" altLang="es-AR" sz="2000"/>
              <a:t> Prevenir en lugar de reparar, con una buena gestión de </a:t>
            </a:r>
            <a:r>
              <a:rPr lang="es-AR" altLang="es-AR" sz="2000" b="1"/>
              <a:t>riesgos </a:t>
            </a:r>
          </a:p>
          <a:p>
            <a:pPr eaLnBrk="1" hangingPunct="1"/>
            <a:r>
              <a:rPr lang="es-AR" altLang="es-AR" sz="2000"/>
              <a:t> No desgastarnos con procesos de </a:t>
            </a:r>
            <a:r>
              <a:rPr lang="es-AR" altLang="es-AR" sz="2000" b="1"/>
              <a:t>adquisiciones y contrataciones que nos traban el proyecto </a:t>
            </a:r>
          </a:p>
          <a:p>
            <a:pPr eaLnBrk="1" hangingPunct="1"/>
            <a:endParaRPr lang="es-AR" altLang="es-AR" sz="2000"/>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34A1355-08A0-A899-1231-5C7EDF4B4E86}"/>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latin typeface="Verdana" panose="020B0604030504040204" pitchFamily="34" charset="0"/>
              </a:rPr>
              <a:t>Producto – </a:t>
            </a:r>
            <a:r>
              <a:rPr lang="es-ES" altLang="es-AR" sz="2000">
                <a:latin typeface="Verdana" panose="020B0604030504040204" pitchFamily="34" charset="0"/>
              </a:rPr>
              <a:t>Ámbito del software</a:t>
            </a:r>
            <a:endParaRPr lang="es-ES" altLang="es-AR">
              <a:latin typeface="Verdana" panose="020B0604030504040204" pitchFamily="34" charset="0"/>
            </a:endParaRPr>
          </a:p>
        </p:txBody>
      </p:sp>
      <p:sp>
        <p:nvSpPr>
          <p:cNvPr id="32771" name="Rectangle 3">
            <a:extLst>
              <a:ext uri="{FF2B5EF4-FFF2-40B4-BE49-F238E27FC236}">
                <a16:creationId xmlns:a16="http://schemas.microsoft.com/office/drawing/2014/main" id="{E447E655-B631-2F34-99B1-C2A4FC6680C0}"/>
              </a:ext>
            </a:extLst>
          </p:cNvPr>
          <p:cNvSpPr>
            <a:spLocks noGrp="1" noChangeArrowheads="1"/>
          </p:cNvSpPr>
          <p:nvPr>
            <p:ph idx="1"/>
          </p:nvPr>
        </p:nvSpPr>
        <p:spPr/>
        <p:txBody>
          <a:bodyPr>
            <a:normAutofit/>
          </a:bodyPr>
          <a:lstStyle/>
          <a:p>
            <a:pPr eaLnBrk="1" hangingPunct="1"/>
            <a:r>
              <a:rPr lang="es-ES" altLang="es-AR" sz="2000" u="sng"/>
              <a:t> </a:t>
            </a:r>
            <a:r>
              <a:rPr lang="es-ES" altLang="es-AR" sz="2000" u="sng">
                <a:latin typeface="Verdana" panose="020B0604030504040204" pitchFamily="34" charset="0"/>
              </a:rPr>
              <a:t>Contexto:</a:t>
            </a:r>
            <a:r>
              <a:rPr lang="es-ES" altLang="es-AR" sz="2000">
                <a:latin typeface="Verdana" panose="020B0604030504040204" pitchFamily="34" charset="0"/>
              </a:rPr>
              <a:t> ¿Cómo encaja el software que se desarrollará en un sistema mas grande, contexto de negocio y que restricciones se imponen como resultado del contexto</a:t>
            </a:r>
          </a:p>
          <a:p>
            <a:pPr eaLnBrk="1" hangingPunct="1"/>
            <a:r>
              <a:rPr lang="es-ES" altLang="es-AR" sz="2000" u="sng">
                <a:latin typeface="Verdana" panose="020B0604030504040204" pitchFamily="34" charset="0"/>
              </a:rPr>
              <a:t>Objetivos de información</a:t>
            </a:r>
            <a:r>
              <a:rPr lang="es-ES" altLang="es-AR" sz="2000">
                <a:latin typeface="Verdana" panose="020B0604030504040204" pitchFamily="34" charset="0"/>
              </a:rPr>
              <a:t>: ¿Qué objeto de datos visibles al usuario  se producen como resultado del software? ¿qué objetos de datos se requieren de entrada?</a:t>
            </a:r>
          </a:p>
          <a:p>
            <a:pPr eaLnBrk="1" hangingPunct="1"/>
            <a:r>
              <a:rPr lang="es-ES" altLang="es-AR" sz="2000" u="sng">
                <a:latin typeface="Verdana" panose="020B0604030504040204" pitchFamily="34" charset="0"/>
              </a:rPr>
              <a:t>Función y desempeño:</a:t>
            </a:r>
            <a:r>
              <a:rPr lang="es-ES" altLang="es-AR" sz="2000">
                <a:latin typeface="Verdana" panose="020B0604030504040204" pitchFamily="34" charset="0"/>
              </a:rPr>
              <a:t> ¿Qué funciones realiza el software para transformar los datos de entrada en salida? ¿existen algunas características de desempeño especiales que deban abordarse?</a:t>
            </a:r>
          </a:p>
        </p:txBody>
      </p:sp>
      <p:pic>
        <p:nvPicPr>
          <p:cNvPr id="32772" name="Picture 4" descr="j0438779">
            <a:extLst>
              <a:ext uri="{FF2B5EF4-FFF2-40B4-BE49-F238E27FC236}">
                <a16:creationId xmlns:a16="http://schemas.microsoft.com/office/drawing/2014/main" id="{FE0A874D-3075-9975-6CFC-AD3B37952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9000"/>
            <a:ext cx="23622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D10EB81-3D47-B3C7-A064-B22F37D74449}"/>
              </a:ext>
            </a:extLst>
          </p:cNvPr>
          <p:cNvSpPr>
            <a:spLocks noGrp="1" noChangeArrowheads="1"/>
          </p:cNvSpPr>
          <p:nvPr>
            <p:ph type="title"/>
          </p:nvPr>
        </p:nvSpPr>
        <p:spPr>
          <a:xfrm>
            <a:off x="2117725" y="263525"/>
            <a:ext cx="6867525" cy="955675"/>
          </a:xfrm>
        </p:spPr>
        <p:txBody>
          <a:bodyPr/>
          <a:lstStyle/>
          <a:p>
            <a:pPr eaLnBrk="1" hangingPunct="1"/>
            <a:r>
              <a:rPr lang="es-ES" altLang="es-AR"/>
              <a:t>Producto – </a:t>
            </a:r>
            <a:r>
              <a:rPr lang="es-ES" altLang="es-AR" sz="2000"/>
              <a:t>Descomposición del problema</a:t>
            </a:r>
            <a:endParaRPr lang="es-ES" altLang="es-AR"/>
          </a:p>
        </p:txBody>
      </p:sp>
      <p:sp>
        <p:nvSpPr>
          <p:cNvPr id="33795" name="Rectangle 3">
            <a:extLst>
              <a:ext uri="{FF2B5EF4-FFF2-40B4-BE49-F238E27FC236}">
                <a16:creationId xmlns:a16="http://schemas.microsoft.com/office/drawing/2014/main" id="{20A1CF2F-D6F9-E600-4C63-C07F74E7BC4B}"/>
              </a:ext>
            </a:extLst>
          </p:cNvPr>
          <p:cNvSpPr>
            <a:spLocks noGrp="1" noChangeArrowheads="1"/>
          </p:cNvSpPr>
          <p:nvPr>
            <p:ph idx="1"/>
          </p:nvPr>
        </p:nvSpPr>
        <p:spPr/>
        <p:txBody>
          <a:bodyPr/>
          <a:lstStyle/>
          <a:p>
            <a:pPr eaLnBrk="1" hangingPunct="1"/>
            <a:r>
              <a:rPr lang="es-ES" altLang="es-AR" u="sng">
                <a:latin typeface="Verdana" panose="020B0604030504040204" pitchFamily="34" charset="0"/>
              </a:rPr>
              <a:t>La funcionalidad que debe entregarse</a:t>
            </a:r>
          </a:p>
          <a:p>
            <a:pPr eaLnBrk="1" hangingPunct="1"/>
            <a:r>
              <a:rPr lang="es-ES" altLang="es-AR" u="sng">
                <a:latin typeface="Verdana" panose="020B0604030504040204" pitchFamily="34" charset="0"/>
              </a:rPr>
              <a:t>El proceso que se implementará</a:t>
            </a:r>
            <a:endParaRPr lang="es-ES" altLang="es-AR">
              <a:latin typeface="Verdana" panose="020B0604030504040204" pitchFamily="34" charset="0"/>
            </a:endParaRPr>
          </a:p>
        </p:txBody>
      </p:sp>
      <p:grpSp>
        <p:nvGrpSpPr>
          <p:cNvPr id="33796" name="Group 6">
            <a:extLst>
              <a:ext uri="{FF2B5EF4-FFF2-40B4-BE49-F238E27FC236}">
                <a16:creationId xmlns:a16="http://schemas.microsoft.com/office/drawing/2014/main" id="{99DCD36A-45D5-A395-0FE2-4C540D5AE935}"/>
              </a:ext>
            </a:extLst>
          </p:cNvPr>
          <p:cNvGrpSpPr>
            <a:grpSpLocks/>
          </p:cNvGrpSpPr>
          <p:nvPr/>
        </p:nvGrpSpPr>
        <p:grpSpPr bwMode="auto">
          <a:xfrm>
            <a:off x="3124200" y="4038600"/>
            <a:ext cx="4648200" cy="1752600"/>
            <a:chOff x="576" y="2640"/>
            <a:chExt cx="2016" cy="1104"/>
          </a:xfrm>
        </p:grpSpPr>
        <p:sp>
          <p:nvSpPr>
            <p:cNvPr id="33797" name="Oval 5">
              <a:extLst>
                <a:ext uri="{FF2B5EF4-FFF2-40B4-BE49-F238E27FC236}">
                  <a16:creationId xmlns:a16="http://schemas.microsoft.com/office/drawing/2014/main" id="{A09BF346-9F5A-CCFD-29AD-C4178A4BE794}"/>
                </a:ext>
              </a:extLst>
            </p:cNvPr>
            <p:cNvSpPr>
              <a:spLocks noChangeArrowheads="1"/>
            </p:cNvSpPr>
            <p:nvPr/>
          </p:nvSpPr>
          <p:spPr bwMode="auto">
            <a:xfrm>
              <a:off x="576" y="2640"/>
              <a:ext cx="2016" cy="1104"/>
            </a:xfrm>
            <a:prstGeom prst="ellipse">
              <a:avLst/>
            </a:prstGeom>
            <a:solidFill>
              <a:srgbClr val="FF0066"/>
            </a:solidFill>
            <a:ln w="9525">
              <a:solidFill>
                <a:schemeClr val="tx1"/>
              </a:solidFill>
              <a:round/>
              <a:headEnd/>
              <a:tailEnd/>
            </a:ln>
          </p:spPr>
          <p:txBody>
            <a:bodyPr wrap="none" anchor="ctr"/>
            <a:lstStyle>
              <a:lvl1pPr eaLnBrk="0" hangingPunct="0">
                <a:defRPr kumimoji="1">
                  <a:solidFill>
                    <a:schemeClr val="tx1"/>
                  </a:solidFill>
                  <a:latin typeface="Times New Roman" panose="02020603050405020304" pitchFamily="18" charset="0"/>
                </a:defRPr>
              </a:lvl1pPr>
              <a:lvl2pPr marL="742950" indent="-285750" eaLnBrk="0" hangingPunct="0">
                <a:defRPr kumimoji="1">
                  <a:solidFill>
                    <a:schemeClr val="tx1"/>
                  </a:solidFill>
                  <a:latin typeface="Times New Roman" panose="02020603050405020304" pitchFamily="18" charset="0"/>
                </a:defRPr>
              </a:lvl2pPr>
              <a:lvl3pPr marL="1143000" indent="-228600" eaLnBrk="0" hangingPunct="0">
                <a:defRPr kumimoji="1">
                  <a:solidFill>
                    <a:schemeClr val="tx1"/>
                  </a:solidFill>
                  <a:latin typeface="Times New Roman" panose="02020603050405020304" pitchFamily="18" charset="0"/>
                </a:defRPr>
              </a:lvl3pPr>
              <a:lvl4pPr marL="1600200" indent="-228600" eaLnBrk="0" hangingPunct="0">
                <a:defRPr kumimoji="1">
                  <a:solidFill>
                    <a:schemeClr val="tx1"/>
                  </a:solidFill>
                  <a:latin typeface="Times New Roman" panose="02020603050405020304" pitchFamily="18" charset="0"/>
                </a:defRPr>
              </a:lvl4pPr>
              <a:lvl5pPr marL="2057400" indent="-228600" eaLnBrk="0" hangingPunct="0">
                <a:defRPr kumimoji="1">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defRPr>
              </a:lvl9pPr>
            </a:lstStyle>
            <a:p>
              <a:pPr eaLnBrk="1" hangingPunct="1"/>
              <a:endParaRPr lang="es-AR" altLang="es-AR"/>
            </a:p>
          </p:txBody>
        </p:sp>
        <p:sp>
          <p:nvSpPr>
            <p:cNvPr id="33798" name="WordArt 4">
              <a:extLst>
                <a:ext uri="{FF2B5EF4-FFF2-40B4-BE49-F238E27FC236}">
                  <a16:creationId xmlns:a16="http://schemas.microsoft.com/office/drawing/2014/main" id="{886A57AB-A7BD-2A8B-2C7B-971512AAAEE9}"/>
                </a:ext>
              </a:extLst>
            </p:cNvPr>
            <p:cNvSpPr>
              <a:spLocks noChangeArrowheads="1" noChangeShapeType="1" noTextEdit="1"/>
            </p:cNvSpPr>
            <p:nvPr/>
          </p:nvSpPr>
          <p:spPr bwMode="auto">
            <a:xfrm>
              <a:off x="816" y="2880"/>
              <a:ext cx="1536" cy="576"/>
            </a:xfrm>
            <a:prstGeom prst="rect">
              <a:avLst/>
            </a:prstGeom>
          </p:spPr>
          <p:txBody>
            <a:bodyPr wrap="none" fromWordArt="1">
              <a:prstTxWarp prst="textPlain">
                <a:avLst>
                  <a:gd name="adj" fmla="val 50000"/>
                </a:avLst>
              </a:prstTxWarp>
            </a:bodyPr>
            <a:lstStyle/>
            <a:p>
              <a:pPr algn="ctr"/>
              <a:r>
                <a:rPr lang="es-AR" sz="3600" kern="10">
                  <a:ln w="19050">
                    <a:solidFill>
                      <a:srgbClr val="99CCFF"/>
                    </a:solidFill>
                    <a:round/>
                    <a:headEnd/>
                    <a:tailEnd/>
                  </a:ln>
                  <a:solidFill>
                    <a:srgbClr val="0066CC"/>
                  </a:solidFill>
                  <a:effectLst>
                    <a:outerShdw dist="35921" dir="2700000" algn="ctr" rotWithShape="0">
                      <a:srgbClr val="990000"/>
                    </a:outerShdw>
                  </a:effectLst>
                  <a:latin typeface="Haettenschweiler" panose="020B0706040902060204" pitchFamily="34" charset="0"/>
                </a:rPr>
                <a:t>    Ingeniería</a:t>
              </a:r>
            </a:p>
            <a:p>
              <a:pPr algn="ctr"/>
              <a:r>
                <a:rPr lang="es-AR" sz="3600" kern="10">
                  <a:ln w="19050">
                    <a:solidFill>
                      <a:srgbClr val="99CCFF"/>
                    </a:solidFill>
                    <a:round/>
                    <a:headEnd/>
                    <a:tailEnd/>
                  </a:ln>
                  <a:solidFill>
                    <a:srgbClr val="0066CC"/>
                  </a:solidFill>
                  <a:effectLst>
                    <a:outerShdw dist="35921" dir="2700000" algn="ctr" rotWithShape="0">
                      <a:srgbClr val="990000"/>
                    </a:outerShdw>
                  </a:effectLst>
                  <a:latin typeface="Haettenschweiler" panose="020B0706040902060204" pitchFamily="34" charset="0"/>
                </a:rPr>
                <a:t>del Software</a:t>
              </a:r>
            </a:p>
          </p:txBody>
        </p:sp>
      </p:gr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047E17A-2D8D-4ED2-619C-F0F8141D3ACD}"/>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Proceso</a:t>
            </a:r>
          </a:p>
        </p:txBody>
      </p:sp>
      <p:sp>
        <p:nvSpPr>
          <p:cNvPr id="34819" name="Rectangle 3">
            <a:extLst>
              <a:ext uri="{FF2B5EF4-FFF2-40B4-BE49-F238E27FC236}">
                <a16:creationId xmlns:a16="http://schemas.microsoft.com/office/drawing/2014/main" id="{EE68D522-8B24-0716-8DD2-F11AB95C68C8}"/>
              </a:ext>
            </a:extLst>
          </p:cNvPr>
          <p:cNvSpPr>
            <a:spLocks noGrp="1" noChangeArrowheads="1"/>
          </p:cNvSpPr>
          <p:nvPr>
            <p:ph idx="1"/>
          </p:nvPr>
        </p:nvSpPr>
        <p:spPr>
          <a:xfrm>
            <a:off x="685800" y="1981200"/>
            <a:ext cx="7772400" cy="4495800"/>
          </a:xfrm>
        </p:spPr>
        <p:txBody>
          <a:bodyPr/>
          <a:lstStyle/>
          <a:p>
            <a:pPr marL="0" indent="0" eaLnBrk="1" hangingPunct="1">
              <a:spcBef>
                <a:spcPct val="35000"/>
              </a:spcBef>
              <a:buFont typeface="Wingdings" pitchFamily="2" charset="2"/>
              <a:buNone/>
            </a:pPr>
            <a:r>
              <a:rPr lang="es-ES" altLang="es-AR">
                <a:latin typeface="Verdana" panose="020B0604030504040204" pitchFamily="34" charset="0"/>
              </a:rPr>
              <a:t>El problema es </a:t>
            </a:r>
            <a:r>
              <a:rPr lang="es-ES" altLang="es-AR" b="1" u="sng">
                <a:solidFill>
                  <a:srgbClr val="FF0066"/>
                </a:solidFill>
                <a:latin typeface="Verdana" panose="020B0604030504040204" pitchFamily="34" charset="0"/>
              </a:rPr>
              <a:t>seleccionar el modelo de proceso</a:t>
            </a:r>
            <a:r>
              <a:rPr lang="es-ES" altLang="es-AR">
                <a:latin typeface="Verdana" panose="020B0604030504040204" pitchFamily="34" charset="0"/>
              </a:rPr>
              <a:t> apropiado para que un equipo de proyecto someta al software a ingeniería.</a:t>
            </a:r>
          </a:p>
          <a:p>
            <a:pPr marL="0" indent="0" eaLnBrk="1" hangingPunct="1">
              <a:spcBef>
                <a:spcPct val="35000"/>
              </a:spcBef>
              <a:buFont typeface="Wingdings" pitchFamily="2" charset="2"/>
              <a:buNone/>
            </a:pPr>
            <a:r>
              <a:rPr lang="es-ES" altLang="es-AR">
                <a:latin typeface="Verdana" panose="020B0604030504040204" pitchFamily="34" charset="0"/>
              </a:rPr>
              <a:t>Cuando se ha seleccionado un modelo de proceso, entonces el equipo </a:t>
            </a:r>
            <a:r>
              <a:rPr lang="es-ES" altLang="es-AR" b="1" u="sng">
                <a:solidFill>
                  <a:srgbClr val="FF0066"/>
                </a:solidFill>
                <a:latin typeface="Verdana" panose="020B0604030504040204" pitchFamily="34" charset="0"/>
              </a:rPr>
              <a:t>define un plan de proyecto preliminar </a:t>
            </a:r>
            <a:r>
              <a:rPr lang="es-ES" altLang="es-AR">
                <a:latin typeface="Verdana" panose="020B0604030504040204" pitchFamily="34" charset="0"/>
              </a:rPr>
              <a:t>con base en el conjunto de actividades del marco de trabajo de proceso.</a:t>
            </a:r>
          </a:p>
          <a:p>
            <a:pPr marL="0" indent="0" eaLnBrk="1" hangingPunct="1">
              <a:spcBef>
                <a:spcPct val="35000"/>
              </a:spcBef>
              <a:buFont typeface="Wingdings" pitchFamily="2" charset="2"/>
              <a:buNone/>
            </a:pPr>
            <a:r>
              <a:rPr lang="es-ES" altLang="es-AR">
                <a:latin typeface="Verdana" panose="020B0604030504040204" pitchFamily="34" charset="0"/>
              </a:rPr>
              <a:t>Una vez que se establece el plan preliminar, comienza la descomposición del proceso hasta llegar un al </a:t>
            </a:r>
            <a:r>
              <a:rPr lang="es-ES" altLang="es-AR" b="1" u="sng">
                <a:solidFill>
                  <a:srgbClr val="FF0066"/>
                </a:solidFill>
                <a:latin typeface="Verdana" panose="020B0604030504040204" pitchFamily="34" charset="0"/>
              </a:rPr>
              <a:t>plan completo.</a:t>
            </a:r>
          </a:p>
        </p:txBody>
      </p:sp>
      <p:pic>
        <p:nvPicPr>
          <p:cNvPr id="34820" name="Picture 4" descr="j0233317">
            <a:extLst>
              <a:ext uri="{FF2B5EF4-FFF2-40B4-BE49-F238E27FC236}">
                <a16:creationId xmlns:a16="http://schemas.microsoft.com/office/drawing/2014/main" id="{F9A758FE-5E2C-E973-0E96-DD00E4150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0"/>
            <a:ext cx="17192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37EE901-B03B-EFCC-1CB3-7A58FC29EDD3}"/>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Proceso</a:t>
            </a:r>
          </a:p>
        </p:txBody>
      </p:sp>
      <p:sp>
        <p:nvSpPr>
          <p:cNvPr id="35843" name="Rectangle 3">
            <a:extLst>
              <a:ext uri="{FF2B5EF4-FFF2-40B4-BE49-F238E27FC236}">
                <a16:creationId xmlns:a16="http://schemas.microsoft.com/office/drawing/2014/main" id="{0BD232F8-BF48-6B99-2C62-834E42C84786}"/>
              </a:ext>
            </a:extLst>
          </p:cNvPr>
          <p:cNvSpPr>
            <a:spLocks noGrp="1" noChangeArrowheads="1"/>
          </p:cNvSpPr>
          <p:nvPr>
            <p:ph idx="1"/>
          </p:nvPr>
        </p:nvSpPr>
        <p:spPr>
          <a:xfrm>
            <a:off x="685800" y="1981200"/>
            <a:ext cx="7772400" cy="4495800"/>
          </a:xfrm>
        </p:spPr>
        <p:txBody>
          <a:bodyPr/>
          <a:lstStyle/>
          <a:p>
            <a:pPr marL="0" indent="0" eaLnBrk="1" hangingPunct="1">
              <a:spcBef>
                <a:spcPct val="35000"/>
              </a:spcBef>
              <a:buFont typeface="Wingdings" pitchFamily="2" charset="2"/>
              <a:buNone/>
            </a:pPr>
            <a:r>
              <a:rPr lang="es-ES" altLang="es-AR"/>
              <a:t>El problema es </a:t>
            </a:r>
            <a:r>
              <a:rPr lang="es-ES" altLang="es-AR" b="1" u="sng">
                <a:solidFill>
                  <a:srgbClr val="FF0066"/>
                </a:solidFill>
              </a:rPr>
              <a:t>seleccionar el modelo de proceso</a:t>
            </a:r>
            <a:r>
              <a:rPr lang="es-ES" altLang="es-AR"/>
              <a:t> apropiado para que un equipo de proyecto someta al software a ingeniería.</a:t>
            </a:r>
          </a:p>
          <a:p>
            <a:pPr marL="0" indent="0" eaLnBrk="1" hangingPunct="1">
              <a:spcBef>
                <a:spcPct val="35000"/>
              </a:spcBef>
              <a:buFont typeface="Wingdings" pitchFamily="2" charset="2"/>
              <a:buNone/>
            </a:pPr>
            <a:r>
              <a:rPr lang="es-ES" altLang="es-AR"/>
              <a:t>Cuando se ha seleccionado un modelo de proceso, entonces el equipo </a:t>
            </a:r>
            <a:r>
              <a:rPr lang="es-ES" altLang="es-AR" b="1" u="sng">
                <a:solidFill>
                  <a:srgbClr val="FF0066"/>
                </a:solidFill>
              </a:rPr>
              <a:t>define un plan de proyecto preliminar</a:t>
            </a:r>
            <a:r>
              <a:rPr lang="es-ES" altLang="es-AR" b="1" u="sng"/>
              <a:t> </a:t>
            </a:r>
            <a:r>
              <a:rPr lang="es-ES" altLang="es-AR"/>
              <a:t>con base en el conjunto de actividades del marco de trabajo de proceso.</a:t>
            </a:r>
          </a:p>
          <a:p>
            <a:pPr marL="0" indent="0" eaLnBrk="1" hangingPunct="1">
              <a:spcBef>
                <a:spcPct val="35000"/>
              </a:spcBef>
              <a:buFont typeface="Wingdings" pitchFamily="2" charset="2"/>
              <a:buNone/>
            </a:pPr>
            <a:endParaRPr lang="es-ES" altLang="es-AR"/>
          </a:p>
          <a:p>
            <a:pPr marL="0" indent="0" eaLnBrk="1" hangingPunct="1">
              <a:spcBef>
                <a:spcPct val="35000"/>
              </a:spcBef>
              <a:buFont typeface="Wingdings" pitchFamily="2" charset="2"/>
              <a:buNone/>
            </a:pPr>
            <a:r>
              <a:rPr lang="es-ES" altLang="es-AR"/>
              <a:t>Una vez que se establece el plan preliminar, comienza la descomposición del proceso hasta llegar un al </a:t>
            </a:r>
            <a:r>
              <a:rPr lang="es-ES" altLang="es-AR" b="1" u="sng">
                <a:solidFill>
                  <a:srgbClr val="FF0066"/>
                </a:solidFill>
              </a:rPr>
              <a:t>plan completo.</a:t>
            </a:r>
          </a:p>
        </p:txBody>
      </p:sp>
      <p:pic>
        <p:nvPicPr>
          <p:cNvPr id="35844" name="Picture 4" descr="j0439356">
            <a:extLst>
              <a:ext uri="{FF2B5EF4-FFF2-40B4-BE49-F238E27FC236}">
                <a16:creationId xmlns:a16="http://schemas.microsoft.com/office/drawing/2014/main" id="{1C4C9098-28D2-D452-2A64-8BAC31A85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FC6CAF8-9404-D57A-24D0-1A37C1B33444}"/>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Proyecto</a:t>
            </a:r>
          </a:p>
        </p:txBody>
      </p:sp>
      <p:sp>
        <p:nvSpPr>
          <p:cNvPr id="36867" name="Rectangle 3">
            <a:extLst>
              <a:ext uri="{FF2B5EF4-FFF2-40B4-BE49-F238E27FC236}">
                <a16:creationId xmlns:a16="http://schemas.microsoft.com/office/drawing/2014/main" id="{3EFB5DDA-66C2-737B-C06B-AF1F249B398B}"/>
              </a:ext>
            </a:extLst>
          </p:cNvPr>
          <p:cNvSpPr>
            <a:spLocks noGrp="1" noChangeArrowheads="1"/>
          </p:cNvSpPr>
          <p:nvPr>
            <p:ph idx="1"/>
          </p:nvPr>
        </p:nvSpPr>
        <p:spPr>
          <a:xfrm>
            <a:off x="685800" y="1981200"/>
            <a:ext cx="7772400" cy="4648200"/>
          </a:xfrm>
        </p:spPr>
        <p:txBody>
          <a:bodyPr>
            <a:normAutofit/>
          </a:bodyPr>
          <a:lstStyle/>
          <a:p>
            <a:pPr marL="0" indent="0" eaLnBrk="1" hangingPunct="1">
              <a:buFont typeface="Wingdings" pitchFamily="2" charset="2"/>
              <a:buNone/>
            </a:pPr>
            <a:r>
              <a:rPr lang="es-ES" altLang="es-AR" sz="2000">
                <a:latin typeface="Verdana" panose="020B0604030504040204" pitchFamily="34" charset="0"/>
              </a:rPr>
              <a:t>La gestión de un proyecto de software exitoso requiere entender que puede salir mal (de modo que sea factible evitar los problemas).</a:t>
            </a:r>
          </a:p>
          <a:p>
            <a:pPr marL="0" indent="0" eaLnBrk="1" hangingPunct="1">
              <a:buFont typeface="Wingdings" pitchFamily="2" charset="2"/>
              <a:buNone/>
            </a:pPr>
            <a:r>
              <a:rPr lang="es-ES" altLang="es-AR" sz="2000">
                <a:latin typeface="Verdana" panose="020B0604030504040204" pitchFamily="34" charset="0"/>
              </a:rPr>
              <a:t>Señales que indican que un proyecto de software esta en peligro:</a:t>
            </a:r>
          </a:p>
          <a:p>
            <a:pPr marL="1144588" lvl="2" eaLnBrk="1" hangingPunct="1"/>
            <a:r>
              <a:rPr lang="es-ES" altLang="es-AR" sz="2000">
                <a:latin typeface="Verdana" panose="020B0604030504040204" pitchFamily="34" charset="0"/>
              </a:rPr>
              <a:t>El personal de software no entiende las necesidades de sus clientes.</a:t>
            </a:r>
          </a:p>
          <a:p>
            <a:pPr marL="1144588" lvl="2" eaLnBrk="1" hangingPunct="1"/>
            <a:r>
              <a:rPr lang="es-ES" altLang="es-AR" sz="2000">
                <a:latin typeface="Verdana" panose="020B0604030504040204" pitchFamily="34" charset="0"/>
              </a:rPr>
              <a:t>El ámbito del producto esta mal definido.</a:t>
            </a:r>
          </a:p>
          <a:p>
            <a:pPr marL="1144588" lvl="2" eaLnBrk="1" hangingPunct="1"/>
            <a:r>
              <a:rPr lang="es-ES" altLang="es-AR" sz="2000">
                <a:latin typeface="Verdana" panose="020B0604030504040204" pitchFamily="34" charset="0"/>
              </a:rPr>
              <a:t>Los cambios se gestionan mal.</a:t>
            </a:r>
          </a:p>
          <a:p>
            <a:pPr marL="1144588" lvl="2" eaLnBrk="1" hangingPunct="1"/>
            <a:r>
              <a:rPr lang="es-ES" altLang="es-AR" sz="2000">
                <a:latin typeface="Verdana" panose="020B0604030504040204" pitchFamily="34" charset="0"/>
              </a:rPr>
              <a:t>La tecnología elegida cambia.</a:t>
            </a:r>
          </a:p>
          <a:p>
            <a:pPr marL="1144588" lvl="2" eaLnBrk="1" hangingPunct="1"/>
            <a:r>
              <a:rPr lang="es-ES" altLang="es-AR" sz="2000">
                <a:latin typeface="Verdana" panose="020B0604030504040204" pitchFamily="34" charset="0"/>
              </a:rPr>
              <a:t>Las necesidades comerciales cambian (o están mal definidas).</a:t>
            </a:r>
          </a:p>
          <a:p>
            <a:pPr lvl="1" eaLnBrk="1" hangingPunct="1"/>
            <a:endParaRPr lang="es-ES" altLang="es-AR">
              <a:latin typeface="Verdana" panose="020B0604030504040204" pitchFamily="34" charset="0"/>
            </a:endParaRPr>
          </a:p>
        </p:txBody>
      </p:sp>
      <p:pic>
        <p:nvPicPr>
          <p:cNvPr id="36868" name="Picture 4" descr="j0410092">
            <a:extLst>
              <a:ext uri="{FF2B5EF4-FFF2-40B4-BE49-F238E27FC236}">
                <a16:creationId xmlns:a16="http://schemas.microsoft.com/office/drawing/2014/main" id="{061B193F-510F-A6DC-DFC0-399572A84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0"/>
            <a:ext cx="365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0BFCC3B-F44D-809A-FBCE-633E55BC8C14}"/>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Proyecto</a:t>
            </a:r>
          </a:p>
        </p:txBody>
      </p:sp>
      <p:sp>
        <p:nvSpPr>
          <p:cNvPr id="37891" name="Rectangle 3">
            <a:extLst>
              <a:ext uri="{FF2B5EF4-FFF2-40B4-BE49-F238E27FC236}">
                <a16:creationId xmlns:a16="http://schemas.microsoft.com/office/drawing/2014/main" id="{E2EA2AC4-4540-9F2F-20C8-CB2802473762}"/>
              </a:ext>
            </a:extLst>
          </p:cNvPr>
          <p:cNvSpPr>
            <a:spLocks noGrp="1" noChangeArrowheads="1"/>
          </p:cNvSpPr>
          <p:nvPr>
            <p:ph idx="1"/>
          </p:nvPr>
        </p:nvSpPr>
        <p:spPr>
          <a:xfrm>
            <a:off x="685800" y="1447800"/>
            <a:ext cx="7772400" cy="5181600"/>
          </a:xfrm>
        </p:spPr>
        <p:txBody>
          <a:bodyPr/>
          <a:lstStyle/>
          <a:p>
            <a:pPr marL="0" indent="0" eaLnBrk="1" hangingPunct="1">
              <a:buFont typeface="Wingdings" pitchFamily="2" charset="2"/>
              <a:buNone/>
            </a:pPr>
            <a:endParaRPr lang="es-ES" altLang="es-AR" sz="1800"/>
          </a:p>
          <a:p>
            <a:pPr marL="1144588" lvl="2" eaLnBrk="1" hangingPunct="1"/>
            <a:r>
              <a:rPr lang="es-ES" altLang="es-AR" sz="2000">
                <a:latin typeface="Verdana" panose="020B0604030504040204" pitchFamily="34" charset="0"/>
              </a:rPr>
              <a:t>Los plazos de entrega no son realistas. </a:t>
            </a:r>
          </a:p>
          <a:p>
            <a:pPr marL="1144588" lvl="2" eaLnBrk="1" hangingPunct="1"/>
            <a:r>
              <a:rPr lang="es-ES" altLang="es-AR" sz="2000">
                <a:latin typeface="Verdana" panose="020B0604030504040204" pitchFamily="34" charset="0"/>
              </a:rPr>
              <a:t>Los usuarios se resisten. </a:t>
            </a:r>
          </a:p>
          <a:p>
            <a:pPr marL="1144588" lvl="2" eaLnBrk="1" hangingPunct="1"/>
            <a:r>
              <a:rPr lang="es-ES" altLang="es-AR" sz="2000">
                <a:latin typeface="Verdana" panose="020B0604030504040204" pitchFamily="34" charset="0"/>
              </a:rPr>
              <a:t>Se pierde el patrocinio (o nunca se obtuvo de manera adecuada)</a:t>
            </a:r>
          </a:p>
          <a:p>
            <a:pPr marL="1144588" lvl="2" eaLnBrk="1" hangingPunct="1"/>
            <a:r>
              <a:rPr lang="es-ES" altLang="es-AR" sz="2000">
                <a:latin typeface="Verdana" panose="020B0604030504040204" pitchFamily="34" charset="0"/>
              </a:rPr>
              <a:t>El equipo de proyecto carece de personal con habilidades apropiadas.</a:t>
            </a:r>
          </a:p>
          <a:p>
            <a:pPr marL="1144588" lvl="2" eaLnBrk="1" hangingPunct="1"/>
            <a:r>
              <a:rPr lang="es-ES" altLang="es-AR" sz="2000">
                <a:latin typeface="Verdana" panose="020B0604030504040204" pitchFamily="34" charset="0"/>
              </a:rPr>
              <a:t>Los gestores (y los profesionales) evitan las mejores practicas y las lecciones aprendidas.</a:t>
            </a:r>
          </a:p>
          <a:p>
            <a:pPr lvl="1" eaLnBrk="1" hangingPunct="1"/>
            <a:endParaRPr lang="es-ES" altLang="es-AR">
              <a:latin typeface="Verdana" panose="020B0604030504040204" pitchFamily="34" charset="0"/>
            </a:endParaRPr>
          </a:p>
        </p:txBody>
      </p:sp>
      <p:pic>
        <p:nvPicPr>
          <p:cNvPr id="37892" name="Picture 5" descr="pe01371_">
            <a:extLst>
              <a:ext uri="{FF2B5EF4-FFF2-40B4-BE49-F238E27FC236}">
                <a16:creationId xmlns:a16="http://schemas.microsoft.com/office/drawing/2014/main" id="{B5FF7E08-8B50-9883-A599-E05867390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00538"/>
            <a:ext cx="2590800"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5694A39-5E4E-E037-F5F3-20E36A49941E}"/>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Proyecto</a:t>
            </a:r>
          </a:p>
        </p:txBody>
      </p:sp>
      <p:sp>
        <p:nvSpPr>
          <p:cNvPr id="38915" name="WordArt 5">
            <a:extLst>
              <a:ext uri="{FF2B5EF4-FFF2-40B4-BE49-F238E27FC236}">
                <a16:creationId xmlns:a16="http://schemas.microsoft.com/office/drawing/2014/main" id="{40BC7F79-D016-F249-0AAD-0F7496BDCAEF}"/>
              </a:ext>
            </a:extLst>
          </p:cNvPr>
          <p:cNvSpPr>
            <a:spLocks noChangeArrowheads="1" noChangeShapeType="1" noTextEdit="1"/>
          </p:cNvSpPr>
          <p:nvPr/>
        </p:nvSpPr>
        <p:spPr bwMode="auto">
          <a:xfrm>
            <a:off x="842963" y="1828800"/>
            <a:ext cx="7920037" cy="3276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AR" sz="3600" kern="10">
                <a:solidFill>
                  <a:srgbClr val="FF0066"/>
                </a:solidFill>
                <a:effectLst>
                  <a:outerShdw dist="45791" dir="2021404" algn="ctr" rotWithShape="0">
                    <a:srgbClr val="B2B2B2">
                      <a:alpha val="79999"/>
                    </a:srgbClr>
                  </a:outerShdw>
                </a:effectLst>
                <a:cs typeface="Times New Roman" panose="02020603050405020304" pitchFamily="18" charset="0"/>
              </a:rPr>
              <a:t>¿Cómo actúa un gestor para </a:t>
            </a:r>
          </a:p>
          <a:p>
            <a:pPr algn="ctr"/>
            <a:r>
              <a:rPr lang="es-AR" sz="3600" kern="10">
                <a:solidFill>
                  <a:srgbClr val="FF0066"/>
                </a:solidFill>
                <a:effectLst>
                  <a:outerShdw dist="45791" dir="2021404" algn="ctr" rotWithShape="0">
                    <a:srgbClr val="B2B2B2">
                      <a:alpha val="79999"/>
                    </a:srgbClr>
                  </a:outerShdw>
                </a:effectLst>
                <a:cs typeface="Times New Roman" panose="02020603050405020304" pitchFamily="18" charset="0"/>
              </a:rPr>
              <a:t>evitar los problemas recién señalados?</a:t>
            </a: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B4FB853-8259-B91A-008E-BDAFE3991545}"/>
              </a:ext>
            </a:extLst>
          </p:cNvPr>
          <p:cNvSpPr>
            <a:spLocks noGrp="1" noChangeArrowheads="1"/>
          </p:cNvSpPr>
          <p:nvPr>
            <p:ph type="title"/>
          </p:nvPr>
        </p:nvSpPr>
        <p:spPr>
          <a:xfrm>
            <a:off x="2117725" y="636588"/>
            <a:ext cx="6867525" cy="582612"/>
          </a:xfrm>
        </p:spPr>
        <p:txBody>
          <a:bodyPr>
            <a:normAutofit fontScale="90000"/>
          </a:bodyPr>
          <a:lstStyle/>
          <a:p>
            <a:pPr eaLnBrk="1" hangingPunct="1"/>
            <a:r>
              <a:rPr lang="es-ES" altLang="es-AR"/>
              <a:t>Proyecto</a:t>
            </a:r>
          </a:p>
        </p:txBody>
      </p:sp>
      <p:sp>
        <p:nvSpPr>
          <p:cNvPr id="34819" name="Rectangle 3">
            <a:extLst>
              <a:ext uri="{FF2B5EF4-FFF2-40B4-BE49-F238E27FC236}">
                <a16:creationId xmlns:a16="http://schemas.microsoft.com/office/drawing/2014/main" id="{35DA16FB-2BF7-DFB5-AE52-94BBB4724812}"/>
              </a:ext>
            </a:extLst>
          </p:cNvPr>
          <p:cNvSpPr>
            <a:spLocks noGrp="1" noChangeArrowheads="1"/>
          </p:cNvSpPr>
          <p:nvPr>
            <p:ph idx="1"/>
          </p:nvPr>
        </p:nvSpPr>
        <p:spPr/>
        <p:txBody>
          <a:bodyPr/>
          <a:lstStyle/>
          <a:p>
            <a:pPr eaLnBrk="1" hangingPunct="1"/>
            <a:r>
              <a:rPr lang="es-ES" altLang="es-AR">
                <a:latin typeface="Verdana" panose="020B0604030504040204" pitchFamily="34" charset="0"/>
              </a:rPr>
              <a:t>Comience con el pie derecho.</a:t>
            </a:r>
          </a:p>
          <a:p>
            <a:pPr eaLnBrk="1" hangingPunct="1"/>
            <a:r>
              <a:rPr lang="es-ES" altLang="es-AR">
                <a:latin typeface="Verdana" panose="020B0604030504040204" pitchFamily="34" charset="0"/>
              </a:rPr>
              <a:t>Mantener el ímpetu.</a:t>
            </a:r>
          </a:p>
          <a:p>
            <a:pPr eaLnBrk="1" hangingPunct="1"/>
            <a:r>
              <a:rPr lang="es-ES" altLang="es-AR">
                <a:latin typeface="Verdana" panose="020B0604030504040204" pitchFamily="34" charset="0"/>
              </a:rPr>
              <a:t>Rastree el progreso.</a:t>
            </a:r>
          </a:p>
          <a:p>
            <a:pPr eaLnBrk="1" hangingPunct="1"/>
            <a:r>
              <a:rPr lang="es-ES" altLang="es-AR">
                <a:latin typeface="Verdana" panose="020B0604030504040204" pitchFamily="34" charset="0"/>
              </a:rPr>
              <a:t>Tome decisiones inteligentes.</a:t>
            </a:r>
          </a:p>
          <a:p>
            <a:pPr eaLnBrk="1" hangingPunct="1"/>
            <a:r>
              <a:rPr lang="es-ES" altLang="es-AR">
                <a:latin typeface="Verdana" panose="020B0604030504040204" pitchFamily="34" charset="0"/>
              </a:rPr>
              <a:t>Realice un análisis de resultados. </a:t>
            </a:r>
          </a:p>
        </p:txBody>
      </p:sp>
      <p:pic>
        <p:nvPicPr>
          <p:cNvPr id="39940" name="Picture 5" descr="ANd9GcQFWV7EmJehVHlDwA2vvmr0seGVd23imeuS8k3gloEtigOSXE2PWOHoXg">
            <a:hlinkClick r:id="rId2"/>
            <a:extLst>
              <a:ext uri="{FF2B5EF4-FFF2-40B4-BE49-F238E27FC236}">
                <a16:creationId xmlns:a16="http://schemas.microsoft.com/office/drawing/2014/main" id="{278F608C-20AB-3CF1-8887-FC0F07B7F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46563"/>
            <a:ext cx="2971800"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768" decel="100000"/>
                                        <p:tgtEl>
                                          <p:spTgt spid="34818"/>
                                        </p:tgtEl>
                                      </p:cBhvr>
                                    </p:animEffect>
                                    <p:animScale>
                                      <p:cBhvr>
                                        <p:cTn id="8" dur="768" decel="100000"/>
                                        <p:tgtEl>
                                          <p:spTgt spid="34818"/>
                                        </p:tgtEl>
                                      </p:cBhvr>
                                      <p:from x="10000" y="10000"/>
                                      <p:to x="200000" y="450000"/>
                                    </p:animScale>
                                    <p:animScale>
                                      <p:cBhvr>
                                        <p:cTn id="9" dur="1230" accel="100000" fill="hold">
                                          <p:stCondLst>
                                            <p:cond delay="768"/>
                                          </p:stCondLst>
                                        </p:cTn>
                                        <p:tgtEl>
                                          <p:spTgt spid="34818"/>
                                        </p:tgtEl>
                                      </p:cBhvr>
                                      <p:from x="200000" y="450000"/>
                                      <p:to x="100000" y="100000"/>
                                    </p:animScale>
                                    <p:set>
                                      <p:cBhvr>
                                        <p:cTn id="10" dur="768" fill="hold"/>
                                        <p:tgtEl>
                                          <p:spTgt spid="34818"/>
                                        </p:tgtEl>
                                        <p:attrNameLst>
                                          <p:attrName>ppt_x</p:attrName>
                                        </p:attrNameLst>
                                      </p:cBhvr>
                                      <p:to>
                                        <p:strVal val="(0.5)"/>
                                      </p:to>
                                    </p:set>
                                    <p:anim from="(0.5)" to="(#ppt_x)" calcmode="lin" valueType="num">
                                      <p:cBhvr>
                                        <p:cTn id="11" dur="1230" accel="100000" fill="hold">
                                          <p:stCondLst>
                                            <p:cond delay="768"/>
                                          </p:stCondLst>
                                        </p:cTn>
                                        <p:tgtEl>
                                          <p:spTgt spid="34818"/>
                                        </p:tgtEl>
                                        <p:attrNameLst>
                                          <p:attrName>ppt_x</p:attrName>
                                        </p:attrNameLst>
                                      </p:cBhvr>
                                    </p:anim>
                                    <p:set>
                                      <p:cBhvr>
                                        <p:cTn id="12" dur="768" fill="hold"/>
                                        <p:tgtEl>
                                          <p:spTgt spid="34818"/>
                                        </p:tgtEl>
                                        <p:attrNameLst>
                                          <p:attrName>ppt_y</p:attrName>
                                        </p:attrNameLst>
                                      </p:cBhvr>
                                      <p:to>
                                        <p:strVal val="(#ppt_y+0.4)"/>
                                      </p:to>
                                    </p:set>
                                    <p:anim from="(#ppt_y+0.4)" to="(#ppt_y)" calcmode="lin" valueType="num">
                                      <p:cBhvr>
                                        <p:cTn id="13" dur="1230" accel="100000" fill="hold">
                                          <p:stCondLst>
                                            <p:cond delay="768"/>
                                          </p:stCondLst>
                                        </p:cTn>
                                        <p:tgtEl>
                                          <p:spTgt spid="34818"/>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34819">
                                            <p:txEl>
                                              <p:pRg st="0" end="0"/>
                                            </p:txEl>
                                          </p:spTgt>
                                        </p:tgtEl>
                                        <p:attrNameLst>
                                          <p:attrName>style.visibility</p:attrName>
                                        </p:attrNameLst>
                                      </p:cBhvr>
                                      <p:to>
                                        <p:strVal val="visible"/>
                                      </p:to>
                                    </p:set>
                                    <p:anim calcmode="lin" valueType="num">
                                      <p:cBhvr>
                                        <p:cTn id="18" dur="500" fill="hold"/>
                                        <p:tgtEl>
                                          <p:spTgt spid="34819">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4819">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481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34819">
                                            <p:txEl>
                                              <p:pRg st="1" end="1"/>
                                            </p:txEl>
                                          </p:spTgt>
                                        </p:tgtEl>
                                        <p:attrNameLst>
                                          <p:attrName>style.visibility</p:attrName>
                                        </p:attrNameLst>
                                      </p:cBhvr>
                                      <p:to>
                                        <p:strVal val="visible"/>
                                      </p:to>
                                    </p:set>
                                    <p:anim calcmode="lin" valueType="num">
                                      <p:cBhvr>
                                        <p:cTn id="25" dur="500" fill="hold"/>
                                        <p:tgtEl>
                                          <p:spTgt spid="34819">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4819">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481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nodeType="clickEffect">
                                  <p:stCondLst>
                                    <p:cond delay="0"/>
                                  </p:stCondLst>
                                  <p:childTnLst>
                                    <p:set>
                                      <p:cBhvr>
                                        <p:cTn id="31" dur="1" fill="hold">
                                          <p:stCondLst>
                                            <p:cond delay="0"/>
                                          </p:stCondLst>
                                        </p:cTn>
                                        <p:tgtEl>
                                          <p:spTgt spid="34819">
                                            <p:txEl>
                                              <p:pRg st="2" end="2"/>
                                            </p:txEl>
                                          </p:spTgt>
                                        </p:tgtEl>
                                        <p:attrNameLst>
                                          <p:attrName>style.visibility</p:attrName>
                                        </p:attrNameLst>
                                      </p:cBhvr>
                                      <p:to>
                                        <p:strVal val="visible"/>
                                      </p:to>
                                    </p:set>
                                    <p:anim calcmode="lin" valueType="num">
                                      <p:cBhvr>
                                        <p:cTn id="32" dur="500" fill="hold"/>
                                        <p:tgtEl>
                                          <p:spTgt spid="34819">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4819">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4819">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nodeType="clickEffect">
                                  <p:stCondLst>
                                    <p:cond delay="0"/>
                                  </p:stCondLst>
                                  <p:childTnLst>
                                    <p:set>
                                      <p:cBhvr>
                                        <p:cTn id="38" dur="1" fill="hold">
                                          <p:stCondLst>
                                            <p:cond delay="0"/>
                                          </p:stCondLst>
                                        </p:cTn>
                                        <p:tgtEl>
                                          <p:spTgt spid="34819">
                                            <p:txEl>
                                              <p:pRg st="3" end="3"/>
                                            </p:txEl>
                                          </p:spTgt>
                                        </p:tgtEl>
                                        <p:attrNameLst>
                                          <p:attrName>style.visibility</p:attrName>
                                        </p:attrNameLst>
                                      </p:cBhvr>
                                      <p:to>
                                        <p:strVal val="visible"/>
                                      </p:to>
                                    </p:set>
                                    <p:anim calcmode="lin" valueType="num">
                                      <p:cBhvr>
                                        <p:cTn id="39" dur="500" fill="hold"/>
                                        <p:tgtEl>
                                          <p:spTgt spid="34819">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4819">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4819">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nodeType="clickEffect">
                                  <p:stCondLst>
                                    <p:cond delay="0"/>
                                  </p:stCondLst>
                                  <p:childTnLst>
                                    <p:set>
                                      <p:cBhvr>
                                        <p:cTn id="45" dur="1" fill="hold">
                                          <p:stCondLst>
                                            <p:cond delay="0"/>
                                          </p:stCondLst>
                                        </p:cTn>
                                        <p:tgtEl>
                                          <p:spTgt spid="34819">
                                            <p:txEl>
                                              <p:pRg st="4" end="4"/>
                                            </p:txEl>
                                          </p:spTgt>
                                        </p:tgtEl>
                                        <p:attrNameLst>
                                          <p:attrName>style.visibility</p:attrName>
                                        </p:attrNameLst>
                                      </p:cBhvr>
                                      <p:to>
                                        <p:strVal val="visible"/>
                                      </p:to>
                                    </p:set>
                                    <p:anim calcmode="lin" valueType="num">
                                      <p:cBhvr>
                                        <p:cTn id="46" dur="500" fill="hold"/>
                                        <p:tgtEl>
                                          <p:spTgt spid="34819">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34819">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B1838CCA-32AA-877E-4BC7-0547C2339C08}"/>
              </a:ext>
            </a:extLst>
          </p:cNvPr>
          <p:cNvSpPr>
            <a:spLocks noGrp="1"/>
          </p:cNvSpPr>
          <p:nvPr>
            <p:ph type="title"/>
          </p:nvPr>
        </p:nvSpPr>
        <p:spPr/>
        <p:txBody>
          <a:bodyPr/>
          <a:lstStyle/>
          <a:p>
            <a:pPr eaLnBrk="1" hangingPunct="1"/>
            <a:r>
              <a:rPr lang="es-AR" altLang="es-AR">
                <a:solidFill>
                  <a:srgbClr val="002060"/>
                </a:solidFill>
              </a:rPr>
              <a:t>VEAMOS ESTE EJEMPLO!!  ESCUCHO LAS OPINIONES</a:t>
            </a:r>
          </a:p>
        </p:txBody>
      </p:sp>
      <p:sp>
        <p:nvSpPr>
          <p:cNvPr id="6147" name="2 Marcador de contenido">
            <a:extLst>
              <a:ext uri="{FF2B5EF4-FFF2-40B4-BE49-F238E27FC236}">
                <a16:creationId xmlns:a16="http://schemas.microsoft.com/office/drawing/2014/main" id="{7B54EBEB-13F5-A330-E0BF-3942C7A94531}"/>
              </a:ext>
            </a:extLst>
          </p:cNvPr>
          <p:cNvSpPr>
            <a:spLocks noGrp="1"/>
          </p:cNvSpPr>
          <p:nvPr>
            <p:ph idx="1"/>
          </p:nvPr>
        </p:nvSpPr>
        <p:spPr/>
        <p:txBody>
          <a:bodyPr>
            <a:normAutofit/>
          </a:bodyPr>
          <a:lstStyle/>
          <a:p>
            <a:pPr eaLnBrk="1" hangingPunct="1"/>
            <a:r>
              <a:rPr lang="es-AR" altLang="es-AR" i="1"/>
              <a:t>1. Luego de 30 días de ejecución de un proyecto de construcción, un contratista le comunica que uno de los insumos solicitados en el proyecto tendrá un retraso de 3 días. ¿Qué es lo MEJOR que puedes hacer como Director del Proyecto? </a:t>
            </a:r>
          </a:p>
          <a:p>
            <a:pPr eaLnBrk="1" hangingPunct="1"/>
            <a:r>
              <a:rPr lang="es-AR" altLang="es-AR"/>
              <a:t>A. Ignorarlo porque no es un retraso significativo </a:t>
            </a:r>
          </a:p>
          <a:p>
            <a:pPr eaLnBrk="1" hangingPunct="1"/>
            <a:r>
              <a:rPr lang="es-AR" altLang="es-AR"/>
              <a:t>B. Informar al Gerente Funcional lo antes posible </a:t>
            </a:r>
          </a:p>
          <a:p>
            <a:pPr eaLnBrk="1" hangingPunct="1"/>
            <a:r>
              <a:rPr lang="es-AR" altLang="es-AR"/>
              <a:t>C. Informar al Cliente para evaluar alternativas </a:t>
            </a:r>
          </a:p>
          <a:p>
            <a:pPr eaLnBrk="1" hangingPunct="1"/>
            <a:r>
              <a:rPr lang="es-AR" altLang="es-AR"/>
              <a:t>D. Reunirse con el equipo para evaluar alternativas </a:t>
            </a: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a:extLst>
              <a:ext uri="{FF2B5EF4-FFF2-40B4-BE49-F238E27FC236}">
                <a16:creationId xmlns:a16="http://schemas.microsoft.com/office/drawing/2014/main" id="{7ACB4CC5-A372-5A9D-B835-092A23EDE7F5}"/>
              </a:ext>
            </a:extLst>
          </p:cNvPr>
          <p:cNvSpPr>
            <a:spLocks noGrp="1"/>
          </p:cNvSpPr>
          <p:nvPr>
            <p:ph type="title"/>
          </p:nvPr>
        </p:nvSpPr>
        <p:spPr>
          <a:xfrm>
            <a:off x="2117725" y="153988"/>
            <a:ext cx="6867525" cy="1217612"/>
          </a:xfrm>
        </p:spPr>
        <p:txBody>
          <a:bodyPr>
            <a:normAutofit/>
          </a:bodyPr>
          <a:lstStyle/>
          <a:p>
            <a:pPr eaLnBrk="1" hangingPunct="1"/>
            <a:r>
              <a:rPr lang="es-AR" altLang="es-AR" sz="2800">
                <a:solidFill>
                  <a:srgbClr val="002060"/>
                </a:solidFill>
              </a:rPr>
              <a:t>A continuación se resumen las 10 generalizaciones más importantes del PMI </a:t>
            </a:r>
          </a:p>
        </p:txBody>
      </p:sp>
      <p:sp>
        <p:nvSpPr>
          <p:cNvPr id="7171" name="2 Marcador de contenido">
            <a:extLst>
              <a:ext uri="{FF2B5EF4-FFF2-40B4-BE49-F238E27FC236}">
                <a16:creationId xmlns:a16="http://schemas.microsoft.com/office/drawing/2014/main" id="{4EB2DACD-49AB-2A2D-8991-79B17591ACFC}"/>
              </a:ext>
            </a:extLst>
          </p:cNvPr>
          <p:cNvSpPr>
            <a:spLocks noGrp="1"/>
          </p:cNvSpPr>
          <p:nvPr>
            <p:ph idx="1"/>
          </p:nvPr>
        </p:nvSpPr>
        <p:spPr/>
        <p:txBody>
          <a:bodyPr>
            <a:normAutofit lnSpcReduction="10000"/>
          </a:bodyPr>
          <a:lstStyle/>
          <a:p>
            <a:pPr eaLnBrk="1" hangingPunct="1"/>
            <a:endParaRPr lang="es-AR" altLang="es-AR"/>
          </a:p>
          <a:p>
            <a:pPr eaLnBrk="1" hangingPunct="1">
              <a:buFont typeface="Wingdings" pitchFamily="2" charset="2"/>
              <a:buNone/>
            </a:pPr>
            <a:r>
              <a:rPr lang="es-AR" altLang="es-AR" sz="2000"/>
              <a:t>1. La empresa ha definido y utiliza políticas y procesos para la dirección de proyectos. </a:t>
            </a:r>
          </a:p>
          <a:p>
            <a:pPr eaLnBrk="1" hangingPunct="1">
              <a:buFont typeface="Wingdings" pitchFamily="2" charset="2"/>
              <a:buNone/>
            </a:pPr>
            <a:r>
              <a:rPr lang="es-AR" altLang="es-AR" sz="2000"/>
              <a:t>2. Siempre tenemos información histórica disponible de proyectos similares, que será utilizada para planificar el futuro proyecto. </a:t>
            </a:r>
          </a:p>
          <a:p>
            <a:pPr eaLnBrk="1" hangingPunct="1">
              <a:buFont typeface="Wingdings" pitchFamily="2" charset="2"/>
              <a:buNone/>
            </a:pPr>
            <a:r>
              <a:rPr lang="es-AR" altLang="es-AR" sz="2000"/>
              <a:t>3. El DP es asignado durante la iniciación del proyecto, tiene poder y autoridad, y su rol es prevenir problemas, no tratarlos. </a:t>
            </a:r>
          </a:p>
          <a:p>
            <a:pPr eaLnBrk="1" hangingPunct="1">
              <a:buFont typeface="Wingdings" pitchFamily="2" charset="2"/>
              <a:buNone/>
            </a:pPr>
            <a:r>
              <a:rPr lang="es-AR" altLang="es-AR" sz="2000"/>
              <a:t>4. Todo el trabajo y los interesados son identificados antes que comience el proyecto. </a:t>
            </a:r>
          </a:p>
          <a:p>
            <a:pPr eaLnBrk="1" hangingPunct="1">
              <a:buFont typeface="Wingdings" pitchFamily="2" charset="2"/>
              <a:buNone/>
            </a:pPr>
            <a:r>
              <a:rPr lang="es-AR" altLang="es-AR" sz="2000"/>
              <a:t>5. La estructura de desglose del trabajo es la base de toda planificación. </a:t>
            </a:r>
          </a:p>
          <a:p>
            <a:pPr eaLnBrk="1" hangingPunct="1">
              <a:buFont typeface="Wingdings" pitchFamily="2" charset="2"/>
              <a:buNone/>
            </a:pPr>
            <a:endParaRPr lang="es-AR" altLang="es-AR" sz="180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a:extLst>
              <a:ext uri="{FF2B5EF4-FFF2-40B4-BE49-F238E27FC236}">
                <a16:creationId xmlns:a16="http://schemas.microsoft.com/office/drawing/2014/main" id="{F6151101-A604-60EB-46B3-DCF3FDF042E4}"/>
              </a:ext>
            </a:extLst>
          </p:cNvPr>
          <p:cNvSpPr>
            <a:spLocks noGrp="1"/>
          </p:cNvSpPr>
          <p:nvPr>
            <p:ph type="title"/>
          </p:nvPr>
        </p:nvSpPr>
        <p:spPr/>
        <p:txBody>
          <a:bodyPr/>
          <a:lstStyle/>
          <a:p>
            <a:pPr eaLnBrk="1" hangingPunct="1"/>
            <a:endParaRPr lang="es-AR" altLang="es-AR"/>
          </a:p>
        </p:txBody>
      </p:sp>
      <p:sp>
        <p:nvSpPr>
          <p:cNvPr id="8195" name="2 Marcador de contenido">
            <a:extLst>
              <a:ext uri="{FF2B5EF4-FFF2-40B4-BE49-F238E27FC236}">
                <a16:creationId xmlns:a16="http://schemas.microsoft.com/office/drawing/2014/main" id="{11237EF0-4A34-FBD1-FC4F-82AA19CEFC38}"/>
              </a:ext>
            </a:extLst>
          </p:cNvPr>
          <p:cNvSpPr>
            <a:spLocks noGrp="1"/>
          </p:cNvSpPr>
          <p:nvPr>
            <p:ph idx="1"/>
          </p:nvPr>
        </p:nvSpPr>
        <p:spPr>
          <a:xfrm>
            <a:off x="2209800" y="2097088"/>
            <a:ext cx="6775450" cy="4151312"/>
          </a:xfrm>
        </p:spPr>
        <p:txBody>
          <a:bodyPr>
            <a:normAutofit/>
          </a:bodyPr>
          <a:lstStyle/>
          <a:p>
            <a:pPr eaLnBrk="1" hangingPunct="1">
              <a:buFont typeface="Wingdings" pitchFamily="2" charset="2"/>
              <a:buNone/>
            </a:pPr>
            <a:endParaRPr lang="es-AR" altLang="es-AR" sz="2000"/>
          </a:p>
          <a:p>
            <a:pPr eaLnBrk="1" hangingPunct="1">
              <a:buFont typeface="Wingdings" pitchFamily="2" charset="2"/>
              <a:buNone/>
            </a:pPr>
            <a:r>
              <a:rPr lang="es-AR" altLang="es-AR" sz="2000"/>
              <a:t>6. Las estimaciones de tiempo y costo no han finalizado sin un análisis de riesgo. </a:t>
            </a:r>
          </a:p>
          <a:p>
            <a:pPr eaLnBrk="1" hangingPunct="1">
              <a:buFont typeface="Wingdings" pitchFamily="2" charset="2"/>
              <a:buNone/>
            </a:pPr>
            <a:r>
              <a:rPr lang="es-AR" altLang="es-AR" sz="2000"/>
              <a:t>7. El DP define métricas para medir calidad antes de comenzar el proyecto. </a:t>
            </a:r>
          </a:p>
          <a:p>
            <a:pPr eaLnBrk="1" hangingPunct="1">
              <a:buFont typeface="Wingdings" pitchFamily="2" charset="2"/>
              <a:buNone/>
            </a:pPr>
            <a:r>
              <a:rPr lang="es-AR" altLang="es-AR" sz="2000"/>
              <a:t>8. Cada área del conocimiento tiene su plan: alcance, tiempo, costo, calidad, recursos humanos, comunicaciones, riesgos, adquisiciones. </a:t>
            </a:r>
          </a:p>
          <a:p>
            <a:pPr eaLnBrk="1" hangingPunct="1">
              <a:buFont typeface="Wingdings" pitchFamily="2" charset="2"/>
              <a:buNone/>
            </a:pPr>
            <a:r>
              <a:rPr lang="es-AR" altLang="es-AR" sz="2000"/>
              <a:t>9. El Plan es aprobado por todos, es realista y todos están convencidos que se puede lograr. </a:t>
            </a:r>
          </a:p>
          <a:p>
            <a:pPr eaLnBrk="1" hangingPunct="1">
              <a:buFont typeface="Wingdings" pitchFamily="2" charset="2"/>
              <a:buNone/>
            </a:pPr>
            <a:r>
              <a:rPr lang="es-AR" altLang="es-AR" sz="2000"/>
              <a:t>10. Todo proyecto se cierra con lecciones aprendidas. </a:t>
            </a:r>
          </a:p>
          <a:p>
            <a:pPr eaLnBrk="1" hangingPunct="1">
              <a:buFont typeface="Wingdings" pitchFamily="2" charset="2"/>
              <a:buNone/>
            </a:pPr>
            <a:endParaRPr lang="es-AR" altLang="es-AR" sz="2000"/>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a:extLst>
              <a:ext uri="{FF2B5EF4-FFF2-40B4-BE49-F238E27FC236}">
                <a16:creationId xmlns:a16="http://schemas.microsoft.com/office/drawing/2014/main" id="{91A4D371-8753-E90A-F6B0-6F2F47CA9843}"/>
              </a:ext>
            </a:extLst>
          </p:cNvPr>
          <p:cNvSpPr>
            <a:spLocks noGrp="1"/>
          </p:cNvSpPr>
          <p:nvPr>
            <p:ph type="title"/>
          </p:nvPr>
        </p:nvSpPr>
        <p:spPr/>
        <p:txBody>
          <a:bodyPr/>
          <a:lstStyle/>
          <a:p>
            <a:pPr eaLnBrk="1" hangingPunct="1"/>
            <a:r>
              <a:rPr lang="es-AR" altLang="es-AR" b="1" i="1">
                <a:solidFill>
                  <a:srgbClr val="002060"/>
                </a:solidFill>
              </a:rPr>
              <a:t>Proyecto vs. Trabajo operativo </a:t>
            </a:r>
            <a:endParaRPr lang="es-AR" altLang="es-AR">
              <a:solidFill>
                <a:srgbClr val="002060"/>
              </a:solidFill>
            </a:endParaRPr>
          </a:p>
        </p:txBody>
      </p:sp>
      <p:sp>
        <p:nvSpPr>
          <p:cNvPr id="9219" name="2 Marcador de contenido">
            <a:extLst>
              <a:ext uri="{FF2B5EF4-FFF2-40B4-BE49-F238E27FC236}">
                <a16:creationId xmlns:a16="http://schemas.microsoft.com/office/drawing/2014/main" id="{D5AE7661-F027-8AC5-CF34-264B0F9F53AB}"/>
              </a:ext>
            </a:extLst>
          </p:cNvPr>
          <p:cNvSpPr>
            <a:spLocks noGrp="1"/>
          </p:cNvSpPr>
          <p:nvPr>
            <p:ph idx="1"/>
          </p:nvPr>
        </p:nvSpPr>
        <p:spPr/>
        <p:txBody>
          <a:bodyPr>
            <a:normAutofit lnSpcReduction="10000"/>
          </a:bodyPr>
          <a:lstStyle/>
          <a:p>
            <a:pPr eaLnBrk="1" hangingPunct="1">
              <a:buFont typeface="Wingdings" pitchFamily="2" charset="2"/>
              <a:buNone/>
            </a:pPr>
            <a:r>
              <a:rPr lang="es-AR" altLang="es-AR"/>
              <a:t>¿Construir una casa es un proyecto a un trabajo operativo? ¿Y hacer una pizza? </a:t>
            </a:r>
          </a:p>
          <a:p>
            <a:pPr eaLnBrk="1" hangingPunct="1">
              <a:buFont typeface="Wingdings" pitchFamily="2" charset="2"/>
              <a:buNone/>
            </a:pPr>
            <a:r>
              <a:rPr lang="es-AR" altLang="es-AR"/>
              <a:t>Como siempre la respuesta a estas preguntas es: </a:t>
            </a:r>
          </a:p>
          <a:p>
            <a:pPr eaLnBrk="1" hangingPunct="1">
              <a:buFont typeface="Wingdings" pitchFamily="2" charset="2"/>
              <a:buNone/>
            </a:pPr>
            <a:endParaRPr lang="es-AR" altLang="es-AR"/>
          </a:p>
          <a:p>
            <a:pPr eaLnBrk="1" hangingPunct="1">
              <a:buFont typeface="Wingdings" pitchFamily="2" charset="2"/>
              <a:buNone/>
            </a:pPr>
            <a:endParaRPr lang="es-AR" altLang="es-AR"/>
          </a:p>
          <a:p>
            <a:pPr eaLnBrk="1" hangingPunct="1">
              <a:buFont typeface="Wingdings" pitchFamily="2" charset="2"/>
              <a:buNone/>
            </a:pPr>
            <a:endParaRPr lang="es-AR" altLang="es-AR"/>
          </a:p>
          <a:p>
            <a:pPr eaLnBrk="1" hangingPunct="1">
              <a:buFont typeface="Wingdings" pitchFamily="2" charset="2"/>
              <a:buNone/>
            </a:pPr>
            <a:endParaRPr lang="es-AR" altLang="es-AR"/>
          </a:p>
          <a:p>
            <a:pPr eaLnBrk="1" hangingPunct="1">
              <a:buFont typeface="Wingdings" pitchFamily="2" charset="2"/>
              <a:buNone/>
            </a:pPr>
            <a:endParaRPr lang="es-AR" altLang="es-AR"/>
          </a:p>
          <a:p>
            <a:pPr eaLnBrk="1" hangingPunct="1">
              <a:buFont typeface="Wingdings" pitchFamily="2" charset="2"/>
              <a:buNone/>
            </a:pPr>
            <a:endParaRPr lang="es-AR" altLang="es-AR"/>
          </a:p>
          <a:p>
            <a:pPr eaLnBrk="1" hangingPunct="1">
              <a:buFont typeface="Wingdings" pitchFamily="2" charset="2"/>
              <a:buNone/>
            </a:pPr>
            <a:r>
              <a:rPr lang="es-AR" altLang="es-AR"/>
              <a:t>¡</a:t>
            </a:r>
            <a:r>
              <a:rPr lang="es-AR" altLang="es-AR" i="1"/>
              <a:t>depende! </a:t>
            </a:r>
            <a:endParaRPr lang="es-AR" altLang="es-AR"/>
          </a:p>
        </p:txBody>
      </p:sp>
      <p:pic>
        <p:nvPicPr>
          <p:cNvPr id="9220" name="Picture 4">
            <a:extLst>
              <a:ext uri="{FF2B5EF4-FFF2-40B4-BE49-F238E27FC236}">
                <a16:creationId xmlns:a16="http://schemas.microsoft.com/office/drawing/2014/main" id="{856432A9-AAD5-34AE-C2A1-47284878E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29000"/>
            <a:ext cx="276701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a:extLst>
              <a:ext uri="{FF2B5EF4-FFF2-40B4-BE49-F238E27FC236}">
                <a16:creationId xmlns:a16="http://schemas.microsoft.com/office/drawing/2014/main" id="{7BADE501-3607-6A5B-8D95-78952C513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429000"/>
            <a:ext cx="24034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a:extLst>
              <a:ext uri="{FF2B5EF4-FFF2-40B4-BE49-F238E27FC236}">
                <a16:creationId xmlns:a16="http://schemas.microsoft.com/office/drawing/2014/main" id="{C9E4A67C-C6A2-8927-5640-B70E6434D01C}"/>
              </a:ext>
            </a:extLst>
          </p:cNvPr>
          <p:cNvSpPr>
            <a:spLocks noGrp="1"/>
          </p:cNvSpPr>
          <p:nvPr>
            <p:ph type="title"/>
          </p:nvPr>
        </p:nvSpPr>
        <p:spPr/>
        <p:txBody>
          <a:bodyPr/>
          <a:lstStyle/>
          <a:p>
            <a:pPr eaLnBrk="1" hangingPunct="1"/>
            <a:r>
              <a:rPr lang="es-AR" altLang="es-AR" sz="1600">
                <a:solidFill>
                  <a:srgbClr val="002060"/>
                </a:solidFill>
              </a:rPr>
              <a:t>Para poder responder a estas preguntas tenemos que conocer la definición de proyecto y trabajo, para ello tomaremos la definición de la Guía del PMBOK® *: </a:t>
            </a:r>
          </a:p>
        </p:txBody>
      </p:sp>
      <p:sp>
        <p:nvSpPr>
          <p:cNvPr id="10243" name="2 Marcador de contenido">
            <a:extLst>
              <a:ext uri="{FF2B5EF4-FFF2-40B4-BE49-F238E27FC236}">
                <a16:creationId xmlns:a16="http://schemas.microsoft.com/office/drawing/2014/main" id="{2F6301AF-8BB1-4E20-26BC-039D4B3D327E}"/>
              </a:ext>
            </a:extLst>
          </p:cNvPr>
          <p:cNvSpPr>
            <a:spLocks noGrp="1"/>
          </p:cNvSpPr>
          <p:nvPr>
            <p:ph idx="1"/>
          </p:nvPr>
        </p:nvSpPr>
        <p:spPr/>
        <p:txBody>
          <a:bodyPr/>
          <a:lstStyle/>
          <a:p>
            <a:pPr eaLnBrk="1" hangingPunct="1"/>
            <a:r>
              <a:rPr lang="es-AR" altLang="es-AR" b="1"/>
              <a:t>PROYECTO: esfuerzo temporal que se lleva a cabo para crear un producto, servicio o resultado único.</a:t>
            </a:r>
          </a:p>
          <a:p>
            <a:pPr eaLnBrk="1" hangingPunct="1"/>
            <a:endParaRPr lang="es-AR" altLang="es-AR" b="1"/>
          </a:p>
          <a:p>
            <a:pPr eaLnBrk="1" hangingPunct="1"/>
            <a:endParaRPr lang="es-AR" altLang="es-AR" b="1"/>
          </a:p>
          <a:p>
            <a:pPr eaLnBrk="1" hangingPunct="1"/>
            <a:r>
              <a:rPr lang="es-AR" altLang="es-AR" b="1"/>
              <a:t> TRABAJO OPERATIVO: efectuar permanentemente actividades que generan un mismo producto o proveen un servicio repetitivo. </a:t>
            </a:r>
          </a:p>
          <a:p>
            <a:pPr eaLnBrk="1" hangingPunct="1">
              <a:buFont typeface="Wingdings" pitchFamily="2" charset="2"/>
              <a:buNone/>
            </a:pPr>
            <a:endParaRPr lang="es-AR" altLang="es-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D4CE63C2-BD0C-E985-AA51-EB6C127F701E}"/>
              </a:ext>
            </a:extLst>
          </p:cNvPr>
          <p:cNvSpPr>
            <a:spLocks noGrp="1"/>
          </p:cNvSpPr>
          <p:nvPr>
            <p:ph type="title"/>
          </p:nvPr>
        </p:nvSpPr>
        <p:spPr/>
        <p:txBody>
          <a:bodyPr/>
          <a:lstStyle/>
          <a:p>
            <a:pPr eaLnBrk="1" hangingPunct="1"/>
            <a:endParaRPr lang="es-AR" altLang="es-AR"/>
          </a:p>
        </p:txBody>
      </p:sp>
      <p:sp>
        <p:nvSpPr>
          <p:cNvPr id="11267" name="2 Marcador de contenido">
            <a:extLst>
              <a:ext uri="{FF2B5EF4-FFF2-40B4-BE49-F238E27FC236}">
                <a16:creationId xmlns:a16="http://schemas.microsoft.com/office/drawing/2014/main" id="{DC41E096-29FF-1CB0-B324-3CDAAB1E4522}"/>
              </a:ext>
            </a:extLst>
          </p:cNvPr>
          <p:cNvSpPr>
            <a:spLocks noGrp="1"/>
          </p:cNvSpPr>
          <p:nvPr>
            <p:ph idx="1"/>
          </p:nvPr>
        </p:nvSpPr>
        <p:spPr/>
        <p:txBody>
          <a:bodyPr/>
          <a:lstStyle/>
          <a:p>
            <a:pPr eaLnBrk="1" hangingPunct="1">
              <a:buFont typeface="Wingdings" pitchFamily="2" charset="2"/>
              <a:buNone/>
            </a:pPr>
            <a:r>
              <a:rPr lang="es-AR" altLang="es-AR"/>
              <a:t>RETOMANDO ….. PROYECTOS</a:t>
            </a:r>
          </a:p>
          <a:p>
            <a:pPr eaLnBrk="1" hangingPunct="1">
              <a:buFont typeface="Wingdings" pitchFamily="2" charset="2"/>
              <a:buNone/>
            </a:pPr>
            <a:endParaRPr lang="es-AR" altLang="es-AR"/>
          </a:p>
          <a:p>
            <a:pPr eaLnBrk="1" hangingPunct="1">
              <a:buFont typeface="Wingdings" pitchFamily="2" charset="2"/>
              <a:buNone/>
            </a:pPr>
            <a:r>
              <a:rPr lang="es-AR" altLang="es-AR"/>
              <a:t>QUE SUGIEREN UDS COMO IMPORTANTE EN UN PROYECTO??</a:t>
            </a:r>
          </a:p>
          <a:p>
            <a:pPr eaLnBrk="1" hangingPunct="1">
              <a:buFont typeface="Wingdings" pitchFamily="2" charset="2"/>
              <a:buNone/>
            </a:pPr>
            <a:endParaRPr lang="es-AR" altLang="es-AR"/>
          </a:p>
        </p:txBody>
      </p:sp>
    </p:spTree>
  </p:cSld>
  <p:clrMapOvr>
    <a:masterClrMapping/>
  </p:clrMapOvr>
  <p:transition spd="med">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{A3C4F8AA-524E-6F48-891B-4D6B5FD4F03B}tf10001070</Template>
  <TotalTime>958</TotalTime>
  <Words>1946</Words>
  <Application>Microsoft Macintosh PowerPoint</Application>
  <PresentationFormat>Presentación en pantalla (4:3)</PresentationFormat>
  <Paragraphs>192</Paragraphs>
  <Slides>37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37</vt:i4>
      </vt:variant>
    </vt:vector>
  </HeadingPairs>
  <TitlesOfParts>
    <vt:vector size="47" baseType="lpstr">
      <vt:lpstr>Arial</vt:lpstr>
      <vt:lpstr>Calibri</vt:lpstr>
      <vt:lpstr>Haettenschweiler</vt:lpstr>
      <vt:lpstr>Rockwell</vt:lpstr>
      <vt:lpstr>Rockwell Condensed</vt:lpstr>
      <vt:lpstr>Rockwell Extra Bold</vt:lpstr>
      <vt:lpstr>Times New Roman</vt:lpstr>
      <vt:lpstr>Verdana</vt:lpstr>
      <vt:lpstr>Wingdings</vt:lpstr>
      <vt:lpstr>Letras en madera</vt:lpstr>
      <vt:lpstr>Presentación de PowerPoint</vt:lpstr>
      <vt:lpstr>Definición</vt:lpstr>
      <vt:lpstr>Recuerda que lograr proyectos exitosos significa:  </vt:lpstr>
      <vt:lpstr>VEAMOS ESTE EJEMPLO!!  ESCUCHO LAS OPINIONES</vt:lpstr>
      <vt:lpstr>A continuación se resumen las 10 generalizaciones más importantes del PMI </vt:lpstr>
      <vt:lpstr>Presentación de PowerPoint</vt:lpstr>
      <vt:lpstr>Proyecto vs. Trabajo operativo </vt:lpstr>
      <vt:lpstr>Para poder responder a estas preguntas tenemos que conocer la definición de proyecto y trabajo, para ello tomaremos la definición de la Guía del PMBOK® *: </vt:lpstr>
      <vt:lpstr>Presentación de PowerPoint</vt:lpstr>
      <vt:lpstr>     La gestión eficaz de la gestión de proyectos de software se enfoca sobre:</vt:lpstr>
      <vt:lpstr>Presentación de PowerPoint</vt:lpstr>
      <vt:lpstr>Presentación de PowerPoint</vt:lpstr>
      <vt:lpstr>Presentación de PowerPoint</vt:lpstr>
      <vt:lpstr>Presentación de PowerPoint</vt:lpstr>
      <vt:lpstr>Personas</vt:lpstr>
      <vt:lpstr>Personas – Líder del equipo </vt:lpstr>
      <vt:lpstr>Personas – Líder del equipo  </vt:lpstr>
      <vt:lpstr>Personas – El equipo de software</vt:lpstr>
      <vt:lpstr>Presentación de PowerPoint</vt:lpstr>
      <vt:lpstr>Presentación de PowerPoint</vt:lpstr>
      <vt:lpstr>Personas – El equipo de software</vt:lpstr>
      <vt:lpstr>Personas – El equipo de software</vt:lpstr>
      <vt:lpstr>Personas – El equipo de software</vt:lpstr>
      <vt:lpstr>Para conseguir un equipo de alto rendimiento:</vt:lpstr>
      <vt:lpstr>Trabajar en equipo...</vt:lpstr>
      <vt:lpstr>Trabajar en equipo...</vt:lpstr>
      <vt:lpstr>Trabajar en equipo...</vt:lpstr>
      <vt:lpstr>Aspectos sobre la coordinación y la comunicación</vt:lpstr>
      <vt:lpstr>El Producto</vt:lpstr>
      <vt:lpstr>Producto – Ámbito del software</vt:lpstr>
      <vt:lpstr>Producto – Descomposición del problema</vt:lpstr>
      <vt:lpstr>Proceso</vt:lpstr>
      <vt:lpstr>Proceso</vt:lpstr>
      <vt:lpstr>Proyecto</vt:lpstr>
      <vt:lpstr>Proyecto</vt:lpstr>
      <vt:lpstr>Proyecto</vt:lpstr>
      <vt:lpstr>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virginia santos</cp:lastModifiedBy>
  <cp:revision>79</cp:revision>
  <cp:lastPrinted>1601-01-01T00:00:00Z</cp:lastPrinted>
  <dcterms:created xsi:type="dcterms:W3CDTF">1601-01-01T00:00:00Z</dcterms:created>
  <dcterms:modified xsi:type="dcterms:W3CDTF">2023-03-30T21:59:48Z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