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msword" PartName="/ppt/embeddings/Microsoft_Office_Word_97_-_2003_Document2.doc"/>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6858000" cx="9144000"/>
  <p:notesSz cx="7099300" cy="10234600"/>
  <p:embeddedFontLst>
    <p:embeddedFont>
      <p:font typeface="Roboto"/>
      <p:regular r:id="rId82"/>
      <p:bold r:id="rId83"/>
      <p:italic r:id="rId84"/>
      <p:boldItalic r:id="rId85"/>
    </p:embeddedFont>
    <p:embeddedFont>
      <p:font typeface="Tahoma"/>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 uri="http://customooxmlschemas.google.com/">
      <go:slidesCustomData xmlns:go="http://customooxmlschemas.google.com/" r:id="rId88" roundtripDataSignature="AMtx7mgaZlsypmXbAmy04NZijeCovSgS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italic.fntdata"/><Relationship Id="rId83" Type="http://schemas.openxmlformats.org/officeDocument/2006/relationships/font" Target="fonts/Roboto-bold.fntdata"/><Relationship Id="rId42" Type="http://schemas.openxmlformats.org/officeDocument/2006/relationships/slide" Target="slides/slide37.xml"/><Relationship Id="rId86" Type="http://schemas.openxmlformats.org/officeDocument/2006/relationships/font" Target="fonts/Tahoma-regular.fntdata"/><Relationship Id="rId41" Type="http://schemas.openxmlformats.org/officeDocument/2006/relationships/slide" Target="slides/slide36.xml"/><Relationship Id="rId85" Type="http://schemas.openxmlformats.org/officeDocument/2006/relationships/font" Target="fonts/Roboto-boldItalic.fntdata"/><Relationship Id="rId44" Type="http://schemas.openxmlformats.org/officeDocument/2006/relationships/slide" Target="slides/slide39.xml"/><Relationship Id="rId88" Type="http://customschemas.google.com/relationships/presentationmetadata" Target="metadata"/><Relationship Id="rId43" Type="http://schemas.openxmlformats.org/officeDocument/2006/relationships/slide" Target="slides/slide38.xml"/><Relationship Id="rId87" Type="http://schemas.openxmlformats.org/officeDocument/2006/relationships/font" Target="fonts/Tahoma-bold.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Roboto-regular.fntdata"/><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3076575" cy="51117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3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4022725" y="0"/>
            <a:ext cx="3076575" cy="51117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SzPts val="1400"/>
              <a:buNone/>
              <a:defRPr b="0" i="0" sz="13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9723437"/>
            <a:ext cx="3076575" cy="51117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3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0" name="Google Shape;100;p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1" name="Google Shape;101;p1: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8" name="Google Shape;178;p1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9" name="Google Shape;179;p10: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6" name="Google Shape;186;p1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7" name="Google Shape;187;p11: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3" name="Google Shape;193;p1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4" name="Google Shape;194;p12: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1" marL="0" rtl="0" algn="l">
              <a:spcBef>
                <a:spcPts val="0"/>
              </a:spcBef>
              <a:spcAft>
                <a:spcPts val="0"/>
              </a:spcAft>
              <a:buSzPts val="1600"/>
              <a:buFont typeface="Tahoma"/>
              <a:buNone/>
            </a:pPr>
            <a:r>
              <a:rPr lang="en-US" sz="1600">
                <a:latin typeface="Tahoma"/>
                <a:ea typeface="Tahoma"/>
                <a:cs typeface="Tahoma"/>
                <a:sym typeface="Tahoma"/>
              </a:rPr>
              <a:t>Es importante destacar que no siempre funciona una categorización tan sencilla, algunos riesgos son simplemente imposibles de predecir.</a:t>
            </a:r>
            <a:endParaRPr/>
          </a:p>
          <a:p>
            <a:pPr indent="0" lvl="0" marL="0" rtl="0" algn="l">
              <a:spcBef>
                <a:spcPts val="600"/>
              </a:spcBef>
              <a:spcAft>
                <a:spcPts val="0"/>
              </a:spcAft>
              <a:buNone/>
            </a:pPr>
            <a:r>
              <a:t/>
            </a:r>
            <a:endParaRPr sz="1600">
              <a:latin typeface="Tahoma"/>
              <a:ea typeface="Tahoma"/>
              <a:cs typeface="Tahoma"/>
              <a:sym typeface="Tahom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0" name="Google Shape;200;p1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1" name="Google Shape;201;p13: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1" marL="0" rtl="0" algn="l">
              <a:spcBef>
                <a:spcPts val="0"/>
              </a:spcBef>
              <a:spcAft>
                <a:spcPts val="0"/>
              </a:spcAft>
              <a:buSzPts val="1600"/>
              <a:buFont typeface="Tahoma"/>
              <a:buNone/>
            </a:pPr>
            <a:r>
              <a:rPr lang="en-US" sz="1600">
                <a:latin typeface="Tahoma"/>
                <a:ea typeface="Tahoma"/>
                <a:cs typeface="Tahoma"/>
                <a:sym typeface="Tahoma"/>
              </a:rPr>
              <a:t>Es importante destacar que no siempre funciona una categorización tan sencilla, algunos riesgos son simplemente imposibles de predecir.</a:t>
            </a:r>
            <a:endParaRPr/>
          </a:p>
          <a:p>
            <a:pPr indent="0" lvl="0" marL="0" rtl="0" algn="l">
              <a:spcBef>
                <a:spcPts val="600"/>
              </a:spcBef>
              <a:spcAft>
                <a:spcPts val="0"/>
              </a:spcAft>
              <a:buNone/>
            </a:pPr>
            <a:r>
              <a:t/>
            </a:r>
            <a:endParaRPr sz="1600">
              <a:latin typeface="Tahoma"/>
              <a:ea typeface="Tahoma"/>
              <a:cs typeface="Tahoma"/>
              <a:sym typeface="Tahom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7" name="Google Shape;207;p1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8" name="Google Shape;208;p14: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4" name="Google Shape;214;p1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5" name="Google Shape;215;p15: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Font typeface="Tahoma"/>
              <a:buNone/>
            </a:pPr>
            <a:r>
              <a:rPr i="1" lang="en-US" u="sng">
                <a:latin typeface="Tahoma"/>
                <a:ea typeface="Tahoma"/>
                <a:cs typeface="Tahoma"/>
                <a:sym typeface="Tahoma"/>
              </a:rPr>
              <a:t>Una pérdida asociada con un evento</a:t>
            </a:r>
            <a:r>
              <a:rPr i="1" lang="en-US">
                <a:latin typeface="Tahoma"/>
                <a:ea typeface="Tahoma"/>
                <a:cs typeface="Tahoma"/>
                <a:sym typeface="Tahoma"/>
              </a:rPr>
              <a:t>.</a:t>
            </a:r>
            <a:r>
              <a:rPr lang="en-US">
                <a:latin typeface="Tahoma"/>
                <a:ea typeface="Tahoma"/>
                <a:cs typeface="Tahoma"/>
                <a:sym typeface="Tahoma"/>
              </a:rPr>
              <a:t> Por ejemplo, si los requerimientos cambian dramáticamente después que el diseño fue hecho, el proyecto puede sufrir una pérdida de control y entendimiento, si los nuevos requerimientos están relacionados a características o funciones con las cuales el equipo de diseño está familiarizado. Un cambio radical en los requerimientos es posible que ocasione una pérdida de tiempo y dinero si el diseño no es suficientemente flexible para ser cambiado rápida y fácilmente. Las pérdidas asociadas con un riesgo son llamadas ‘el impacto del riesgo’.</a:t>
            </a:r>
            <a:endParaRPr/>
          </a:p>
          <a:p>
            <a:pPr indent="0" lvl="0" marL="0" rtl="0" algn="l">
              <a:spcBef>
                <a:spcPts val="600"/>
              </a:spcBef>
              <a:spcAft>
                <a:spcPts val="0"/>
              </a:spcAft>
              <a:buNone/>
            </a:pPr>
            <a:r>
              <a:t/>
            </a:r>
            <a:endParaRPr>
              <a:latin typeface="Tahoma"/>
              <a:ea typeface="Tahoma"/>
              <a:cs typeface="Tahoma"/>
              <a:sym typeface="Tahom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1" name="Google Shape;221;p1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2" name="Google Shape;222;p16: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9" name="Google Shape;229;p1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0" name="Google Shape;230;p17: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7" name="Google Shape;237;p1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8" name="Google Shape;238;p18: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4" name="Google Shape;244;p1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5" name="Google Shape;245;p19: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7" name="Google Shape;107;p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2:notes"/>
          <p:cNvSpPr txBox="1"/>
          <p:nvPr>
            <p:ph idx="1" type="body"/>
          </p:nvPr>
        </p:nvSpPr>
        <p:spPr>
          <a:xfrm>
            <a:off x="946150" y="4862512"/>
            <a:ext cx="5207000" cy="46037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1" name="Google Shape;251;p2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2" name="Google Shape;252;p20: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0" name="Google Shape;270;p2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1" name="Google Shape;271;p21: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8" name="Google Shape;278;p2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9" name="Google Shape;279;p22: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2" marL="0" rtl="0" algn="l">
              <a:spcBef>
                <a:spcPts val="0"/>
              </a:spcBef>
              <a:spcAft>
                <a:spcPts val="0"/>
              </a:spcAft>
              <a:buSzPts val="1800"/>
              <a:buFont typeface="Arial"/>
              <a:buNone/>
            </a:pPr>
            <a:r>
              <a:rPr lang="en-US" u="sng">
                <a:latin typeface="Arial"/>
                <a:ea typeface="Arial"/>
                <a:cs typeface="Arial"/>
                <a:sym typeface="Arial"/>
              </a:rPr>
              <a:t>Déficit de Personal</a:t>
            </a:r>
            <a:r>
              <a:rPr lang="en-US">
                <a:latin typeface="Arial"/>
                <a:ea typeface="Arial"/>
                <a:cs typeface="Arial"/>
                <a:sym typeface="Arial"/>
              </a:rPr>
              <a:t>: trabajar con las personas más talentosas, buscar personas que coincidan con el perfil deseado, construcción de equipos, capacitaciones cruzadas, planificaciones de las tareas de personal clave.</a:t>
            </a:r>
            <a:endParaRPr/>
          </a:p>
          <a:p>
            <a:pPr indent="0" lvl="2" marL="0" rtl="0" algn="l">
              <a:spcBef>
                <a:spcPts val="0"/>
              </a:spcBef>
              <a:spcAft>
                <a:spcPts val="0"/>
              </a:spcAft>
              <a:buSzPts val="1800"/>
              <a:buNone/>
            </a:pPr>
            <a:r>
              <a:rPr lang="en-US"/>
              <a:t>.</a:t>
            </a:r>
            <a:r>
              <a:rPr lang="en-US" u="sng">
                <a:latin typeface="Arial"/>
                <a:ea typeface="Arial"/>
                <a:cs typeface="Arial"/>
                <a:sym typeface="Arial"/>
              </a:rPr>
              <a:t>Cronogramas y Presupuesto Irreales</a:t>
            </a:r>
            <a:r>
              <a:rPr lang="en-US">
                <a:latin typeface="Arial"/>
                <a:ea typeface="Arial"/>
                <a:cs typeface="Arial"/>
                <a:sym typeface="Arial"/>
              </a:rPr>
              <a:t>: estimación detallada de cronogramas y costos de múltiples fuentes; diseño del costo; desarrollo incremental; reutilización de software, cambios en los requerimientos.</a:t>
            </a:r>
            <a:endParaRPr/>
          </a:p>
          <a:p>
            <a:pPr indent="0" lvl="2" marL="0" rtl="0" algn="l">
              <a:spcBef>
                <a:spcPts val="0"/>
              </a:spcBef>
              <a:spcAft>
                <a:spcPts val="0"/>
              </a:spcAft>
              <a:buSzPts val="1800"/>
              <a:buNone/>
            </a:pPr>
            <a:r>
              <a:rPr lang="en-US"/>
              <a:t>.</a:t>
            </a:r>
            <a:r>
              <a:rPr lang="en-US" u="sng">
                <a:latin typeface="Arial"/>
                <a:ea typeface="Arial"/>
                <a:cs typeface="Arial"/>
                <a:sym typeface="Arial"/>
              </a:rPr>
              <a:t>Desarrollo de funciones de software erróneas</a:t>
            </a:r>
            <a:r>
              <a:rPr lang="en-US">
                <a:latin typeface="Arial"/>
                <a:ea typeface="Arial"/>
                <a:cs typeface="Arial"/>
                <a:sym typeface="Arial"/>
              </a:rPr>
              <a:t>: análisis organizacional; análisis de misión; formulación de concepto operacional; entrevistas de usuarios; prototipación, manuales de usuarios provisorios.</a:t>
            </a:r>
            <a:endParaRPr/>
          </a:p>
          <a:p>
            <a:pPr indent="0" lvl="2" marL="0" rtl="0" algn="l">
              <a:spcBef>
                <a:spcPts val="0"/>
              </a:spcBef>
              <a:spcAft>
                <a:spcPts val="0"/>
              </a:spcAft>
              <a:buSzPts val="1800"/>
              <a:buNone/>
            </a:pPr>
            <a:r>
              <a:rPr lang="en-US"/>
              <a:t>.</a:t>
            </a:r>
            <a:r>
              <a:rPr lang="en-US" u="sng">
                <a:latin typeface="Arial"/>
                <a:ea typeface="Arial"/>
                <a:cs typeface="Arial"/>
                <a:sym typeface="Arial"/>
              </a:rPr>
              <a:t>Desarrollo de interfaces de usuarios erróneas</a:t>
            </a:r>
            <a:r>
              <a:rPr lang="en-US">
                <a:latin typeface="Arial"/>
                <a:ea typeface="Arial"/>
                <a:cs typeface="Arial"/>
                <a:sym typeface="Arial"/>
              </a:rPr>
              <a:t>: prototipación, escenario, análisis de tareas.</a:t>
            </a:r>
            <a:r>
              <a:rPr lang="en-US" u="sng">
                <a:latin typeface="Arial"/>
                <a:ea typeface="Arial"/>
                <a:cs typeface="Arial"/>
                <a:sym typeface="Arial"/>
              </a:rPr>
              <a:t> </a:t>
            </a:r>
            <a:endParaRPr>
              <a:latin typeface="Arial"/>
              <a:ea typeface="Arial"/>
              <a:cs typeface="Arial"/>
              <a:sym typeface="Arial"/>
            </a:endParaRPr>
          </a:p>
          <a:p>
            <a:pPr indent="0" lvl="2" marL="0" rtl="0" algn="l">
              <a:spcBef>
                <a:spcPts val="0"/>
              </a:spcBef>
              <a:spcAft>
                <a:spcPts val="0"/>
              </a:spcAft>
              <a:buSzPts val="1800"/>
              <a:buNone/>
            </a:pPr>
            <a:r>
              <a:rPr lang="en-US"/>
              <a:t>.</a:t>
            </a:r>
            <a:r>
              <a:rPr lang="en-US" u="sng">
                <a:latin typeface="Arial"/>
                <a:ea typeface="Arial"/>
                <a:cs typeface="Arial"/>
                <a:sym typeface="Arial"/>
              </a:rPr>
              <a:t>Detalles de interfaz</a:t>
            </a:r>
            <a:r>
              <a:rPr lang="en-US">
                <a:latin typeface="Arial"/>
                <a:ea typeface="Arial"/>
                <a:cs typeface="Arial"/>
                <a:sym typeface="Arial"/>
              </a:rPr>
              <a:t> y c</a:t>
            </a:r>
            <a:r>
              <a:rPr lang="en-US" u="sng">
                <a:latin typeface="Arial"/>
                <a:ea typeface="Arial"/>
                <a:cs typeface="Arial"/>
                <a:sym typeface="Arial"/>
              </a:rPr>
              <a:t>ambios de requerimientos:</a:t>
            </a:r>
            <a:r>
              <a:rPr lang="en-US">
                <a:latin typeface="Arial"/>
                <a:ea typeface="Arial"/>
                <a:cs typeface="Arial"/>
                <a:sym typeface="Arial"/>
              </a:rPr>
              <a:t> prototipación, análisis de costo-beneficio, diseño del costo </a:t>
            </a:r>
            <a:endParaRPr/>
          </a:p>
          <a:p>
            <a:pPr indent="0" lvl="2" marL="0" rtl="0" algn="l">
              <a:spcBef>
                <a:spcPts val="0"/>
              </a:spcBef>
              <a:spcAft>
                <a:spcPts val="0"/>
              </a:spcAft>
              <a:buSzPts val="1800"/>
              <a:buNone/>
            </a:pPr>
            <a:r>
              <a:rPr lang="en-US"/>
              <a:t>.</a:t>
            </a:r>
            <a:r>
              <a:rPr lang="en-US" u="sng">
                <a:latin typeface="Arial"/>
                <a:ea typeface="Arial"/>
                <a:cs typeface="Arial"/>
                <a:sym typeface="Arial"/>
              </a:rPr>
              <a:t>Flujo constante de cambio en los requerimientos</a:t>
            </a:r>
            <a:r>
              <a:rPr lang="en-US">
                <a:latin typeface="Arial"/>
                <a:ea typeface="Arial"/>
                <a:cs typeface="Arial"/>
                <a:sym typeface="Arial"/>
              </a:rPr>
              <a:t>: límites flexibles a cambios, ocultamiento de información, desarrollo incremental (postergar cambios para mejoras posteriores)</a:t>
            </a:r>
            <a:endParaRPr/>
          </a:p>
          <a:p>
            <a:pPr indent="0" lvl="2" marL="0" rtl="0" algn="l">
              <a:spcBef>
                <a:spcPts val="0"/>
              </a:spcBef>
              <a:spcAft>
                <a:spcPts val="0"/>
              </a:spcAft>
              <a:buSzPts val="1800"/>
              <a:buNone/>
            </a:pPr>
            <a:r>
              <a:rPr lang="en-US"/>
              <a:t>.</a:t>
            </a:r>
            <a:r>
              <a:rPr lang="en-US" u="sng">
                <a:latin typeface="Arial"/>
                <a:ea typeface="Arial"/>
                <a:cs typeface="Arial"/>
                <a:sym typeface="Arial"/>
              </a:rPr>
              <a:t>Déficit en las tareas desempeñadas externamente</a:t>
            </a:r>
            <a:r>
              <a:rPr lang="en-US">
                <a:latin typeface="Arial"/>
                <a:ea typeface="Arial"/>
                <a:cs typeface="Arial"/>
                <a:sym typeface="Arial"/>
              </a:rPr>
              <a:t>: verificar referencias, auditorías previas a adjudicaciones, contratos de importes de adjudicaciones, diseño competitivo o prototipación; construcción de equipos</a:t>
            </a:r>
            <a:endParaRPr/>
          </a:p>
          <a:p>
            <a:pPr indent="0" lvl="2" marL="0" rtl="0" algn="l">
              <a:spcBef>
                <a:spcPts val="0"/>
              </a:spcBef>
              <a:spcAft>
                <a:spcPts val="0"/>
              </a:spcAft>
              <a:buSzPts val="1800"/>
              <a:buNone/>
            </a:pPr>
            <a:r>
              <a:rPr lang="en-US"/>
              <a:t>.</a:t>
            </a:r>
            <a:r>
              <a:rPr lang="en-US" u="sng">
                <a:latin typeface="Arial"/>
                <a:ea typeface="Arial"/>
                <a:cs typeface="Arial"/>
                <a:sym typeface="Arial"/>
              </a:rPr>
              <a:t>Déficit en componentes provistos externamente</a:t>
            </a:r>
            <a:r>
              <a:rPr lang="en-US">
                <a:latin typeface="Arial"/>
                <a:ea typeface="Arial"/>
                <a:cs typeface="Arial"/>
                <a:sym typeface="Arial"/>
              </a:rPr>
              <a:t>: benchmarking, inspecciones, verificación de referencia, análisis de compatibilidad.</a:t>
            </a:r>
            <a:endParaRPr/>
          </a:p>
          <a:p>
            <a:pPr indent="0" lvl="2" marL="0" rtl="0" algn="l">
              <a:spcBef>
                <a:spcPts val="0"/>
              </a:spcBef>
              <a:spcAft>
                <a:spcPts val="0"/>
              </a:spcAft>
              <a:buSzPts val="1800"/>
              <a:buNone/>
            </a:pPr>
            <a:r>
              <a:rPr lang="en-US"/>
              <a:t>.</a:t>
            </a:r>
            <a:r>
              <a:rPr lang="en-US" u="sng">
                <a:latin typeface="Arial"/>
                <a:ea typeface="Arial"/>
                <a:cs typeface="Arial"/>
                <a:sym typeface="Arial"/>
              </a:rPr>
              <a:t>Déficit en el desempeño en tiempo real</a:t>
            </a:r>
            <a:r>
              <a:rPr lang="en-US">
                <a:latin typeface="Arial"/>
                <a:ea typeface="Arial"/>
                <a:cs typeface="Arial"/>
                <a:sym typeface="Arial"/>
              </a:rPr>
              <a:t>: simulación, benchmarking, modelado, prototipación, instrumentación, puesta a punto.</a:t>
            </a:r>
            <a:endParaRPr/>
          </a:p>
          <a:p>
            <a:pPr indent="0" lvl="2" marL="0" rtl="0" algn="l">
              <a:spcBef>
                <a:spcPts val="0"/>
              </a:spcBef>
              <a:spcAft>
                <a:spcPts val="0"/>
              </a:spcAft>
              <a:buSzPts val="1800"/>
              <a:buNone/>
            </a:pPr>
            <a:r>
              <a:rPr lang="en-US"/>
              <a:t>.</a:t>
            </a:r>
            <a:r>
              <a:rPr lang="en-US" u="sng">
                <a:latin typeface="Arial"/>
                <a:ea typeface="Arial"/>
                <a:cs typeface="Arial"/>
                <a:sym typeface="Arial"/>
              </a:rPr>
              <a:t>Agotamiento de las capacidades de ciencia de computación: </a:t>
            </a:r>
            <a:r>
              <a:rPr lang="en-US">
                <a:latin typeface="Arial"/>
                <a:ea typeface="Arial"/>
                <a:cs typeface="Arial"/>
                <a:sym typeface="Arial"/>
              </a:rPr>
              <a:t>análisis técnico, análisis de costo-beneficio, prototipación, verificación de referencia.</a:t>
            </a:r>
            <a:r>
              <a:rPr lang="en-US" u="sng">
                <a:latin typeface="Arial"/>
                <a:ea typeface="Arial"/>
                <a:cs typeface="Arial"/>
                <a:sym typeface="Arial"/>
              </a:rPr>
              <a:t> </a:t>
            </a:r>
            <a:endParaRPr>
              <a:latin typeface="Arial"/>
              <a:ea typeface="Arial"/>
              <a:cs typeface="Arial"/>
              <a:sym typeface="Arial"/>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5" name="Google Shape;285;p2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6" name="Google Shape;286;p23: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3" name="Google Shape;293;p2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4" name="Google Shape;294;p24: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1" name="Google Shape;301;p2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2" name="Google Shape;302;p25: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9" name="Google Shape;309;p2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0" name="Google Shape;310;p26: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7" name="Google Shape;317;p2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8" name="Google Shape;318;p27: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5" name="Google Shape;325;p2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6" name="Google Shape;326;p28: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9: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33" name="Google Shape;333;p2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4" name="Google Shape;334;p29: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4" name="Google Shape;114;p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5" name="Google Shape;115;p3:notes"/>
          <p:cNvSpPr txBox="1"/>
          <p:nvPr>
            <p:ph idx="1" type="body"/>
          </p:nvPr>
        </p:nvSpPr>
        <p:spPr>
          <a:xfrm>
            <a:off x="946150" y="4862512"/>
            <a:ext cx="5207000" cy="46037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0: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1" name="Google Shape;341;p3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2" name="Google Shape;342;p30: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1: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9" name="Google Shape;349;p3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0" name="Google Shape;350;p31: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57" name="Google Shape;357;p3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8" name="Google Shape;358;p32: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3: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5" name="Google Shape;365;p3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6" name="Google Shape;366;p33: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3" name="Google Shape;373;p3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4" name="Google Shape;374;p34: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1" name="Google Shape;381;p3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2" name="Google Shape;382;p35: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8" name="Google Shape;388;p3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9" name="Google Shape;389;p36: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7: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95" name="Google Shape;395;p3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6" name="Google Shape;396;p37: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02" name="Google Shape;402;p3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3" name="Google Shape;403;p38: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9: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09" name="Google Shape;409;p3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0" name="Google Shape;410;p39: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3" name="Google Shape;123;p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4" name="Google Shape;124;p4:notes"/>
          <p:cNvSpPr txBox="1"/>
          <p:nvPr>
            <p:ph idx="1" type="body"/>
          </p:nvPr>
        </p:nvSpPr>
        <p:spPr>
          <a:xfrm>
            <a:off x="946150" y="4862512"/>
            <a:ext cx="5207000" cy="46037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0: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6" name="Google Shape;416;p40:notes"/>
          <p:cNvSpPr/>
          <p:nvPr>
            <p:ph idx="2" type="sldImg"/>
          </p:nvPr>
        </p:nvSpPr>
        <p:spPr>
          <a:xfrm>
            <a:off x="992187"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7" name="Google Shape;417;p40:notes"/>
          <p:cNvSpPr txBox="1"/>
          <p:nvPr>
            <p:ph idx="1" type="body"/>
          </p:nvPr>
        </p:nvSpPr>
        <p:spPr>
          <a:xfrm>
            <a:off x="946150" y="4862512"/>
            <a:ext cx="5207000" cy="460375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1: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0" name="Google Shape;430;p4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1" name="Google Shape;431;p41: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2: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7" name="Google Shape;437;p4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8" name="Google Shape;438;p42: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3: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44" name="Google Shape;444;p4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5" name="Google Shape;445;p43: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4: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53" name="Google Shape;453;p4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4" name="Google Shape;454;p44: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5: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64" name="Google Shape;464;p4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5" name="Google Shape;465;p45: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6: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72" name="Google Shape;472;p4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3" name="Google Shape;473;p46: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7: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80" name="Google Shape;480;p4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1" name="Google Shape;481;p47: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8: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87" name="Google Shape;487;p4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8" name="Google Shape;488;p48: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9: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6" name="Google Shape;496;p4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7" name="Google Shape;497;p49: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5" name="Google Shape;135;p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6" name="Google Shape;136;p5:notes"/>
          <p:cNvSpPr txBox="1"/>
          <p:nvPr>
            <p:ph idx="1" type="body"/>
          </p:nvPr>
        </p:nvSpPr>
        <p:spPr>
          <a:xfrm>
            <a:off x="946150" y="4862512"/>
            <a:ext cx="5207000" cy="46037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Estos gerentes no usan términos como “identificación de riesgo” , “evaluación de riesgo” o “monitoreo de riesgo” pero usan el concepto general de exposición al riesgo. Esto guía sus prioridades y acciones  y tienden a evitar dificultades y producir buenos productos.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0: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03" name="Google Shape;503;p5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4" name="Google Shape;504;p50: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1:notes"/>
          <p:cNvSpPr txBox="1"/>
          <p:nvPr>
            <p:ph idx="1" type="body"/>
          </p:nvPr>
        </p:nvSpPr>
        <p:spPr>
          <a:xfrm>
            <a:off x="946150" y="4862512"/>
            <a:ext cx="5207000" cy="460375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0" name="Google Shape;510;p5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2: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16" name="Google Shape;516;p5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7" name="Google Shape;517;p52: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3: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25" name="Google Shape;525;p5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6" name="Google Shape;526;p53: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4: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34" name="Google Shape;534;p5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5" name="Google Shape;535;p54: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5: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43" name="Google Shape;543;p5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44" name="Google Shape;544;p55: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6: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53" name="Google Shape;553;p5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4" name="Google Shape;554;p56: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7: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60" name="Google Shape;560;p5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1" name="Google Shape;561;p57: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8: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67" name="Google Shape;567;p5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8" name="Google Shape;568;p58: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9: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74" name="Google Shape;574;p5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5" name="Google Shape;575;p59: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5" name="Google Shape;145;p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6:notes"/>
          <p:cNvSpPr txBox="1"/>
          <p:nvPr>
            <p:ph idx="1" type="body"/>
          </p:nvPr>
        </p:nvSpPr>
        <p:spPr>
          <a:xfrm>
            <a:off x="946150" y="4862512"/>
            <a:ext cx="5207000" cy="46037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Sus objetivos son evitar</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0: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81" name="Google Shape;581;p6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2" name="Google Shape;582;p60: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1: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88" name="Google Shape;588;p6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9" name="Google Shape;589;p61: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2: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95" name="Google Shape;595;p6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6" name="Google Shape;596;p62: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3: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02" name="Google Shape;602;p6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3" name="Google Shape;603;p63: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4: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09" name="Google Shape;609;p6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0" name="Google Shape;610;p64: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5: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16" name="Google Shape;616;p6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7" name="Google Shape;617;p65: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6: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23" name="Google Shape;623;p6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4" name="Google Shape;624;p66: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7: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30" name="Google Shape;630;p6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1" name="Google Shape;631;p67: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8: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37" name="Google Shape;637;p6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8" name="Google Shape;638;p68: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9: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44" name="Google Shape;644;p6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45" name="Google Shape;645;p69: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4" name="Google Shape;154;p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5" name="Google Shape;155;p7: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70: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51" name="Google Shape;651;p7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2" name="Google Shape;652;p70: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1: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58" name="Google Shape;658;p7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9" name="Google Shape;659;p71: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72: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66" name="Google Shape;666;p7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7" name="Google Shape;667;p72: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3: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73" name="Google Shape;673;p7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4" name="Google Shape;674;p73: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74: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82" name="Google Shape;682;p7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3" name="Google Shape;683;p74: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75: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89" name="Google Shape;689;p7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0" name="Google Shape;690;p75: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6: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96" name="Google Shape;696;p7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7" name="Google Shape;697;p76: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4" name="Google Shape;164;p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5" name="Google Shape;165;p8: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2" type="sldNum"/>
          </p:nvPr>
        </p:nvSpPr>
        <p:spPr>
          <a:xfrm>
            <a:off x="4022725" y="9723437"/>
            <a:ext cx="3076575" cy="511175"/>
          </a:xfrm>
          <a:prstGeom prst="rect">
            <a:avLst/>
          </a:prstGeom>
          <a:noFill/>
          <a:ln>
            <a:noFill/>
          </a:ln>
        </p:spPr>
        <p:txBody>
          <a:bodyPr anchorCtr="0" anchor="b" bIns="48325" lIns="96650" spcFirstLastPara="1" rIns="96650" wrap="square" tIns="48325">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1" name="Google Shape;171;p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2" name="Google Shape;172;p9:notes"/>
          <p:cNvSpPr txBox="1"/>
          <p:nvPr>
            <p:ph idx="1" type="body"/>
          </p:nvPr>
        </p:nvSpPr>
        <p:spPr>
          <a:xfrm>
            <a:off x="946150" y="4862512"/>
            <a:ext cx="5207000" cy="460375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4" name="Shape 14"/>
        <p:cNvGrpSpPr/>
        <p:nvPr/>
      </p:nvGrpSpPr>
      <p:grpSpPr>
        <a:xfrm>
          <a:off x="0" y="0"/>
          <a:ext cx="0" cy="0"/>
          <a:chOff x="0" y="0"/>
          <a:chExt cx="0" cy="0"/>
        </a:xfrm>
      </p:grpSpPr>
      <p:grpSp>
        <p:nvGrpSpPr>
          <p:cNvPr id="15" name="Google Shape;15;gd23af58952_1_65"/>
          <p:cNvGrpSpPr/>
          <p:nvPr/>
        </p:nvGrpSpPr>
        <p:grpSpPr>
          <a:xfrm>
            <a:off x="6098378" y="7"/>
            <a:ext cx="3045625" cy="2707359"/>
            <a:chOff x="6098378" y="5"/>
            <a:chExt cx="3045625" cy="2030570"/>
          </a:xfrm>
        </p:grpSpPr>
        <p:sp>
          <p:nvSpPr>
            <p:cNvPr id="16" name="Google Shape;16;gd23af58952_1_6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d23af58952_1_6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d23af58952_1_6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d23af58952_1_6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d23af58952_1_6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d23af58952_1_65"/>
          <p:cNvSpPr txBox="1"/>
          <p:nvPr>
            <p:ph type="ctrTitle"/>
          </p:nvPr>
        </p:nvSpPr>
        <p:spPr>
          <a:xfrm>
            <a:off x="598100" y="2366963"/>
            <a:ext cx="8222100" cy="1118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2" name="Google Shape;22;gd23af58952_1_65"/>
          <p:cNvSpPr txBox="1"/>
          <p:nvPr>
            <p:ph idx="1" type="subTitle"/>
          </p:nvPr>
        </p:nvSpPr>
        <p:spPr>
          <a:xfrm>
            <a:off x="598088" y="3621217"/>
            <a:ext cx="8222100" cy="577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23" name="Google Shape;23;gd23af58952_1_65"/>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gd23af58952_1_125"/>
          <p:cNvGrpSpPr/>
          <p:nvPr/>
        </p:nvGrpSpPr>
        <p:grpSpPr>
          <a:xfrm>
            <a:off x="6098378" y="7"/>
            <a:ext cx="3045625" cy="2707359"/>
            <a:chOff x="6098378" y="5"/>
            <a:chExt cx="3045625" cy="2030570"/>
          </a:xfrm>
        </p:grpSpPr>
        <p:sp>
          <p:nvSpPr>
            <p:cNvPr id="76" name="Google Shape;76;gd23af58952_1_1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d23af58952_1_1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d23af58952_1_12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d23af58952_1_12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d23af58952_1_1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gd23af58952_1_125"/>
          <p:cNvSpPr txBox="1"/>
          <p:nvPr>
            <p:ph hasCustomPrompt="1" type="title"/>
          </p:nvPr>
        </p:nvSpPr>
        <p:spPr>
          <a:xfrm>
            <a:off x="311700" y="1674733"/>
            <a:ext cx="8520600" cy="2707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82" name="Google Shape;82;gd23af58952_1_125"/>
          <p:cNvSpPr txBox="1"/>
          <p:nvPr>
            <p:ph idx="1" type="body"/>
          </p:nvPr>
        </p:nvSpPr>
        <p:spPr>
          <a:xfrm>
            <a:off x="311700" y="4492300"/>
            <a:ext cx="8520600" cy="17091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83" name="Google Shape;83;gd23af58952_1_125"/>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d23af58952_1_135"/>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p:cSld name="TITLE_AND_TWO_COLUMNS_1">
    <p:spTree>
      <p:nvGrpSpPr>
        <p:cNvPr id="86" name="Shape 86"/>
        <p:cNvGrpSpPr/>
        <p:nvPr/>
      </p:nvGrpSpPr>
      <p:grpSpPr>
        <a:xfrm>
          <a:off x="0" y="0"/>
          <a:ext cx="0" cy="0"/>
          <a:chOff x="0" y="0"/>
          <a:chExt cx="0" cy="0"/>
        </a:xfrm>
      </p:grpSpPr>
      <p:sp>
        <p:nvSpPr>
          <p:cNvPr id="87" name="Google Shape;87;gd23af58952_1_137"/>
          <p:cNvSpPr txBox="1"/>
          <p:nvPr>
            <p:ph idx="10" type="dt"/>
          </p:nvPr>
        </p:nvSpPr>
        <p:spPr>
          <a:xfrm>
            <a:off x="685800" y="61722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gd23af58952_1_137"/>
          <p:cNvSpPr txBox="1"/>
          <p:nvPr>
            <p:ph idx="11" type="ftr"/>
          </p:nvPr>
        </p:nvSpPr>
        <p:spPr>
          <a:xfrm>
            <a:off x="3124200" y="6172200"/>
            <a:ext cx="28956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gd23af58952_1_13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rmAutofit/>
          </a:bodyPr>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90" name="Shape 90"/>
        <p:cNvGrpSpPr/>
        <p:nvPr/>
      </p:nvGrpSpPr>
      <p:grpSpPr>
        <a:xfrm>
          <a:off x="0" y="0"/>
          <a:ext cx="0" cy="0"/>
          <a:chOff x="0" y="0"/>
          <a:chExt cx="0" cy="0"/>
        </a:xfrm>
      </p:grpSpPr>
      <p:sp>
        <p:nvSpPr>
          <p:cNvPr id="91" name="Google Shape;91;gd23af58952_1_141"/>
          <p:cNvSpPr txBox="1"/>
          <p:nvPr>
            <p:ph idx="10" type="dt"/>
          </p:nvPr>
        </p:nvSpPr>
        <p:spPr>
          <a:xfrm>
            <a:off x="685800" y="61722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d23af58952_1_141"/>
          <p:cNvSpPr txBox="1"/>
          <p:nvPr>
            <p:ph idx="11" type="ftr"/>
          </p:nvPr>
        </p:nvSpPr>
        <p:spPr>
          <a:xfrm>
            <a:off x="3124200" y="6172200"/>
            <a:ext cx="28956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gd23af58952_1_14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rmAutofit/>
          </a:bodyPr>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94" name="Shape 94"/>
        <p:cNvGrpSpPr/>
        <p:nvPr/>
      </p:nvGrpSpPr>
      <p:grpSpPr>
        <a:xfrm>
          <a:off x="0" y="0"/>
          <a:ext cx="0" cy="0"/>
          <a:chOff x="0" y="0"/>
          <a:chExt cx="0" cy="0"/>
        </a:xfrm>
      </p:grpSpPr>
      <p:sp>
        <p:nvSpPr>
          <p:cNvPr id="95" name="Google Shape;95;gd23af58952_1_145"/>
          <p:cNvSpPr txBox="1"/>
          <p:nvPr>
            <p:ph idx="10" type="dt"/>
          </p:nvPr>
        </p:nvSpPr>
        <p:spPr>
          <a:xfrm>
            <a:off x="685800" y="61722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gd23af58952_1_145"/>
          <p:cNvSpPr txBox="1"/>
          <p:nvPr>
            <p:ph idx="11" type="ftr"/>
          </p:nvPr>
        </p:nvSpPr>
        <p:spPr>
          <a:xfrm>
            <a:off x="3124200" y="6172200"/>
            <a:ext cx="28956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gd23af58952_1_14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rmAutofit/>
          </a:bodyPr>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sz="1000">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grpSp>
        <p:nvGrpSpPr>
          <p:cNvPr id="25" name="Google Shape;25;gd23af58952_1_75"/>
          <p:cNvGrpSpPr/>
          <p:nvPr/>
        </p:nvGrpSpPr>
        <p:grpSpPr>
          <a:xfrm>
            <a:off x="6098378" y="7"/>
            <a:ext cx="3045625" cy="2707359"/>
            <a:chOff x="6098378" y="5"/>
            <a:chExt cx="3045625" cy="2030570"/>
          </a:xfrm>
        </p:grpSpPr>
        <p:sp>
          <p:nvSpPr>
            <p:cNvPr id="26" name="Google Shape;26;gd23af58952_1_7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d23af58952_1_7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d23af58952_1_7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d23af58952_1_7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d23af58952_1_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gd23af58952_1_75"/>
          <p:cNvSpPr txBox="1"/>
          <p:nvPr>
            <p:ph type="title"/>
          </p:nvPr>
        </p:nvSpPr>
        <p:spPr>
          <a:xfrm>
            <a:off x="598100" y="2869796"/>
            <a:ext cx="8222100" cy="1118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32" name="Google Shape;32;gd23af58952_1_75"/>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grpSp>
        <p:nvGrpSpPr>
          <p:cNvPr id="34" name="Google Shape;34;gd23af58952_1_84"/>
          <p:cNvGrpSpPr/>
          <p:nvPr/>
        </p:nvGrpSpPr>
        <p:grpSpPr>
          <a:xfrm>
            <a:off x="0" y="5204762"/>
            <a:ext cx="9144000" cy="1653192"/>
            <a:chOff x="0" y="3903669"/>
            <a:chExt cx="9144000" cy="1239925"/>
          </a:xfrm>
        </p:grpSpPr>
        <p:sp>
          <p:nvSpPr>
            <p:cNvPr id="35" name="Google Shape;35;gd23af58952_1_8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d23af58952_1_8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d23af58952_1_8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d23af58952_1_8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d23af58952_1_8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d23af58952_1_84"/>
          <p:cNvSpPr txBox="1"/>
          <p:nvPr>
            <p:ph type="title"/>
          </p:nvPr>
        </p:nvSpPr>
        <p:spPr>
          <a:xfrm>
            <a:off x="311700" y="546667"/>
            <a:ext cx="8520600" cy="810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gd23af58952_1_84"/>
          <p:cNvSpPr txBox="1"/>
          <p:nvPr>
            <p:ph idx="1" type="body"/>
          </p:nvPr>
        </p:nvSpPr>
        <p:spPr>
          <a:xfrm>
            <a:off x="311700" y="1639833"/>
            <a:ext cx="8520600" cy="4452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gd23af58952_1_84"/>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gd23af58952_1_94"/>
          <p:cNvSpPr txBox="1"/>
          <p:nvPr>
            <p:ph type="title"/>
          </p:nvPr>
        </p:nvSpPr>
        <p:spPr>
          <a:xfrm>
            <a:off x="311700" y="546667"/>
            <a:ext cx="8520600" cy="810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gd23af58952_1_94"/>
          <p:cNvSpPr txBox="1"/>
          <p:nvPr>
            <p:ph idx="1" type="body"/>
          </p:nvPr>
        </p:nvSpPr>
        <p:spPr>
          <a:xfrm>
            <a:off x="311700" y="1639967"/>
            <a:ext cx="3999900" cy="4452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 name="Google Shape;46;gd23af58952_1_94"/>
          <p:cNvSpPr txBox="1"/>
          <p:nvPr>
            <p:ph idx="2" type="body"/>
          </p:nvPr>
        </p:nvSpPr>
        <p:spPr>
          <a:xfrm>
            <a:off x="4832400" y="1639967"/>
            <a:ext cx="3999900" cy="4452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 name="Google Shape;47;gd23af58952_1_94"/>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gd23af58952_1_99"/>
          <p:cNvSpPr txBox="1"/>
          <p:nvPr>
            <p:ph type="title"/>
          </p:nvPr>
        </p:nvSpPr>
        <p:spPr>
          <a:xfrm>
            <a:off x="311700" y="546667"/>
            <a:ext cx="8520600" cy="810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 name="Google Shape;50;gd23af58952_1_99"/>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d23af58952_1_102"/>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gd23af58952_1_102"/>
          <p:cNvSpPr txBox="1"/>
          <p:nvPr>
            <p:ph idx="1" type="body"/>
          </p:nvPr>
        </p:nvSpPr>
        <p:spPr>
          <a:xfrm>
            <a:off x="311700" y="1954405"/>
            <a:ext cx="2808000" cy="41376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 name="Google Shape;54;gd23af58952_1_102"/>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5" name="Shape 55"/>
        <p:cNvGrpSpPr/>
        <p:nvPr/>
      </p:nvGrpSpPr>
      <p:grpSpPr>
        <a:xfrm>
          <a:off x="0" y="0"/>
          <a:ext cx="0" cy="0"/>
          <a:chOff x="0" y="0"/>
          <a:chExt cx="0" cy="0"/>
        </a:xfrm>
      </p:grpSpPr>
      <p:grpSp>
        <p:nvGrpSpPr>
          <p:cNvPr id="56" name="Google Shape;56;gd23af58952_1_106"/>
          <p:cNvGrpSpPr/>
          <p:nvPr/>
        </p:nvGrpSpPr>
        <p:grpSpPr>
          <a:xfrm>
            <a:off x="6098378" y="7"/>
            <a:ext cx="3045625" cy="2707359"/>
            <a:chOff x="6098378" y="5"/>
            <a:chExt cx="3045625" cy="2030570"/>
          </a:xfrm>
        </p:grpSpPr>
        <p:sp>
          <p:nvSpPr>
            <p:cNvPr id="57" name="Google Shape;57;gd23af58952_1_106"/>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d23af58952_1_106"/>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d23af58952_1_106"/>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d23af58952_1_106"/>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d23af58952_1_10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gd23af58952_1_106"/>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3" name="Google Shape;63;gd23af58952_1_106"/>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gd23af58952_1_115"/>
          <p:cNvSpPr/>
          <p:nvPr/>
        </p:nvSpPr>
        <p:spPr>
          <a:xfrm>
            <a:off x="4572000" y="-2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gd23af58952_1_115"/>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67" name="Google Shape;67;gd23af58952_1_115"/>
          <p:cNvSpPr txBox="1"/>
          <p:nvPr>
            <p:ph type="title"/>
          </p:nvPr>
        </p:nvSpPr>
        <p:spPr>
          <a:xfrm>
            <a:off x="265500" y="1534800"/>
            <a:ext cx="4045200" cy="2085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8" name="Google Shape;68;gd23af58952_1_115"/>
          <p:cNvSpPr txBox="1"/>
          <p:nvPr>
            <p:ph idx="1" type="subTitle"/>
          </p:nvPr>
        </p:nvSpPr>
        <p:spPr>
          <a:xfrm>
            <a:off x="265500" y="3692002"/>
            <a:ext cx="4045200" cy="1692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9" name="Google Shape;69;gd23af58952_1_115"/>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70" name="Google Shape;70;gd23af58952_1_115"/>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gd23af58952_1_122"/>
          <p:cNvSpPr txBox="1"/>
          <p:nvPr>
            <p:ph idx="1" type="body"/>
          </p:nvPr>
        </p:nvSpPr>
        <p:spPr>
          <a:xfrm>
            <a:off x="319500" y="56407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3" name="Google Shape;73;gd23af58952_1_122"/>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10" name="Shape 10"/>
        <p:cNvGrpSpPr/>
        <p:nvPr/>
      </p:nvGrpSpPr>
      <p:grpSpPr>
        <a:xfrm>
          <a:off x="0" y="0"/>
          <a:ext cx="0" cy="0"/>
          <a:chOff x="0" y="0"/>
          <a:chExt cx="0" cy="0"/>
        </a:xfrm>
      </p:grpSpPr>
      <p:sp>
        <p:nvSpPr>
          <p:cNvPr id="11" name="Google Shape;11;gd23af58952_1_61"/>
          <p:cNvSpPr txBox="1"/>
          <p:nvPr>
            <p:ph type="title"/>
          </p:nvPr>
        </p:nvSpPr>
        <p:spPr>
          <a:xfrm>
            <a:off x="311700" y="546667"/>
            <a:ext cx="8520600" cy="810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2" name="Google Shape;12;gd23af58952_1_61"/>
          <p:cNvSpPr txBox="1"/>
          <p:nvPr>
            <p:ph idx="1" type="body"/>
          </p:nvPr>
        </p:nvSpPr>
        <p:spPr>
          <a:xfrm>
            <a:off x="311700" y="1639833"/>
            <a:ext cx="8520600" cy="4452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3" name="Google Shape;13;gd23af58952_1_61"/>
          <p:cNvSpPr txBox="1"/>
          <p:nvPr>
            <p:ph idx="12" type="sldNum"/>
          </p:nvPr>
        </p:nvSpPr>
        <p:spPr>
          <a:xfrm>
            <a:off x="8460431" y="6201587"/>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vmlDrawing" Target="../drawings/vmlDrawing2.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vmlDrawing" Target="../drawings/vmlDrawing3.vml"/><Relationship Id="rId4" Type="http://schemas.openxmlformats.org/officeDocument/2006/relationships/oleObject" Target="../embeddings/Microsoft_Office_Word_97_-_2003_Document2.doc"/><Relationship Id="rId5" Type="http://schemas.openxmlformats.org/officeDocument/2006/relationships/oleObject" Target="../embeddings/Microsoft_Office_Word_97_-_2003_Document2.doc"/><Relationship Id="rId6"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19.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19.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19.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9.pn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11.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 Id="rId3" Type="http://schemas.openxmlformats.org/officeDocument/2006/relationships/image" Target="../media/image19.png"/><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
          <p:cNvSpPr txBox="1"/>
          <p:nvPr>
            <p:ph type="ctrTitle"/>
          </p:nvPr>
        </p:nvSpPr>
        <p:spPr>
          <a:xfrm>
            <a:off x="598100" y="2366963"/>
            <a:ext cx="8222100" cy="1118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Gestión de Riesgos</a:t>
            </a:r>
            <a:endParaRPr/>
          </a:p>
        </p:txBody>
      </p:sp>
      <p:sp>
        <p:nvSpPr>
          <p:cNvPr id="104" name="Google Shape;104;p1"/>
          <p:cNvSpPr txBox="1"/>
          <p:nvPr>
            <p:ph idx="1" type="subTitle"/>
          </p:nvPr>
        </p:nvSpPr>
        <p:spPr>
          <a:xfrm>
            <a:off x="598088" y="3621217"/>
            <a:ext cx="8222100" cy="57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0"/>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Diferencia entre riesgo y problema</a:t>
            </a:r>
            <a:endParaRPr/>
          </a:p>
        </p:txBody>
      </p:sp>
      <p:sp>
        <p:nvSpPr>
          <p:cNvPr id="182" name="Google Shape;182;p10"/>
          <p:cNvSpPr txBox="1"/>
          <p:nvPr>
            <p:ph idx="4294967295" type="body"/>
          </p:nvPr>
        </p:nvSpPr>
        <p:spPr>
          <a:xfrm>
            <a:off x="685800" y="1474787"/>
            <a:ext cx="806291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Los riesgos tienen condiciones y consecuencias inciertas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Los riesgos pueden ser dinámicos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El seguimiento modifica los riesgos importantes para el proyecto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Nuevos riesgos pueden aparecer en cualquier momento</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993366"/>
              </a:buClr>
              <a:buSzPts val="2400"/>
              <a:buFont typeface="Tahoma"/>
              <a:buChar char="•"/>
            </a:pPr>
            <a:r>
              <a:rPr b="1" i="0" lang="en-US" sz="2400" u="none">
                <a:solidFill>
                  <a:srgbClr val="993366"/>
                </a:solidFill>
                <a:latin typeface="Tahoma"/>
                <a:ea typeface="Tahoma"/>
                <a:cs typeface="Tahoma"/>
                <a:sym typeface="Tahoma"/>
              </a:rPr>
              <a:t>Los Problemas generalmente existen ahora, con certeza.</a:t>
            </a:r>
            <a:endParaRPr b="0" i="0" sz="2400" u="none">
              <a:solidFill>
                <a:srgbClr val="993366"/>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rgbClr val="993366"/>
              </a:solidFill>
              <a:latin typeface="Tahoma"/>
              <a:ea typeface="Tahoma"/>
              <a:cs typeface="Tahoma"/>
              <a:sym typeface="Tahoma"/>
            </a:endParaRPr>
          </a:p>
        </p:txBody>
      </p:sp>
      <p:pic>
        <p:nvPicPr>
          <p:cNvPr id="183" name="Google Shape;183;p10"/>
          <p:cNvPicPr preferRelativeResize="0"/>
          <p:nvPr>
            <p:ph idx="4294967295" type="body"/>
          </p:nvPr>
        </p:nvPicPr>
        <p:blipFill rotWithShape="1">
          <a:blip r:embed="rId3">
            <a:alphaModFix/>
          </a:blip>
          <a:srcRect b="0" l="0" r="0" t="0"/>
          <a:stretch/>
        </p:blipFill>
        <p:spPr>
          <a:xfrm>
            <a:off x="3998912" y="4749800"/>
            <a:ext cx="2301875" cy="19192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11"/>
          <p:cNvSpPr txBox="1"/>
          <p:nvPr>
            <p:ph type="title"/>
          </p:nvPr>
        </p:nvSpPr>
        <p:spPr>
          <a:xfrm>
            <a:off x="2027237" y="800100"/>
            <a:ext cx="4475100" cy="4617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rgbClr val="333399"/>
              </a:buClr>
              <a:buSzPts val="2400"/>
              <a:buFont typeface="Trebuchet MS"/>
              <a:buNone/>
            </a:pPr>
            <a:r>
              <a:rPr b="0" i="0" lang="en-US" sz="2400" u="none">
                <a:solidFill>
                  <a:srgbClr val="333399"/>
                </a:solidFill>
                <a:latin typeface="Trebuchet MS"/>
                <a:ea typeface="Trebuchet MS"/>
                <a:cs typeface="Trebuchet MS"/>
                <a:sym typeface="Trebuchet MS"/>
              </a:rPr>
              <a:t>Ejemplos de Riesgo y No Riesgo</a:t>
            </a:r>
            <a:endParaRPr/>
          </a:p>
        </p:txBody>
      </p:sp>
      <p:sp>
        <p:nvSpPr>
          <p:cNvPr id="190" name="Google Shape;190;p11"/>
          <p:cNvSpPr txBox="1"/>
          <p:nvPr>
            <p:ph idx="1" type="body"/>
          </p:nvPr>
        </p:nvSpPr>
        <p:spPr>
          <a:xfrm>
            <a:off x="609600" y="1428750"/>
            <a:ext cx="8153400" cy="4953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Ejemplo de riesgo</a:t>
            </a:r>
            <a:endParaRPr/>
          </a:p>
          <a:p>
            <a:pPr indent="-285750" lvl="1" marL="742950" marR="0" rtl="0" algn="just">
              <a:lnSpc>
                <a:spcPct val="80000"/>
              </a:lnSpc>
              <a:spcBef>
                <a:spcPts val="120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La compañía XYZ ha acabado de introducir la tecnología orientada a objetos dentro de su organización. Ven esta nueva tecnología como una ventaja competitiva en el futuro debido al potencial para ‘el reuso’ en la mayoría de sus líneas de productos. Aunque muchas personas dentro de la organización están familiarizadas con la tecnología, no ha sido parte de su proceso de desarrollo, y su gente tiene muy poca experiencia y entrenamiento en la aplicación de la tecnología.</a:t>
            </a:r>
            <a:endParaRPr/>
          </a:p>
          <a:p>
            <a:pPr indent="-285750" lvl="1" marL="742950" marR="0" rtl="0" algn="just">
              <a:lnSpc>
                <a:spcPct val="80000"/>
              </a:lnSpc>
              <a:spcBef>
                <a:spcPts val="1200"/>
              </a:spcBef>
              <a:spcAft>
                <a:spcPts val="0"/>
              </a:spcAft>
              <a:buClr>
                <a:srgbClr val="993366"/>
              </a:buClr>
              <a:buSzPts val="1800"/>
              <a:buFont typeface="Tahoma"/>
              <a:buChar char="•"/>
            </a:pPr>
            <a:r>
              <a:rPr b="0" i="0" lang="en-US" sz="1800" u="none" cap="none" strike="noStrike">
                <a:solidFill>
                  <a:srgbClr val="993366"/>
                </a:solidFill>
                <a:latin typeface="Tahoma"/>
                <a:ea typeface="Tahoma"/>
                <a:cs typeface="Tahoma"/>
                <a:sym typeface="Tahoma"/>
              </a:rPr>
              <a:t>Riesgo: Llegar tarde a las oportunidades de negocio a causa del reuso</a:t>
            </a:r>
            <a:r>
              <a:rPr b="0" i="0" lang="en-US" sz="1800" u="none" cap="none" strike="noStrike">
                <a:solidFill>
                  <a:schemeClr val="dk1"/>
                </a:solidFill>
                <a:latin typeface="Tahoma"/>
                <a:ea typeface="Tahoma"/>
                <a:cs typeface="Tahoma"/>
                <a:sym typeface="Tahoma"/>
              </a:rPr>
              <a:t>.</a:t>
            </a:r>
            <a:endParaRPr/>
          </a:p>
          <a:p>
            <a:pPr indent="-342900" lvl="0" marL="342900" marR="0" rtl="0" algn="just">
              <a:lnSpc>
                <a:spcPct val="80000"/>
              </a:lnSpc>
              <a:spcBef>
                <a:spcPts val="120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Ejemplo de no riesgo</a:t>
            </a:r>
            <a:endParaRPr/>
          </a:p>
          <a:p>
            <a:pPr indent="-285750" lvl="1" marL="742950" marR="0" rtl="0" algn="just">
              <a:lnSpc>
                <a:spcPct val="80000"/>
              </a:lnSpc>
              <a:spcBef>
                <a:spcPts val="120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La compañía ABC está desarrollando un sistema de control de vuelo. Durante el test de integración del sistema, este se convierte en inestable debido a que el procesamiento de una función de control no es lo suficientemente rápida durante una secuencia de maniobra específica.</a:t>
            </a:r>
            <a:endParaRPr/>
          </a:p>
          <a:p>
            <a:pPr indent="-285750" lvl="1" marL="742950" marR="0" rtl="0" algn="just">
              <a:lnSpc>
                <a:spcPct val="80000"/>
              </a:lnSpc>
              <a:spcBef>
                <a:spcPts val="1200"/>
              </a:spcBef>
              <a:spcAft>
                <a:spcPts val="0"/>
              </a:spcAft>
              <a:buClr>
                <a:srgbClr val="993366"/>
              </a:buClr>
              <a:buSzPts val="1800"/>
              <a:buFont typeface="Tahoma"/>
              <a:buChar char="•"/>
            </a:pPr>
            <a:r>
              <a:rPr b="0" i="0" lang="en-US" sz="1800" u="none" cap="none" strike="noStrike">
                <a:solidFill>
                  <a:srgbClr val="993366"/>
                </a:solidFill>
                <a:latin typeface="Tahoma"/>
                <a:ea typeface="Tahoma"/>
                <a:cs typeface="Tahoma"/>
                <a:sym typeface="Tahoma"/>
              </a:rPr>
              <a:t>Esto no es un riesgo desde que es un evento cierto, es un problema</a:t>
            </a:r>
            <a:r>
              <a:rPr b="0" i="0" lang="en-US" sz="1800" u="none" cap="none" strike="noStrike">
                <a:solidFill>
                  <a:schemeClr val="dk1"/>
                </a:solidFill>
                <a:latin typeface="Tahoma"/>
                <a:ea typeface="Tahoma"/>
                <a:cs typeface="Tahoma"/>
                <a:sym typeface="Tahoma"/>
              </a:rPr>
              <a:t>.</a:t>
            </a:r>
            <a:endParaRPr/>
          </a:p>
          <a:p>
            <a:pPr indent="-228600" lvl="0" marL="342900" marR="0" rtl="0" algn="l">
              <a:lnSpc>
                <a:spcPct val="100000"/>
              </a:lnSpc>
              <a:spcBef>
                <a:spcPts val="96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2"/>
          <p:cNvSpPr txBox="1"/>
          <p:nvPr>
            <p:ph type="title"/>
          </p:nvPr>
        </p:nvSpPr>
        <p:spPr>
          <a:xfrm>
            <a:off x="2928937" y="639762"/>
            <a:ext cx="3167100" cy="10773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rgbClr val="333399"/>
              </a:buClr>
              <a:buSzPts val="3200"/>
              <a:buFont typeface="Trebuchet MS"/>
              <a:buNone/>
            </a:pPr>
            <a:r>
              <a:rPr b="0" i="0" lang="en-US" sz="3200" u="none">
                <a:solidFill>
                  <a:srgbClr val="333399"/>
                </a:solidFill>
                <a:latin typeface="Trebuchet MS"/>
                <a:ea typeface="Trebuchet MS"/>
                <a:cs typeface="Trebuchet MS"/>
                <a:sym typeface="Trebuchet MS"/>
              </a:rPr>
              <a:t>Tipos de Riesgos</a:t>
            </a:r>
            <a:endParaRPr/>
          </a:p>
        </p:txBody>
      </p:sp>
      <p:sp>
        <p:nvSpPr>
          <p:cNvPr id="197" name="Google Shape;197;p12"/>
          <p:cNvSpPr txBox="1"/>
          <p:nvPr>
            <p:ph idx="1" type="body"/>
          </p:nvPr>
        </p:nvSpPr>
        <p:spPr>
          <a:xfrm>
            <a:off x="859750" y="1636712"/>
            <a:ext cx="7924800" cy="4178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993366"/>
              </a:buClr>
              <a:buSzPts val="2000"/>
              <a:buFont typeface="Tahoma"/>
              <a:buChar char="•"/>
            </a:pPr>
            <a:r>
              <a:rPr b="1" i="0" lang="en-US" sz="2000" u="none">
                <a:solidFill>
                  <a:srgbClr val="993366"/>
                </a:solidFill>
                <a:latin typeface="Tahoma"/>
                <a:ea typeface="Tahoma"/>
                <a:cs typeface="Tahoma"/>
                <a:sym typeface="Tahoma"/>
              </a:rPr>
              <a:t>Los Riesgos del Proyecto</a:t>
            </a:r>
            <a:r>
              <a:rPr b="0" i="0" lang="en-US" sz="2000" u="none">
                <a:solidFill>
                  <a:schemeClr val="dk1"/>
                </a:solidFill>
                <a:latin typeface="Tahoma"/>
                <a:ea typeface="Tahoma"/>
                <a:cs typeface="Tahoma"/>
                <a:sym typeface="Tahoma"/>
              </a:rPr>
              <a:t>: amenazan al plan del proyecto. Identifican los problemas potenciales de presupuesto, planificación temporal, personas (asignación y organización), recursos, clientes, requisitos y su impacto en el proyecto de software</a:t>
            </a:r>
            <a:endParaRPr/>
          </a:p>
          <a:p>
            <a:pPr indent="-342900" lvl="0" marL="342900" marR="0" rtl="0" algn="just">
              <a:lnSpc>
                <a:spcPct val="100000"/>
              </a:lnSpc>
              <a:spcBef>
                <a:spcPts val="1200"/>
              </a:spcBef>
              <a:spcAft>
                <a:spcPts val="0"/>
              </a:spcAft>
              <a:buClr>
                <a:srgbClr val="993366"/>
              </a:buClr>
              <a:buSzPts val="2000"/>
              <a:buFont typeface="Tahoma"/>
              <a:buChar char="•"/>
            </a:pPr>
            <a:r>
              <a:rPr b="1" i="0" lang="en-US" sz="2000" u="none">
                <a:solidFill>
                  <a:srgbClr val="993366"/>
                </a:solidFill>
                <a:latin typeface="Tahoma"/>
                <a:ea typeface="Tahoma"/>
                <a:cs typeface="Tahoma"/>
                <a:sym typeface="Tahoma"/>
              </a:rPr>
              <a:t>Los Riesgos Técnicos</a:t>
            </a:r>
            <a:r>
              <a:rPr b="0" i="0" lang="en-US" sz="2000" u="none">
                <a:solidFill>
                  <a:schemeClr val="dk1"/>
                </a:solidFill>
                <a:latin typeface="Tahoma"/>
                <a:ea typeface="Tahoma"/>
                <a:cs typeface="Tahoma"/>
                <a:sym typeface="Tahoma"/>
              </a:rPr>
              <a:t>: Estos riesgos identifican problemas en el diseño, implementación, interfaz, verificación y mantenimiento. Además de las ambigüedades en las especificaciones de requerimientos, incertidumbre técnica, tecnología anticuada y tecnología de ‘punta’ son también factores de riesgo. Ocurren porque el problema es más difícil de resolver de lo que se pensaba.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3"/>
          <p:cNvSpPr txBox="1"/>
          <p:nvPr>
            <p:ph type="title"/>
          </p:nvPr>
        </p:nvSpPr>
        <p:spPr>
          <a:xfrm>
            <a:off x="3117850" y="688975"/>
            <a:ext cx="2789100" cy="5232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rgbClr val="333399"/>
              </a:buClr>
              <a:buSzPts val="2800"/>
              <a:buFont typeface="Trebuchet MS"/>
              <a:buNone/>
            </a:pPr>
            <a:r>
              <a:rPr b="0" i="0" lang="en-US" sz="2800" u="none">
                <a:solidFill>
                  <a:srgbClr val="333399"/>
                </a:solidFill>
                <a:latin typeface="Trebuchet MS"/>
                <a:ea typeface="Trebuchet MS"/>
                <a:cs typeface="Trebuchet MS"/>
                <a:sym typeface="Trebuchet MS"/>
              </a:rPr>
              <a:t>Tipos de Riesgos</a:t>
            </a:r>
            <a:endParaRPr/>
          </a:p>
        </p:txBody>
      </p:sp>
      <p:sp>
        <p:nvSpPr>
          <p:cNvPr id="204" name="Google Shape;204;p13"/>
          <p:cNvSpPr txBox="1"/>
          <p:nvPr>
            <p:ph idx="1" type="body"/>
          </p:nvPr>
        </p:nvSpPr>
        <p:spPr>
          <a:xfrm>
            <a:off x="685800" y="1411287"/>
            <a:ext cx="79248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993366"/>
              </a:buClr>
              <a:buSzPts val="2400"/>
              <a:buFont typeface="Tahoma"/>
              <a:buChar char="•"/>
            </a:pPr>
            <a:r>
              <a:rPr b="1" i="0" lang="en-US" sz="2400" u="none">
                <a:solidFill>
                  <a:srgbClr val="993366"/>
                </a:solidFill>
                <a:latin typeface="Tahoma"/>
                <a:ea typeface="Tahoma"/>
                <a:cs typeface="Tahoma"/>
                <a:sym typeface="Tahoma"/>
              </a:rPr>
              <a:t>Los Riesgos del Negocio:</a:t>
            </a:r>
            <a:r>
              <a:rPr b="0" i="0" lang="en-US" sz="2400" u="none">
                <a:solidFill>
                  <a:schemeClr val="dk1"/>
                </a:solidFill>
                <a:latin typeface="Tahoma"/>
                <a:ea typeface="Tahoma"/>
                <a:cs typeface="Tahoma"/>
                <a:sym typeface="Tahoma"/>
              </a:rPr>
              <a:t> amenazan la viabilidad y  ponen en peligro el proyecto o el producto. </a:t>
            </a:r>
            <a:endParaRPr/>
          </a:p>
          <a:p>
            <a:pPr indent="-285750" lvl="1" marL="742950" marR="0" rtl="0" algn="l">
              <a:lnSpc>
                <a:spcPct val="100000"/>
              </a:lnSpc>
              <a:spcBef>
                <a:spcPts val="1000"/>
              </a:spcBef>
              <a:spcAft>
                <a:spcPts val="0"/>
              </a:spcAft>
              <a:buClr>
                <a:schemeClr val="dk1"/>
              </a:buClr>
              <a:buSzPts val="2000"/>
              <a:buFont typeface="Tahoma"/>
              <a:buChar char="•"/>
            </a:pPr>
            <a:r>
              <a:rPr b="1" i="1" lang="en-US" sz="2000" u="none" cap="none" strike="noStrike">
                <a:solidFill>
                  <a:schemeClr val="dk1"/>
                </a:solidFill>
                <a:latin typeface="Tahoma"/>
                <a:ea typeface="Tahoma"/>
                <a:cs typeface="Tahoma"/>
                <a:sym typeface="Tahoma"/>
              </a:rPr>
              <a:t>Riesgo de mercado: </a:t>
            </a:r>
            <a:r>
              <a:rPr b="0" i="0" lang="en-US" sz="2000" u="none" cap="none" strike="noStrike">
                <a:solidFill>
                  <a:schemeClr val="dk1"/>
                </a:solidFill>
                <a:latin typeface="Tahoma"/>
                <a:ea typeface="Tahoma"/>
                <a:cs typeface="Tahoma"/>
                <a:sym typeface="Tahoma"/>
              </a:rPr>
              <a:t>Construir un producto o sistema excelente que no quiere nadie en realidad.</a:t>
            </a:r>
            <a:endParaRPr/>
          </a:p>
          <a:p>
            <a:pPr indent="-285750" lvl="1" marL="742950" marR="0" rtl="0" algn="l">
              <a:lnSpc>
                <a:spcPct val="100000"/>
              </a:lnSpc>
              <a:spcBef>
                <a:spcPts val="400"/>
              </a:spcBef>
              <a:spcAft>
                <a:spcPts val="0"/>
              </a:spcAft>
              <a:buClr>
                <a:schemeClr val="dk1"/>
              </a:buClr>
              <a:buSzPts val="2000"/>
              <a:buFont typeface="Tahoma"/>
              <a:buChar char="•"/>
            </a:pPr>
            <a:r>
              <a:rPr b="1" i="1" lang="en-US" sz="2000" u="none" cap="none" strike="noStrike">
                <a:solidFill>
                  <a:schemeClr val="dk1"/>
                </a:solidFill>
                <a:latin typeface="Tahoma"/>
                <a:ea typeface="Tahoma"/>
                <a:cs typeface="Tahoma"/>
                <a:sym typeface="Tahoma"/>
              </a:rPr>
              <a:t>Riesgo estratégico: </a:t>
            </a:r>
            <a:r>
              <a:rPr b="0" i="0" lang="en-US" sz="2000" u="none" cap="none" strike="noStrike">
                <a:solidFill>
                  <a:schemeClr val="dk1"/>
                </a:solidFill>
                <a:latin typeface="Tahoma"/>
                <a:ea typeface="Tahoma"/>
                <a:cs typeface="Tahoma"/>
                <a:sym typeface="Tahoma"/>
              </a:rPr>
              <a:t>Construir un producto que no encaja en la estrategia comercial general de la compañía.	</a:t>
            </a:r>
            <a:endParaRPr/>
          </a:p>
          <a:p>
            <a:pPr indent="-285750" lvl="1" marL="742950" marR="0" rtl="0" algn="l">
              <a:lnSpc>
                <a:spcPct val="100000"/>
              </a:lnSpc>
              <a:spcBef>
                <a:spcPts val="400"/>
              </a:spcBef>
              <a:spcAft>
                <a:spcPts val="0"/>
              </a:spcAft>
              <a:buClr>
                <a:schemeClr val="dk1"/>
              </a:buClr>
              <a:buSzPts val="2000"/>
              <a:buFont typeface="Tahoma"/>
              <a:buChar char="•"/>
            </a:pPr>
            <a:r>
              <a:rPr b="1" i="1" lang="en-US" sz="2000" u="none" cap="none" strike="noStrike">
                <a:solidFill>
                  <a:schemeClr val="dk1"/>
                </a:solidFill>
                <a:latin typeface="Tahoma"/>
                <a:ea typeface="Tahoma"/>
                <a:cs typeface="Tahoma"/>
                <a:sym typeface="Tahoma"/>
              </a:rPr>
              <a:t>Riesgo Comercial: </a:t>
            </a:r>
            <a:r>
              <a:rPr b="0" i="0" lang="en-US" sz="2000" u="none" cap="none" strike="noStrike">
                <a:solidFill>
                  <a:schemeClr val="dk1"/>
                </a:solidFill>
                <a:latin typeface="Tahoma"/>
                <a:ea typeface="Tahoma"/>
                <a:cs typeface="Tahoma"/>
                <a:sym typeface="Tahoma"/>
              </a:rPr>
              <a:t>Construir el producto que el departamento de ventas no sabe vender.	</a:t>
            </a:r>
            <a:endParaRPr/>
          </a:p>
          <a:p>
            <a:pPr indent="-285750" lvl="1" marL="742950" marR="0" rtl="0" algn="l">
              <a:lnSpc>
                <a:spcPct val="100000"/>
              </a:lnSpc>
              <a:spcBef>
                <a:spcPts val="400"/>
              </a:spcBef>
              <a:spcAft>
                <a:spcPts val="0"/>
              </a:spcAft>
              <a:buClr>
                <a:schemeClr val="dk1"/>
              </a:buClr>
              <a:buSzPts val="2000"/>
              <a:buFont typeface="Tahoma"/>
              <a:buChar char="•"/>
            </a:pPr>
            <a:r>
              <a:rPr b="1" i="1" lang="en-US" sz="2000" u="none" cap="none" strike="noStrike">
                <a:solidFill>
                  <a:schemeClr val="dk1"/>
                </a:solidFill>
                <a:latin typeface="Tahoma"/>
                <a:ea typeface="Tahoma"/>
                <a:cs typeface="Tahoma"/>
                <a:sym typeface="Tahoma"/>
              </a:rPr>
              <a:t>Riesgo de dirección: </a:t>
            </a:r>
            <a:r>
              <a:rPr b="0" i="0" lang="en-US" sz="2000" u="none" cap="none" strike="noStrike">
                <a:solidFill>
                  <a:schemeClr val="dk1"/>
                </a:solidFill>
                <a:latin typeface="Tahoma"/>
                <a:ea typeface="Tahoma"/>
                <a:cs typeface="Tahoma"/>
                <a:sym typeface="Tahoma"/>
              </a:rPr>
              <a:t>Perder el apoyo de la gestión experta debido a cambios en el enfoque o cambios de personal.	</a:t>
            </a:r>
            <a:endParaRPr/>
          </a:p>
          <a:p>
            <a:pPr indent="-285750" lvl="1" marL="742950" marR="0" rtl="0" algn="l">
              <a:lnSpc>
                <a:spcPct val="100000"/>
              </a:lnSpc>
              <a:spcBef>
                <a:spcPts val="400"/>
              </a:spcBef>
              <a:spcAft>
                <a:spcPts val="0"/>
              </a:spcAft>
              <a:buClr>
                <a:schemeClr val="dk1"/>
              </a:buClr>
              <a:buSzPts val="2000"/>
              <a:buFont typeface="Tahoma"/>
              <a:buChar char="•"/>
            </a:pPr>
            <a:r>
              <a:rPr b="1" i="1" lang="en-US" sz="2000" u="none" cap="none" strike="noStrike">
                <a:solidFill>
                  <a:schemeClr val="dk1"/>
                </a:solidFill>
                <a:latin typeface="Tahoma"/>
                <a:ea typeface="Tahoma"/>
                <a:cs typeface="Tahoma"/>
                <a:sym typeface="Tahoma"/>
              </a:rPr>
              <a:t>Riesgo de presupuesto	: </a:t>
            </a:r>
            <a:r>
              <a:rPr b="0" i="0" lang="en-US" sz="2000" u="none" cap="none" strike="noStrike">
                <a:solidFill>
                  <a:schemeClr val="dk1"/>
                </a:solidFill>
                <a:latin typeface="Tahoma"/>
                <a:ea typeface="Tahoma"/>
                <a:cs typeface="Tahoma"/>
                <a:sym typeface="Tahoma"/>
              </a:rPr>
              <a:t>Perder presupuesto o personal asignado.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14"/>
          <p:cNvSpPr txBox="1"/>
          <p:nvPr>
            <p:ph type="title"/>
          </p:nvPr>
        </p:nvSpPr>
        <p:spPr>
          <a:xfrm>
            <a:off x="1541462" y="606425"/>
            <a:ext cx="6126300" cy="5232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rgbClr val="333399"/>
              </a:buClr>
              <a:buSzPts val="2800"/>
              <a:buFont typeface="Trebuchet MS"/>
              <a:buNone/>
            </a:pPr>
            <a:r>
              <a:rPr b="0" i="0" lang="en-US" sz="2800" u="none">
                <a:solidFill>
                  <a:srgbClr val="333399"/>
                </a:solidFill>
                <a:latin typeface="Trebuchet MS"/>
                <a:ea typeface="Trebuchet MS"/>
                <a:cs typeface="Trebuchet MS"/>
                <a:sym typeface="Trebuchet MS"/>
              </a:rPr>
              <a:t>Tipos de Riesgos (</a:t>
            </a:r>
            <a:r>
              <a:rPr b="0" i="0" lang="en-US" sz="2400" u="none">
                <a:solidFill>
                  <a:srgbClr val="333399"/>
                </a:solidFill>
                <a:latin typeface="Trebuchet MS"/>
                <a:ea typeface="Trebuchet MS"/>
                <a:cs typeface="Trebuchet MS"/>
                <a:sym typeface="Trebuchet MS"/>
              </a:rPr>
              <a:t>clasificación Charette)</a:t>
            </a:r>
            <a:endParaRPr/>
          </a:p>
        </p:txBody>
      </p:sp>
      <p:sp>
        <p:nvSpPr>
          <p:cNvPr id="211" name="Google Shape;211;p14"/>
          <p:cNvSpPr txBox="1"/>
          <p:nvPr>
            <p:ph idx="1" type="body"/>
          </p:nvPr>
        </p:nvSpPr>
        <p:spPr>
          <a:xfrm>
            <a:off x="679450" y="1408112"/>
            <a:ext cx="7924800" cy="5334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993366"/>
              </a:buClr>
              <a:buSzPts val="2400"/>
              <a:buFont typeface="Tahoma"/>
              <a:buChar char="•"/>
            </a:pPr>
            <a:r>
              <a:rPr b="1" i="1" lang="en-US" sz="2400" u="none">
                <a:solidFill>
                  <a:srgbClr val="993366"/>
                </a:solidFill>
                <a:latin typeface="Tahoma"/>
                <a:ea typeface="Tahoma"/>
                <a:cs typeface="Tahoma"/>
                <a:sym typeface="Tahoma"/>
              </a:rPr>
              <a:t>Los Riesgos Conocidos</a:t>
            </a:r>
            <a:r>
              <a:rPr b="0" i="0" lang="en-US" sz="2400" u="none">
                <a:solidFill>
                  <a:schemeClr val="dk1"/>
                </a:solidFill>
                <a:latin typeface="Tahoma"/>
                <a:ea typeface="Tahoma"/>
                <a:cs typeface="Tahoma"/>
                <a:sym typeface="Tahoma"/>
              </a:rPr>
              <a:t> </a:t>
            </a:r>
            <a:endParaRPr/>
          </a:p>
          <a:p>
            <a:pPr indent="-285750" lvl="1" marL="742950" marR="0" rtl="0" algn="just">
              <a:lnSpc>
                <a:spcPct val="100000"/>
              </a:lnSpc>
              <a:spcBef>
                <a:spcPts val="90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relacionados a la evaluación del plan de proyecto, del entorno técnico y del negocio o comercial.</a:t>
            </a:r>
            <a:endParaRPr/>
          </a:p>
          <a:p>
            <a:pPr indent="-285750" lvl="1" marL="742950" marR="0" rtl="0" algn="just">
              <a:lnSpc>
                <a:spcPct val="100000"/>
              </a:lnSpc>
              <a:spcBef>
                <a:spcPts val="90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fuentes de información no fiables (por ejemplo fechas de entregas pocos realistas, falta de especificación de requerimientos, etc.). </a:t>
            </a:r>
            <a:endParaRPr/>
          </a:p>
          <a:p>
            <a:pPr indent="-342900" lvl="0" marL="342900" marR="0" rtl="0" algn="just">
              <a:lnSpc>
                <a:spcPct val="100000"/>
              </a:lnSpc>
              <a:spcBef>
                <a:spcPts val="1200"/>
              </a:spcBef>
              <a:spcAft>
                <a:spcPts val="0"/>
              </a:spcAft>
              <a:buClr>
                <a:srgbClr val="993366"/>
              </a:buClr>
              <a:buSzPts val="2400"/>
              <a:buFont typeface="Tahoma"/>
              <a:buChar char="•"/>
            </a:pPr>
            <a:r>
              <a:rPr b="1" i="1" lang="en-US" sz="2400" u="none">
                <a:solidFill>
                  <a:srgbClr val="993366"/>
                </a:solidFill>
                <a:latin typeface="Tahoma"/>
                <a:ea typeface="Tahoma"/>
                <a:cs typeface="Tahoma"/>
                <a:sym typeface="Tahoma"/>
              </a:rPr>
              <a:t>Los Riesgos Predecibles</a:t>
            </a:r>
            <a:r>
              <a:rPr b="0" i="0" lang="en-US" sz="2400" u="none">
                <a:solidFill>
                  <a:schemeClr val="dk1"/>
                </a:solidFill>
                <a:latin typeface="Tahoma"/>
                <a:ea typeface="Tahoma"/>
                <a:cs typeface="Tahoma"/>
                <a:sym typeface="Tahoma"/>
              </a:rPr>
              <a:t> </a:t>
            </a:r>
            <a:endParaRPr/>
          </a:p>
          <a:p>
            <a:pPr indent="-285750" lvl="1" marL="742950" marR="0" rtl="0" algn="just">
              <a:lnSpc>
                <a:spcPct val="100000"/>
              </a:lnSpc>
              <a:spcBef>
                <a:spcPts val="90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experiencia en proyectos anteriores (por ejemplo: cambio de personal, mala comunicación con el cliente, disminución de productividad por requerimientos de mantenimiento). </a:t>
            </a:r>
            <a:endParaRPr/>
          </a:p>
          <a:p>
            <a:pPr indent="-342900" lvl="0" marL="342900" marR="0" rtl="0" algn="just">
              <a:lnSpc>
                <a:spcPct val="100000"/>
              </a:lnSpc>
              <a:spcBef>
                <a:spcPts val="1200"/>
              </a:spcBef>
              <a:spcAft>
                <a:spcPts val="0"/>
              </a:spcAft>
              <a:buClr>
                <a:srgbClr val="993366"/>
              </a:buClr>
              <a:buSzPts val="2400"/>
              <a:buFont typeface="Tahoma"/>
              <a:buChar char="•"/>
            </a:pPr>
            <a:r>
              <a:rPr b="1" i="1" lang="en-US" sz="2400" u="none">
                <a:solidFill>
                  <a:srgbClr val="993366"/>
                </a:solidFill>
                <a:latin typeface="Tahoma"/>
                <a:ea typeface="Tahoma"/>
                <a:cs typeface="Tahoma"/>
                <a:sym typeface="Tahoma"/>
              </a:rPr>
              <a:t>Los Riesgos Impredecibles</a:t>
            </a:r>
            <a:r>
              <a:rPr b="1" i="0" lang="en-US" sz="2000" u="none">
                <a:solidFill>
                  <a:schemeClr val="dk1"/>
                </a:solidFill>
                <a:latin typeface="Tahoma"/>
                <a:ea typeface="Tahoma"/>
                <a:cs typeface="Tahoma"/>
                <a:sym typeface="Tahoma"/>
              </a:rPr>
              <a:t> </a:t>
            </a:r>
            <a:endParaRPr/>
          </a:p>
          <a:p>
            <a:pPr indent="-285750" lvl="1" marL="742950" marR="0" rtl="0" algn="just">
              <a:lnSpc>
                <a:spcPct val="100000"/>
              </a:lnSpc>
              <a:spcBef>
                <a:spcPts val="90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pueden ocurrir, pero son extremadamente difíciles de identificar por adelantado.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15"/>
          <p:cNvSpPr txBox="1"/>
          <p:nvPr>
            <p:ph type="title"/>
          </p:nvPr>
        </p:nvSpPr>
        <p:spPr>
          <a:xfrm>
            <a:off x="2244725" y="549275"/>
            <a:ext cx="4414800" cy="5232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rgbClr val="333399"/>
              </a:buClr>
              <a:buSzPts val="2800"/>
              <a:buFont typeface="Trebuchet MS"/>
              <a:buNone/>
            </a:pPr>
            <a:r>
              <a:rPr b="0" i="0" lang="en-US" sz="2800" u="none">
                <a:solidFill>
                  <a:srgbClr val="333399"/>
                </a:solidFill>
                <a:latin typeface="Trebuchet MS"/>
                <a:ea typeface="Trebuchet MS"/>
                <a:cs typeface="Trebuchet MS"/>
                <a:sym typeface="Trebuchet MS"/>
              </a:rPr>
              <a:t>Cómo distinguir los riesgos</a:t>
            </a:r>
            <a:endParaRPr/>
          </a:p>
        </p:txBody>
      </p:sp>
      <p:sp>
        <p:nvSpPr>
          <p:cNvPr id="218" name="Google Shape;218;p15"/>
          <p:cNvSpPr txBox="1"/>
          <p:nvPr>
            <p:ph idx="1" type="body"/>
          </p:nvPr>
        </p:nvSpPr>
        <p:spPr>
          <a:xfrm>
            <a:off x="609600" y="1219200"/>
            <a:ext cx="7924800" cy="480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993366"/>
              </a:buClr>
              <a:buSzPts val="2400"/>
              <a:buFont typeface="Tahoma"/>
              <a:buChar char="•"/>
            </a:pPr>
            <a:r>
              <a:rPr b="1" i="0" lang="en-US" sz="2400" u="none">
                <a:solidFill>
                  <a:srgbClr val="993366"/>
                </a:solidFill>
                <a:latin typeface="Tahoma"/>
                <a:ea typeface="Tahoma"/>
                <a:cs typeface="Tahoma"/>
                <a:sym typeface="Tahoma"/>
              </a:rPr>
              <a:t>Una pérdida asociada con un evento</a:t>
            </a:r>
            <a:r>
              <a:rPr b="0" i="1" lang="en-US" sz="2400" u="none">
                <a:solidFill>
                  <a:schemeClr val="dk1"/>
                </a:solidFill>
                <a:latin typeface="Tahoma"/>
                <a:ea typeface="Tahoma"/>
                <a:cs typeface="Tahoma"/>
                <a:sym typeface="Tahoma"/>
              </a:rPr>
              <a:t>.</a:t>
            </a:r>
            <a:r>
              <a:rPr b="0" i="0" lang="en-US" sz="2400" u="none">
                <a:solidFill>
                  <a:schemeClr val="dk1"/>
                </a:solidFill>
                <a:latin typeface="Tahoma"/>
                <a:ea typeface="Tahoma"/>
                <a:cs typeface="Tahoma"/>
                <a:sym typeface="Tahoma"/>
              </a:rPr>
              <a:t> El evento debe crear una situación donde algo negativo le suceda al proyecto: pérdida de tiempo, dinero, calidad, control, entendimiento, etc. </a:t>
            </a:r>
            <a:endParaRPr/>
          </a:p>
          <a:p>
            <a:pPr indent="-342900" lvl="0" marL="342900" marR="0" rtl="0" algn="just">
              <a:lnSpc>
                <a:spcPct val="100000"/>
              </a:lnSpc>
              <a:spcBef>
                <a:spcPts val="1200"/>
              </a:spcBef>
              <a:spcAft>
                <a:spcPts val="0"/>
              </a:spcAft>
              <a:buClr>
                <a:srgbClr val="993366"/>
              </a:buClr>
              <a:buSzPts val="2400"/>
              <a:buFont typeface="Tahoma"/>
              <a:buChar char="•"/>
            </a:pPr>
            <a:r>
              <a:rPr b="1" i="0" lang="en-US" sz="2400" u="none">
                <a:solidFill>
                  <a:srgbClr val="993366"/>
                </a:solidFill>
                <a:latin typeface="Tahoma"/>
                <a:ea typeface="Tahoma"/>
                <a:cs typeface="Tahoma"/>
                <a:sym typeface="Tahoma"/>
              </a:rPr>
              <a:t>La probabilidad que el evento ocurrirá</a:t>
            </a:r>
            <a:r>
              <a:rPr b="0" i="1" lang="en-US" sz="2400" u="none">
                <a:solidFill>
                  <a:schemeClr val="dk1"/>
                </a:solidFill>
                <a:latin typeface="Tahoma"/>
                <a:ea typeface="Tahoma"/>
                <a:cs typeface="Tahoma"/>
                <a:sym typeface="Tahoma"/>
              </a:rPr>
              <a:t>.</a:t>
            </a:r>
            <a:r>
              <a:rPr b="0" i="0" lang="en-US" sz="2400" u="none">
                <a:solidFill>
                  <a:schemeClr val="dk1"/>
                </a:solidFill>
                <a:latin typeface="Tahoma"/>
                <a:ea typeface="Tahoma"/>
                <a:cs typeface="Tahoma"/>
                <a:sym typeface="Tahoma"/>
              </a:rPr>
              <a:t> Debemos tener alguna idea de la probabilidad de ocurrencia del evento, por ejemplo un requerimiento de cambio.</a:t>
            </a:r>
            <a:endParaRPr/>
          </a:p>
          <a:p>
            <a:pPr indent="-342900" lvl="0" marL="342900" marR="0" rtl="0" algn="just">
              <a:lnSpc>
                <a:spcPct val="100000"/>
              </a:lnSpc>
              <a:spcBef>
                <a:spcPts val="1200"/>
              </a:spcBef>
              <a:spcAft>
                <a:spcPts val="0"/>
              </a:spcAft>
              <a:buClr>
                <a:srgbClr val="993366"/>
              </a:buClr>
              <a:buSzPts val="2400"/>
              <a:buFont typeface="Tahoma"/>
              <a:buChar char="•"/>
            </a:pPr>
            <a:r>
              <a:rPr b="1" i="0" lang="en-US" sz="2400" u="none">
                <a:solidFill>
                  <a:srgbClr val="993366"/>
                </a:solidFill>
                <a:latin typeface="Tahoma"/>
                <a:ea typeface="Tahoma"/>
                <a:cs typeface="Tahoma"/>
                <a:sym typeface="Tahoma"/>
              </a:rPr>
              <a:t>El grado en el que pueden cambiar las salidas</a:t>
            </a:r>
            <a:r>
              <a:rPr b="0" i="0" lang="en-US" sz="2400" u="none">
                <a:solidFill>
                  <a:schemeClr val="dk1"/>
                </a:solidFill>
                <a:latin typeface="Tahoma"/>
                <a:ea typeface="Tahoma"/>
                <a:cs typeface="Tahoma"/>
                <a:sym typeface="Tahoma"/>
              </a:rPr>
              <a:t>. Por cada riesgo, debemos determinar que podemos hacer para minimizar o evitar el impacto del evento. El control de riesgo involucra un conjunto de acciones tomadas para reducirlo o eliminarlo.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16"/>
          <p:cNvSpPr txBox="1"/>
          <p:nvPr/>
        </p:nvSpPr>
        <p:spPr>
          <a:xfrm>
            <a:off x="700087" y="1916112"/>
            <a:ext cx="5311775" cy="3195637"/>
          </a:xfrm>
          <a:prstGeom prst="rect">
            <a:avLst/>
          </a:prstGeom>
          <a:noFill/>
          <a:ln>
            <a:noFill/>
          </a:ln>
        </p:spPr>
        <p:txBody>
          <a:bodyPr anchorCtr="0" anchor="t" bIns="45700" lIns="91425" spcFirstLastPara="1" rIns="91425" wrap="square" tIns="45700">
            <a:spAutoFit/>
          </a:bodyPr>
          <a:lstStyle/>
          <a:p>
            <a:pPr indent="-381000" lvl="0" marL="381000"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Los proyectos que utilizan o se relacionan con tecnología tienen riesgos inherentes. </a:t>
            </a:r>
            <a:endParaRPr/>
          </a:p>
          <a:p>
            <a:pPr indent="-381000" lvl="0" marL="381000" marR="0" rtl="0" algn="l">
              <a:lnSpc>
                <a:spcPct val="100000"/>
              </a:lnSpc>
              <a:spcBef>
                <a:spcPts val="120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Los beneficios están asociados a quienes puedan manejar eficientemente los riesgos más que a las organizaciones que evitan enfrentarse a ellos. </a:t>
            </a:r>
            <a:endParaRPr/>
          </a:p>
        </p:txBody>
      </p:sp>
      <p:sp>
        <p:nvSpPr>
          <p:cNvPr id="225" name="Google Shape;225;p16"/>
          <p:cNvSpPr txBox="1"/>
          <p:nvPr/>
        </p:nvSpPr>
        <p:spPr>
          <a:xfrm>
            <a:off x="1295400" y="904875"/>
            <a:ext cx="554355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900"/>
              <a:buFont typeface="Arial"/>
              <a:buNone/>
            </a:pPr>
            <a:r>
              <a:rPr b="0" i="0" lang="en-US" sz="2900" u="none">
                <a:solidFill>
                  <a:schemeClr val="dk2"/>
                </a:solidFill>
                <a:latin typeface="Arial"/>
                <a:ea typeface="Arial"/>
                <a:cs typeface="Arial"/>
                <a:sym typeface="Arial"/>
              </a:rPr>
              <a:t>Razones</a:t>
            </a:r>
            <a:r>
              <a:rPr b="1" i="0" lang="en-US" sz="3200" u="none">
                <a:solidFill>
                  <a:srgbClr val="333399"/>
                </a:solidFill>
                <a:latin typeface="Tahoma"/>
                <a:ea typeface="Tahoma"/>
                <a:cs typeface="Tahoma"/>
                <a:sym typeface="Tahoma"/>
              </a:rPr>
              <a:t> </a:t>
            </a:r>
            <a:r>
              <a:rPr b="0" i="0" lang="en-US" sz="2900" u="none">
                <a:solidFill>
                  <a:schemeClr val="dk2"/>
                </a:solidFill>
                <a:latin typeface="Arial"/>
                <a:ea typeface="Arial"/>
                <a:cs typeface="Arial"/>
                <a:sym typeface="Arial"/>
              </a:rPr>
              <a:t>para gestionar Riesgos</a:t>
            </a:r>
            <a:endParaRPr/>
          </a:p>
        </p:txBody>
      </p:sp>
      <p:graphicFrame>
        <p:nvGraphicFramePr>
          <p:cNvPr id="226" name="Google Shape;226;p16"/>
          <p:cNvGraphicFramePr/>
          <p:nvPr/>
        </p:nvGraphicFramePr>
        <p:xfrm>
          <a:off x="6329362" y="1935162"/>
          <a:ext cx="2051050" cy="3725862"/>
        </p:xfrm>
        <a:graphic>
          <a:graphicData uri="http://schemas.openxmlformats.org/presentationml/2006/ole">
            <mc:AlternateContent>
              <mc:Choice Requires="v">
                <p:oleObj r:id="rId4" imgH="3725862" imgW="2051050" progId="MS_ClipArt_Gallery.2" spid="_x0000_s1">
                  <p:embed/>
                </p:oleObj>
              </mc:Choice>
              <mc:Fallback>
                <p:oleObj r:id="rId5" imgH="3725862" imgW="2051050" progId="MS_ClipArt_Gallery.2">
                  <p:embed/>
                  <p:pic>
                    <p:nvPicPr>
                      <p:cNvPr id="226" name="Google Shape;226;p16"/>
                      <p:cNvPicPr preferRelativeResize="0"/>
                      <p:nvPr>
                        <p:ph idx="4294967295" type="body"/>
                      </p:nvPr>
                    </p:nvPicPr>
                    <p:blipFill rotWithShape="1">
                      <a:blip r:embed="rId6">
                        <a:alphaModFix/>
                      </a:blip>
                      <a:srcRect b="0" l="0" r="0" t="0"/>
                      <a:stretch/>
                    </p:blipFill>
                    <p:spPr>
                      <a:xfrm>
                        <a:off x="6329362" y="1935162"/>
                        <a:ext cx="2051050" cy="3725862"/>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17"/>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Para tener en cuenta.....</a:t>
            </a:r>
            <a:endParaRPr/>
          </a:p>
        </p:txBody>
      </p:sp>
      <p:sp>
        <p:nvSpPr>
          <p:cNvPr id="233" name="Google Shape;233;p17"/>
          <p:cNvSpPr txBox="1"/>
          <p:nvPr>
            <p:ph idx="4294967295" type="body"/>
          </p:nvPr>
        </p:nvSpPr>
        <p:spPr>
          <a:xfrm>
            <a:off x="685800" y="1981200"/>
            <a:ext cx="5830887"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Si uno no ataca los riesgos activamente, los riesgos lo atacarán a uno</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Tenemos que aprender a balancear las consecuencias negativas de los riesgos contra el potencial beneficio de las oportunidades asociadas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Los riesgos de hoy son los problemas de mañana</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El riesgo final siempre es del cliente</a:t>
            </a:r>
            <a:endParaRPr b="0" i="0" sz="3200" u="non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pic>
        <p:nvPicPr>
          <p:cNvPr id="234" name="Google Shape;234;p17"/>
          <p:cNvPicPr preferRelativeResize="0"/>
          <p:nvPr>
            <p:ph idx="4294967295" type="body"/>
          </p:nvPr>
        </p:nvPicPr>
        <p:blipFill rotWithShape="1">
          <a:blip r:embed="rId3">
            <a:alphaModFix/>
          </a:blip>
          <a:srcRect b="0" l="0" r="0" t="0"/>
          <a:stretch/>
        </p:blipFill>
        <p:spPr>
          <a:xfrm>
            <a:off x="6877050" y="2708275"/>
            <a:ext cx="1873250" cy="26304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8"/>
          <p:cNvSpPr txBox="1"/>
          <p:nvPr>
            <p:ph type="title"/>
          </p:nvPr>
        </p:nvSpPr>
        <p:spPr>
          <a:xfrm>
            <a:off x="0" y="381000"/>
            <a:ext cx="9144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Estrategias frente al riesgo</a:t>
            </a:r>
            <a:endParaRPr/>
          </a:p>
        </p:txBody>
      </p:sp>
      <p:sp>
        <p:nvSpPr>
          <p:cNvPr id="241" name="Google Shape;241;p18"/>
          <p:cNvSpPr txBox="1"/>
          <p:nvPr>
            <p:ph idx="1" type="body"/>
          </p:nvPr>
        </p:nvSpPr>
        <p:spPr>
          <a:xfrm>
            <a:off x="0" y="1600200"/>
            <a:ext cx="9144000" cy="485298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Estrategias reactivas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Método:</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Evaluar las consecuencias del riesgo cuando este ya se ha producido (ya no es un riesgo)</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Actuar en consecuencia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Consecuencias de una estrategia reactiva</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Apagado de incendios</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Gabinetes de crisis</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Se pone el proyecto en peligro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19"/>
          <p:cNvSpPr txBox="1"/>
          <p:nvPr>
            <p:ph type="title"/>
          </p:nvPr>
        </p:nvSpPr>
        <p:spPr>
          <a:xfrm>
            <a:off x="0" y="381000"/>
            <a:ext cx="9144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Estrategias frente al riesgo</a:t>
            </a:r>
            <a:endParaRPr/>
          </a:p>
        </p:txBody>
      </p:sp>
      <p:sp>
        <p:nvSpPr>
          <p:cNvPr id="248" name="Google Shape;248;p19"/>
          <p:cNvSpPr txBox="1"/>
          <p:nvPr>
            <p:ph idx="1" type="body"/>
          </p:nvPr>
        </p:nvSpPr>
        <p:spPr>
          <a:xfrm>
            <a:off x="0" y="1600200"/>
            <a:ext cx="9144000" cy="452596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Estrategias proactivas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Método</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Evaluación previa y sistemática de riesgos</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Evaluación de consecuencias</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Plan de mitigación y minimización de consecuencias</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Plan de contingencias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Consecuencias</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Evasión del riesgo</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Menor tiempo de reacción</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Justificación frente a los superiores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
          <p:cNvSpPr txBox="1"/>
          <p:nvPr>
            <p:ph type="title"/>
          </p:nvPr>
        </p:nvSpPr>
        <p:spPr>
          <a:xfrm>
            <a:off x="3636962" y="792162"/>
            <a:ext cx="2159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AGENDA</a:t>
            </a:r>
            <a:endParaRPr/>
          </a:p>
        </p:txBody>
      </p:sp>
      <p:sp>
        <p:nvSpPr>
          <p:cNvPr id="111" name="Google Shape;111;p2"/>
          <p:cNvSpPr txBox="1"/>
          <p:nvPr>
            <p:ph idx="1" type="body"/>
          </p:nvPr>
        </p:nvSpPr>
        <p:spPr>
          <a:xfrm>
            <a:off x="2411412" y="1555750"/>
            <a:ext cx="5910262"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Motivación y Objetivos</a:t>
            </a:r>
            <a:endParaRPr/>
          </a:p>
          <a:p>
            <a:pPr indent="-342900" lvl="0" marL="34290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Conceptos Básicos</a:t>
            </a:r>
            <a:endParaRPr/>
          </a:p>
          <a:p>
            <a:pPr indent="-342900" lvl="0" marL="34290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Fuentes de los Riesgos</a:t>
            </a:r>
            <a:endParaRPr/>
          </a:p>
          <a:p>
            <a:pPr indent="-342900" lvl="0" marL="34290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Gestión del Riesgo</a:t>
            </a:r>
            <a:endParaRPr/>
          </a:p>
          <a:p>
            <a:pPr indent="-342900" lvl="0" marL="34290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Principios de la Gestión de Riesgos</a:t>
            </a:r>
            <a:endParaRPr/>
          </a:p>
          <a:p>
            <a:pPr indent="-342900" lvl="0" marL="34290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Estrategias de la Gestión de Riesgos</a:t>
            </a:r>
            <a:endParaRPr/>
          </a:p>
          <a:p>
            <a:pPr indent="-342900" lvl="0" marL="34290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Proceso de Gestión de Riesgos</a:t>
            </a:r>
            <a:endParaRPr/>
          </a:p>
          <a:p>
            <a:pPr indent="-285750" lvl="1" marL="7429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20"/>
          <p:cNvSpPr txBox="1"/>
          <p:nvPr>
            <p:ph type="title"/>
          </p:nvPr>
        </p:nvSpPr>
        <p:spPr>
          <a:xfrm>
            <a:off x="0" y="381000"/>
            <a:ext cx="9144000" cy="7445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Clasificación de los Riesgos de Software </a:t>
            </a:r>
            <a:endParaRPr/>
          </a:p>
        </p:txBody>
      </p:sp>
      <p:sp>
        <p:nvSpPr>
          <p:cNvPr id="255" name="Google Shape;255;p20"/>
          <p:cNvSpPr txBox="1"/>
          <p:nvPr>
            <p:ph idx="1" type="body"/>
          </p:nvPr>
        </p:nvSpPr>
        <p:spPr>
          <a:xfrm>
            <a:off x="3059112" y="1341437"/>
            <a:ext cx="3313112" cy="503237"/>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Riesgos de Software </a:t>
            </a:r>
            <a:endParaRPr/>
          </a:p>
        </p:txBody>
      </p:sp>
      <p:sp>
        <p:nvSpPr>
          <p:cNvPr id="256" name="Google Shape;256;p20"/>
          <p:cNvSpPr txBox="1"/>
          <p:nvPr/>
        </p:nvSpPr>
        <p:spPr>
          <a:xfrm>
            <a:off x="5292725" y="2276475"/>
            <a:ext cx="2733675" cy="503237"/>
          </a:xfrm>
          <a:prstGeom prst="rect">
            <a:avLst/>
          </a:prstGeom>
          <a:noFill/>
          <a:ln>
            <a:noFill/>
          </a:ln>
        </p:spPr>
        <p:txBody>
          <a:bodyPr anchorCtr="0" anchor="t" bIns="46025" lIns="92075" spcFirstLastPara="1" rIns="92075" wrap="square" tIns="46025">
            <a:noAutofit/>
          </a:bodyPr>
          <a:lstStyle/>
          <a:p>
            <a:pPr indent="-342900" lvl="0" marL="342900" marR="0" rtl="0" algn="ctr">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Técnicos</a:t>
            </a:r>
            <a:endParaRPr/>
          </a:p>
        </p:txBody>
      </p:sp>
      <p:sp>
        <p:nvSpPr>
          <p:cNvPr id="257" name="Google Shape;257;p20"/>
          <p:cNvSpPr txBox="1"/>
          <p:nvPr/>
        </p:nvSpPr>
        <p:spPr>
          <a:xfrm>
            <a:off x="1331912" y="2349500"/>
            <a:ext cx="2733675" cy="503237"/>
          </a:xfrm>
          <a:prstGeom prst="rect">
            <a:avLst/>
          </a:prstGeom>
          <a:noFill/>
          <a:ln>
            <a:noFill/>
          </a:ln>
        </p:spPr>
        <p:txBody>
          <a:bodyPr anchorCtr="0" anchor="t" bIns="46025" lIns="92075" spcFirstLastPara="1" rIns="92075" wrap="square" tIns="46025">
            <a:noAutofit/>
          </a:bodyPr>
          <a:lstStyle/>
          <a:p>
            <a:pPr indent="-342900" lvl="0" marL="342900" marR="0" rtl="0" algn="ctr">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Gestión </a:t>
            </a:r>
            <a:endParaRPr/>
          </a:p>
        </p:txBody>
      </p:sp>
      <p:sp>
        <p:nvSpPr>
          <p:cNvPr id="258" name="Google Shape;258;p20"/>
          <p:cNvSpPr txBox="1"/>
          <p:nvPr/>
        </p:nvSpPr>
        <p:spPr>
          <a:xfrm>
            <a:off x="6591300" y="3644900"/>
            <a:ext cx="2733675" cy="503237"/>
          </a:xfrm>
          <a:prstGeom prst="rect">
            <a:avLst/>
          </a:prstGeom>
          <a:noFill/>
          <a:ln>
            <a:noFill/>
          </a:ln>
        </p:spPr>
        <p:txBody>
          <a:bodyPr anchorCtr="0" anchor="t" bIns="46025" lIns="92075" spcFirstLastPara="1" rIns="92075" wrap="square" tIns="46025">
            <a:noAutofit/>
          </a:bodyPr>
          <a:lstStyle/>
          <a:p>
            <a:pPr indent="-342900" lvl="0" marL="342900" marR="0" rtl="0" algn="ctr">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Producto </a:t>
            </a:r>
            <a:endParaRPr/>
          </a:p>
        </p:txBody>
      </p:sp>
      <p:sp>
        <p:nvSpPr>
          <p:cNvPr id="259" name="Google Shape;259;p20"/>
          <p:cNvSpPr txBox="1"/>
          <p:nvPr/>
        </p:nvSpPr>
        <p:spPr>
          <a:xfrm>
            <a:off x="3062287" y="3789362"/>
            <a:ext cx="2733675" cy="503237"/>
          </a:xfrm>
          <a:prstGeom prst="rect">
            <a:avLst/>
          </a:prstGeom>
          <a:noFill/>
          <a:ln>
            <a:noFill/>
          </a:ln>
        </p:spPr>
        <p:txBody>
          <a:bodyPr anchorCtr="0" anchor="t" bIns="46025" lIns="92075" spcFirstLastPara="1" rIns="92075" wrap="square" tIns="46025">
            <a:noAutofit/>
          </a:bodyPr>
          <a:lstStyle/>
          <a:p>
            <a:pPr indent="-342900" lvl="0" marL="342900" marR="0" rtl="0" algn="ctr">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Proceso </a:t>
            </a:r>
            <a:endParaRPr/>
          </a:p>
        </p:txBody>
      </p:sp>
      <p:sp>
        <p:nvSpPr>
          <p:cNvPr id="260" name="Google Shape;260;p20"/>
          <p:cNvSpPr txBox="1"/>
          <p:nvPr/>
        </p:nvSpPr>
        <p:spPr>
          <a:xfrm>
            <a:off x="323850" y="3860800"/>
            <a:ext cx="2733675" cy="503237"/>
          </a:xfrm>
          <a:prstGeom prst="rect">
            <a:avLst/>
          </a:prstGeom>
          <a:noFill/>
          <a:ln>
            <a:noFill/>
          </a:ln>
        </p:spPr>
        <p:txBody>
          <a:bodyPr anchorCtr="0" anchor="t" bIns="46025" lIns="92075" spcFirstLastPara="1" rIns="92075" wrap="square" tIns="46025">
            <a:noAutofit/>
          </a:bodyPr>
          <a:lstStyle/>
          <a:p>
            <a:pPr indent="-342900" lvl="0" marL="342900" marR="0" rtl="0" algn="ctr">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Proyecto</a:t>
            </a:r>
            <a:endParaRPr/>
          </a:p>
        </p:txBody>
      </p:sp>
      <p:cxnSp>
        <p:nvCxnSpPr>
          <p:cNvPr id="261" name="Google Shape;261;p20"/>
          <p:cNvCxnSpPr/>
          <p:nvPr/>
        </p:nvCxnSpPr>
        <p:spPr>
          <a:xfrm flipH="1">
            <a:off x="2771775" y="1773237"/>
            <a:ext cx="1800225" cy="647700"/>
          </a:xfrm>
          <a:prstGeom prst="straightConnector1">
            <a:avLst/>
          </a:prstGeom>
          <a:noFill/>
          <a:ln cap="flat" cmpd="sng" w="28575">
            <a:solidFill>
              <a:schemeClr val="folHlink"/>
            </a:solidFill>
            <a:prstDash val="solid"/>
            <a:miter lim="800000"/>
            <a:headEnd len="med" w="med" type="none"/>
            <a:tailEnd len="med" w="med" type="none"/>
          </a:ln>
        </p:spPr>
      </p:cxnSp>
      <p:cxnSp>
        <p:nvCxnSpPr>
          <p:cNvPr id="262" name="Google Shape;262;p20"/>
          <p:cNvCxnSpPr/>
          <p:nvPr/>
        </p:nvCxnSpPr>
        <p:spPr>
          <a:xfrm>
            <a:off x="4572000" y="1773237"/>
            <a:ext cx="2087562" cy="576262"/>
          </a:xfrm>
          <a:prstGeom prst="straightConnector1">
            <a:avLst/>
          </a:prstGeom>
          <a:noFill/>
          <a:ln cap="flat" cmpd="sng" w="28575">
            <a:solidFill>
              <a:schemeClr val="folHlink"/>
            </a:solidFill>
            <a:prstDash val="solid"/>
            <a:miter lim="800000"/>
            <a:headEnd len="med" w="med" type="none"/>
            <a:tailEnd len="med" w="med" type="none"/>
          </a:ln>
        </p:spPr>
      </p:cxnSp>
      <p:cxnSp>
        <p:nvCxnSpPr>
          <p:cNvPr id="263" name="Google Shape;263;p20"/>
          <p:cNvCxnSpPr/>
          <p:nvPr/>
        </p:nvCxnSpPr>
        <p:spPr>
          <a:xfrm flipH="1">
            <a:off x="1476375" y="2708275"/>
            <a:ext cx="1223962" cy="1223962"/>
          </a:xfrm>
          <a:prstGeom prst="straightConnector1">
            <a:avLst/>
          </a:prstGeom>
          <a:noFill/>
          <a:ln cap="flat" cmpd="sng" w="28575">
            <a:solidFill>
              <a:schemeClr val="folHlink"/>
            </a:solidFill>
            <a:prstDash val="solid"/>
            <a:miter lim="800000"/>
            <a:headEnd len="med" w="med" type="none"/>
            <a:tailEnd len="med" w="med" type="none"/>
          </a:ln>
        </p:spPr>
      </p:cxnSp>
      <p:cxnSp>
        <p:nvCxnSpPr>
          <p:cNvPr id="264" name="Google Shape;264;p20"/>
          <p:cNvCxnSpPr/>
          <p:nvPr/>
        </p:nvCxnSpPr>
        <p:spPr>
          <a:xfrm>
            <a:off x="2700337" y="2708275"/>
            <a:ext cx="1727200" cy="1152525"/>
          </a:xfrm>
          <a:prstGeom prst="straightConnector1">
            <a:avLst/>
          </a:prstGeom>
          <a:noFill/>
          <a:ln cap="flat" cmpd="sng" w="28575">
            <a:solidFill>
              <a:schemeClr val="folHlink"/>
            </a:solidFill>
            <a:prstDash val="solid"/>
            <a:miter lim="800000"/>
            <a:headEnd len="med" w="med" type="none"/>
            <a:tailEnd len="med" w="med" type="none"/>
          </a:ln>
        </p:spPr>
      </p:cxnSp>
      <p:cxnSp>
        <p:nvCxnSpPr>
          <p:cNvPr id="265" name="Google Shape;265;p20"/>
          <p:cNvCxnSpPr/>
          <p:nvPr/>
        </p:nvCxnSpPr>
        <p:spPr>
          <a:xfrm flipH="1">
            <a:off x="4427537" y="2636837"/>
            <a:ext cx="2232025" cy="1223962"/>
          </a:xfrm>
          <a:prstGeom prst="straightConnector1">
            <a:avLst/>
          </a:prstGeom>
          <a:noFill/>
          <a:ln cap="flat" cmpd="sng" w="28575">
            <a:solidFill>
              <a:schemeClr val="folHlink"/>
            </a:solidFill>
            <a:prstDash val="solid"/>
            <a:miter lim="800000"/>
            <a:headEnd len="med" w="med" type="none"/>
            <a:tailEnd len="med" w="med" type="none"/>
          </a:ln>
        </p:spPr>
      </p:cxnSp>
      <p:cxnSp>
        <p:nvCxnSpPr>
          <p:cNvPr id="266" name="Google Shape;266;p20"/>
          <p:cNvCxnSpPr/>
          <p:nvPr/>
        </p:nvCxnSpPr>
        <p:spPr>
          <a:xfrm>
            <a:off x="6659562" y="2636837"/>
            <a:ext cx="1296987" cy="1079500"/>
          </a:xfrm>
          <a:prstGeom prst="straightConnector1">
            <a:avLst/>
          </a:prstGeom>
          <a:noFill/>
          <a:ln cap="flat" cmpd="sng" w="28575">
            <a:solidFill>
              <a:schemeClr val="folHlink"/>
            </a:solidFill>
            <a:prstDash val="solid"/>
            <a:miter lim="800000"/>
            <a:headEnd len="med" w="med" type="none"/>
            <a:tailEnd len="med" w="med" type="none"/>
          </a:ln>
        </p:spPr>
      </p:cxnSp>
      <p:sp>
        <p:nvSpPr>
          <p:cNvPr id="267" name="Google Shape;267;p20"/>
          <p:cNvSpPr txBox="1"/>
          <p:nvPr/>
        </p:nvSpPr>
        <p:spPr>
          <a:xfrm>
            <a:off x="1133475" y="5105400"/>
            <a:ext cx="6751637"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Pueden agruparse en categorías para comprender </a:t>
            </a:r>
            <a:br>
              <a:rPr b="1" i="0" lang="en-US" sz="2400" u="none">
                <a:solidFill>
                  <a:schemeClr val="dk2"/>
                </a:solidFill>
                <a:latin typeface="Times New Roman"/>
                <a:ea typeface="Times New Roman"/>
                <a:cs typeface="Times New Roman"/>
                <a:sym typeface="Times New Roman"/>
              </a:rPr>
            </a:br>
            <a:r>
              <a:rPr b="1" i="0" lang="en-US" sz="2400" u="none">
                <a:solidFill>
                  <a:schemeClr val="dk2"/>
                </a:solidFill>
                <a:latin typeface="Times New Roman"/>
                <a:ea typeface="Times New Roman"/>
                <a:cs typeface="Times New Roman"/>
                <a:sym typeface="Times New Roman"/>
              </a:rPr>
              <a:t>mejor la naturaleza del riesgo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21"/>
          <p:cNvSpPr txBox="1"/>
          <p:nvPr>
            <p:ph idx="4294967295" type="title"/>
          </p:nvPr>
        </p:nvSpPr>
        <p:spPr>
          <a:xfrm>
            <a:off x="0" y="381000"/>
            <a:ext cx="91440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Clasificación de Riesgos</a:t>
            </a:r>
            <a:endParaRPr/>
          </a:p>
        </p:txBody>
      </p:sp>
      <p:sp>
        <p:nvSpPr>
          <p:cNvPr id="274" name="Google Shape;274;p21"/>
          <p:cNvSpPr txBox="1"/>
          <p:nvPr>
            <p:ph idx="4294967295" type="body"/>
          </p:nvPr>
        </p:nvSpPr>
        <p:spPr>
          <a:xfrm>
            <a:off x="685800" y="1981200"/>
            <a:ext cx="3800475"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Grupos de riesgo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Genéricos: Son comunes a todos los proyectos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Específicos: Implican un conocimiento profundo del proyecto</a:t>
            </a:r>
            <a:endParaRPr/>
          </a:p>
        </p:txBody>
      </p:sp>
      <p:sp>
        <p:nvSpPr>
          <p:cNvPr id="275" name="Google Shape;275;p21"/>
          <p:cNvSpPr txBox="1"/>
          <p:nvPr>
            <p:ph idx="4294967295" type="body"/>
          </p:nvPr>
        </p:nvSpPr>
        <p:spPr>
          <a:xfrm>
            <a:off x="4657725" y="1981200"/>
            <a:ext cx="3800475"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Categorías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Relacionados con el tamaño del producto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 el impacto en la organización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 el tipo de cliente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 la definición del proceso de producción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 la tecnología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 el entorno de desarrollo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22"/>
          <p:cNvSpPr txBox="1"/>
          <p:nvPr>
            <p:ph idx="1" type="body"/>
          </p:nvPr>
        </p:nvSpPr>
        <p:spPr>
          <a:xfrm>
            <a:off x="457200" y="990600"/>
            <a:ext cx="83058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Los diez riesgos más frecuentes.</a:t>
            </a:r>
            <a:endParaRPr/>
          </a:p>
          <a:p>
            <a:pPr indent="-228600" lvl="2" marL="1143000" marR="0" rtl="0" algn="l">
              <a:lnSpc>
                <a:spcPct val="100000"/>
              </a:lnSpc>
              <a:spcBef>
                <a:spcPts val="10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Déficit de Personal</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Cronogramas y Presupuesto Irreales</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Desarrollo de funciones de software erróneas</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Desarrollo de interfaces de usuarios erróneas</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Detalles de interfaz y cambios de requerimientos</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Flujo constante de cambio en los requerimientos</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Déficit en las tareas desempeñadas externamente:</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Déficit en componentes provistos externamente</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Déficit de perfomance:</a:t>
            </a:r>
            <a:endParaRPr/>
          </a:p>
          <a:p>
            <a:pPr indent="-228600" lvl="2" marL="1143000" marR="0" rtl="0" algn="l">
              <a:lnSpc>
                <a:spcPct val="100000"/>
              </a:lnSpc>
              <a:spcBef>
                <a:spcPts val="440"/>
              </a:spcBef>
              <a:spcAft>
                <a:spcPts val="0"/>
              </a:spcAft>
              <a:buClr>
                <a:srgbClr val="333399"/>
              </a:buClr>
              <a:buSzPts val="1430"/>
              <a:buFont typeface="Noto Sans Symbols"/>
              <a:buChar char="✔"/>
            </a:pPr>
            <a:r>
              <a:rPr b="0" i="0" lang="en-US" sz="2200" u="none" cap="none" strike="noStrike">
                <a:solidFill>
                  <a:schemeClr val="dk1"/>
                </a:solidFill>
                <a:latin typeface="Tahoma"/>
                <a:ea typeface="Tahoma"/>
                <a:cs typeface="Tahoma"/>
                <a:sym typeface="Tahoma"/>
              </a:rPr>
              <a:t>Innovación de Tecnologías</a:t>
            </a:r>
            <a:endParaRPr/>
          </a:p>
        </p:txBody>
      </p:sp>
      <p:sp>
        <p:nvSpPr>
          <p:cNvPr id="282" name="Google Shape;282;p22"/>
          <p:cNvSpPr txBox="1"/>
          <p:nvPr>
            <p:ph type="title"/>
          </p:nvPr>
        </p:nvSpPr>
        <p:spPr>
          <a:xfrm>
            <a:off x="3667125" y="377825"/>
            <a:ext cx="1557300" cy="4002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rgbClr val="333399"/>
              </a:buClr>
              <a:buSzPts val="2000"/>
              <a:buFont typeface="Trebuchet MS"/>
              <a:buNone/>
            </a:pPr>
            <a:r>
              <a:rPr b="0" i="0" lang="en-US" sz="2000" u="none">
                <a:solidFill>
                  <a:srgbClr val="333399"/>
                </a:solidFill>
                <a:latin typeface="Trebuchet MS"/>
                <a:ea typeface="Trebuchet MS"/>
                <a:cs typeface="Trebuchet MS"/>
                <a:sym typeface="Trebuchet MS"/>
              </a:rPr>
              <a:t>Top 10 Risk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23"/>
          <p:cNvSpPr txBox="1"/>
          <p:nvPr>
            <p:ph type="title"/>
          </p:nvPr>
        </p:nvSpPr>
        <p:spPr>
          <a:xfrm>
            <a:off x="0" y="381000"/>
            <a:ext cx="9144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Identificación de riesgos</a:t>
            </a:r>
            <a:endParaRPr/>
          </a:p>
        </p:txBody>
      </p:sp>
      <p:sp>
        <p:nvSpPr>
          <p:cNvPr id="289" name="Google Shape;289;p23"/>
          <p:cNvSpPr txBox="1"/>
          <p:nvPr>
            <p:ph idx="1" type="body"/>
          </p:nvPr>
        </p:nvSpPr>
        <p:spPr>
          <a:xfrm>
            <a:off x="685800" y="1484312"/>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Asociados con el tamaño del producto</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Tamaño estimado del proyecto (LOC/PF)</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Confianza en la estimación</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Numero de programas, archivos y transacciones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Tamaño relativo al resto de proyectos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Tamaño de la base de datos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Número de usuarios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Número de cambios de requerimientos previstos antes y después de la entrega</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Cantidad de software reutilizado</a:t>
            </a:r>
            <a:endParaRPr/>
          </a:p>
        </p:txBody>
      </p:sp>
      <p:sp>
        <p:nvSpPr>
          <p:cNvPr id="290" name="Google Shape;290;p23"/>
          <p:cNvSpPr txBox="1"/>
          <p:nvPr/>
        </p:nvSpPr>
        <p:spPr>
          <a:xfrm>
            <a:off x="6227762" y="4508500"/>
            <a:ext cx="2733675" cy="173513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1400"/>
              <a:buFont typeface="Arial"/>
              <a:buChar char="•"/>
            </a:pPr>
            <a:r>
              <a:rPr b="1" i="0" lang="en-US" sz="1400" u="none">
                <a:solidFill>
                  <a:schemeClr val="dk2"/>
                </a:solidFill>
                <a:latin typeface="Arial"/>
                <a:ea typeface="Arial"/>
                <a:cs typeface="Arial"/>
                <a:sym typeface="Arial"/>
              </a:rPr>
              <a:t>Categorías</a:t>
            </a:r>
            <a:endParaRPr/>
          </a:p>
          <a:p>
            <a:pPr indent="-285750" lvl="1" marL="742950" marR="0" rtl="0" algn="l">
              <a:lnSpc>
                <a:spcPct val="100000"/>
              </a:lnSpc>
              <a:spcBef>
                <a:spcPts val="200"/>
              </a:spcBef>
              <a:spcAft>
                <a:spcPts val="0"/>
              </a:spcAft>
              <a:buClr>
                <a:srgbClr val="993366"/>
              </a:buClr>
              <a:buSzPts val="1000"/>
              <a:buFont typeface="Arial"/>
              <a:buChar char="•"/>
            </a:pPr>
            <a:r>
              <a:rPr b="1" i="0" lang="en-US" sz="1000" u="none" cap="none" strike="noStrike">
                <a:solidFill>
                  <a:srgbClr val="993366"/>
                </a:solidFill>
                <a:latin typeface="Arial"/>
                <a:ea typeface="Arial"/>
                <a:cs typeface="Arial"/>
                <a:sym typeface="Arial"/>
              </a:rPr>
              <a:t>Relacionados con el tamaño del producto</a:t>
            </a:r>
            <a:endParaRPr/>
          </a:p>
          <a:p>
            <a:pPr indent="-285750" lvl="1" marL="742950" marR="0" rtl="0" algn="l">
              <a:lnSpc>
                <a:spcPct val="100000"/>
              </a:lnSpc>
              <a:spcBef>
                <a:spcPts val="20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Con el impacto en la organización</a:t>
            </a:r>
            <a:endParaRPr/>
          </a:p>
          <a:p>
            <a:pPr indent="-285750" lvl="1" marL="742950" marR="0" rtl="0" algn="l">
              <a:lnSpc>
                <a:spcPct val="100000"/>
              </a:lnSpc>
              <a:spcBef>
                <a:spcPts val="20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Con el tipo de cliente</a:t>
            </a:r>
            <a:endParaRPr/>
          </a:p>
          <a:p>
            <a:pPr indent="-285750" lvl="1" marL="742950" marR="0" rtl="0" algn="l">
              <a:lnSpc>
                <a:spcPct val="100000"/>
              </a:lnSpc>
              <a:spcBef>
                <a:spcPts val="20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Con la definición del proceso de producción</a:t>
            </a:r>
            <a:endParaRPr/>
          </a:p>
          <a:p>
            <a:pPr indent="-285750" lvl="1" marL="742950" marR="0" rtl="0" algn="l">
              <a:lnSpc>
                <a:spcPct val="100000"/>
              </a:lnSpc>
              <a:spcBef>
                <a:spcPts val="20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Con la tecnología</a:t>
            </a:r>
            <a:endParaRPr/>
          </a:p>
          <a:p>
            <a:pPr indent="-285750" lvl="1" marL="742950" marR="0" rtl="0" algn="l">
              <a:lnSpc>
                <a:spcPct val="100000"/>
              </a:lnSpc>
              <a:spcBef>
                <a:spcPts val="20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Con el entorno de desarrollo</a:t>
            </a:r>
            <a:endParaRPr/>
          </a:p>
          <a:p>
            <a:pPr indent="-285750" lvl="1" marL="742950" marR="0" rtl="0" algn="l">
              <a:lnSpc>
                <a:spcPct val="100000"/>
              </a:lnSpc>
              <a:spcBef>
                <a:spcPts val="20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24"/>
          <p:cNvSpPr txBox="1"/>
          <p:nvPr>
            <p:ph type="title"/>
          </p:nvPr>
        </p:nvSpPr>
        <p:spPr>
          <a:xfrm>
            <a:off x="0" y="381000"/>
            <a:ext cx="9144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Identificación de riesgos</a:t>
            </a:r>
            <a:endParaRPr/>
          </a:p>
        </p:txBody>
      </p:sp>
      <p:sp>
        <p:nvSpPr>
          <p:cNvPr id="297" name="Google Shape;297;p24"/>
          <p:cNvSpPr txBox="1"/>
          <p:nvPr>
            <p:ph idx="1" type="body"/>
          </p:nvPr>
        </p:nvSpPr>
        <p:spPr>
          <a:xfrm>
            <a:off x="107950" y="1341437"/>
            <a:ext cx="7451725" cy="485298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Impacto en la organización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Efecto del producto en la cifra de ventas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Visibilidad desde la dirección de la organización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Fecha límite de entrega razonable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Número de clientes que usarán el producto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Numero de productos con los que deberá interaccionar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Sofisticación del usuario final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Cantidad y calidad de la documentación a entregar al cliente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Límites legales y gubernamentales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Costos asociados al retraso en la entrega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Costos asociados a errores en el producto</a:t>
            </a:r>
            <a:endParaRPr/>
          </a:p>
        </p:txBody>
      </p:sp>
      <p:sp>
        <p:nvSpPr>
          <p:cNvPr id="298" name="Google Shape;298;p24"/>
          <p:cNvSpPr txBox="1"/>
          <p:nvPr/>
        </p:nvSpPr>
        <p:spPr>
          <a:xfrm>
            <a:off x="6227762" y="4652962"/>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 Relacionados con el tamaño del </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  producto</a:t>
            </a:r>
            <a:endParaRPr/>
          </a:p>
          <a:p>
            <a:pPr indent="0" lvl="1" marL="457200" marR="0" rtl="0" algn="l">
              <a:lnSpc>
                <a:spcPct val="100000"/>
              </a:lnSpc>
              <a:spcBef>
                <a:spcPts val="0"/>
              </a:spcBef>
              <a:spcAft>
                <a:spcPts val="0"/>
              </a:spcAft>
              <a:buClr>
                <a:schemeClr val="hlink"/>
              </a:buClr>
              <a:buFont typeface="Noto Sans Symbols"/>
              <a:buNone/>
            </a:pPr>
            <a:r>
              <a:rPr b="1" i="0" lang="en-US" sz="1000" u="none" cap="none" strike="noStrike">
                <a:solidFill>
                  <a:srgbClr val="993366"/>
                </a:solidFill>
                <a:latin typeface="Arial"/>
                <a:ea typeface="Arial"/>
                <a:cs typeface="Arial"/>
                <a:sym typeface="Arial"/>
              </a:rPr>
              <a:t> Con el impacto en la </a:t>
            </a:r>
            <a:br>
              <a:rPr b="1" i="0" lang="en-US" sz="1000" u="none" cap="none" strike="noStrike">
                <a:solidFill>
                  <a:srgbClr val="993366"/>
                </a:solidFill>
                <a:latin typeface="Arial"/>
                <a:ea typeface="Arial"/>
                <a:cs typeface="Arial"/>
                <a:sym typeface="Arial"/>
              </a:rPr>
            </a:br>
            <a:r>
              <a:rPr b="1" i="0" lang="en-US" sz="1000" u="none" cap="none" strike="noStrike">
                <a:solidFill>
                  <a:srgbClr val="993366"/>
                </a:solidFill>
                <a:latin typeface="Arial"/>
                <a:ea typeface="Arial"/>
                <a:cs typeface="Arial"/>
                <a:sym typeface="Arial"/>
              </a:rPr>
              <a:t>  organización</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 Con el tipo de cliente</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 Con la definición del proceso de </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  producción</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  Con la tecnología</a:t>
            </a:r>
            <a:endParaRPr/>
          </a:p>
          <a:p>
            <a:pPr indent="0" lvl="1" marL="457200" marR="0" rtl="0" algn="l">
              <a:lnSpc>
                <a:spcPct val="100000"/>
              </a:lnSpc>
              <a:spcBef>
                <a:spcPts val="0"/>
              </a:spcBef>
              <a:spcAft>
                <a:spcPts val="0"/>
              </a:spcAft>
              <a:buClr>
                <a:schemeClr val="hlink"/>
              </a:buClr>
              <a:buFont typeface="Noto Sans Symbols"/>
              <a:buNone/>
            </a:pPr>
            <a:r>
              <a:rPr b="0" i="0" lang="en-US" sz="600" u="none" cap="none" strike="noStrike">
                <a:solidFill>
                  <a:schemeClr val="dk1"/>
                </a:solidFill>
                <a:latin typeface="Arial"/>
                <a:ea typeface="Arial"/>
                <a:cs typeface="Arial"/>
                <a:sym typeface="Arial"/>
              </a:rPr>
              <a:t>  </a:t>
            </a:r>
            <a:r>
              <a:rPr b="0" i="0" lang="en-US" sz="1000" u="none" cap="none" strike="noStrike">
                <a:solidFill>
                  <a:schemeClr val="dk1"/>
                </a:solidFill>
                <a:latin typeface="Arial"/>
                <a:ea typeface="Arial"/>
                <a:cs typeface="Arial"/>
                <a:sym typeface="Arial"/>
              </a:rPr>
              <a:t>Con el entorno de desarrollo</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 Con la experiencia y tamaño del </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  equipo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25"/>
          <p:cNvSpPr txBox="1"/>
          <p:nvPr>
            <p:ph type="title"/>
          </p:nvPr>
        </p:nvSpPr>
        <p:spPr>
          <a:xfrm>
            <a:off x="0" y="381000"/>
            <a:ext cx="9144000" cy="67151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Identificación de riesgos</a:t>
            </a:r>
            <a:endParaRPr/>
          </a:p>
        </p:txBody>
      </p:sp>
      <p:sp>
        <p:nvSpPr>
          <p:cNvPr id="305" name="Google Shape;305;p25"/>
          <p:cNvSpPr txBox="1"/>
          <p:nvPr>
            <p:ph idx="1" type="body"/>
          </p:nvPr>
        </p:nvSpPr>
        <p:spPr>
          <a:xfrm>
            <a:off x="107950" y="981075"/>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Relacionados con el cliente</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Hay experiencias anteriores con dicho cliente</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Tiene una idea clara de lo que precisa</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Está dispuesto a dedicar tiempo en la especificación formal de requerimientos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Está dispuesto a relacionarse de forma ágil con el equipo de desarrollo</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Está dispuesto a participar en la revisiones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 un usuario experto</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Dejará trabajar al equipo de desarrollo sin dar consejos de </a:t>
            </a:r>
            <a:r>
              <a:rPr b="0" i="1" lang="en-US" sz="1800" u="none" cap="none" strike="noStrike">
                <a:solidFill>
                  <a:schemeClr val="dk1"/>
                </a:solidFill>
                <a:latin typeface="Arial"/>
                <a:ea typeface="Arial"/>
                <a:cs typeface="Arial"/>
                <a:sym typeface="Arial"/>
              </a:rPr>
              <a:t>experto informático</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Entiende el ciclo de vida de una aplicación</a:t>
            </a:r>
            <a:endParaRPr/>
          </a:p>
        </p:txBody>
      </p:sp>
      <p:sp>
        <p:nvSpPr>
          <p:cNvPr id="306" name="Google Shape;306;p25"/>
          <p:cNvSpPr txBox="1"/>
          <p:nvPr/>
        </p:nvSpPr>
        <p:spPr>
          <a:xfrm>
            <a:off x="6227762" y="4652962"/>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Relacionados con el tamaño del </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 producto</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Con el impacto en la organización</a:t>
            </a:r>
            <a:endParaRPr/>
          </a:p>
          <a:p>
            <a:pPr indent="0" lvl="1" marL="457200" marR="0" rtl="0" algn="l">
              <a:lnSpc>
                <a:spcPct val="100000"/>
              </a:lnSpc>
              <a:spcBef>
                <a:spcPts val="0"/>
              </a:spcBef>
              <a:spcAft>
                <a:spcPts val="0"/>
              </a:spcAft>
              <a:buClr>
                <a:schemeClr val="hlink"/>
              </a:buClr>
              <a:buFont typeface="Noto Sans Symbols"/>
              <a:buNone/>
            </a:pPr>
            <a:r>
              <a:rPr b="1" i="0" lang="en-US" sz="1000" u="none" cap="none" strike="noStrike">
                <a:solidFill>
                  <a:srgbClr val="993366"/>
                </a:solidFill>
                <a:latin typeface="Arial"/>
                <a:ea typeface="Arial"/>
                <a:cs typeface="Arial"/>
                <a:sym typeface="Arial"/>
              </a:rPr>
              <a:t>Con el tipo de cliente</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Con la definición del proceso de  </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  producción</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 Con la tecnología</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 Con el entorno de desarrollo</a:t>
            </a:r>
            <a:endParaRPr/>
          </a:p>
          <a:p>
            <a:pPr indent="0" lvl="1" marL="457200" marR="0" rtl="0" algn="l">
              <a:lnSpc>
                <a:spcPct val="100000"/>
              </a:lnSpc>
              <a:spcBef>
                <a:spcPts val="0"/>
              </a:spcBef>
              <a:spcAft>
                <a:spcPts val="0"/>
              </a:spcAft>
              <a:buClr>
                <a:schemeClr val="hlink"/>
              </a:buClr>
              <a:buFont typeface="Noto Sans Symbols"/>
              <a:buNone/>
            </a:pPr>
            <a:r>
              <a:rPr b="0" i="0" lang="en-US" sz="1000" u="none" cap="none" strike="noStrike">
                <a:solidFill>
                  <a:schemeClr val="dk1"/>
                </a:solidFill>
                <a:latin typeface="Arial"/>
                <a:ea typeface="Arial"/>
                <a:cs typeface="Arial"/>
                <a:sym typeface="Arial"/>
              </a:rPr>
              <a:t> Con la experiencia y tamaño del equipo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26"/>
          <p:cNvSpPr txBox="1"/>
          <p:nvPr>
            <p:ph type="title"/>
          </p:nvPr>
        </p:nvSpPr>
        <p:spPr>
          <a:xfrm>
            <a:off x="0" y="381000"/>
            <a:ext cx="9144000" cy="52705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Identificación de riesgos</a:t>
            </a:r>
            <a:endParaRPr/>
          </a:p>
        </p:txBody>
      </p:sp>
      <p:sp>
        <p:nvSpPr>
          <p:cNvPr id="313" name="Google Shape;313;p26"/>
          <p:cNvSpPr txBox="1"/>
          <p:nvPr>
            <p:ph idx="1" type="body"/>
          </p:nvPr>
        </p:nvSpPr>
        <p:spPr>
          <a:xfrm>
            <a:off x="34925" y="908050"/>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Riesgos del proceso de producción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Hay una política clara de normalización y seguimiento de una metodología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Existe una metodología escrita para el proyecto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ha utilizado en otros proyectos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Están los gestores y desarrolladores formados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Conoce todo el mundo los estándares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Existen plantillas y modelos para todos los documentos resultado del proceso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aplican revisiones técnicas de la especificación de requerimientos diseño y codificación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aplican revisiones técnicas de los procedimientos de revisión y prueba</a:t>
            </a:r>
            <a:endParaRPr/>
          </a:p>
        </p:txBody>
      </p:sp>
      <p:sp>
        <p:nvSpPr>
          <p:cNvPr id="314" name="Google Shape;314;p26"/>
          <p:cNvSpPr txBox="1"/>
          <p:nvPr/>
        </p:nvSpPr>
        <p:spPr>
          <a:xfrm>
            <a:off x="6227762" y="5006975"/>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tipo de cliente</a:t>
            </a:r>
            <a:endParaRPr/>
          </a:p>
          <a:p>
            <a:pPr indent="0" lvl="0" marL="0" marR="0" rtl="0" algn="l">
              <a:lnSpc>
                <a:spcPct val="100000"/>
              </a:lnSpc>
              <a:spcBef>
                <a:spcPts val="0"/>
              </a:spcBef>
              <a:spcAft>
                <a:spcPts val="0"/>
              </a:spcAft>
              <a:buClr>
                <a:schemeClr val="hlink"/>
              </a:buClr>
              <a:buFont typeface="Noto Sans Symbols"/>
              <a:buNone/>
            </a:pPr>
            <a:r>
              <a:rPr b="1" i="0" lang="en-US" sz="1000" u="none">
                <a:solidFill>
                  <a:srgbClr val="993366"/>
                </a:solidFill>
                <a:latin typeface="Arial"/>
                <a:ea typeface="Arial"/>
                <a:cs typeface="Arial"/>
                <a:sym typeface="Arial"/>
              </a:rPr>
              <a:t>Con la definición del proceso de </a:t>
            </a:r>
            <a:br>
              <a:rPr b="1" i="0" lang="en-US" sz="1000" u="none">
                <a:solidFill>
                  <a:srgbClr val="993366"/>
                </a:solidFill>
                <a:latin typeface="Arial"/>
                <a:ea typeface="Arial"/>
                <a:cs typeface="Arial"/>
                <a:sym typeface="Arial"/>
              </a:rPr>
            </a:br>
            <a:r>
              <a:rPr b="1" i="0" lang="en-US" sz="1000" u="none">
                <a:solidFill>
                  <a:srgbClr val="993366"/>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entorno de desarrollo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27"/>
          <p:cNvSpPr txBox="1"/>
          <p:nvPr>
            <p:ph type="title"/>
          </p:nvPr>
        </p:nvSpPr>
        <p:spPr>
          <a:xfrm>
            <a:off x="0" y="44450"/>
            <a:ext cx="9144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Identificación de riesgos</a:t>
            </a:r>
            <a:endParaRPr/>
          </a:p>
        </p:txBody>
      </p:sp>
      <p:sp>
        <p:nvSpPr>
          <p:cNvPr id="321" name="Google Shape;321;p27"/>
          <p:cNvSpPr txBox="1"/>
          <p:nvPr>
            <p:ph idx="1" type="body"/>
          </p:nvPr>
        </p:nvSpPr>
        <p:spPr>
          <a:xfrm>
            <a:off x="107950" y="1052512"/>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Riesgos del proceso de producción (cont.)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documentan los resultados de las revisiones técnicas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Hay algún mecanismos para asegurar que un proceso de desarrollo sigue los estándares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realiza gestión de la configuración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Hay mecanismos para controlar los cambios en los requerimientos que tienen impacto en el software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documenta suficientemente cada subcontrato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ha habilitado y se siguen mecanismos de seguimiento y evaluación técnica de cada subcontrato. </a:t>
            </a:r>
            <a:endParaRPr/>
          </a:p>
        </p:txBody>
      </p:sp>
      <p:sp>
        <p:nvSpPr>
          <p:cNvPr id="322" name="Google Shape;322;p27"/>
          <p:cNvSpPr txBox="1"/>
          <p:nvPr/>
        </p:nvSpPr>
        <p:spPr>
          <a:xfrm>
            <a:off x="6227762" y="4724400"/>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tipo de cliente</a:t>
            </a:r>
            <a:endParaRPr/>
          </a:p>
          <a:p>
            <a:pPr indent="0" lvl="0" marL="0" marR="0" rtl="0" algn="l">
              <a:lnSpc>
                <a:spcPct val="100000"/>
              </a:lnSpc>
              <a:spcBef>
                <a:spcPts val="0"/>
              </a:spcBef>
              <a:spcAft>
                <a:spcPts val="0"/>
              </a:spcAft>
              <a:buClr>
                <a:schemeClr val="hlink"/>
              </a:buClr>
              <a:buFont typeface="Noto Sans Symbols"/>
              <a:buNone/>
            </a:pPr>
            <a:r>
              <a:rPr b="1" i="0" lang="en-US" sz="1000" u="none">
                <a:solidFill>
                  <a:srgbClr val="993366"/>
                </a:solidFill>
                <a:latin typeface="Arial"/>
                <a:ea typeface="Arial"/>
                <a:cs typeface="Arial"/>
                <a:sym typeface="Arial"/>
              </a:rPr>
              <a:t>Con la definición del proceso de </a:t>
            </a:r>
            <a:br>
              <a:rPr b="1" i="0" lang="en-US" sz="1000" u="none">
                <a:solidFill>
                  <a:srgbClr val="993366"/>
                </a:solidFill>
                <a:latin typeface="Arial"/>
                <a:ea typeface="Arial"/>
                <a:cs typeface="Arial"/>
                <a:sym typeface="Arial"/>
              </a:rPr>
            </a:br>
            <a:r>
              <a:rPr b="1" i="0" lang="en-US" sz="1000" u="none">
                <a:solidFill>
                  <a:srgbClr val="993366"/>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entorno de desarrollo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28"/>
          <p:cNvSpPr txBox="1"/>
          <p:nvPr>
            <p:ph type="title"/>
          </p:nvPr>
        </p:nvSpPr>
        <p:spPr>
          <a:xfrm>
            <a:off x="0" y="381000"/>
            <a:ext cx="9144000" cy="7445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Identificación de riesgos</a:t>
            </a:r>
            <a:endParaRPr/>
          </a:p>
        </p:txBody>
      </p:sp>
      <p:sp>
        <p:nvSpPr>
          <p:cNvPr id="329" name="Google Shape;329;p28"/>
          <p:cNvSpPr txBox="1"/>
          <p:nvPr>
            <p:ph idx="1" type="body"/>
          </p:nvPr>
        </p:nvSpPr>
        <p:spPr>
          <a:xfrm>
            <a:off x="107950" y="1052512"/>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Respecto del proceso de producción </a:t>
            </a:r>
            <a:r>
              <a:rPr b="0" i="0" lang="en-US" sz="2400" u="none">
                <a:solidFill>
                  <a:schemeClr val="dk1"/>
                </a:solidFill>
                <a:latin typeface="Arial"/>
                <a:ea typeface="Arial"/>
                <a:cs typeface="Arial"/>
                <a:sym typeface="Arial"/>
              </a:rPr>
              <a:t>(cont.)</a:t>
            </a:r>
            <a:endParaRPr b="0" i="0" sz="2800" u="none">
              <a:solidFill>
                <a:schemeClr val="dk1"/>
              </a:solidFill>
              <a:latin typeface="Arial"/>
              <a:ea typeface="Arial"/>
              <a:cs typeface="Arial"/>
              <a:sym typeface="Arial"/>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dispone de técnicas de especificación de aplicaciones para facilitar la comunicación con el cliente.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usan métodos específicos para análisis de software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utiliza un método específico para el diseño arquitectónico y de datos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Está el 90% del código en lenguajes de alto nivel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Hay estándares de documentación de código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usan métodos específicos para el diseño de pruebas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utilizan herramientas para llevar a cabo la planificación y control</a:t>
            </a:r>
            <a:endParaRPr/>
          </a:p>
        </p:txBody>
      </p:sp>
      <p:sp>
        <p:nvSpPr>
          <p:cNvPr id="330" name="Google Shape;330;p28"/>
          <p:cNvSpPr txBox="1"/>
          <p:nvPr/>
        </p:nvSpPr>
        <p:spPr>
          <a:xfrm>
            <a:off x="6375400" y="4652962"/>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tipo de cliente</a:t>
            </a:r>
            <a:endParaRPr/>
          </a:p>
          <a:p>
            <a:pPr indent="0" lvl="0" marL="0" marR="0" rtl="0" algn="l">
              <a:lnSpc>
                <a:spcPct val="100000"/>
              </a:lnSpc>
              <a:spcBef>
                <a:spcPts val="0"/>
              </a:spcBef>
              <a:spcAft>
                <a:spcPts val="0"/>
              </a:spcAft>
              <a:buClr>
                <a:schemeClr val="hlink"/>
              </a:buClr>
              <a:buFont typeface="Noto Sans Symbols"/>
              <a:buNone/>
            </a:pPr>
            <a:r>
              <a:rPr b="1" i="0" lang="en-US" sz="1000" u="none">
                <a:solidFill>
                  <a:srgbClr val="993366"/>
                </a:solidFill>
                <a:latin typeface="Arial"/>
                <a:ea typeface="Arial"/>
                <a:cs typeface="Arial"/>
                <a:sym typeface="Arial"/>
              </a:rPr>
              <a:t>Con la definición del proceso de </a:t>
            </a:r>
            <a:br>
              <a:rPr b="1" i="0" lang="en-US" sz="1000" u="none">
                <a:solidFill>
                  <a:srgbClr val="993366"/>
                </a:solidFill>
                <a:latin typeface="Arial"/>
                <a:ea typeface="Arial"/>
                <a:cs typeface="Arial"/>
                <a:sym typeface="Arial"/>
              </a:rPr>
            </a:br>
            <a:r>
              <a:rPr b="1" i="0" lang="en-US" sz="1000" u="none">
                <a:solidFill>
                  <a:srgbClr val="993366"/>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entorno de desarrollo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9"/>
          <p:cNvSpPr txBox="1"/>
          <p:nvPr>
            <p:ph type="title"/>
          </p:nvPr>
        </p:nvSpPr>
        <p:spPr>
          <a:xfrm>
            <a:off x="0" y="381000"/>
            <a:ext cx="9144000" cy="52705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Identificación de riesgos</a:t>
            </a:r>
            <a:endParaRPr/>
          </a:p>
        </p:txBody>
      </p:sp>
      <p:sp>
        <p:nvSpPr>
          <p:cNvPr id="337" name="Google Shape;337;p29"/>
          <p:cNvSpPr txBox="1"/>
          <p:nvPr>
            <p:ph idx="1" type="body"/>
          </p:nvPr>
        </p:nvSpPr>
        <p:spPr>
          <a:xfrm>
            <a:off x="34925" y="836612"/>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Riesgos del proceso de producción</a:t>
            </a:r>
            <a:r>
              <a:rPr b="0" i="0" lang="en-US" sz="32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(cont.)</a:t>
            </a:r>
            <a:endParaRPr b="0" i="0" sz="3200" u="none">
              <a:solidFill>
                <a:schemeClr val="dk1"/>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utiliza software de gestión de configuraciones para controlar y seguir las actividades a lo largo del proceso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utilizan herramientas para soportar el análisis y el diseño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utilizan herramientas de prototipación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utilizan herramientas para soportar la fase de pruebas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utilizan herramientas para la generación y mantenimiento de la documentación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disponen métricas de calidad para todos los proyectos de software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disponen de métricas de productividad</a:t>
            </a:r>
            <a:endParaRPr/>
          </a:p>
        </p:txBody>
      </p:sp>
      <p:sp>
        <p:nvSpPr>
          <p:cNvPr id="338" name="Google Shape;338;p29"/>
          <p:cNvSpPr txBox="1"/>
          <p:nvPr/>
        </p:nvSpPr>
        <p:spPr>
          <a:xfrm>
            <a:off x="6446837" y="4508500"/>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tipo de cliente</a:t>
            </a:r>
            <a:endParaRPr/>
          </a:p>
          <a:p>
            <a:pPr indent="0" lvl="0" marL="0" marR="0" rtl="0" algn="l">
              <a:lnSpc>
                <a:spcPct val="100000"/>
              </a:lnSpc>
              <a:spcBef>
                <a:spcPts val="0"/>
              </a:spcBef>
              <a:spcAft>
                <a:spcPts val="0"/>
              </a:spcAft>
              <a:buClr>
                <a:schemeClr val="hlink"/>
              </a:buClr>
              <a:buFont typeface="Noto Sans Symbols"/>
              <a:buNone/>
            </a:pPr>
            <a:r>
              <a:rPr b="1" i="0" lang="en-US" sz="1000" u="none">
                <a:solidFill>
                  <a:srgbClr val="993366"/>
                </a:solidFill>
                <a:latin typeface="Arial"/>
                <a:ea typeface="Arial"/>
                <a:cs typeface="Arial"/>
                <a:sym typeface="Arial"/>
              </a:rPr>
              <a:t>Con la definición del proceso de </a:t>
            </a:r>
            <a:br>
              <a:rPr b="1" i="0" lang="en-US" sz="1000" u="none">
                <a:solidFill>
                  <a:srgbClr val="993366"/>
                </a:solidFill>
                <a:latin typeface="Arial"/>
                <a:ea typeface="Arial"/>
                <a:cs typeface="Arial"/>
                <a:sym typeface="Arial"/>
              </a:rPr>
            </a:br>
            <a:r>
              <a:rPr b="1" i="0" lang="en-US" sz="1000" u="none">
                <a:solidFill>
                  <a:srgbClr val="993366"/>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entorno de desarrollo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3"/>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Motivación</a:t>
            </a:r>
            <a:endParaRPr/>
          </a:p>
        </p:txBody>
      </p:sp>
      <p:sp>
        <p:nvSpPr>
          <p:cNvPr id="118" name="Google Shape;118;p3"/>
          <p:cNvSpPr txBox="1"/>
          <p:nvPr/>
        </p:nvSpPr>
        <p:spPr>
          <a:xfrm>
            <a:off x="392112" y="1557337"/>
            <a:ext cx="7924800" cy="1614487"/>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 Una encuesta en 600 empresas indica que el 35% de </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ellas tienen al menos un proyecto fuera de control.</a:t>
            </a:r>
            <a:endParaRPr/>
          </a:p>
          <a:p>
            <a:pPr indent="0" lvl="0" marL="0" marR="0" rtl="0" algn="r">
              <a:lnSpc>
                <a:spcPct val="100000"/>
              </a:lnSpc>
              <a:spcBef>
                <a:spcPts val="1200"/>
              </a:spcBef>
              <a:spcAft>
                <a:spcPts val="0"/>
              </a:spcAft>
              <a:buClr>
                <a:schemeClr val="dk1"/>
              </a:buClr>
              <a:buSzPts val="2400"/>
              <a:buFont typeface="Tahoma"/>
              <a:buNone/>
            </a:pPr>
            <a:r>
              <a:rPr b="0" i="1" lang="en-US" sz="2400" u="none">
                <a:solidFill>
                  <a:schemeClr val="dk1"/>
                </a:solidFill>
                <a:latin typeface="Tahoma"/>
                <a:ea typeface="Tahoma"/>
                <a:cs typeface="Tahoma"/>
                <a:sym typeface="Tahoma"/>
              </a:rPr>
              <a:t>“</a:t>
            </a:r>
            <a:r>
              <a:rPr b="0" i="1" lang="en-US" sz="1600" u="none">
                <a:solidFill>
                  <a:schemeClr val="dk1"/>
                </a:solidFill>
                <a:latin typeface="Tahoma"/>
                <a:ea typeface="Tahoma"/>
                <a:cs typeface="Tahoma"/>
                <a:sym typeface="Tahoma"/>
              </a:rPr>
              <a:t>J Rothfeder “It’s Late, Costly, and Incompetent - But Try Firing a Computer System”Bussines Week Nov 7 1998, pp 164-165.</a:t>
            </a:r>
            <a:endParaRPr/>
          </a:p>
        </p:txBody>
      </p:sp>
      <p:sp>
        <p:nvSpPr>
          <p:cNvPr id="119" name="Google Shape;119;p3"/>
          <p:cNvSpPr txBox="1"/>
          <p:nvPr/>
        </p:nvSpPr>
        <p:spPr>
          <a:xfrm>
            <a:off x="323850" y="3644900"/>
            <a:ext cx="5688012" cy="228282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 El análisis postmorten indica que los </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problemas podrían haber sido</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evitados o reducidos si se hubiera </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tenido una preocupación temprana </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por identificar y resolver elementos </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de Alto Riesgo</a:t>
            </a:r>
            <a:endParaRPr/>
          </a:p>
        </p:txBody>
      </p:sp>
      <p:pic>
        <p:nvPicPr>
          <p:cNvPr id="120" name="Google Shape;120;p3"/>
          <p:cNvPicPr preferRelativeResize="0"/>
          <p:nvPr>
            <p:ph idx="1" type="body"/>
          </p:nvPr>
        </p:nvPicPr>
        <p:blipFill rotWithShape="1">
          <a:blip r:embed="rId3">
            <a:alphaModFix/>
          </a:blip>
          <a:srcRect b="0" l="0" r="0" t="0"/>
          <a:stretch/>
        </p:blipFill>
        <p:spPr>
          <a:xfrm>
            <a:off x="5651500" y="3778250"/>
            <a:ext cx="2932112" cy="2654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30"/>
          <p:cNvSpPr txBox="1"/>
          <p:nvPr>
            <p:ph type="title"/>
          </p:nvPr>
        </p:nvSpPr>
        <p:spPr>
          <a:xfrm>
            <a:off x="0" y="260350"/>
            <a:ext cx="9144000" cy="7445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Identificación de riesgos</a:t>
            </a:r>
            <a:endParaRPr/>
          </a:p>
        </p:txBody>
      </p:sp>
      <p:sp>
        <p:nvSpPr>
          <p:cNvPr id="345" name="Google Shape;345;p30"/>
          <p:cNvSpPr txBox="1"/>
          <p:nvPr>
            <p:ph idx="1" type="body"/>
          </p:nvPr>
        </p:nvSpPr>
        <p:spPr>
          <a:xfrm>
            <a:off x="34925" y="981075"/>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Riesgos tecnológicos</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Se trata de una tecnología nueva en la organización</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Se requieren nuevos algoritmos o tecnología de I/O</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Se debe interactuar con hardware nuevo</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Se debe interactuar con software que no ha sido probado</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Se debe interactuar con una base de datos cuya funcionalidad y rendimiento no ha sido probada</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Es requerida una interfaz de usuario especializada</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Se necesitan componentes de programa radicalmente diferentes a los hasta ahora desarrollados</a:t>
            </a:r>
            <a:endParaRPr/>
          </a:p>
        </p:txBody>
      </p:sp>
      <p:sp>
        <p:nvSpPr>
          <p:cNvPr id="346" name="Google Shape;346;p30"/>
          <p:cNvSpPr txBox="1"/>
          <p:nvPr/>
        </p:nvSpPr>
        <p:spPr>
          <a:xfrm>
            <a:off x="6227762" y="5006975"/>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tipo de cliente</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la definición del proceso de </a:t>
            </a:r>
            <a:br>
              <a:rPr b="0" i="0" lang="en-US" sz="1000" u="none">
                <a:solidFill>
                  <a:schemeClr val="dk1"/>
                </a:solidFill>
                <a:latin typeface="Arial"/>
                <a:ea typeface="Arial"/>
                <a:cs typeface="Arial"/>
                <a:sym typeface="Arial"/>
              </a:rPr>
            </a:br>
            <a:r>
              <a:rPr b="0" i="0" lang="en-US" sz="1000" u="none">
                <a:solidFill>
                  <a:schemeClr val="dk1"/>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1" i="0" lang="en-US" sz="1000" u="none">
                <a:solidFill>
                  <a:srgbClr val="993366"/>
                </a:solidFill>
                <a:latin typeface="Arial"/>
                <a:ea typeface="Arial"/>
                <a:cs typeface="Arial"/>
                <a:sym typeface="Arial"/>
              </a:rPr>
              <a:t> 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entorno de desarrollo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la experiencia y tamaño del equipo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31"/>
          <p:cNvSpPr txBox="1"/>
          <p:nvPr>
            <p:ph type="title"/>
          </p:nvPr>
        </p:nvSpPr>
        <p:spPr>
          <a:xfrm>
            <a:off x="0" y="333375"/>
            <a:ext cx="9144000" cy="7445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Identificación de riesgos</a:t>
            </a:r>
            <a:endParaRPr/>
          </a:p>
        </p:txBody>
      </p:sp>
      <p:sp>
        <p:nvSpPr>
          <p:cNvPr id="353" name="Google Shape;353;p31"/>
          <p:cNvSpPr txBox="1"/>
          <p:nvPr>
            <p:ph idx="1" type="body"/>
          </p:nvPr>
        </p:nvSpPr>
        <p:spPr>
          <a:xfrm>
            <a:off x="107950" y="1125537"/>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Riesgos tecnológicos (cont.)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deben utilizar métodos nuevos de análisis, diseño o pruebas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deben utilizar métodos de desarrollo no habituales, tales como métodos formales, Inteligencia Artificial o redes neuronales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aplican requisitos de rendimiento especialmente estrictos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Existen dudas de que el proyecto sea realizable</a:t>
            </a:r>
            <a:endParaRPr/>
          </a:p>
        </p:txBody>
      </p:sp>
      <p:sp>
        <p:nvSpPr>
          <p:cNvPr id="354" name="Google Shape;354;p31"/>
          <p:cNvSpPr txBox="1"/>
          <p:nvPr/>
        </p:nvSpPr>
        <p:spPr>
          <a:xfrm>
            <a:off x="6227762" y="4508500"/>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tipo de cliente</a:t>
            </a:r>
            <a:endParaRPr/>
          </a:p>
          <a:p>
            <a:pPr indent="0" lvl="0" marL="0" marR="0" rtl="0" algn="l">
              <a:lnSpc>
                <a:spcPct val="100000"/>
              </a:lnSpc>
              <a:spcBef>
                <a:spcPts val="0"/>
              </a:spcBef>
              <a:spcAft>
                <a:spcPts val="0"/>
              </a:spcAft>
              <a:buClr>
                <a:schemeClr val="hlink"/>
              </a:buClr>
              <a:buFont typeface="Noto Sans Symbols"/>
              <a:buNone/>
            </a:pPr>
            <a:r>
              <a:rPr b="1" i="0" lang="en-US" sz="1000" u="none">
                <a:solidFill>
                  <a:srgbClr val="993366"/>
                </a:solidFill>
                <a:latin typeface="Arial"/>
                <a:ea typeface="Arial"/>
                <a:cs typeface="Arial"/>
                <a:sym typeface="Arial"/>
              </a:rPr>
              <a:t>Con la definición del proceso de </a:t>
            </a:r>
            <a:br>
              <a:rPr b="1" i="0" lang="en-US" sz="1000" u="none">
                <a:solidFill>
                  <a:srgbClr val="993366"/>
                </a:solidFill>
                <a:latin typeface="Arial"/>
                <a:ea typeface="Arial"/>
                <a:cs typeface="Arial"/>
                <a:sym typeface="Arial"/>
              </a:rPr>
            </a:br>
            <a:r>
              <a:rPr b="1" i="0" lang="en-US" sz="1000" u="none">
                <a:solidFill>
                  <a:srgbClr val="993366"/>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entorno de desarrollo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32"/>
          <p:cNvSpPr txBox="1"/>
          <p:nvPr>
            <p:ph type="title"/>
          </p:nvPr>
        </p:nvSpPr>
        <p:spPr>
          <a:xfrm>
            <a:off x="0" y="381000"/>
            <a:ext cx="9144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Identificación de riesgos</a:t>
            </a:r>
            <a:endParaRPr/>
          </a:p>
        </p:txBody>
      </p:sp>
      <p:sp>
        <p:nvSpPr>
          <p:cNvPr id="361" name="Google Shape;361;p32"/>
          <p:cNvSpPr txBox="1"/>
          <p:nvPr>
            <p:ph idx="1" type="body"/>
          </p:nvPr>
        </p:nvSpPr>
        <p:spPr>
          <a:xfrm>
            <a:off x="395287" y="1412875"/>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Respecto al entorno de desarrollo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Hay herramientas de gestión de proyectos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Hay herramientas de gestión del proceso de desarrollo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Hay herramientas de análisis y diseño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Hay generadores de código apropiados para la aplicación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Hay herramientas de prueba apropiadas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Hay herramientas de gestión de configuración apropiadas</a:t>
            </a:r>
            <a:endParaRPr/>
          </a:p>
        </p:txBody>
      </p:sp>
      <p:sp>
        <p:nvSpPr>
          <p:cNvPr id="362" name="Google Shape;362;p32"/>
          <p:cNvSpPr txBox="1"/>
          <p:nvPr/>
        </p:nvSpPr>
        <p:spPr>
          <a:xfrm>
            <a:off x="6227762" y="4508500"/>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tipo de cliente</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definición del proceso de </a:t>
            </a:r>
            <a:br>
              <a:rPr b="0" i="0" lang="en-US" sz="1000" u="none">
                <a:solidFill>
                  <a:schemeClr val="dk1"/>
                </a:solidFill>
                <a:latin typeface="Arial"/>
                <a:ea typeface="Arial"/>
                <a:cs typeface="Arial"/>
                <a:sym typeface="Arial"/>
              </a:rPr>
            </a:br>
            <a:r>
              <a:rPr b="0" i="0" lang="en-US" sz="1000" u="none">
                <a:solidFill>
                  <a:schemeClr val="dk1"/>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a:t>
            </a:r>
            <a:r>
              <a:rPr b="1" i="0" lang="en-US" sz="1000" u="none">
                <a:solidFill>
                  <a:srgbClr val="993366"/>
                </a:solidFill>
                <a:latin typeface="Arial"/>
                <a:ea typeface="Arial"/>
                <a:cs typeface="Arial"/>
                <a:sym typeface="Arial"/>
              </a:rPr>
              <a:t>Con el entorno de desarrollo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33"/>
          <p:cNvSpPr txBox="1"/>
          <p:nvPr>
            <p:ph type="title"/>
          </p:nvPr>
        </p:nvSpPr>
        <p:spPr>
          <a:xfrm>
            <a:off x="0" y="381000"/>
            <a:ext cx="91440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Identificación de riesgos</a:t>
            </a:r>
            <a:endParaRPr/>
          </a:p>
        </p:txBody>
      </p:sp>
      <p:sp>
        <p:nvSpPr>
          <p:cNvPr id="369" name="Google Shape;369;p33"/>
          <p:cNvSpPr txBox="1"/>
          <p:nvPr>
            <p:ph idx="1" type="body"/>
          </p:nvPr>
        </p:nvSpPr>
        <p:spPr>
          <a:xfrm>
            <a:off x="971550" y="1600200"/>
            <a:ext cx="7129462" cy="452596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Respecto al entorno de desarrollo (cont.)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hace uso de una base de datos o repositorio centralizado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Están todas las herramientas de desarrollo integradas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ha proporcionado formación a todos los miembros del equipo de desarrollo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Hay expertos a los cuales solicitar ayuda acerca de las herramientas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Hay ayuda en línea y documentación disponible</a:t>
            </a:r>
            <a:endParaRPr/>
          </a:p>
        </p:txBody>
      </p:sp>
      <p:sp>
        <p:nvSpPr>
          <p:cNvPr id="370" name="Google Shape;370;p33"/>
          <p:cNvSpPr txBox="1"/>
          <p:nvPr/>
        </p:nvSpPr>
        <p:spPr>
          <a:xfrm>
            <a:off x="6227762" y="4508500"/>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el tipo de cliente</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definición del proceso de </a:t>
            </a:r>
            <a:br>
              <a:rPr b="0" i="0" lang="en-US" sz="1000" u="none">
                <a:solidFill>
                  <a:schemeClr val="dk1"/>
                </a:solidFill>
                <a:latin typeface="Arial"/>
                <a:ea typeface="Arial"/>
                <a:cs typeface="Arial"/>
                <a:sym typeface="Arial"/>
              </a:rPr>
            </a:br>
            <a:r>
              <a:rPr b="0" i="0" lang="en-US" sz="1000" u="none">
                <a:solidFill>
                  <a:schemeClr val="dk1"/>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a:t>
            </a:r>
            <a:r>
              <a:rPr b="1" i="0" lang="en-US" sz="1000" u="none">
                <a:solidFill>
                  <a:srgbClr val="993366"/>
                </a:solidFill>
                <a:latin typeface="Arial"/>
                <a:ea typeface="Arial"/>
                <a:cs typeface="Arial"/>
                <a:sym typeface="Arial"/>
              </a:rPr>
              <a:t>Con el entorno de desarrollo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Con la experiencia y tamaño del equipo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34"/>
          <p:cNvSpPr txBox="1"/>
          <p:nvPr>
            <p:ph type="title"/>
          </p:nvPr>
        </p:nvSpPr>
        <p:spPr>
          <a:xfrm>
            <a:off x="36512" y="260350"/>
            <a:ext cx="9144000" cy="88741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Identificación de riesgos</a:t>
            </a:r>
            <a:endParaRPr/>
          </a:p>
        </p:txBody>
      </p:sp>
      <p:sp>
        <p:nvSpPr>
          <p:cNvPr id="377" name="Google Shape;377;p34"/>
          <p:cNvSpPr txBox="1"/>
          <p:nvPr>
            <p:ph idx="1" type="body"/>
          </p:nvPr>
        </p:nvSpPr>
        <p:spPr>
          <a:xfrm>
            <a:off x="250825" y="1125537"/>
            <a:ext cx="8027987" cy="48958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Asociados al equipo y la experiencia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 el mejor personal disponible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Tienen los miembros las técnicas apropiadas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Hay suficiente gente disponible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Está el personal comprometido en toda la duración del proyecto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Habrá parte del personal dedicado solamente en parte al proyecto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Tiene el personal las expectativas correctas del trabajo</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Tiene el personal la necesaria formación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Puede la rotación del personal perjudicar el proceso de desarrollo</a:t>
            </a:r>
            <a:endParaRPr/>
          </a:p>
        </p:txBody>
      </p:sp>
      <p:sp>
        <p:nvSpPr>
          <p:cNvPr id="378" name="Google Shape;378;p34"/>
          <p:cNvSpPr txBox="1"/>
          <p:nvPr/>
        </p:nvSpPr>
        <p:spPr>
          <a:xfrm>
            <a:off x="6156325" y="4789487"/>
            <a:ext cx="2733675" cy="1735137"/>
          </a:xfrm>
          <a:prstGeom prst="rect">
            <a:avLst/>
          </a:prstGeom>
          <a:noFill/>
          <a:ln>
            <a:noFill/>
          </a:ln>
        </p:spPr>
        <p:txBody>
          <a:bodyPr anchorCtr="0" anchor="t" bIns="46025" lIns="92075" spcFirstLastPara="1" rIns="92075" wrap="square" tIns="46025">
            <a:noAutofit/>
          </a:bodyPr>
          <a:lstStyle/>
          <a:p>
            <a:pPr indent="-6350" lvl="0" marL="0" marR="0" rtl="0" algn="l">
              <a:lnSpc>
                <a:spcPct val="100000"/>
              </a:lnSpc>
              <a:spcBef>
                <a:spcPts val="0"/>
              </a:spcBef>
              <a:spcAft>
                <a:spcPts val="0"/>
              </a:spcAft>
              <a:buClr>
                <a:schemeClr val="dk1"/>
              </a:buClr>
              <a:buSzPts val="100"/>
              <a:buFont typeface="Arial"/>
              <a:buChar char="•"/>
            </a:pPr>
            <a:r>
              <a:rPr b="1" i="0" lang="en-US" sz="1400" u="none">
                <a:solidFill>
                  <a:schemeClr val="dk2"/>
                </a:solidFill>
                <a:latin typeface="Arial"/>
                <a:ea typeface="Arial"/>
                <a:cs typeface="Arial"/>
                <a:sym typeface="Arial"/>
              </a:rPr>
              <a:t> Categorías</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Relacionados con el tamaño del producto</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impacto en la organización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tipo de cliente</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la definición del proceso de </a:t>
            </a:r>
            <a:br>
              <a:rPr b="0" i="0" lang="en-US" sz="1000" u="none">
                <a:solidFill>
                  <a:schemeClr val="dk1"/>
                </a:solidFill>
                <a:latin typeface="Arial"/>
                <a:ea typeface="Arial"/>
                <a:cs typeface="Arial"/>
                <a:sym typeface="Arial"/>
              </a:rPr>
            </a:br>
            <a:r>
              <a:rPr b="0" i="0" lang="en-US" sz="1000" u="none">
                <a:solidFill>
                  <a:schemeClr val="dk1"/>
                </a:solidFill>
                <a:latin typeface="Arial"/>
                <a:ea typeface="Arial"/>
                <a:cs typeface="Arial"/>
                <a:sym typeface="Arial"/>
              </a:rPr>
              <a:t>  producción</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la tecnología</a:t>
            </a:r>
            <a:endParaRPr/>
          </a:p>
          <a:p>
            <a:pPr indent="0" lvl="0" marL="0" marR="0" rtl="0" algn="l">
              <a:lnSpc>
                <a:spcPct val="100000"/>
              </a:lnSpc>
              <a:spcBef>
                <a:spcPts val="0"/>
              </a:spcBef>
              <a:spcAft>
                <a:spcPts val="0"/>
              </a:spcAft>
              <a:buClr>
                <a:schemeClr val="hlink"/>
              </a:buClr>
              <a:buFont typeface="Noto Sans Symbols"/>
              <a:buNone/>
            </a:pPr>
            <a:r>
              <a:rPr b="0" i="0" lang="en-US" sz="1000" u="none">
                <a:solidFill>
                  <a:schemeClr val="dk1"/>
                </a:solidFill>
                <a:latin typeface="Arial"/>
                <a:ea typeface="Arial"/>
                <a:cs typeface="Arial"/>
                <a:sym typeface="Arial"/>
              </a:rPr>
              <a:t> Con el entorno de desarrollo</a:t>
            </a:r>
            <a:endParaRPr/>
          </a:p>
          <a:p>
            <a:pPr indent="0" lvl="0" marL="0" marR="0" rtl="0" algn="l">
              <a:lnSpc>
                <a:spcPct val="100000"/>
              </a:lnSpc>
              <a:spcBef>
                <a:spcPts val="0"/>
              </a:spcBef>
              <a:spcAft>
                <a:spcPts val="0"/>
              </a:spcAft>
              <a:buClr>
                <a:schemeClr val="hlink"/>
              </a:buClr>
              <a:buFont typeface="Noto Sans Symbols"/>
              <a:buNone/>
            </a:pPr>
            <a:r>
              <a:rPr b="1" i="0" lang="en-US" sz="1000" u="none">
                <a:solidFill>
                  <a:srgbClr val="993366"/>
                </a:solidFill>
                <a:latin typeface="Arial"/>
                <a:ea typeface="Arial"/>
                <a:cs typeface="Arial"/>
                <a:sym typeface="Arial"/>
              </a:rPr>
              <a:t> Con la experiencia y tamaño del equipo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35"/>
          <p:cNvSpPr txBox="1"/>
          <p:nvPr>
            <p:ph type="title"/>
          </p:nvPr>
        </p:nvSpPr>
        <p:spPr>
          <a:xfrm>
            <a:off x="0" y="620712"/>
            <a:ext cx="9144000" cy="9032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Recomendaciones a la hora de identificar riesgos</a:t>
            </a:r>
            <a:endParaRPr/>
          </a:p>
        </p:txBody>
      </p:sp>
      <p:sp>
        <p:nvSpPr>
          <p:cNvPr id="385" name="Google Shape;385;p35"/>
          <p:cNvSpPr txBox="1"/>
          <p:nvPr>
            <p:ph idx="1" type="body"/>
          </p:nvPr>
        </p:nvSpPr>
        <p:spPr>
          <a:xfrm>
            <a:off x="576262" y="1628775"/>
            <a:ext cx="8316912" cy="4895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Para proyectos pequeños: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Brainstroming recorriendo la lista estándar de riesgos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Debería tomar “minutos”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Para proyectos grandes, medianos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Análisis acerca de que podría suceder en el proyecto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Examinar la lista de factores para este tipo de proyectos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Puede tomar horas o días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36"/>
          <p:cNvSpPr txBox="1"/>
          <p:nvPr>
            <p:ph idx="1" type="body"/>
          </p:nvPr>
        </p:nvSpPr>
        <p:spPr>
          <a:xfrm>
            <a:off x="2051050" y="1557337"/>
            <a:ext cx="7092950" cy="4895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Tiempo para revisar la lista de riesgos: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Depende del tamaño de la lista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Del tamaño del equipo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Del número de sesiones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 la experiencia previa</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Participantes: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El equipo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El cliente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Proveedores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Sponsors</a:t>
            </a:r>
            <a:endParaRPr/>
          </a:p>
        </p:txBody>
      </p:sp>
      <p:sp>
        <p:nvSpPr>
          <p:cNvPr id="392" name="Google Shape;392;p36"/>
          <p:cNvSpPr txBox="1"/>
          <p:nvPr>
            <p:ph type="title"/>
          </p:nvPr>
        </p:nvSpPr>
        <p:spPr>
          <a:xfrm>
            <a:off x="0" y="620712"/>
            <a:ext cx="9144000" cy="9032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Recomendaciones a la hora de identificar riesgos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37"/>
          <p:cNvSpPr txBox="1"/>
          <p:nvPr>
            <p:ph idx="1" type="body"/>
          </p:nvPr>
        </p:nvSpPr>
        <p:spPr>
          <a:xfrm>
            <a:off x="611187" y="1484312"/>
            <a:ext cx="7885112" cy="4852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Alcanzando consenso…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No dejarse llevar solo por la opinión del personal senior o de mayor liderazgo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Basarlo en evidencia</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Dos problemas: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Identificación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Cuantificación</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2"/>
              </a:buClr>
              <a:buSzPts val="2800"/>
              <a:buFont typeface="Arial"/>
              <a:buChar char="•"/>
            </a:pPr>
            <a:r>
              <a:rPr b="1" i="0" lang="en-US" sz="2800" u="none">
                <a:solidFill>
                  <a:schemeClr val="dk2"/>
                </a:solidFill>
                <a:latin typeface="Arial"/>
                <a:ea typeface="Arial"/>
                <a:cs typeface="Arial"/>
                <a:sym typeface="Arial"/>
              </a:rPr>
              <a:t>¿ Cómo escribir un riesgo?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Si &lt;condición&gt; entonces &lt;consecuencia tangible&gt;</a:t>
            </a:r>
            <a:endParaRPr/>
          </a:p>
        </p:txBody>
      </p:sp>
      <p:sp>
        <p:nvSpPr>
          <p:cNvPr id="399" name="Google Shape;399;p37"/>
          <p:cNvSpPr txBox="1"/>
          <p:nvPr>
            <p:ph type="title"/>
          </p:nvPr>
        </p:nvSpPr>
        <p:spPr>
          <a:xfrm>
            <a:off x="0" y="620712"/>
            <a:ext cx="9144000" cy="9032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Recomendaciones a la hora de identificar riesgos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38"/>
          <p:cNvSpPr txBox="1"/>
          <p:nvPr>
            <p:ph type="title"/>
          </p:nvPr>
        </p:nvSpPr>
        <p:spPr>
          <a:xfrm>
            <a:off x="827087" y="620712"/>
            <a:ext cx="7772400" cy="9543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rgbClr val="333399"/>
              </a:buClr>
              <a:buSzPts val="2800"/>
              <a:buFont typeface="Trebuchet MS"/>
              <a:buNone/>
            </a:pPr>
            <a:r>
              <a:rPr b="0" i="0" lang="en-US" sz="2800" u="none">
                <a:solidFill>
                  <a:srgbClr val="333399"/>
                </a:solidFill>
                <a:latin typeface="Trebuchet MS"/>
                <a:ea typeface="Trebuchet MS"/>
                <a:cs typeface="Trebuchet MS"/>
                <a:sym typeface="Trebuchet MS"/>
              </a:rPr>
              <a:t>Características de una Buena declaración de Riesgos	</a:t>
            </a:r>
            <a:endParaRPr/>
          </a:p>
        </p:txBody>
      </p:sp>
      <p:sp>
        <p:nvSpPr>
          <p:cNvPr id="406" name="Google Shape;406;p38"/>
          <p:cNvSpPr txBox="1"/>
          <p:nvPr>
            <p:ph idx="1" type="body"/>
          </p:nvPr>
        </p:nvSpPr>
        <p:spPr>
          <a:xfrm>
            <a:off x="838200" y="1676400"/>
            <a:ext cx="7848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Condiciones específicas, fáciles de entender. </a:t>
            </a:r>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Consecuencias específicas, que se puedan medir. </a:t>
            </a:r>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Detalle claramente cada uno de las actividades relacionadas al riesgo, esto describe prácticamente el plan de acción.</a:t>
            </a:r>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Gestione los riesgos, no las tareas del proyecto que todavía no se han hecho.</a:t>
            </a:r>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Trate los problemas potenciales, no los problemas actuales.</a:t>
            </a:r>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Tenga en cuenta que los Riesgos son posibles acontecimientos futuros.</a:t>
            </a:r>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Maneje problemas actuales de otra manera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39"/>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Análisis - Cuantificación</a:t>
            </a:r>
            <a:endParaRPr/>
          </a:p>
        </p:txBody>
      </p:sp>
      <p:sp>
        <p:nvSpPr>
          <p:cNvPr id="413" name="Google Shape;413;p39"/>
          <p:cNvSpPr txBox="1"/>
          <p:nvPr>
            <p:ph idx="1" type="body"/>
          </p:nvPr>
        </p:nvSpPr>
        <p:spPr>
          <a:xfrm>
            <a:off x="311700" y="1639833"/>
            <a:ext cx="8520600" cy="445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Probabilidad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0 – 1: Puede haber un mapeo entre percepciones como “es muy probable” y una probabilidad dada</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Consecuencia o Impacto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Puede medirse en Horas hombre, días de retraso, pesos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Generalizando, un número 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4"/>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Motivación</a:t>
            </a:r>
            <a:endParaRPr/>
          </a:p>
        </p:txBody>
      </p:sp>
      <p:sp>
        <p:nvSpPr>
          <p:cNvPr id="127" name="Google Shape;127;p4"/>
          <p:cNvSpPr txBox="1"/>
          <p:nvPr/>
        </p:nvSpPr>
        <p:spPr>
          <a:xfrm>
            <a:off x="750925" y="1805600"/>
            <a:ext cx="4876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Entusiasmo por nuevas capacidades de Software</a:t>
            </a:r>
            <a:endParaRPr/>
          </a:p>
        </p:txBody>
      </p:sp>
      <p:sp>
        <p:nvSpPr>
          <p:cNvPr id="128" name="Google Shape;128;p4"/>
          <p:cNvSpPr txBox="1"/>
          <p:nvPr/>
        </p:nvSpPr>
        <p:spPr>
          <a:xfrm>
            <a:off x="2286000" y="2971800"/>
            <a:ext cx="4343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Controlado por:</a:t>
            </a:r>
            <a:endParaRPr/>
          </a:p>
        </p:txBody>
      </p:sp>
      <p:grpSp>
        <p:nvGrpSpPr>
          <p:cNvPr id="129" name="Google Shape;129;p4"/>
          <p:cNvGrpSpPr/>
          <p:nvPr/>
        </p:nvGrpSpPr>
        <p:grpSpPr>
          <a:xfrm>
            <a:off x="1905000" y="3657600"/>
            <a:ext cx="6037262" cy="1216025"/>
            <a:chOff x="1584" y="2640"/>
            <a:chExt cx="3802" cy="765"/>
          </a:xfrm>
        </p:grpSpPr>
        <p:sp>
          <p:nvSpPr>
            <p:cNvPr id="130" name="Google Shape;130;p4"/>
            <p:cNvSpPr txBox="1"/>
            <p:nvPr/>
          </p:nvSpPr>
          <p:spPr>
            <a:xfrm>
              <a:off x="2256" y="2880"/>
              <a:ext cx="3130" cy="5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Identificación y Resolución de elementos de Alto Riesgo</a:t>
              </a:r>
              <a:endParaRPr/>
            </a:p>
          </p:txBody>
        </p:sp>
        <p:sp>
          <p:nvSpPr>
            <p:cNvPr id="131" name="Google Shape;131;p4"/>
            <p:cNvSpPr/>
            <p:nvPr/>
          </p:nvSpPr>
          <p:spPr>
            <a:xfrm>
              <a:off x="1584" y="2640"/>
              <a:ext cx="462" cy="765"/>
            </a:xfrm>
            <a:prstGeom prst="curvedRightArrow">
              <a:avLst>
                <a:gd fmla="val 25000" name="adj1"/>
                <a:gd fmla="val 50000" name="adj2"/>
                <a:gd fmla="val 25000" name="adj3"/>
              </a:avLst>
            </a:prstGeom>
            <a:solidFill>
              <a:schemeClr val="accent1"/>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pic>
        <p:nvPicPr>
          <p:cNvPr id="132" name="Google Shape;132;p4"/>
          <p:cNvPicPr preferRelativeResize="0"/>
          <p:nvPr>
            <p:ph idx="4294967295" type="body"/>
          </p:nvPr>
        </p:nvPicPr>
        <p:blipFill rotWithShape="1">
          <a:blip r:embed="rId3">
            <a:alphaModFix/>
          </a:blip>
          <a:srcRect b="0" l="0" r="0" t="0"/>
          <a:stretch/>
        </p:blipFill>
        <p:spPr>
          <a:xfrm>
            <a:off x="6372225" y="2101850"/>
            <a:ext cx="1604962" cy="145256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40"/>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Percepción de Probabilidad</a:t>
            </a:r>
            <a:endParaRPr/>
          </a:p>
        </p:txBody>
      </p:sp>
      <p:sp>
        <p:nvSpPr>
          <p:cNvPr id="420" name="Google Shape;420;p40"/>
          <p:cNvSpPr txBox="1"/>
          <p:nvPr/>
        </p:nvSpPr>
        <p:spPr>
          <a:xfrm>
            <a:off x="620712" y="2076450"/>
            <a:ext cx="1611312" cy="3495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Casi certeza</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Altamente probable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Buenas chances</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Bastante probable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Esperable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Probable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Creemos que si</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Mas chances que si </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Dudosamente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Improbable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Raro</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Pocas chances</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Muy Pocas chances</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Casi sin chances</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Muy improbable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No es probable</a:t>
            </a:r>
            <a:endParaRPr/>
          </a:p>
        </p:txBody>
      </p:sp>
      <p:cxnSp>
        <p:nvCxnSpPr>
          <p:cNvPr id="421" name="Google Shape;421;p40"/>
          <p:cNvCxnSpPr/>
          <p:nvPr/>
        </p:nvCxnSpPr>
        <p:spPr>
          <a:xfrm>
            <a:off x="2357437" y="5502275"/>
            <a:ext cx="4017962" cy="1587"/>
          </a:xfrm>
          <a:prstGeom prst="straightConnector1">
            <a:avLst/>
          </a:prstGeom>
          <a:noFill/>
          <a:ln cap="flat" cmpd="sng" w="31750">
            <a:solidFill>
              <a:srgbClr val="000080"/>
            </a:solidFill>
            <a:prstDash val="solid"/>
            <a:miter lim="800000"/>
            <a:headEnd len="med" w="med" type="none"/>
            <a:tailEnd len="med" w="med" type="triangle"/>
          </a:ln>
        </p:spPr>
      </p:cxnSp>
      <p:cxnSp>
        <p:nvCxnSpPr>
          <p:cNvPr id="422" name="Google Shape;422;p40"/>
          <p:cNvCxnSpPr/>
          <p:nvPr/>
        </p:nvCxnSpPr>
        <p:spPr>
          <a:xfrm rot="10800000">
            <a:off x="2341562" y="1776412"/>
            <a:ext cx="0" cy="3709987"/>
          </a:xfrm>
          <a:prstGeom prst="straightConnector1">
            <a:avLst/>
          </a:prstGeom>
          <a:noFill/>
          <a:ln cap="flat" cmpd="sng" w="31750">
            <a:solidFill>
              <a:srgbClr val="000080"/>
            </a:solidFill>
            <a:prstDash val="solid"/>
            <a:miter lim="800000"/>
            <a:headEnd len="med" w="med" type="none"/>
            <a:tailEnd len="med" w="med" type="triangle"/>
          </a:ln>
        </p:spPr>
      </p:cxnSp>
      <p:cxnSp>
        <p:nvCxnSpPr>
          <p:cNvPr id="423" name="Google Shape;423;p40"/>
          <p:cNvCxnSpPr/>
          <p:nvPr/>
        </p:nvCxnSpPr>
        <p:spPr>
          <a:xfrm flipH="1" rot="10800000">
            <a:off x="2333625" y="2255837"/>
            <a:ext cx="3419475" cy="3254375"/>
          </a:xfrm>
          <a:prstGeom prst="straightConnector1">
            <a:avLst/>
          </a:prstGeom>
          <a:noFill/>
          <a:ln cap="flat" cmpd="sng" w="25400">
            <a:solidFill>
              <a:schemeClr val="dk1"/>
            </a:solidFill>
            <a:prstDash val="solid"/>
            <a:miter lim="800000"/>
            <a:headEnd len="med" w="med" type="none"/>
            <a:tailEnd len="med" w="med" type="triangle"/>
          </a:ln>
        </p:spPr>
      </p:cxnSp>
      <p:cxnSp>
        <p:nvCxnSpPr>
          <p:cNvPr id="424" name="Google Shape;424;p40"/>
          <p:cNvCxnSpPr/>
          <p:nvPr/>
        </p:nvCxnSpPr>
        <p:spPr>
          <a:xfrm>
            <a:off x="2341562" y="3700462"/>
            <a:ext cx="1906587" cy="0"/>
          </a:xfrm>
          <a:prstGeom prst="straightConnector1">
            <a:avLst/>
          </a:prstGeom>
          <a:noFill/>
          <a:ln cap="flat" cmpd="sng" w="15875">
            <a:solidFill>
              <a:schemeClr val="lt2"/>
            </a:solidFill>
            <a:prstDash val="solid"/>
            <a:miter lim="800000"/>
            <a:headEnd len="med" w="med" type="none"/>
            <a:tailEnd len="med" w="med" type="none"/>
          </a:ln>
        </p:spPr>
      </p:cxnSp>
      <p:cxnSp>
        <p:nvCxnSpPr>
          <p:cNvPr id="425" name="Google Shape;425;p40"/>
          <p:cNvCxnSpPr/>
          <p:nvPr/>
        </p:nvCxnSpPr>
        <p:spPr>
          <a:xfrm>
            <a:off x="4246562" y="3725862"/>
            <a:ext cx="0" cy="1768475"/>
          </a:xfrm>
          <a:prstGeom prst="straightConnector1">
            <a:avLst/>
          </a:prstGeom>
          <a:noFill/>
          <a:ln cap="flat" cmpd="sng" w="15875">
            <a:solidFill>
              <a:schemeClr val="lt2"/>
            </a:solidFill>
            <a:prstDash val="solid"/>
            <a:miter lim="800000"/>
            <a:headEnd len="med" w="med" type="none"/>
            <a:tailEnd len="med" w="med" type="none"/>
          </a:ln>
        </p:spPr>
      </p:cxnSp>
      <p:sp>
        <p:nvSpPr>
          <p:cNvPr id="426" name="Google Shape;426;p40"/>
          <p:cNvSpPr txBox="1"/>
          <p:nvPr/>
        </p:nvSpPr>
        <p:spPr>
          <a:xfrm>
            <a:off x="2214562" y="5708650"/>
            <a:ext cx="4648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0     .1    .2    .3    .4    .5    .6    .7    .8    .9    1.0</a:t>
            </a:r>
            <a:endParaRPr/>
          </a:p>
        </p:txBody>
      </p:sp>
      <p:sp>
        <p:nvSpPr>
          <p:cNvPr id="427" name="Google Shape;427;p40"/>
          <p:cNvSpPr txBox="1"/>
          <p:nvPr/>
        </p:nvSpPr>
        <p:spPr>
          <a:xfrm>
            <a:off x="146050" y="6408737"/>
            <a:ext cx="89979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Adaptado de </a:t>
            </a:r>
            <a:r>
              <a:rPr b="0" i="1" lang="en-US" sz="1400" u="none">
                <a:solidFill>
                  <a:schemeClr val="dk1"/>
                </a:solidFill>
                <a:latin typeface="Times New Roman"/>
                <a:ea typeface="Times New Roman"/>
                <a:cs typeface="Times New Roman"/>
                <a:sym typeface="Times New Roman"/>
              </a:rPr>
              <a:t>Managing Risk: Methods for Software Systems Development </a:t>
            </a:r>
            <a:r>
              <a:rPr b="0" i="0" lang="en-US" sz="1400" u="none">
                <a:solidFill>
                  <a:schemeClr val="dk1"/>
                </a:solidFill>
                <a:latin typeface="Times New Roman"/>
                <a:ea typeface="Times New Roman"/>
                <a:cs typeface="Times New Roman"/>
                <a:sym typeface="Times New Roman"/>
              </a:rPr>
              <a:t>by Elaine M. Hall, Addison-Wesley 1998</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p41"/>
          <p:cNvSpPr txBox="1"/>
          <p:nvPr>
            <p:ph type="title"/>
          </p:nvPr>
        </p:nvSpPr>
        <p:spPr>
          <a:xfrm>
            <a:off x="311700" y="546667"/>
            <a:ext cx="8520600" cy="810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Percepción del Impacto</a:t>
            </a:r>
            <a:endParaRPr/>
          </a:p>
        </p:txBody>
      </p:sp>
      <p:sp>
        <p:nvSpPr>
          <p:cNvPr id="434" name="Google Shape;434;p41"/>
          <p:cNvSpPr txBox="1"/>
          <p:nvPr>
            <p:ph idx="1" type="body"/>
          </p:nvPr>
        </p:nvSpPr>
        <p:spPr>
          <a:xfrm>
            <a:off x="311700" y="1639833"/>
            <a:ext cx="8520600" cy="445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Factores que definen el impacto de la ocurrencia de un riesgo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Alcance del mismo: cuán serio y cuánto del proyecto se ve afectado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Temporalización de los efectos, cuándo y por cuánto tiempo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9" name="Shape 439"/>
        <p:cNvGrpSpPr/>
        <p:nvPr/>
      </p:nvGrpSpPr>
      <p:grpSpPr>
        <a:xfrm>
          <a:off x="0" y="0"/>
          <a:ext cx="0" cy="0"/>
          <a:chOff x="0" y="0"/>
          <a:chExt cx="0" cy="0"/>
        </a:xfrm>
      </p:grpSpPr>
      <p:sp>
        <p:nvSpPr>
          <p:cNvPr id="440" name="Google Shape;440;p42"/>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Por qué cuantificar?</a:t>
            </a:r>
            <a:endParaRPr/>
          </a:p>
        </p:txBody>
      </p:sp>
      <p:sp>
        <p:nvSpPr>
          <p:cNvPr id="441" name="Google Shape;441;p42"/>
          <p:cNvSpPr txBox="1"/>
          <p:nvPr>
            <p:ph idx="1" type="body"/>
          </p:nvPr>
        </p:nvSpPr>
        <p:spPr>
          <a:xfrm>
            <a:off x="685800" y="1773237"/>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Mas objetividad en la discusión de soluciones</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Retroalimentación acerca de los riesgos que no identificamos</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Retroalimentación sobre el impacto en los riesgos que identificamos</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Prioridades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6" name="Shape 446"/>
        <p:cNvGrpSpPr/>
        <p:nvPr/>
      </p:nvGrpSpPr>
      <p:grpSpPr>
        <a:xfrm>
          <a:off x="0" y="0"/>
          <a:ext cx="0" cy="0"/>
          <a:chOff x="0" y="0"/>
          <a:chExt cx="0" cy="0"/>
        </a:xfrm>
      </p:grpSpPr>
      <p:sp>
        <p:nvSpPr>
          <p:cNvPr id="447" name="Google Shape;447;p43"/>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Ejercicio</a:t>
            </a:r>
            <a:endParaRPr/>
          </a:p>
        </p:txBody>
      </p:sp>
      <p:sp>
        <p:nvSpPr>
          <p:cNvPr id="448" name="Google Shape;448;p43"/>
          <p:cNvSpPr txBox="1"/>
          <p:nvPr>
            <p:ph idx="4294967295" type="body"/>
          </p:nvPr>
        </p:nvSpPr>
        <p:spPr>
          <a:xfrm>
            <a:off x="685800" y="1981200"/>
            <a:ext cx="4318000" cy="3895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Identificar riesgos …!!!</a:t>
            </a:r>
            <a:endParaRPr/>
          </a:p>
          <a:p>
            <a:pPr indent="-285750" lvl="1" marL="742950" marR="0" rtl="0" algn="l">
              <a:lnSpc>
                <a:spcPct val="100000"/>
              </a:lnSpc>
              <a:spcBef>
                <a:spcPts val="400"/>
              </a:spcBef>
              <a:spcAft>
                <a:spcPts val="0"/>
              </a:spcAft>
              <a:buClr>
                <a:schemeClr val="dk2"/>
              </a:buClr>
              <a:buSzPts val="2000"/>
              <a:buFont typeface="Noto Sans Symbols"/>
              <a:buAutoNum type="arabicPeriod"/>
            </a:pPr>
            <a:r>
              <a:rPr b="0" i="0" lang="en-US" sz="2000" u="none" cap="none" strike="noStrike">
                <a:solidFill>
                  <a:schemeClr val="dk1"/>
                </a:solidFill>
                <a:latin typeface="Arial"/>
                <a:ea typeface="Arial"/>
                <a:cs typeface="Arial"/>
                <a:sym typeface="Arial"/>
              </a:rPr>
              <a:t>De proceso, con alta probabilidad y alto impacto</a:t>
            </a:r>
            <a:endParaRPr/>
          </a:p>
          <a:p>
            <a:pPr indent="-285750" lvl="1" marL="742950" marR="0" rtl="0" algn="l">
              <a:lnSpc>
                <a:spcPct val="100000"/>
              </a:lnSpc>
              <a:spcBef>
                <a:spcPts val="400"/>
              </a:spcBef>
              <a:spcAft>
                <a:spcPts val="0"/>
              </a:spcAft>
              <a:buClr>
                <a:schemeClr val="dk2"/>
              </a:buClr>
              <a:buSzPts val="2000"/>
              <a:buFont typeface="Noto Sans Symbols"/>
              <a:buAutoNum type="arabicPeriod"/>
            </a:pPr>
            <a:r>
              <a:rPr b="0" i="0" lang="en-US" sz="2000" u="none" cap="none" strike="noStrike">
                <a:solidFill>
                  <a:schemeClr val="dk1"/>
                </a:solidFill>
                <a:latin typeface="Arial"/>
                <a:ea typeface="Arial"/>
                <a:cs typeface="Arial"/>
                <a:sym typeface="Arial"/>
              </a:rPr>
              <a:t>De producto, con alta probabilidad y bajo impacto</a:t>
            </a:r>
            <a:endParaRPr/>
          </a:p>
          <a:p>
            <a:pPr indent="-285750" lvl="1" marL="742950" marR="0" rtl="0" algn="l">
              <a:lnSpc>
                <a:spcPct val="100000"/>
              </a:lnSpc>
              <a:spcBef>
                <a:spcPts val="400"/>
              </a:spcBef>
              <a:spcAft>
                <a:spcPts val="0"/>
              </a:spcAft>
              <a:buClr>
                <a:schemeClr val="dk2"/>
              </a:buClr>
              <a:buSzPts val="2000"/>
              <a:buFont typeface="Noto Sans Symbols"/>
              <a:buAutoNum type="arabicPeriod"/>
            </a:pPr>
            <a:r>
              <a:rPr b="0" i="0" lang="en-US" sz="2000" u="none" cap="none" strike="noStrike">
                <a:solidFill>
                  <a:schemeClr val="dk1"/>
                </a:solidFill>
                <a:latin typeface="Arial"/>
                <a:ea typeface="Arial"/>
                <a:cs typeface="Arial"/>
                <a:sym typeface="Arial"/>
              </a:rPr>
              <a:t>Del cliente, con baja probabilidad y alto impacto</a:t>
            </a:r>
            <a:endParaRPr/>
          </a:p>
          <a:p>
            <a:pPr indent="-285750" lvl="1" marL="742950" marR="0" rtl="0" algn="l">
              <a:lnSpc>
                <a:spcPct val="100000"/>
              </a:lnSpc>
              <a:spcBef>
                <a:spcPts val="400"/>
              </a:spcBef>
              <a:spcAft>
                <a:spcPts val="0"/>
              </a:spcAft>
              <a:buClr>
                <a:schemeClr val="dk2"/>
              </a:buClr>
              <a:buSzPts val="2000"/>
              <a:buFont typeface="Noto Sans Symbols"/>
              <a:buAutoNum type="arabicPeriod"/>
            </a:pPr>
            <a:r>
              <a:rPr b="0" i="0" lang="en-US" sz="2000" u="none" cap="none" strike="noStrike">
                <a:solidFill>
                  <a:schemeClr val="dk1"/>
                </a:solidFill>
                <a:latin typeface="Arial"/>
                <a:ea typeface="Arial"/>
                <a:cs typeface="Arial"/>
                <a:sym typeface="Arial"/>
              </a:rPr>
              <a:t>Tecnológico con baja probabilidad y bajo impacto</a:t>
            </a:r>
            <a:endParaRPr/>
          </a:p>
        </p:txBody>
      </p:sp>
      <p:pic>
        <p:nvPicPr>
          <p:cNvPr id="449" name="Google Shape;449;p43"/>
          <p:cNvPicPr preferRelativeResize="0"/>
          <p:nvPr/>
        </p:nvPicPr>
        <p:blipFill rotWithShape="1">
          <a:blip r:embed="rId3">
            <a:alphaModFix/>
          </a:blip>
          <a:srcRect b="0" l="0" r="0" t="0"/>
          <a:stretch/>
        </p:blipFill>
        <p:spPr>
          <a:xfrm>
            <a:off x="7956550" y="620712"/>
            <a:ext cx="790575" cy="1296987"/>
          </a:xfrm>
          <a:prstGeom prst="rect">
            <a:avLst/>
          </a:prstGeom>
          <a:noFill/>
          <a:ln>
            <a:noFill/>
          </a:ln>
        </p:spPr>
      </p:pic>
      <p:pic>
        <p:nvPicPr>
          <p:cNvPr id="450" name="Google Shape;450;p43"/>
          <p:cNvPicPr preferRelativeResize="0"/>
          <p:nvPr/>
        </p:nvPicPr>
        <p:blipFill rotWithShape="1">
          <a:blip r:embed="rId4">
            <a:alphaModFix/>
          </a:blip>
          <a:srcRect b="0" l="0" r="0" t="0"/>
          <a:stretch/>
        </p:blipFill>
        <p:spPr>
          <a:xfrm>
            <a:off x="5651500" y="2924175"/>
            <a:ext cx="2797175" cy="186531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5" name="Shape 455"/>
        <p:cNvGrpSpPr/>
        <p:nvPr/>
      </p:nvGrpSpPr>
      <p:grpSpPr>
        <a:xfrm>
          <a:off x="0" y="0"/>
          <a:ext cx="0" cy="0"/>
          <a:chOff x="0" y="0"/>
          <a:chExt cx="0" cy="0"/>
        </a:xfrm>
      </p:grpSpPr>
      <p:sp>
        <p:nvSpPr>
          <p:cNvPr id="456" name="Google Shape;456;p44"/>
          <p:cNvSpPr txBox="1"/>
          <p:nvPr>
            <p:ph type="title"/>
          </p:nvPr>
        </p:nvSpPr>
        <p:spPr>
          <a:xfrm>
            <a:off x="685800" y="404812"/>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¿Cómo medir los Riesgos?</a:t>
            </a:r>
            <a:endParaRPr/>
          </a:p>
        </p:txBody>
      </p:sp>
      <p:sp>
        <p:nvSpPr>
          <p:cNvPr id="457" name="Google Shape;457;p44"/>
          <p:cNvSpPr txBox="1"/>
          <p:nvPr>
            <p:ph idx="1" type="body"/>
          </p:nvPr>
        </p:nvSpPr>
        <p:spPr>
          <a:xfrm>
            <a:off x="468312" y="3138487"/>
            <a:ext cx="8458200" cy="2451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rgbClr val="993366"/>
              </a:buClr>
              <a:buSzPts val="2000"/>
              <a:buFont typeface="Tahoma"/>
              <a:buChar char="•"/>
            </a:pPr>
            <a:r>
              <a:rPr b="1" i="0" lang="en-US" sz="2000" u="none">
                <a:solidFill>
                  <a:srgbClr val="993366"/>
                </a:solidFill>
                <a:latin typeface="Tahoma"/>
                <a:ea typeface="Tahoma"/>
                <a:cs typeface="Tahoma"/>
                <a:sym typeface="Tahoma"/>
              </a:rPr>
              <a:t>La exposición del Riesgo</a:t>
            </a:r>
            <a:r>
              <a:rPr b="0" i="0" lang="en-US" sz="2000" u="none">
                <a:solidFill>
                  <a:schemeClr val="dk1"/>
                </a:solidFill>
                <a:latin typeface="Tahoma"/>
                <a:ea typeface="Tahoma"/>
                <a:cs typeface="Tahoma"/>
                <a:sym typeface="Tahoma"/>
              </a:rPr>
              <a:t> es la amenaza total del riesgo</a:t>
            </a:r>
            <a:endParaRPr/>
          </a:p>
          <a:p>
            <a:pPr indent="-285750" lvl="1" marL="742950" marR="0" rtl="0" algn="l">
              <a:lnSpc>
                <a:spcPct val="80000"/>
              </a:lnSpc>
              <a:spcBef>
                <a:spcPts val="950"/>
              </a:spcBef>
              <a:spcAft>
                <a:spcPts val="0"/>
              </a:spcAft>
              <a:buClr>
                <a:schemeClr val="dk1"/>
              </a:buClr>
              <a:buSzPts val="1900"/>
              <a:buFont typeface="Tahoma"/>
              <a:buChar char="•"/>
            </a:pPr>
            <a:r>
              <a:rPr b="0" i="0" lang="en-US" sz="1900" u="none" cap="none" strike="noStrike">
                <a:solidFill>
                  <a:schemeClr val="dk1"/>
                </a:solidFill>
                <a:latin typeface="Tahoma"/>
                <a:ea typeface="Tahoma"/>
                <a:cs typeface="Tahoma"/>
                <a:sym typeface="Tahoma"/>
              </a:rPr>
              <a:t>Exposición de Riesgo = Probabilidad x Impacto</a:t>
            </a:r>
            <a:endParaRPr/>
          </a:p>
          <a:p>
            <a:pPr indent="-285750" lvl="1" marL="742950" marR="0" rtl="0" algn="l">
              <a:lnSpc>
                <a:spcPct val="80000"/>
              </a:lnSpc>
              <a:spcBef>
                <a:spcPts val="950"/>
              </a:spcBef>
              <a:spcAft>
                <a:spcPts val="0"/>
              </a:spcAft>
              <a:buClr>
                <a:schemeClr val="dk1"/>
              </a:buClr>
              <a:buSzPts val="1900"/>
              <a:buFont typeface="Tahoma"/>
              <a:buChar char="•"/>
            </a:pPr>
            <a:r>
              <a:rPr b="1" i="0" lang="en-US" sz="1900" u="none" cap="none" strike="noStrike">
                <a:solidFill>
                  <a:schemeClr val="dk1"/>
                </a:solidFill>
                <a:latin typeface="Tahoma"/>
                <a:ea typeface="Tahoma"/>
                <a:cs typeface="Tahoma"/>
                <a:sym typeface="Tahoma"/>
              </a:rPr>
              <a:t>Ejemplo: </a:t>
            </a:r>
            <a:r>
              <a:rPr b="0" i="0" lang="en-US" sz="1900" u="none" cap="none" strike="noStrike">
                <a:solidFill>
                  <a:schemeClr val="dk1"/>
                </a:solidFill>
                <a:latin typeface="Tahoma"/>
                <a:ea typeface="Tahoma"/>
                <a:cs typeface="Tahoma"/>
                <a:sym typeface="Tahoma"/>
              </a:rPr>
              <a:t>Exposición de Riesgo</a:t>
            </a:r>
            <a:r>
              <a:rPr b="1" i="0" lang="en-US" sz="1900" u="none" cap="none" strike="noStrike">
                <a:solidFill>
                  <a:schemeClr val="dk1"/>
                </a:solidFill>
                <a:latin typeface="Tahoma"/>
                <a:ea typeface="Tahoma"/>
                <a:cs typeface="Tahoma"/>
                <a:sym typeface="Tahoma"/>
              </a:rPr>
              <a:t> = 0.75 x 4 = 3.0</a:t>
            </a:r>
            <a:endParaRPr/>
          </a:p>
          <a:p>
            <a:pPr indent="-285750" lvl="1" marL="742950" marR="0" rtl="0" algn="l">
              <a:lnSpc>
                <a:spcPct val="80000"/>
              </a:lnSpc>
              <a:spcBef>
                <a:spcPts val="950"/>
              </a:spcBef>
              <a:spcAft>
                <a:spcPts val="0"/>
              </a:spcAft>
              <a:buClr>
                <a:schemeClr val="dk1"/>
              </a:buClr>
              <a:buSzPts val="1900"/>
              <a:buFont typeface="Tahoma"/>
              <a:buChar char="•"/>
            </a:pPr>
            <a:r>
              <a:rPr b="1" i="0" lang="en-US" sz="1900" u="none" cap="none" strike="noStrike">
                <a:solidFill>
                  <a:schemeClr val="dk1"/>
                </a:solidFill>
                <a:latin typeface="Tahoma"/>
                <a:ea typeface="Tahoma"/>
                <a:cs typeface="Tahoma"/>
                <a:sym typeface="Tahoma"/>
              </a:rPr>
              <a:t>Ejemplo: </a:t>
            </a:r>
            <a:r>
              <a:rPr b="0" i="0" lang="en-US" sz="1900" u="none" cap="none" strike="noStrike">
                <a:solidFill>
                  <a:schemeClr val="dk1"/>
                </a:solidFill>
                <a:latin typeface="Tahoma"/>
                <a:ea typeface="Tahoma"/>
                <a:cs typeface="Tahoma"/>
                <a:sym typeface="Tahoma"/>
              </a:rPr>
              <a:t>Exposición de Riesgo</a:t>
            </a:r>
            <a:r>
              <a:rPr b="1" i="0" lang="en-US" sz="1900" u="none" cap="none" strike="noStrike">
                <a:solidFill>
                  <a:schemeClr val="dk1"/>
                </a:solidFill>
                <a:latin typeface="Tahoma"/>
                <a:ea typeface="Tahoma"/>
                <a:cs typeface="Tahoma"/>
                <a:sym typeface="Tahoma"/>
              </a:rPr>
              <a:t> = 0.6 x $100,000 = $60,000</a:t>
            </a:r>
            <a:endParaRPr/>
          </a:p>
          <a:p>
            <a:pPr indent="-342900" lvl="0" marL="342900" marR="0" rtl="0" algn="l">
              <a:lnSpc>
                <a:spcPct val="80000"/>
              </a:lnSpc>
              <a:spcBef>
                <a:spcPts val="10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Los riesgos más importantes para el proyecto se ordenan por exposición</a:t>
            </a:r>
            <a:endParaRPr b="0" i="0" sz="2000" u="none">
              <a:solidFill>
                <a:schemeClr val="dk1"/>
              </a:solidFill>
              <a:latin typeface="Tahoma"/>
              <a:ea typeface="Tahoma"/>
              <a:cs typeface="Tahoma"/>
              <a:sym typeface="Tahoma"/>
            </a:endParaRPr>
          </a:p>
          <a:p>
            <a:pPr indent="-342900" lvl="0" marL="342900" marR="0" rtl="0" algn="l">
              <a:lnSpc>
                <a:spcPct val="80000"/>
              </a:lnSpc>
              <a:spcBef>
                <a:spcPts val="1000"/>
              </a:spcBef>
              <a:spcAft>
                <a:spcPts val="0"/>
              </a:spcAft>
              <a:buClr>
                <a:schemeClr val="dk2"/>
              </a:buClr>
              <a:buSzPts val="2000"/>
              <a:buFont typeface="Tahoma"/>
              <a:buChar char="•"/>
            </a:pPr>
            <a:r>
              <a:rPr b="1" i="0" lang="en-US" sz="2000" u="none">
                <a:solidFill>
                  <a:schemeClr val="dk2"/>
                </a:solidFill>
                <a:latin typeface="Tahoma"/>
                <a:ea typeface="Tahoma"/>
                <a:cs typeface="Tahoma"/>
                <a:sym typeface="Tahoma"/>
              </a:rPr>
              <a:t>Nos debemos focalizar en la reducción de la exposición del riesgo</a:t>
            </a:r>
            <a:endParaRPr b="1" i="0" sz="2000" u="none">
              <a:solidFill>
                <a:schemeClr val="dk2"/>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None/>
            </a:pPr>
            <a:r>
              <a:t/>
            </a:r>
            <a:endParaRPr b="1" i="0" sz="2000" u="none">
              <a:solidFill>
                <a:schemeClr val="dk2"/>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a:solidFill>
                <a:schemeClr val="dk2"/>
              </a:solidFill>
              <a:latin typeface="Arial"/>
              <a:ea typeface="Arial"/>
              <a:cs typeface="Arial"/>
              <a:sym typeface="Arial"/>
            </a:endParaRPr>
          </a:p>
        </p:txBody>
      </p:sp>
      <p:sp>
        <p:nvSpPr>
          <p:cNvPr id="458" name="Google Shape;458;p44"/>
          <p:cNvSpPr/>
          <p:nvPr/>
        </p:nvSpPr>
        <p:spPr>
          <a:xfrm>
            <a:off x="2049462" y="1341437"/>
            <a:ext cx="5043487" cy="809625"/>
          </a:xfrm>
          <a:prstGeom prst="rect">
            <a:avLst/>
          </a:prstGeom>
        </p:spPr>
        <p:txBody>
          <a:bodyPr>
            <a:prstTxWarp prst="textPlain"/>
          </a:bodyPr>
          <a:lstStyle/>
          <a:p>
            <a:pPr lvl="0" algn="l"/>
            <a:r>
              <a:rPr b="0" i="0">
                <a:ln cap="sq" cmpd="sng" w="9525">
                  <a:solidFill>
                    <a:srgbClr val="000000"/>
                  </a:solidFill>
                  <a:prstDash val="solid"/>
                  <a:miter lim="800000"/>
                  <a:headEnd len="sm" w="sm" type="none"/>
                  <a:tailEnd len="sm" w="sm" type="none"/>
                </a:ln>
                <a:gradFill>
                  <a:gsLst>
                    <a:gs pos="0">
                      <a:srgbClr val="33CCCC"/>
                    </a:gs>
                    <a:gs pos="100000">
                      <a:schemeClr val="accent2"/>
                    </a:gs>
                  </a:gsLst>
                  <a:lin ang="13500000" scaled="0"/>
                </a:gradFill>
                <a:latin typeface="Arial Black"/>
              </a:rPr>
              <a:t>ER = P(RI) * I(RI)</a:t>
            </a:r>
          </a:p>
        </p:txBody>
      </p:sp>
      <p:sp>
        <p:nvSpPr>
          <p:cNvPr id="459" name="Google Shape;459;p44"/>
          <p:cNvSpPr/>
          <p:nvPr/>
        </p:nvSpPr>
        <p:spPr>
          <a:xfrm>
            <a:off x="457200" y="2147887"/>
            <a:ext cx="2511425" cy="704850"/>
          </a:xfrm>
          <a:prstGeom prst="wedgeEllipseCallout">
            <a:avLst>
              <a:gd fmla="val 17408" name="adj1"/>
              <a:gd fmla="val -3908" name="adj2"/>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Exposición al Riesgo</a:t>
            </a:r>
            <a:endParaRPr/>
          </a:p>
        </p:txBody>
      </p:sp>
      <p:sp>
        <p:nvSpPr>
          <p:cNvPr id="460" name="Google Shape;460;p44"/>
          <p:cNvSpPr/>
          <p:nvPr/>
        </p:nvSpPr>
        <p:spPr>
          <a:xfrm>
            <a:off x="3276600" y="2205037"/>
            <a:ext cx="2436812" cy="877887"/>
          </a:xfrm>
          <a:prstGeom prst="wedgeEllipseCallout">
            <a:avLst>
              <a:gd fmla="val 6220" name="adj1"/>
              <a:gd fmla="val -1546" name="adj2"/>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200"/>
              <a:buFont typeface="Arial"/>
              <a:buNone/>
            </a:pPr>
            <a:r>
              <a:rPr b="0" i="0" lang="en-US" sz="1200" u="none">
                <a:solidFill>
                  <a:schemeClr val="dk2"/>
                </a:solidFill>
                <a:latin typeface="Arial"/>
                <a:ea typeface="Arial"/>
                <a:cs typeface="Arial"/>
                <a:sym typeface="Arial"/>
              </a:rPr>
              <a:t>Probabilidad de resultado insatisfactorio</a:t>
            </a:r>
            <a:endParaRPr/>
          </a:p>
        </p:txBody>
      </p:sp>
      <p:sp>
        <p:nvSpPr>
          <p:cNvPr id="461" name="Google Shape;461;p44"/>
          <p:cNvSpPr/>
          <p:nvPr/>
        </p:nvSpPr>
        <p:spPr>
          <a:xfrm>
            <a:off x="6021387" y="2133600"/>
            <a:ext cx="2663825" cy="877887"/>
          </a:xfrm>
          <a:prstGeom prst="wedgeEllipseCallout">
            <a:avLst>
              <a:gd fmla="val 4840" name="adj1"/>
              <a:gd fmla="val -2792" name="adj2"/>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200"/>
              <a:buFont typeface="Arial"/>
              <a:buNone/>
            </a:pPr>
            <a:r>
              <a:rPr b="0" i="0" lang="en-US" sz="1200" u="none">
                <a:solidFill>
                  <a:schemeClr val="dk2"/>
                </a:solidFill>
                <a:latin typeface="Arial"/>
                <a:ea typeface="Arial"/>
                <a:cs typeface="Arial"/>
                <a:sym typeface="Arial"/>
              </a:rPr>
              <a:t>Pérdidas de las partes afectadas por un resultado insatisfactorio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6" name="Shape 466"/>
        <p:cNvGrpSpPr/>
        <p:nvPr/>
      </p:nvGrpSpPr>
      <p:grpSpPr>
        <a:xfrm>
          <a:off x="0" y="0"/>
          <a:ext cx="0" cy="0"/>
          <a:chOff x="0" y="0"/>
          <a:chExt cx="0" cy="0"/>
        </a:xfrm>
      </p:grpSpPr>
      <p:sp>
        <p:nvSpPr>
          <p:cNvPr id="467" name="Google Shape;467;p45"/>
          <p:cNvSpPr txBox="1"/>
          <p:nvPr>
            <p:ph type="title"/>
          </p:nvPr>
        </p:nvSpPr>
        <p:spPr>
          <a:xfrm>
            <a:off x="311700" y="546667"/>
            <a:ext cx="8520600" cy="810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Estimación de riesgos</a:t>
            </a:r>
            <a:endParaRPr/>
          </a:p>
        </p:txBody>
      </p:sp>
      <p:sp>
        <p:nvSpPr>
          <p:cNvPr id="468" name="Google Shape;468;p45"/>
          <p:cNvSpPr txBox="1"/>
          <p:nvPr>
            <p:ph idx="1" type="body"/>
          </p:nvPr>
        </p:nvSpPr>
        <p:spPr>
          <a:xfrm>
            <a:off x="311700" y="1639833"/>
            <a:ext cx="8520600" cy="445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Creación de una tabla de riesgos </a:t>
            </a:r>
            <a:r>
              <a:rPr b="1" i="0" lang="en-US" sz="2800" u="none">
                <a:solidFill>
                  <a:schemeClr val="dk2"/>
                </a:solidFill>
                <a:latin typeface="Arial"/>
                <a:ea typeface="Arial"/>
                <a:cs typeface="Arial"/>
                <a:sym typeface="Arial"/>
              </a:rPr>
              <a:t>(buscar tabla estandar)</a:t>
            </a:r>
            <a:endParaRPr/>
          </a:p>
        </p:txBody>
      </p:sp>
      <p:graphicFrame>
        <p:nvGraphicFramePr>
          <p:cNvPr id="469" name="Google Shape;469;p45"/>
          <p:cNvGraphicFramePr/>
          <p:nvPr/>
        </p:nvGraphicFramePr>
        <p:xfrm>
          <a:off x="973137" y="3062287"/>
          <a:ext cx="7096125" cy="3033712"/>
        </p:xfrm>
        <a:graphic>
          <a:graphicData uri="http://schemas.openxmlformats.org/presentationml/2006/ole">
            <mc:AlternateContent>
              <mc:Choice Requires="v">
                <p:oleObj r:id="rId4" imgH="3033712" imgW="7096125" progId="Word.Document.8" spid="_x0000_s1">
                  <p:embed/>
                </p:oleObj>
              </mc:Choice>
              <mc:Fallback>
                <p:oleObj r:id="rId5" imgH="3033712" imgW="7096125" progId="Word.Document.8">
                  <p:embed/>
                  <p:pic>
                    <p:nvPicPr>
                      <p:cNvPr id="469" name="Google Shape;469;p45"/>
                      <p:cNvPicPr preferRelativeResize="0"/>
                      <p:nvPr/>
                    </p:nvPicPr>
                    <p:blipFill rotWithShape="1">
                      <a:blip r:embed="rId6">
                        <a:alphaModFix/>
                      </a:blip>
                      <a:srcRect b="0" l="0" r="0" t="0"/>
                      <a:stretch/>
                    </p:blipFill>
                    <p:spPr>
                      <a:xfrm>
                        <a:off x="973137" y="3062287"/>
                        <a:ext cx="7096125" cy="3033712"/>
                      </a:xfrm>
                      <a:prstGeom prst="rect">
                        <a:avLst/>
                      </a:prstGeom>
                      <a:noFill/>
                      <a:ln>
                        <a:noFill/>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4" name="Shape 474"/>
        <p:cNvGrpSpPr/>
        <p:nvPr/>
      </p:nvGrpSpPr>
      <p:grpSpPr>
        <a:xfrm>
          <a:off x="0" y="0"/>
          <a:ext cx="0" cy="0"/>
          <a:chOff x="0" y="0"/>
          <a:chExt cx="0" cy="0"/>
        </a:xfrm>
      </p:grpSpPr>
      <p:sp>
        <p:nvSpPr>
          <p:cNvPr id="475" name="Google Shape;475;p46"/>
          <p:cNvSpPr txBox="1"/>
          <p:nvPr>
            <p:ph type="title"/>
          </p:nvPr>
        </p:nvSpPr>
        <p:spPr>
          <a:xfrm>
            <a:off x="311700" y="546667"/>
            <a:ext cx="8520600" cy="810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Estimación de riesgos</a:t>
            </a:r>
            <a:endParaRPr/>
          </a:p>
        </p:txBody>
      </p:sp>
      <p:sp>
        <p:nvSpPr>
          <p:cNvPr id="476" name="Google Shape;476;p46"/>
          <p:cNvSpPr txBox="1"/>
          <p:nvPr>
            <p:ph idx="1" type="body"/>
          </p:nvPr>
        </p:nvSpPr>
        <p:spPr>
          <a:xfrm>
            <a:off x="311700" y="1639833"/>
            <a:ext cx="8520600" cy="445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Ordenación y filtrado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Ordenación por probabilidad y prioridad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Despreciar riesgos poco probables y los medianamente probables con poco impacto</a:t>
            </a:r>
            <a:endParaRPr/>
          </a:p>
        </p:txBody>
      </p:sp>
      <p:graphicFrame>
        <p:nvGraphicFramePr>
          <p:cNvPr id="477" name="Google Shape;477;p46"/>
          <p:cNvGraphicFramePr/>
          <p:nvPr/>
        </p:nvGraphicFramePr>
        <p:xfrm>
          <a:off x="1103312" y="3832225"/>
          <a:ext cx="7213600" cy="2351087"/>
        </p:xfrm>
        <a:graphic>
          <a:graphicData uri="http://schemas.openxmlformats.org/presentationml/2006/ole">
            <mc:AlternateContent>
              <mc:Choice Requires="v">
                <p:oleObj r:id="rId4" imgH="2351087" imgW="7213600" progId="Word.Document.8" spid="_x0000_s1">
                  <p:embed/>
                </p:oleObj>
              </mc:Choice>
              <mc:Fallback>
                <p:oleObj r:id="rId5" imgH="2351087" imgW="7213600" progId="Word.Document.8">
                  <p:embed/>
                  <p:pic>
                    <p:nvPicPr>
                      <p:cNvPr id="477" name="Google Shape;477;p46"/>
                      <p:cNvPicPr preferRelativeResize="0"/>
                      <p:nvPr/>
                    </p:nvPicPr>
                    <p:blipFill rotWithShape="1">
                      <a:blip r:embed="rId6">
                        <a:alphaModFix/>
                      </a:blip>
                      <a:srcRect b="0" l="0" r="0" t="0"/>
                      <a:stretch/>
                    </p:blipFill>
                    <p:spPr>
                      <a:xfrm>
                        <a:off x="1103312" y="3832225"/>
                        <a:ext cx="7213600" cy="2351087"/>
                      </a:xfrm>
                      <a:prstGeom prst="rect">
                        <a:avLst/>
                      </a:prstGeom>
                      <a:noFill/>
                      <a:ln>
                        <a:noFill/>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2" name="Shape 482"/>
        <p:cNvGrpSpPr/>
        <p:nvPr/>
      </p:nvGrpSpPr>
      <p:grpSpPr>
        <a:xfrm>
          <a:off x="0" y="0"/>
          <a:ext cx="0" cy="0"/>
          <a:chOff x="0" y="0"/>
          <a:chExt cx="0" cy="0"/>
        </a:xfrm>
      </p:grpSpPr>
      <p:sp>
        <p:nvSpPr>
          <p:cNvPr id="483" name="Google Shape;483;p47"/>
          <p:cNvSpPr txBox="1"/>
          <p:nvPr>
            <p:ph type="title"/>
          </p:nvPr>
        </p:nvSpPr>
        <p:spPr>
          <a:xfrm>
            <a:off x="685800" y="609600"/>
            <a:ext cx="7772400" cy="8619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rgbClr val="333399"/>
              </a:buClr>
              <a:buSzPts val="2000"/>
              <a:buFont typeface="Trebuchet MS"/>
              <a:buNone/>
            </a:pPr>
            <a:r>
              <a:rPr b="0" i="0" lang="en-US" sz="2000" u="none">
                <a:solidFill>
                  <a:srgbClr val="333399"/>
                </a:solidFill>
                <a:latin typeface="Trebuchet MS"/>
                <a:ea typeface="Trebuchet MS"/>
                <a:cs typeface="Trebuchet MS"/>
                <a:sym typeface="Trebuchet MS"/>
              </a:rPr>
              <a:t>Top 10 de Riesgos</a:t>
            </a:r>
            <a:br>
              <a:rPr b="0" i="0" lang="en-US" sz="2000" u="none">
                <a:solidFill>
                  <a:srgbClr val="333399"/>
                </a:solidFill>
                <a:latin typeface="Trebuchet MS"/>
                <a:ea typeface="Trebuchet MS"/>
                <a:cs typeface="Trebuchet MS"/>
                <a:sym typeface="Trebuchet MS"/>
              </a:rPr>
            </a:br>
            <a:endParaRPr/>
          </a:p>
        </p:txBody>
      </p:sp>
      <p:sp>
        <p:nvSpPr>
          <p:cNvPr id="484" name="Google Shape;484;p47"/>
          <p:cNvSpPr txBox="1"/>
          <p:nvPr>
            <p:ph idx="1" type="body"/>
          </p:nvPr>
        </p:nvSpPr>
        <p:spPr>
          <a:xfrm>
            <a:off x="762000" y="14478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Clasificación de los Riesgos en un punto del tiempo</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Clasifique en orden de exposición (desde los más peligrosos a los menos)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Busque un punto de quiebre en los valores de la lista</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Focalizarse sobre las acciones para los riesgos más altos</a:t>
            </a:r>
            <a:endParaRPr/>
          </a:p>
          <a:p>
            <a:pPr indent="-342900" lvl="0" marL="342900" marR="0" rtl="0" algn="l">
              <a:lnSpc>
                <a:spcPct val="90000"/>
              </a:lnSpc>
              <a:spcBef>
                <a:spcPts val="48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Revisar la Lista regularmente con el equipo</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Agregar ítems si es necesario</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Ajustar la exposición según sea apropiado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sp>
        <p:nvSpPr>
          <p:cNvPr id="490" name="Google Shape;490;p48"/>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Ejercicio</a:t>
            </a:r>
            <a:endParaRPr/>
          </a:p>
        </p:txBody>
      </p:sp>
      <p:sp>
        <p:nvSpPr>
          <p:cNvPr id="491" name="Google Shape;491;p48"/>
          <p:cNvSpPr txBox="1"/>
          <p:nvPr>
            <p:ph idx="4294967295" type="body"/>
          </p:nvPr>
        </p:nvSpPr>
        <p:spPr>
          <a:xfrm>
            <a:off x="685800" y="2773362"/>
            <a:ext cx="3810000" cy="1663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Calcular la exposición para los riesgos identificados…!!!</a:t>
            </a:r>
            <a:endParaRPr/>
          </a:p>
        </p:txBody>
      </p:sp>
      <p:pic>
        <p:nvPicPr>
          <p:cNvPr id="492" name="Google Shape;492;p48"/>
          <p:cNvPicPr preferRelativeResize="0"/>
          <p:nvPr/>
        </p:nvPicPr>
        <p:blipFill rotWithShape="1">
          <a:blip r:embed="rId3">
            <a:alphaModFix/>
          </a:blip>
          <a:srcRect b="0" l="0" r="0" t="0"/>
          <a:stretch/>
        </p:blipFill>
        <p:spPr>
          <a:xfrm>
            <a:off x="7956550" y="620712"/>
            <a:ext cx="790575" cy="1296987"/>
          </a:xfrm>
          <a:prstGeom prst="rect">
            <a:avLst/>
          </a:prstGeom>
          <a:noFill/>
          <a:ln>
            <a:noFill/>
          </a:ln>
        </p:spPr>
      </p:pic>
      <p:pic>
        <p:nvPicPr>
          <p:cNvPr id="493" name="Google Shape;493;p48"/>
          <p:cNvPicPr preferRelativeResize="0"/>
          <p:nvPr>
            <p:ph idx="4294967295" type="body"/>
          </p:nvPr>
        </p:nvPicPr>
        <p:blipFill rotWithShape="1">
          <a:blip r:embed="rId4">
            <a:alphaModFix/>
          </a:blip>
          <a:srcRect b="0" l="0" r="0" t="0"/>
          <a:stretch/>
        </p:blipFill>
        <p:spPr>
          <a:xfrm>
            <a:off x="5497512" y="2205037"/>
            <a:ext cx="1882775" cy="326866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8" name="Shape 498"/>
        <p:cNvGrpSpPr/>
        <p:nvPr/>
      </p:nvGrpSpPr>
      <p:grpSpPr>
        <a:xfrm>
          <a:off x="0" y="0"/>
          <a:ext cx="0" cy="0"/>
          <a:chOff x="0" y="0"/>
          <a:chExt cx="0" cy="0"/>
        </a:xfrm>
      </p:grpSpPr>
      <p:sp>
        <p:nvSpPr>
          <p:cNvPr id="499" name="Google Shape;499;p49"/>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Análisis - Actividades</a:t>
            </a:r>
            <a:endParaRPr/>
          </a:p>
        </p:txBody>
      </p:sp>
      <p:sp>
        <p:nvSpPr>
          <p:cNvPr id="500" name="Google Shape;500;p49"/>
          <p:cNvSpPr txBox="1"/>
          <p:nvPr>
            <p:ph idx="1" type="body"/>
          </p:nvPr>
        </p:nvSpPr>
        <p:spPr>
          <a:xfrm>
            <a:off x="311700" y="1639833"/>
            <a:ext cx="8520600" cy="445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Agrupar</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Eliminar riesgos redundantes </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Combinar riesgos relacionados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Crear las dependencias entre riesgos</a:t>
            </a:r>
            <a:endParaRPr/>
          </a:p>
          <a:p>
            <a:pPr indent="-133350" lvl="1" marL="74295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Determinar factores de riesgo</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Cuáles afectan la severidad?</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Pueden afectar la estimación</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Más conocimiento acerca de como planear y gestionar</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5"/>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Motivación</a:t>
            </a:r>
            <a:endParaRPr/>
          </a:p>
        </p:txBody>
      </p:sp>
      <p:sp>
        <p:nvSpPr>
          <p:cNvPr id="139" name="Google Shape;139;p5"/>
          <p:cNvSpPr txBox="1"/>
          <p:nvPr>
            <p:ph idx="4294967295" type="body"/>
          </p:nvPr>
        </p:nvSpPr>
        <p:spPr>
          <a:xfrm>
            <a:off x="685800" y="1981200"/>
            <a:ext cx="7989887" cy="1087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Se observan gerentes de proyectos exitosos usando distintas metodologías.</a:t>
            </a:r>
            <a:endParaRPr/>
          </a:p>
        </p:txBody>
      </p:sp>
      <p:sp>
        <p:nvSpPr>
          <p:cNvPr id="140" name="Google Shape;140;p5"/>
          <p:cNvSpPr txBox="1"/>
          <p:nvPr/>
        </p:nvSpPr>
        <p:spPr>
          <a:xfrm>
            <a:off x="1476375" y="4005262"/>
            <a:ext cx="4535487" cy="155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Todos eran buenos</a:t>
            </a:r>
            <a:r>
              <a:rPr b="0" i="0" lang="en-US" sz="3200" u="none">
                <a:solidFill>
                  <a:srgbClr val="660033"/>
                </a:solidFill>
                <a:latin typeface="Arial"/>
                <a:ea typeface="Arial"/>
                <a:cs typeface="Arial"/>
                <a:sym typeface="Arial"/>
              </a:rPr>
              <a:t> </a:t>
            </a:r>
            <a:r>
              <a:rPr b="1" i="0" lang="en-US" sz="3200" u="none">
                <a:solidFill>
                  <a:srgbClr val="660033"/>
                </a:solidFill>
                <a:latin typeface="Arial"/>
                <a:ea typeface="Arial"/>
                <a:cs typeface="Arial"/>
                <a:sym typeface="Arial"/>
              </a:rPr>
              <a:t>administradores de riesgo</a:t>
            </a:r>
            <a:endParaRPr/>
          </a:p>
        </p:txBody>
      </p:sp>
      <p:sp>
        <p:nvSpPr>
          <p:cNvPr id="141" name="Google Shape;141;p5"/>
          <p:cNvSpPr txBox="1"/>
          <p:nvPr/>
        </p:nvSpPr>
        <p:spPr>
          <a:xfrm>
            <a:off x="1403350" y="3068637"/>
            <a:ext cx="67595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¿Que tenían en común estos gerentes exitosos?</a:t>
            </a:r>
            <a:endParaRPr/>
          </a:p>
        </p:txBody>
      </p:sp>
      <p:pic>
        <p:nvPicPr>
          <p:cNvPr id="142" name="Google Shape;142;p5"/>
          <p:cNvPicPr preferRelativeResize="0"/>
          <p:nvPr>
            <p:ph idx="4294967295" type="body"/>
          </p:nvPr>
        </p:nvPicPr>
        <p:blipFill rotWithShape="1">
          <a:blip r:embed="rId3">
            <a:alphaModFix/>
          </a:blip>
          <a:srcRect b="0" l="0" r="0" t="0"/>
          <a:stretch/>
        </p:blipFill>
        <p:spPr>
          <a:xfrm>
            <a:off x="6443662" y="4373562"/>
            <a:ext cx="1216025" cy="116998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5" name="Shape 505"/>
        <p:cNvGrpSpPr/>
        <p:nvPr/>
      </p:nvGrpSpPr>
      <p:grpSpPr>
        <a:xfrm>
          <a:off x="0" y="0"/>
          <a:ext cx="0" cy="0"/>
          <a:chOff x="0" y="0"/>
          <a:chExt cx="0" cy="0"/>
        </a:xfrm>
      </p:grpSpPr>
      <p:sp>
        <p:nvSpPr>
          <p:cNvPr id="506" name="Google Shape;506;p50"/>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Análisis – Actividades (II)</a:t>
            </a:r>
            <a:endParaRPr/>
          </a:p>
        </p:txBody>
      </p:sp>
      <p:sp>
        <p:nvSpPr>
          <p:cNvPr id="507" name="Google Shape;507;p50"/>
          <p:cNvSpPr txBox="1"/>
          <p:nvPr>
            <p:ph idx="1" type="body"/>
          </p:nvPr>
        </p:nvSpPr>
        <p:spPr>
          <a:xfrm>
            <a:off x="311700" y="1639833"/>
            <a:ext cx="8520600" cy="445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Ranking</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Ordenar por exposición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Ordenar por momento en el tiempo</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Determinar las fuentes de riesgo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Análisis de causa raíz clásico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Identificación de causas comunes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1" name="Shape 511"/>
        <p:cNvGrpSpPr/>
        <p:nvPr/>
      </p:nvGrpSpPr>
      <p:grpSpPr>
        <a:xfrm>
          <a:off x="0" y="0"/>
          <a:ext cx="0" cy="0"/>
          <a:chOff x="0" y="0"/>
          <a:chExt cx="0" cy="0"/>
        </a:xfrm>
      </p:grpSpPr>
      <p:sp>
        <p:nvSpPr>
          <p:cNvPr id="512" name="Google Shape;512;p51"/>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Análisis - Técnicas</a:t>
            </a:r>
            <a:endParaRPr/>
          </a:p>
        </p:txBody>
      </p:sp>
      <p:sp>
        <p:nvSpPr>
          <p:cNvPr id="513" name="Google Shape;513;p51"/>
          <p:cNvSpPr txBox="1"/>
          <p:nvPr>
            <p:ph idx="1" type="body"/>
          </p:nvPr>
        </p:nvSpPr>
        <p:spPr>
          <a:xfrm>
            <a:off x="831850" y="1773237"/>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Wide Band Delphi</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3 o más estimadores</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Un límite de convergencia</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itera hasta alcanzar convergencia</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El análisis se comparte luego de cada iteración en la que no se converge</a:t>
            </a:r>
            <a:endParaRPr/>
          </a:p>
          <a:p>
            <a:pPr indent="-190500" lvl="0" marL="342900" marR="0" rtl="0" algn="l">
              <a:lnSpc>
                <a:spcPct val="8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Tablas</a:t>
            </a:r>
            <a:endParaRPr/>
          </a:p>
          <a:p>
            <a:pPr indent="-190500" lvl="0" marL="342900" marR="0" rtl="0" algn="l">
              <a:lnSpc>
                <a:spcPct val="8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Diferentes escuelas acerca de la decisión final</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El LP es el dueño y responsable</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El equipo es dueño y responsable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8" name="Shape 518"/>
        <p:cNvGrpSpPr/>
        <p:nvPr/>
      </p:nvGrpSpPr>
      <p:grpSpPr>
        <a:xfrm>
          <a:off x="0" y="0"/>
          <a:ext cx="0" cy="0"/>
          <a:chOff x="0" y="0"/>
          <a:chExt cx="0" cy="0"/>
        </a:xfrm>
      </p:grpSpPr>
      <p:sp>
        <p:nvSpPr>
          <p:cNvPr id="519" name="Google Shape;519;p52"/>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Ejercicio</a:t>
            </a:r>
            <a:endParaRPr/>
          </a:p>
        </p:txBody>
      </p:sp>
      <p:sp>
        <p:nvSpPr>
          <p:cNvPr id="520" name="Google Shape;520;p52"/>
          <p:cNvSpPr txBox="1"/>
          <p:nvPr>
            <p:ph idx="4294967295" type="body"/>
          </p:nvPr>
        </p:nvSpPr>
        <p:spPr>
          <a:xfrm>
            <a:off x="611187" y="2636837"/>
            <a:ext cx="7847012" cy="1952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Identificar 2 riesgos del producto con la misma causa</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Identificar dos riesgos que dependan uno del otro</a:t>
            </a:r>
            <a:endParaRPr/>
          </a:p>
        </p:txBody>
      </p:sp>
      <p:pic>
        <p:nvPicPr>
          <p:cNvPr id="521" name="Google Shape;521;p52"/>
          <p:cNvPicPr preferRelativeResize="0"/>
          <p:nvPr>
            <p:ph idx="4294967295" type="body"/>
          </p:nvPr>
        </p:nvPicPr>
        <p:blipFill rotWithShape="1">
          <a:blip r:embed="rId3">
            <a:alphaModFix/>
          </a:blip>
          <a:srcRect b="0" l="0" r="0" t="0"/>
          <a:stretch/>
        </p:blipFill>
        <p:spPr>
          <a:xfrm>
            <a:off x="7740650" y="620712"/>
            <a:ext cx="1100137" cy="1804987"/>
          </a:xfrm>
          <a:prstGeom prst="rect">
            <a:avLst/>
          </a:prstGeom>
          <a:noFill/>
          <a:ln>
            <a:noFill/>
          </a:ln>
        </p:spPr>
      </p:pic>
      <p:pic>
        <p:nvPicPr>
          <p:cNvPr id="522" name="Google Shape;522;p52"/>
          <p:cNvPicPr preferRelativeResize="0"/>
          <p:nvPr>
            <p:ph idx="4294967295" type="body"/>
          </p:nvPr>
        </p:nvPicPr>
        <p:blipFill rotWithShape="1">
          <a:blip r:embed="rId4">
            <a:alphaModFix/>
          </a:blip>
          <a:srcRect b="0" l="0" r="0" t="0"/>
          <a:stretch/>
        </p:blipFill>
        <p:spPr>
          <a:xfrm>
            <a:off x="3779837" y="4508500"/>
            <a:ext cx="1444625" cy="15144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53"/>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Ejercicio</a:t>
            </a:r>
            <a:endParaRPr/>
          </a:p>
        </p:txBody>
      </p:sp>
      <p:sp>
        <p:nvSpPr>
          <p:cNvPr id="529" name="Google Shape;529;p53"/>
          <p:cNvSpPr txBox="1"/>
          <p:nvPr>
            <p:ph idx="4294967295" type="body"/>
          </p:nvPr>
        </p:nvSpPr>
        <p:spPr>
          <a:xfrm>
            <a:off x="685800" y="1484312"/>
            <a:ext cx="770255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Investigar probables causas comunes para estos riesgos: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Si no se tiene soporte del proveedor en las funciones de GUI en .NET, la etapa de codificación puede retrasarse hasta 20 días.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Si las herramientas para testeo de GUI no son compradas antes del 1/Abril, no se podrán ejecutar todos los casos de test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Si la productividad en .NET no es similar a la de la empresa en VBasic, no se podrá cumplir el alcance comprometido.</a:t>
            </a:r>
            <a:endParaRPr/>
          </a:p>
        </p:txBody>
      </p:sp>
      <p:pic>
        <p:nvPicPr>
          <p:cNvPr id="530" name="Google Shape;530;p53"/>
          <p:cNvPicPr preferRelativeResize="0"/>
          <p:nvPr>
            <p:ph idx="4294967295" type="body"/>
          </p:nvPr>
        </p:nvPicPr>
        <p:blipFill rotWithShape="1">
          <a:blip r:embed="rId3">
            <a:alphaModFix/>
          </a:blip>
          <a:srcRect b="0" l="0" r="0" t="0"/>
          <a:stretch/>
        </p:blipFill>
        <p:spPr>
          <a:xfrm>
            <a:off x="7956550" y="765175"/>
            <a:ext cx="881062" cy="1444625"/>
          </a:xfrm>
          <a:prstGeom prst="rect">
            <a:avLst/>
          </a:prstGeom>
          <a:noFill/>
          <a:ln>
            <a:noFill/>
          </a:ln>
        </p:spPr>
      </p:pic>
      <p:pic>
        <p:nvPicPr>
          <p:cNvPr id="531" name="Google Shape;531;p53"/>
          <p:cNvPicPr preferRelativeResize="0"/>
          <p:nvPr>
            <p:ph idx="4294967295" type="body"/>
          </p:nvPr>
        </p:nvPicPr>
        <p:blipFill rotWithShape="1">
          <a:blip r:embed="rId4">
            <a:alphaModFix/>
          </a:blip>
          <a:srcRect b="0" l="0" r="0" t="0"/>
          <a:stretch/>
        </p:blipFill>
        <p:spPr>
          <a:xfrm>
            <a:off x="4067175" y="5157787"/>
            <a:ext cx="1325562" cy="1352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6" name="Shape 536"/>
        <p:cNvGrpSpPr/>
        <p:nvPr/>
      </p:nvGrpSpPr>
      <p:grpSpPr>
        <a:xfrm>
          <a:off x="0" y="0"/>
          <a:ext cx="0" cy="0"/>
          <a:chOff x="0" y="0"/>
          <a:chExt cx="0" cy="0"/>
        </a:xfrm>
      </p:grpSpPr>
      <p:sp>
        <p:nvSpPr>
          <p:cNvPr id="537" name="Google Shape;537;p54"/>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Ejercicio</a:t>
            </a:r>
            <a:endParaRPr/>
          </a:p>
        </p:txBody>
      </p:sp>
      <p:sp>
        <p:nvSpPr>
          <p:cNvPr id="538" name="Google Shape;538;p54"/>
          <p:cNvSpPr txBox="1"/>
          <p:nvPr>
            <p:ph idx="4294967295" type="body"/>
          </p:nvPr>
        </p:nvSpPr>
        <p:spPr>
          <a:xfrm>
            <a:off x="685800" y="1981200"/>
            <a:ext cx="6838950" cy="2384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Identificar pares de riesgos tales que: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Si sube la probabilidad de uno, baje el impacto de otro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Si baja la probabilidad de uno baja la del otro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Necesariamente, uno se transforme en problema antes que el otro</a:t>
            </a:r>
            <a:endParaRPr/>
          </a:p>
        </p:txBody>
      </p:sp>
      <p:pic>
        <p:nvPicPr>
          <p:cNvPr id="539" name="Google Shape;539;p54"/>
          <p:cNvPicPr preferRelativeResize="0"/>
          <p:nvPr>
            <p:ph idx="4294967295" type="body"/>
          </p:nvPr>
        </p:nvPicPr>
        <p:blipFill rotWithShape="1">
          <a:blip r:embed="rId3">
            <a:alphaModFix/>
          </a:blip>
          <a:srcRect b="0" l="0" r="0" t="0"/>
          <a:stretch/>
        </p:blipFill>
        <p:spPr>
          <a:xfrm>
            <a:off x="7886700" y="981075"/>
            <a:ext cx="881062" cy="1444625"/>
          </a:xfrm>
          <a:prstGeom prst="rect">
            <a:avLst/>
          </a:prstGeom>
          <a:noFill/>
          <a:ln>
            <a:noFill/>
          </a:ln>
        </p:spPr>
      </p:pic>
      <p:pic>
        <p:nvPicPr>
          <p:cNvPr id="540" name="Google Shape;540;p54"/>
          <p:cNvPicPr preferRelativeResize="0"/>
          <p:nvPr>
            <p:ph idx="4294967295" type="body"/>
          </p:nvPr>
        </p:nvPicPr>
        <p:blipFill rotWithShape="1">
          <a:blip r:embed="rId4">
            <a:alphaModFix/>
          </a:blip>
          <a:srcRect b="0" l="0" r="0" t="0"/>
          <a:stretch/>
        </p:blipFill>
        <p:spPr>
          <a:xfrm>
            <a:off x="4787900" y="4941887"/>
            <a:ext cx="2714625" cy="158273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55"/>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de Riesgos</a:t>
            </a:r>
            <a:endParaRPr/>
          </a:p>
        </p:txBody>
      </p:sp>
      <p:sp>
        <p:nvSpPr>
          <p:cNvPr id="547" name="Google Shape;547;p55"/>
          <p:cNvSpPr txBox="1"/>
          <p:nvPr>
            <p:ph idx="4294967295" type="body"/>
          </p:nvPr>
        </p:nvSpPr>
        <p:spPr>
          <a:xfrm>
            <a:off x="1547812" y="1916112"/>
            <a:ext cx="6913562" cy="22320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Es el proceso de identificación de riesgos y manejo de aquellos más importantes para el proyecto de forma tal que no se conviertan en problemas.</a:t>
            </a:r>
            <a:endParaRPr/>
          </a:p>
        </p:txBody>
      </p:sp>
      <p:pic>
        <p:nvPicPr>
          <p:cNvPr id="548" name="Google Shape;548;p55"/>
          <p:cNvPicPr preferRelativeResize="0"/>
          <p:nvPr>
            <p:ph idx="4294967295" type="body"/>
          </p:nvPr>
        </p:nvPicPr>
        <p:blipFill rotWithShape="1">
          <a:blip r:embed="rId3">
            <a:alphaModFix/>
          </a:blip>
          <a:srcRect b="0" l="0" r="0" t="0"/>
          <a:stretch/>
        </p:blipFill>
        <p:spPr>
          <a:xfrm>
            <a:off x="1476375" y="4081462"/>
            <a:ext cx="1620837" cy="1590675"/>
          </a:xfrm>
          <a:prstGeom prst="rect">
            <a:avLst/>
          </a:prstGeom>
          <a:noFill/>
          <a:ln>
            <a:noFill/>
          </a:ln>
        </p:spPr>
      </p:pic>
      <p:pic>
        <p:nvPicPr>
          <p:cNvPr id="549" name="Google Shape;549;p55"/>
          <p:cNvPicPr preferRelativeResize="0"/>
          <p:nvPr>
            <p:ph idx="4294967295" type="body"/>
          </p:nvPr>
        </p:nvPicPr>
        <p:blipFill rotWithShape="1">
          <a:blip r:embed="rId4">
            <a:alphaModFix/>
          </a:blip>
          <a:srcRect b="0" l="0" r="0" t="0"/>
          <a:stretch/>
        </p:blipFill>
        <p:spPr>
          <a:xfrm>
            <a:off x="5148262" y="4724400"/>
            <a:ext cx="2055812" cy="1566862"/>
          </a:xfrm>
          <a:prstGeom prst="rect">
            <a:avLst/>
          </a:prstGeom>
          <a:noFill/>
          <a:ln>
            <a:noFill/>
          </a:ln>
        </p:spPr>
      </p:pic>
      <p:sp>
        <p:nvSpPr>
          <p:cNvPr id="550" name="Google Shape;550;p55"/>
          <p:cNvSpPr/>
          <p:nvPr/>
        </p:nvSpPr>
        <p:spPr>
          <a:xfrm rot="1380000">
            <a:off x="3924300" y="4508500"/>
            <a:ext cx="1008062" cy="287337"/>
          </a:xfrm>
          <a:prstGeom prst="curvedDownArrow">
            <a:avLst>
              <a:gd fmla="val 25000" name="adj1"/>
              <a:gd fmla="val 50000" name="adj2"/>
              <a:gd fmla="val 25000"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5" name="Shape 555"/>
        <p:cNvGrpSpPr/>
        <p:nvPr/>
      </p:nvGrpSpPr>
      <p:grpSpPr>
        <a:xfrm>
          <a:off x="0" y="0"/>
          <a:ext cx="0" cy="0"/>
          <a:chOff x="0" y="0"/>
          <a:chExt cx="0" cy="0"/>
        </a:xfrm>
      </p:grpSpPr>
      <p:sp>
        <p:nvSpPr>
          <p:cNvPr id="556" name="Google Shape;556;p56"/>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Gestión de Riesgos</a:t>
            </a:r>
            <a:endParaRPr/>
          </a:p>
        </p:txBody>
      </p:sp>
      <p:sp>
        <p:nvSpPr>
          <p:cNvPr id="557" name="Google Shape;557;p56"/>
          <p:cNvSpPr txBox="1"/>
          <p:nvPr>
            <p:ph idx="1" type="body"/>
          </p:nvPr>
        </p:nvSpPr>
        <p:spPr>
          <a:xfrm>
            <a:off x="971550" y="16287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Trasciende las teorías de administración modernas, tales como TQM (Gestión de Calidad Total) o BPR (Reingeniería de Procesos de Negocio), porque es básica para la toma de decisiones.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La Gestión de Riesgos está basada en teorías que proveen diferentes estrategias para la toma de decisiones bajo condiciones probabilísticas.</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2" name="Shape 562"/>
        <p:cNvGrpSpPr/>
        <p:nvPr/>
      </p:nvGrpSpPr>
      <p:grpSpPr>
        <a:xfrm>
          <a:off x="0" y="0"/>
          <a:ext cx="0" cy="0"/>
          <a:chOff x="0" y="0"/>
          <a:chExt cx="0" cy="0"/>
        </a:xfrm>
      </p:grpSpPr>
      <p:sp>
        <p:nvSpPr>
          <p:cNvPr id="563" name="Google Shape;563;p57"/>
          <p:cNvSpPr txBox="1"/>
          <p:nvPr>
            <p:ph type="title"/>
          </p:nvPr>
        </p:nvSpPr>
        <p:spPr>
          <a:xfrm>
            <a:off x="685800" y="333375"/>
            <a:ext cx="7772400" cy="4429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de Riesgos</a:t>
            </a:r>
            <a:endParaRPr/>
          </a:p>
        </p:txBody>
      </p:sp>
      <p:sp>
        <p:nvSpPr>
          <p:cNvPr id="564" name="Google Shape;564;p57"/>
          <p:cNvSpPr txBox="1"/>
          <p:nvPr>
            <p:ph idx="1" type="body"/>
          </p:nvPr>
        </p:nvSpPr>
        <p:spPr>
          <a:xfrm>
            <a:off x="250825" y="765175"/>
            <a:ext cx="864235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dk1"/>
              </a:buClr>
              <a:buSzPts val="1400"/>
              <a:buFont typeface="Arial"/>
              <a:buChar char="•"/>
            </a:pPr>
            <a:r>
              <a:rPr b="1" i="0" lang="en-US" sz="1400" u="none">
                <a:solidFill>
                  <a:schemeClr val="dk1"/>
                </a:solidFill>
                <a:latin typeface="Arial"/>
                <a:ea typeface="Arial"/>
                <a:cs typeface="Arial"/>
                <a:sym typeface="Arial"/>
              </a:rPr>
              <a:t>La práctica de Gestión de Riesgos está basada en 9 teorías para la toma de decisiones:</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Teorema de Bayes</a:t>
            </a:r>
            <a:r>
              <a:rPr b="1" i="0" lang="en-US" sz="1200" u="none" cap="none" strike="noStrike">
                <a:solidFill>
                  <a:schemeClr val="dk1"/>
                </a:solidFill>
                <a:latin typeface="Arial"/>
                <a:ea typeface="Arial"/>
                <a:cs typeface="Arial"/>
                <a:sym typeface="Arial"/>
              </a:rPr>
              <a:t>: describe como combinar nueva información con vieja información. El sistema Bayesiano de inferencia es un proceso de aprendizaje utilizado para explicar nueva información. La gestión de riesgos a menudo empieza con un enigma: información que es misteriosa, ambigua, paradójica y oscura. </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Teoría del Caos</a:t>
            </a:r>
            <a:r>
              <a:rPr b="1" i="0" lang="en-US" sz="1200" u="none" cap="none" strike="noStrike">
                <a:solidFill>
                  <a:schemeClr val="dk1"/>
                </a:solidFill>
                <a:latin typeface="Arial"/>
                <a:ea typeface="Arial"/>
                <a:cs typeface="Arial"/>
                <a:sym typeface="Arial"/>
              </a:rPr>
              <a:t>: el caos y la incertidumbre son oportunidades de mercado, ventajas, no  un problema que resolver.</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Teoría de la Creatividad</a:t>
            </a:r>
            <a:r>
              <a:rPr b="1" i="0" lang="en-US" sz="1200" u="none" cap="none" strike="noStrike">
                <a:solidFill>
                  <a:schemeClr val="dk1"/>
                </a:solidFill>
                <a:latin typeface="Arial"/>
                <a:ea typeface="Arial"/>
                <a:cs typeface="Arial"/>
                <a:sym typeface="Arial"/>
              </a:rPr>
              <a:t>: afirma que el procesamiento de información del cerebro a un nivel no es accesible por el pensamiento consciente. La teoría trata de entender las necesidades y motivaciones individuales que son críticas para soluciones creativas.</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Teoría de la Decisión</a:t>
            </a:r>
            <a:r>
              <a:rPr b="1" i="0" lang="en-US" sz="1200" u="none" cap="none" strike="noStrike">
                <a:solidFill>
                  <a:schemeClr val="dk1"/>
                </a:solidFill>
                <a:latin typeface="Arial"/>
                <a:ea typeface="Arial"/>
                <a:cs typeface="Arial"/>
                <a:sym typeface="Arial"/>
              </a:rPr>
              <a:t>: provee técnicas para resolver problemas difíciles, que son complejos, tienen aspectos inciertos, múltiples objetivos o comprende diferentes alternativas. Utiliza las probabilidades para determinar las salidas, incluye técnicas como árboles de decisión y simulación.</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Teoría de Juego</a:t>
            </a:r>
            <a:r>
              <a:rPr b="1" i="0" lang="en-US" sz="1200" u="none" cap="none" strike="noStrike">
                <a:solidFill>
                  <a:schemeClr val="dk1"/>
                </a:solidFill>
                <a:latin typeface="Arial"/>
                <a:ea typeface="Arial"/>
                <a:cs typeface="Arial"/>
                <a:sym typeface="Arial"/>
              </a:rPr>
              <a:t>: utiliza heurísticas para determinar que alternativas explorar en grandes espacios de búsqueda, la IA utiliza esta teoría. La presencia de oponentes agrega elementos de impredicibilidad al juego y necesita incorporar aspectos psicológicos como también tácticos en la estrategia de Juego.</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Teoría Portfolio</a:t>
            </a:r>
            <a:r>
              <a:rPr b="1" i="0" lang="en-US" sz="1200" u="none" cap="none" strike="noStrike">
                <a:solidFill>
                  <a:schemeClr val="dk1"/>
                </a:solidFill>
                <a:latin typeface="Arial"/>
                <a:ea typeface="Arial"/>
                <a:cs typeface="Arial"/>
                <a:sym typeface="Arial"/>
              </a:rPr>
              <a:t>: basada en la suposición de que la diversificación reduce el riesgo. “No poner todos los huevos en la misma canasta.</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Teoría de Probabilidad</a:t>
            </a:r>
            <a:r>
              <a:rPr b="1" i="0" lang="en-US" sz="1200" u="none" cap="none" strike="noStrike">
                <a:solidFill>
                  <a:schemeClr val="dk1"/>
                </a:solidFill>
                <a:latin typeface="Arial"/>
                <a:ea typeface="Arial"/>
                <a:cs typeface="Arial"/>
                <a:sym typeface="Arial"/>
              </a:rPr>
              <a:t>: usa una probabilidad cuantificable para pronosticar una salida. Determina la probabilidad de una salida antes de que el evento ocurra.</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Teoría de Incertidumbre</a:t>
            </a:r>
            <a:r>
              <a:rPr b="1" i="0" lang="en-US" sz="1200" u="none" cap="none" strike="noStrike">
                <a:solidFill>
                  <a:schemeClr val="dk1"/>
                </a:solidFill>
                <a:latin typeface="Arial"/>
                <a:ea typeface="Arial"/>
                <a:cs typeface="Arial"/>
                <a:sym typeface="Arial"/>
              </a:rPr>
              <a:t>: utiliza la probabilidad para modelar problemas de decisión desconocidos, inciertos o subjetivos. La incertidumbre surge cuando hay carencia de información adecuada para tomar una decisión. La distribución de probabilidad de un evento incierto, refleja el conjunto de probabilidades de todas las posibles salidas.</a:t>
            </a:r>
            <a:endParaRPr/>
          </a:p>
          <a:p>
            <a:pPr indent="-285750" lvl="1" marL="742950" marR="0" rtl="0" algn="l">
              <a:lnSpc>
                <a:spcPct val="110000"/>
              </a:lnSpc>
              <a:spcBef>
                <a:spcPts val="360"/>
              </a:spcBef>
              <a:spcAft>
                <a:spcPts val="0"/>
              </a:spcAft>
              <a:buClr>
                <a:schemeClr val="folHlink"/>
              </a:buClr>
              <a:buSzPts val="1200"/>
              <a:buFont typeface="Arial"/>
              <a:buChar char="•"/>
            </a:pPr>
            <a:r>
              <a:rPr b="1" i="0" lang="en-US" sz="1200" u="none" cap="none" strike="noStrike">
                <a:solidFill>
                  <a:schemeClr val="folHlink"/>
                </a:solidFill>
                <a:latin typeface="Arial"/>
                <a:ea typeface="Arial"/>
                <a:cs typeface="Arial"/>
                <a:sym typeface="Arial"/>
              </a:rPr>
              <a:t>Teoría de Utilidad</a:t>
            </a:r>
            <a:r>
              <a:rPr b="1" i="0" lang="en-US" sz="1200" u="none" cap="none" strike="noStrike">
                <a:solidFill>
                  <a:schemeClr val="dk1"/>
                </a:solidFill>
                <a:latin typeface="Arial"/>
                <a:ea typeface="Arial"/>
                <a:cs typeface="Arial"/>
                <a:sym typeface="Arial"/>
              </a:rPr>
              <a:t>: modela la preferencia y actitud de las personas frente a los riesgos, la cual afecta la manera en que se toman decisiones. La teoría selecciona la alternativa que maximiza la función utilidad esperada.</a:t>
            </a:r>
            <a:endParaRPr/>
          </a:p>
          <a:p>
            <a:pPr indent="-266700" lvl="0" marL="342900" marR="0" rtl="0" algn="l">
              <a:lnSpc>
                <a:spcPct val="100000"/>
              </a:lnSpc>
              <a:spcBef>
                <a:spcPts val="24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58"/>
          <p:cNvSpPr txBox="1"/>
          <p:nvPr>
            <p:ph type="title"/>
          </p:nvPr>
        </p:nvSpPr>
        <p:spPr>
          <a:xfrm>
            <a:off x="685800" y="476250"/>
            <a:ext cx="7772400" cy="4429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de Riesgos</a:t>
            </a:r>
            <a:endParaRPr/>
          </a:p>
        </p:txBody>
      </p:sp>
      <p:sp>
        <p:nvSpPr>
          <p:cNvPr id="571" name="Google Shape;571;p58"/>
          <p:cNvSpPr txBox="1"/>
          <p:nvPr>
            <p:ph idx="1" type="body"/>
          </p:nvPr>
        </p:nvSpPr>
        <p:spPr>
          <a:xfrm>
            <a:off x="250825" y="1052512"/>
            <a:ext cx="864235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Los conceptos básicos de la gestión de riesgos del software son:</a:t>
            </a:r>
            <a:endParaRPr/>
          </a:p>
          <a:p>
            <a:pPr indent="-285750" lvl="1" marL="742950" marR="0" rtl="0" algn="l">
              <a:lnSpc>
                <a:spcPct val="100000"/>
              </a:lnSpc>
              <a:spcBef>
                <a:spcPts val="540"/>
              </a:spcBef>
              <a:spcAft>
                <a:spcPts val="0"/>
              </a:spcAft>
              <a:buClr>
                <a:schemeClr val="folHlink"/>
              </a:buClr>
              <a:buSzPts val="1800"/>
              <a:buFont typeface="Arial"/>
              <a:buChar char="•"/>
            </a:pPr>
            <a:r>
              <a:rPr b="1" i="0" lang="en-US" sz="1800" u="none" cap="none" strike="noStrike">
                <a:solidFill>
                  <a:schemeClr val="folHlink"/>
                </a:solidFill>
                <a:latin typeface="Arial"/>
                <a:ea typeface="Arial"/>
                <a:cs typeface="Arial"/>
                <a:sym typeface="Arial"/>
              </a:rPr>
              <a:t>Objetivo</a:t>
            </a:r>
            <a:r>
              <a:rPr b="1" i="0" lang="en-US" sz="1800" u="none" cap="none" strike="noStrike">
                <a:solidFill>
                  <a:schemeClr val="dk1"/>
                </a:solidFill>
                <a:latin typeface="Arial"/>
                <a:ea typeface="Arial"/>
                <a:cs typeface="Arial"/>
                <a:sym typeface="Arial"/>
              </a:rPr>
              <a:t>: administramos riesgos en relación a un objetivo específico y puede afectar solo el trabajo restante para alcanzar el objetivo. Un objetivo definido claramente con un criterio de éxito mensurable delimita un riesgo aceptable. </a:t>
            </a:r>
            <a:endParaRPr/>
          </a:p>
          <a:p>
            <a:pPr indent="-285750" lvl="1" marL="742950" marR="0" rtl="0" algn="l">
              <a:lnSpc>
                <a:spcPct val="100000"/>
              </a:lnSpc>
              <a:spcBef>
                <a:spcPts val="540"/>
              </a:spcBef>
              <a:spcAft>
                <a:spcPts val="0"/>
              </a:spcAft>
              <a:buClr>
                <a:schemeClr val="folHlink"/>
              </a:buClr>
              <a:buSzPts val="1800"/>
              <a:buFont typeface="Arial"/>
              <a:buChar char="•"/>
            </a:pPr>
            <a:r>
              <a:rPr b="1" i="0" lang="en-US" sz="1800" u="none" cap="none" strike="noStrike">
                <a:solidFill>
                  <a:schemeClr val="folHlink"/>
                </a:solidFill>
                <a:latin typeface="Arial"/>
                <a:ea typeface="Arial"/>
                <a:cs typeface="Arial"/>
                <a:sym typeface="Arial"/>
              </a:rPr>
              <a:t>Incertidumbre</a:t>
            </a:r>
            <a:r>
              <a:rPr b="1" i="0" lang="en-US" sz="1800" u="none" cap="none" strike="noStrike">
                <a:solidFill>
                  <a:schemeClr val="dk1"/>
                </a:solidFill>
                <a:latin typeface="Arial"/>
                <a:ea typeface="Arial"/>
                <a:cs typeface="Arial"/>
                <a:sym typeface="Arial"/>
              </a:rPr>
              <a:t>: es lo desconocido, inherente a todas las suposiciones y al futuro en sí mismo. Siempre hay un cierto grado de incertidumbre en la ocurrencia del riesgo. La probabilidad de ocurrencia ayuda a determinar la prioridad relativa del riesgo.</a:t>
            </a:r>
            <a:endParaRPr/>
          </a:p>
          <a:p>
            <a:pPr indent="-285750" lvl="1" marL="742950" marR="0" rtl="0" algn="l">
              <a:lnSpc>
                <a:spcPct val="100000"/>
              </a:lnSpc>
              <a:spcBef>
                <a:spcPts val="540"/>
              </a:spcBef>
              <a:spcAft>
                <a:spcPts val="0"/>
              </a:spcAft>
              <a:buClr>
                <a:schemeClr val="folHlink"/>
              </a:buClr>
              <a:buSzPts val="1800"/>
              <a:buFont typeface="Arial"/>
              <a:buChar char="•"/>
            </a:pPr>
            <a:r>
              <a:rPr b="1" i="0" lang="en-US" sz="1800" u="none" cap="none" strike="noStrike">
                <a:solidFill>
                  <a:schemeClr val="folHlink"/>
                </a:solidFill>
                <a:latin typeface="Arial"/>
                <a:ea typeface="Arial"/>
                <a:cs typeface="Arial"/>
                <a:sym typeface="Arial"/>
              </a:rPr>
              <a:t>Pérdida</a:t>
            </a:r>
            <a:r>
              <a:rPr b="1" i="0" lang="en-US" sz="1800" u="none" cap="none" strike="noStrike">
                <a:solidFill>
                  <a:schemeClr val="dk1"/>
                </a:solidFill>
                <a:latin typeface="Arial"/>
                <a:ea typeface="Arial"/>
                <a:cs typeface="Arial"/>
                <a:sym typeface="Arial"/>
              </a:rPr>
              <a:t>: a menos que exista una pérdida potencial no hay riesgo. La pérdida puede ser una mala salida o una pérdida de oportunidad. La oportunidad es la posibilidad de una oportunidad perdida.</a:t>
            </a:r>
            <a:endParaRPr/>
          </a:p>
          <a:p>
            <a:pPr indent="-285750" lvl="1" marL="742950" marR="0" rtl="0" algn="l">
              <a:lnSpc>
                <a:spcPct val="100000"/>
              </a:lnSpc>
              <a:spcBef>
                <a:spcPts val="540"/>
              </a:spcBef>
              <a:spcAft>
                <a:spcPts val="0"/>
              </a:spcAft>
              <a:buClr>
                <a:schemeClr val="folHlink"/>
              </a:buClr>
              <a:buSzPts val="1800"/>
              <a:buFont typeface="Arial"/>
              <a:buChar char="•"/>
            </a:pPr>
            <a:r>
              <a:rPr b="1" i="0" lang="en-US" sz="1800" u="none" cap="none" strike="noStrike">
                <a:solidFill>
                  <a:schemeClr val="folHlink"/>
                </a:solidFill>
                <a:latin typeface="Arial"/>
                <a:ea typeface="Arial"/>
                <a:cs typeface="Arial"/>
                <a:sym typeface="Arial"/>
              </a:rPr>
              <a:t>Tiempo</a:t>
            </a:r>
            <a:r>
              <a:rPr b="1" i="0" lang="en-US" sz="1800" u="none" cap="none" strike="noStrike">
                <a:solidFill>
                  <a:schemeClr val="dk1"/>
                </a:solidFill>
                <a:latin typeface="Arial"/>
                <a:ea typeface="Arial"/>
                <a:cs typeface="Arial"/>
                <a:sym typeface="Arial"/>
              </a:rPr>
              <a:t>: Es necesario para anticipar y prevenir problemas. Conforme pasa el tiempo, las opciones viables tienden a decrecer.</a:t>
            </a:r>
            <a:endParaRPr/>
          </a:p>
          <a:p>
            <a:pPr indent="-285750" lvl="1" marL="742950" marR="0" rtl="0" algn="l">
              <a:lnSpc>
                <a:spcPct val="100000"/>
              </a:lnSpc>
              <a:spcBef>
                <a:spcPts val="540"/>
              </a:spcBef>
              <a:spcAft>
                <a:spcPts val="0"/>
              </a:spcAft>
              <a:buClr>
                <a:schemeClr val="folHlink"/>
              </a:buClr>
              <a:buSzPts val="1800"/>
              <a:buFont typeface="Arial"/>
              <a:buChar char="•"/>
            </a:pPr>
            <a:r>
              <a:rPr b="1" i="0" lang="en-US" sz="1800" u="none" cap="none" strike="noStrike">
                <a:solidFill>
                  <a:schemeClr val="folHlink"/>
                </a:solidFill>
                <a:latin typeface="Arial"/>
                <a:ea typeface="Arial"/>
                <a:cs typeface="Arial"/>
                <a:sym typeface="Arial"/>
              </a:rPr>
              <a:t>Alternativa</a:t>
            </a:r>
            <a:r>
              <a:rPr b="1" i="0" lang="en-US" sz="1800" u="none" cap="none" strike="noStrike">
                <a:solidFill>
                  <a:schemeClr val="dk1"/>
                </a:solidFill>
                <a:latin typeface="Arial"/>
                <a:ea typeface="Arial"/>
                <a:cs typeface="Arial"/>
                <a:sym typeface="Arial"/>
              </a:rPr>
              <a:t>: a menos que haya alternativas, no hay gestión de riesgos. Entender el objetivo y el riesgo de no alcanzarlo, ayuda a tomar las decisiones correctas.</a:t>
            </a:r>
            <a:endParaRPr/>
          </a:p>
          <a:p>
            <a:pPr indent="-285750" lvl="1" marL="742950" marR="0" rtl="0" algn="l">
              <a:lnSpc>
                <a:spcPct val="100000"/>
              </a:lnSpc>
              <a:spcBef>
                <a:spcPts val="54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228600" lvl="0" marL="342900" marR="0" rtl="0" algn="l">
              <a:lnSpc>
                <a:spcPct val="100000"/>
              </a:lnSpc>
              <a:spcBef>
                <a:spcPts val="36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6" name="Shape 576"/>
        <p:cNvGrpSpPr/>
        <p:nvPr/>
      </p:nvGrpSpPr>
      <p:grpSpPr>
        <a:xfrm>
          <a:off x="0" y="0"/>
          <a:ext cx="0" cy="0"/>
          <a:chOff x="0" y="0"/>
          <a:chExt cx="0" cy="0"/>
        </a:xfrm>
      </p:grpSpPr>
      <p:sp>
        <p:nvSpPr>
          <p:cNvPr id="577" name="Google Shape;577;p59"/>
          <p:cNvSpPr txBox="1"/>
          <p:nvPr>
            <p:ph type="title"/>
          </p:nvPr>
        </p:nvSpPr>
        <p:spPr>
          <a:xfrm>
            <a:off x="1941512" y="476250"/>
            <a:ext cx="5092800" cy="5232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de Riesgos: Objetivos</a:t>
            </a:r>
            <a:endParaRPr/>
          </a:p>
        </p:txBody>
      </p:sp>
      <p:sp>
        <p:nvSpPr>
          <p:cNvPr id="578" name="Google Shape;578;p59"/>
          <p:cNvSpPr txBox="1"/>
          <p:nvPr>
            <p:ph idx="1" type="body"/>
          </p:nvPr>
        </p:nvSpPr>
        <p:spPr>
          <a:xfrm>
            <a:off x="541337" y="1052512"/>
            <a:ext cx="8351837" cy="3740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993366"/>
              </a:buClr>
              <a:buSzPts val="2200"/>
              <a:buFont typeface="Arial"/>
              <a:buChar char="•"/>
            </a:pPr>
            <a:r>
              <a:rPr b="1" i="0" lang="en-US" sz="2200" u="none">
                <a:solidFill>
                  <a:srgbClr val="993366"/>
                </a:solidFill>
                <a:latin typeface="Arial"/>
                <a:ea typeface="Arial"/>
                <a:cs typeface="Arial"/>
                <a:sym typeface="Arial"/>
              </a:rPr>
              <a:t>Tomar decisiones inteligentes</a:t>
            </a:r>
            <a:r>
              <a:rPr b="0" i="0" lang="en-US" sz="2200" u="none">
                <a:solidFill>
                  <a:schemeClr val="accent2"/>
                </a:solidFill>
                <a:latin typeface="Arial"/>
                <a:ea typeface="Arial"/>
                <a:cs typeface="Arial"/>
                <a:sym typeface="Arial"/>
              </a:rPr>
              <a:t>: se toman decisiones inteligentes basadas en conciencia, percepción, y comprensión del riesgo. La gestión de riesgos provee un proceso para comunicar información de riesgos y proveer visibilidad de los mismos.</a:t>
            </a:r>
            <a:endParaRPr/>
          </a:p>
          <a:p>
            <a:pPr indent="-342900" lvl="0" marL="342900" marR="0" rtl="0" algn="l">
              <a:lnSpc>
                <a:spcPct val="105000"/>
              </a:lnSpc>
              <a:spcBef>
                <a:spcPts val="660"/>
              </a:spcBef>
              <a:spcAft>
                <a:spcPts val="0"/>
              </a:spcAft>
              <a:buClr>
                <a:srgbClr val="993366"/>
              </a:buClr>
              <a:buSzPts val="2200"/>
              <a:buFont typeface="Arial"/>
              <a:buChar char="•"/>
            </a:pPr>
            <a:r>
              <a:rPr b="1" i="0" lang="en-US" sz="2200" u="none">
                <a:solidFill>
                  <a:srgbClr val="993366"/>
                </a:solidFill>
                <a:latin typeface="Arial"/>
                <a:ea typeface="Arial"/>
                <a:cs typeface="Arial"/>
                <a:sym typeface="Arial"/>
              </a:rPr>
              <a:t>Resolver</a:t>
            </a:r>
            <a:r>
              <a:rPr b="0" i="0" lang="en-US" sz="2200" u="none">
                <a:solidFill>
                  <a:schemeClr val="accent2"/>
                </a:solidFill>
                <a:latin typeface="Arial"/>
                <a:ea typeface="Arial"/>
                <a:cs typeface="Arial"/>
                <a:sym typeface="Arial"/>
              </a:rPr>
              <a:t> </a:t>
            </a:r>
            <a:r>
              <a:rPr b="1" i="0" lang="en-US" sz="2200" u="none">
                <a:solidFill>
                  <a:srgbClr val="993366"/>
                </a:solidFill>
                <a:latin typeface="Arial"/>
                <a:ea typeface="Arial"/>
                <a:cs typeface="Arial"/>
                <a:sym typeface="Arial"/>
              </a:rPr>
              <a:t>el riesgo</a:t>
            </a:r>
            <a:r>
              <a:rPr b="0" i="0" lang="en-US" sz="2200" u="none">
                <a:solidFill>
                  <a:schemeClr val="accent2"/>
                </a:solidFill>
                <a:latin typeface="Arial"/>
                <a:ea typeface="Arial"/>
                <a:cs typeface="Arial"/>
                <a:sym typeface="Arial"/>
              </a:rPr>
              <a:t>: se desarrolla y ejecuta un plan de acción para resolver el riesgo. La clave para resolver  los riesgos es encontrarlos cuando hay tiempo para tomar alguna acción y saber cuando aceptar un riesgo. Es posible no minimizar el riesgo sino maximizar la oportunidad. </a:t>
            </a:r>
            <a:endParaRPr/>
          </a:p>
          <a:p>
            <a:pPr indent="-342900" lvl="0" marL="342900" marR="0" rtl="0" algn="l">
              <a:lnSpc>
                <a:spcPct val="105000"/>
              </a:lnSpc>
              <a:spcBef>
                <a:spcPts val="660"/>
              </a:spcBef>
              <a:spcAft>
                <a:spcPts val="0"/>
              </a:spcAft>
              <a:buClr>
                <a:srgbClr val="993366"/>
              </a:buClr>
              <a:buSzPts val="2200"/>
              <a:buFont typeface="Arial"/>
              <a:buChar char="•"/>
            </a:pPr>
            <a:r>
              <a:rPr b="1" i="0" lang="en-US" sz="2200" u="none">
                <a:solidFill>
                  <a:srgbClr val="993366"/>
                </a:solidFill>
                <a:latin typeface="Arial"/>
                <a:ea typeface="Arial"/>
                <a:cs typeface="Arial"/>
                <a:sym typeface="Arial"/>
              </a:rPr>
              <a:t>Prevenir Problemas</a:t>
            </a:r>
            <a:r>
              <a:rPr b="0" i="0" lang="en-US" sz="2200" u="none">
                <a:solidFill>
                  <a:schemeClr val="accent2"/>
                </a:solidFill>
                <a:latin typeface="Arial"/>
                <a:ea typeface="Arial"/>
                <a:cs typeface="Arial"/>
                <a:sym typeface="Arial"/>
              </a:rPr>
              <a:t>: la resolución de los riesgos previene problemas y sorpresas. La gestión de riesgos es una estrategia proactiva para reducir el problema del retrabajo costoso.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6"/>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Motivación</a:t>
            </a:r>
            <a:endParaRPr/>
          </a:p>
        </p:txBody>
      </p:sp>
      <p:sp>
        <p:nvSpPr>
          <p:cNvPr id="149" name="Google Shape;149;p6"/>
          <p:cNvSpPr txBox="1"/>
          <p:nvPr/>
        </p:nvSpPr>
        <p:spPr>
          <a:xfrm>
            <a:off x="685800" y="1676400"/>
            <a:ext cx="79248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El intento de formalizar la correlación de la orientación al riesgo en lo éxitos de software, en un conjunto confiable de principios y prácticas da lugar a :</a:t>
            </a:r>
            <a:endParaRPr/>
          </a:p>
        </p:txBody>
      </p:sp>
      <p:sp>
        <p:nvSpPr>
          <p:cNvPr id="150" name="Google Shape;150;p6"/>
          <p:cNvSpPr txBox="1"/>
          <p:nvPr/>
        </p:nvSpPr>
        <p:spPr>
          <a:xfrm>
            <a:off x="838200" y="3200400"/>
            <a:ext cx="7339012" cy="946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800"/>
              <a:buFont typeface="Tahoma"/>
              <a:buNone/>
            </a:pPr>
            <a:r>
              <a:rPr b="1" i="0" lang="en-US" sz="2800" u="none">
                <a:solidFill>
                  <a:schemeClr val="accent2"/>
                </a:solidFill>
                <a:latin typeface="Tahoma"/>
                <a:ea typeface="Tahoma"/>
                <a:cs typeface="Tahoma"/>
                <a:sym typeface="Tahoma"/>
              </a:rPr>
              <a:t>La disciplina de la Gestión de Riesgos de Software</a:t>
            </a:r>
            <a:endParaRPr/>
          </a:p>
        </p:txBody>
      </p:sp>
      <p:sp>
        <p:nvSpPr>
          <p:cNvPr id="151" name="Google Shape;151;p6"/>
          <p:cNvSpPr txBox="1"/>
          <p:nvPr/>
        </p:nvSpPr>
        <p:spPr>
          <a:xfrm>
            <a:off x="966787" y="4648200"/>
            <a:ext cx="7339012" cy="946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Esta disciplina está encuadrada dentro de la Administración de Proyectos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3" name="Shape 583"/>
        <p:cNvGrpSpPr/>
        <p:nvPr/>
      </p:nvGrpSpPr>
      <p:grpSpPr>
        <a:xfrm>
          <a:off x="0" y="0"/>
          <a:ext cx="0" cy="0"/>
          <a:chOff x="0" y="0"/>
          <a:chExt cx="0" cy="0"/>
        </a:xfrm>
      </p:grpSpPr>
      <p:sp>
        <p:nvSpPr>
          <p:cNvPr id="584" name="Google Shape;584;p60"/>
          <p:cNvSpPr txBox="1"/>
          <p:nvPr>
            <p:ph type="title"/>
          </p:nvPr>
        </p:nvSpPr>
        <p:spPr>
          <a:xfrm>
            <a:off x="2620962" y="842962"/>
            <a:ext cx="3275100" cy="5232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de Riesgos</a:t>
            </a:r>
            <a:endParaRPr/>
          </a:p>
        </p:txBody>
      </p:sp>
      <p:sp>
        <p:nvSpPr>
          <p:cNvPr id="585" name="Google Shape;585;p60"/>
          <p:cNvSpPr txBox="1"/>
          <p:nvPr>
            <p:ph idx="1" type="body"/>
          </p:nvPr>
        </p:nvSpPr>
        <p:spPr>
          <a:xfrm>
            <a:off x="973137" y="1981200"/>
            <a:ext cx="7340600" cy="3741737"/>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9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Gestión de Riesgo involucra mucho más que el seguimiento del esfuerzo y la planificación. </a:t>
            </a:r>
            <a:endParaRPr/>
          </a:p>
          <a:p>
            <a:pPr indent="-342900" lvl="0" marL="342900" marR="0" rtl="0" algn="just">
              <a:lnSpc>
                <a:spcPct val="90000"/>
              </a:lnSpc>
              <a:spcBef>
                <a:spcPts val="120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Los gerentes deben:</a:t>
            </a:r>
            <a:endParaRPr/>
          </a:p>
          <a:p>
            <a:pPr indent="-285750" lvl="1" marL="742950" marR="0" rtl="0" algn="l">
              <a:lnSpc>
                <a:spcPct val="90000"/>
              </a:lnSpc>
              <a:spcBef>
                <a:spcPts val="120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determinar que cualquier evento no deseado pueda ocurrir durante el desarrollo o mantenimiento.</a:t>
            </a:r>
            <a:endParaRPr/>
          </a:p>
          <a:p>
            <a:pPr indent="-285750" lvl="1" marL="742950" marR="0" rtl="0" algn="l">
              <a:lnSpc>
                <a:spcPct val="90000"/>
              </a:lnSpc>
              <a:spcBef>
                <a:spcPts val="120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hacer planes para evitar estos eventos.</a:t>
            </a:r>
            <a:endParaRPr/>
          </a:p>
          <a:p>
            <a:pPr indent="-285750" lvl="1" marL="742950" marR="0" rtl="0" algn="l">
              <a:lnSpc>
                <a:spcPct val="90000"/>
              </a:lnSpc>
              <a:spcBef>
                <a:spcPts val="120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si son inevitables, minimizar sus consecuencias negativas.</a:t>
            </a:r>
            <a:endParaRPr/>
          </a:p>
          <a:p>
            <a:pPr indent="-190500" lvl="0" marL="342900" marR="0" rtl="0" algn="l">
              <a:lnSpc>
                <a:spcPct val="100000"/>
              </a:lnSpc>
              <a:spcBef>
                <a:spcPts val="108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0" name="Shape 590"/>
        <p:cNvGrpSpPr/>
        <p:nvPr/>
      </p:nvGrpSpPr>
      <p:grpSpPr>
        <a:xfrm>
          <a:off x="0" y="0"/>
          <a:ext cx="0" cy="0"/>
          <a:chOff x="0" y="0"/>
          <a:chExt cx="0" cy="0"/>
        </a:xfrm>
      </p:grpSpPr>
      <p:sp>
        <p:nvSpPr>
          <p:cNvPr id="591" name="Google Shape;591;p61"/>
          <p:cNvSpPr txBox="1"/>
          <p:nvPr>
            <p:ph type="title"/>
          </p:nvPr>
        </p:nvSpPr>
        <p:spPr>
          <a:xfrm>
            <a:off x="311700" y="546667"/>
            <a:ext cx="8520600" cy="810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Monitorización y Mitigación de Riesgos (RMMM)</a:t>
            </a:r>
            <a:endParaRPr/>
          </a:p>
        </p:txBody>
      </p:sp>
      <p:sp>
        <p:nvSpPr>
          <p:cNvPr id="592" name="Google Shape;592;p61"/>
          <p:cNvSpPr txBox="1"/>
          <p:nvPr>
            <p:ph idx="1" type="body"/>
          </p:nvPr>
        </p:nvSpPr>
        <p:spPr>
          <a:xfrm>
            <a:off x="311700" y="1639833"/>
            <a:ext cx="8520600" cy="445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Gestión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Objetivo: Marcar las estrategias y formas de actuar del equipo de trabajo frente a los riesgos: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Como evitarlos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Como monitorizarlos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Como gestionarlos y plan de contingencia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7" name="Shape 597"/>
        <p:cNvGrpSpPr/>
        <p:nvPr/>
      </p:nvGrpSpPr>
      <p:grpSpPr>
        <a:xfrm>
          <a:off x="0" y="0"/>
          <a:ext cx="0" cy="0"/>
          <a:chOff x="0" y="0"/>
          <a:chExt cx="0" cy="0"/>
        </a:xfrm>
      </p:grpSpPr>
      <p:sp>
        <p:nvSpPr>
          <p:cNvPr id="598" name="Google Shape;598;p62"/>
          <p:cNvSpPr txBox="1"/>
          <p:nvPr>
            <p:ph type="title"/>
          </p:nvPr>
        </p:nvSpPr>
        <p:spPr>
          <a:xfrm>
            <a:off x="311700" y="546667"/>
            <a:ext cx="8520600" cy="810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Monitorización y Mitigación de Riesgos (RMMM)</a:t>
            </a:r>
            <a:endParaRPr/>
          </a:p>
        </p:txBody>
      </p:sp>
      <p:sp>
        <p:nvSpPr>
          <p:cNvPr id="599" name="Google Shape;599;p62"/>
          <p:cNvSpPr txBox="1"/>
          <p:nvPr>
            <p:ph idx="1" type="body"/>
          </p:nvPr>
        </p:nvSpPr>
        <p:spPr>
          <a:xfrm>
            <a:off x="311700" y="1639833"/>
            <a:ext cx="8520600" cy="445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Monitorización del riesgo</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Objetivo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Definir los indicadores que influyen en la probabilidad de que el riesgo se produzca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Monitorizar periódicamente dichos factores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Monitorizar la efectividad real de las acciones encaminadas a evitar el riesgo</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4" name="Shape 604"/>
        <p:cNvGrpSpPr/>
        <p:nvPr/>
      </p:nvGrpSpPr>
      <p:grpSpPr>
        <a:xfrm>
          <a:off x="0" y="0"/>
          <a:ext cx="0" cy="0"/>
          <a:chOff x="0" y="0"/>
          <a:chExt cx="0" cy="0"/>
        </a:xfrm>
      </p:grpSpPr>
      <p:sp>
        <p:nvSpPr>
          <p:cNvPr id="605" name="Google Shape;605;p63"/>
          <p:cNvSpPr txBox="1"/>
          <p:nvPr>
            <p:ph type="title"/>
          </p:nvPr>
        </p:nvSpPr>
        <p:spPr>
          <a:xfrm>
            <a:off x="311700" y="546667"/>
            <a:ext cx="8520600" cy="810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Monitorización y Mitigación de Riesgos (RMMM</a:t>
            </a:r>
            <a:r>
              <a:rPr b="1" i="0" lang="en-US" sz="3200" u="none">
                <a:solidFill>
                  <a:schemeClr val="dk2"/>
                </a:solidFill>
                <a:latin typeface="Trebuchet MS"/>
                <a:ea typeface="Trebuchet MS"/>
                <a:cs typeface="Trebuchet MS"/>
                <a:sym typeface="Trebuchet MS"/>
              </a:rPr>
              <a:t>)</a:t>
            </a:r>
            <a:endParaRPr/>
          </a:p>
        </p:txBody>
      </p:sp>
      <p:sp>
        <p:nvSpPr>
          <p:cNvPr id="606" name="Google Shape;606;p63"/>
          <p:cNvSpPr txBox="1"/>
          <p:nvPr>
            <p:ph idx="1" type="body"/>
          </p:nvPr>
        </p:nvSpPr>
        <p:spPr>
          <a:xfrm>
            <a:off x="311700" y="1639833"/>
            <a:ext cx="8520600" cy="445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Mitigación del riesgo</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Objetivo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Definir las estrategias necesarias para evitar que el riesgo se produzca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Tomar las medidas encaminadas para que, aún cuando se produzca, se minimicen sus efectos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1" name="Shape 611"/>
        <p:cNvGrpSpPr/>
        <p:nvPr/>
      </p:nvGrpSpPr>
      <p:grpSpPr>
        <a:xfrm>
          <a:off x="0" y="0"/>
          <a:ext cx="0" cy="0"/>
          <a:chOff x="0" y="0"/>
          <a:chExt cx="0" cy="0"/>
        </a:xfrm>
      </p:grpSpPr>
      <p:sp>
        <p:nvSpPr>
          <p:cNvPr id="612" name="Google Shape;612;p64"/>
          <p:cNvSpPr txBox="1"/>
          <p:nvPr>
            <p:ph type="title"/>
          </p:nvPr>
        </p:nvSpPr>
        <p:spPr>
          <a:xfrm>
            <a:off x="311700" y="546667"/>
            <a:ext cx="8520600" cy="810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Gestión, Monitorización y Mitigación de Riesgos (RMMM)</a:t>
            </a:r>
            <a:endParaRPr/>
          </a:p>
        </p:txBody>
      </p:sp>
      <p:sp>
        <p:nvSpPr>
          <p:cNvPr id="613" name="Google Shape;613;p64"/>
          <p:cNvSpPr txBox="1"/>
          <p:nvPr>
            <p:ph idx="1" type="body"/>
          </p:nvPr>
        </p:nvSpPr>
        <p:spPr>
          <a:xfrm>
            <a:off x="311700" y="1639833"/>
            <a:ext cx="8520600" cy="445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00"/>
              <a:buFont typeface="Arial"/>
              <a:buChar char="•"/>
            </a:pPr>
            <a:r>
              <a:rPr b="1" i="0" lang="en-US" sz="2800" u="none">
                <a:solidFill>
                  <a:schemeClr val="dk2"/>
                </a:solidFill>
                <a:latin typeface="Arial"/>
                <a:ea typeface="Arial"/>
                <a:cs typeface="Arial"/>
                <a:sym typeface="Arial"/>
              </a:rPr>
              <a:t>Gestión del riesgo y plan de contingencia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Se asume que la mitigación y la monitorización han fallado y el riesgo se ha producido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Se definen las estrategias y acciones a tomar para que los efectos se minimicen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Nunca se podrá reducir a cero el costo del plan de contingencia. Dicho plan puede implicar unos costos en sí mismo, por lo cual se ha de valorar el beneficio que se espera obtener de éste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8" name="Shape 618"/>
        <p:cNvGrpSpPr/>
        <p:nvPr/>
      </p:nvGrpSpPr>
      <p:grpSpPr>
        <a:xfrm>
          <a:off x="0" y="0"/>
          <a:ext cx="0" cy="0"/>
          <a:chOff x="0" y="0"/>
          <a:chExt cx="0" cy="0"/>
        </a:xfrm>
      </p:grpSpPr>
      <p:sp>
        <p:nvSpPr>
          <p:cNvPr id="619" name="Google Shape;619;p65"/>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Los principios de Gestión de Riesgos (SEI)</a:t>
            </a:r>
            <a:endParaRPr/>
          </a:p>
        </p:txBody>
      </p:sp>
      <p:sp>
        <p:nvSpPr>
          <p:cNvPr id="620" name="Google Shape;620;p65"/>
          <p:cNvSpPr txBox="1"/>
          <p:nvPr>
            <p:ph idx="1" type="body"/>
          </p:nvPr>
        </p:nvSpPr>
        <p:spPr>
          <a:xfrm>
            <a:off x="311700" y="1639833"/>
            <a:ext cx="8520600" cy="445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Perspectiva Global</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Ver el desarrollo de software en el contexto de la macro-definición del sistema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Reconocer tanto el potencial valor de la oportunidad y las pérdidas potenciales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5" name="Shape 625"/>
        <p:cNvGrpSpPr/>
        <p:nvPr/>
      </p:nvGrpSpPr>
      <p:grpSpPr>
        <a:xfrm>
          <a:off x="0" y="0"/>
          <a:ext cx="0" cy="0"/>
          <a:chOff x="0" y="0"/>
          <a:chExt cx="0" cy="0"/>
        </a:xfrm>
      </p:grpSpPr>
      <p:sp>
        <p:nvSpPr>
          <p:cNvPr id="626" name="Google Shape;626;p66"/>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Los principios de Gestión de Riesgos (SEI)</a:t>
            </a:r>
            <a:endParaRPr/>
          </a:p>
        </p:txBody>
      </p:sp>
      <p:sp>
        <p:nvSpPr>
          <p:cNvPr id="627" name="Google Shape;627;p66"/>
          <p:cNvSpPr txBox="1"/>
          <p:nvPr>
            <p:ph idx="1" type="body"/>
          </p:nvPr>
        </p:nvSpPr>
        <p:spPr>
          <a:xfrm>
            <a:off x="311700" y="1639833"/>
            <a:ext cx="8520600" cy="445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Mirar hacia adelante</a:t>
            </a:r>
            <a:endParaRPr b="0" i="0" sz="2800" u="non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Anticipar (estimar)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Hacer la gestión a pesar de la incertidumbre</a:t>
            </a:r>
            <a:endParaRPr/>
          </a:p>
          <a:p>
            <a:pPr indent="-342900" lvl="0" marL="342900" marR="0" rtl="0" algn="l">
              <a:lnSpc>
                <a:spcPct val="10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Comunicación abierta</a:t>
            </a:r>
            <a:endParaRPr b="0" i="0" sz="2800" u="non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Flujo de información entre proyecto.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Comunicación formal, informal, basada en eventos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Usar procesos que valoren la opinión de los stakeholders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2" name="Shape 632"/>
        <p:cNvGrpSpPr/>
        <p:nvPr/>
      </p:nvGrpSpPr>
      <p:grpSpPr>
        <a:xfrm>
          <a:off x="0" y="0"/>
          <a:ext cx="0" cy="0"/>
          <a:chOff x="0" y="0"/>
          <a:chExt cx="0" cy="0"/>
        </a:xfrm>
      </p:grpSpPr>
      <p:sp>
        <p:nvSpPr>
          <p:cNvPr id="633" name="Google Shape;633;p67"/>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Los principios de Gestión de Riesgos (SEI)</a:t>
            </a:r>
            <a:endParaRPr/>
          </a:p>
        </p:txBody>
      </p:sp>
      <p:sp>
        <p:nvSpPr>
          <p:cNvPr id="634" name="Google Shape;634;p67"/>
          <p:cNvSpPr txBox="1"/>
          <p:nvPr>
            <p:ph idx="1" type="body"/>
          </p:nvPr>
        </p:nvSpPr>
        <p:spPr>
          <a:xfrm>
            <a:off x="311700" y="1639833"/>
            <a:ext cx="8520600" cy="445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Gestión Integral</a:t>
            </a:r>
            <a:endParaRPr b="0" i="0" sz="2800" u="non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Hacer de la gestión de riesgo es una parte más de la gestión de proyecto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Adaptar la gestión de riesgos a la cultura e infraestructura del equipo/organización (métodos y herramientas)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9" name="Shape 639"/>
        <p:cNvGrpSpPr/>
        <p:nvPr/>
      </p:nvGrpSpPr>
      <p:grpSpPr>
        <a:xfrm>
          <a:off x="0" y="0"/>
          <a:ext cx="0" cy="0"/>
          <a:chOff x="0" y="0"/>
          <a:chExt cx="0" cy="0"/>
        </a:xfrm>
      </p:grpSpPr>
      <p:sp>
        <p:nvSpPr>
          <p:cNvPr id="640" name="Google Shape;640;p68"/>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Los principios de Gestión de Riesgos (SEI)</a:t>
            </a:r>
            <a:endParaRPr/>
          </a:p>
        </p:txBody>
      </p:sp>
      <p:sp>
        <p:nvSpPr>
          <p:cNvPr id="641" name="Google Shape;641;p68"/>
          <p:cNvSpPr txBox="1"/>
          <p:nvPr>
            <p:ph idx="1" type="body"/>
          </p:nvPr>
        </p:nvSpPr>
        <p:spPr>
          <a:xfrm>
            <a:off x="685800" y="1906587"/>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Proceso continuo</a:t>
            </a:r>
            <a:endParaRPr b="0" i="0" sz="2400" u="none">
              <a:solidFill>
                <a:schemeClr val="dk1"/>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Monitoreo constante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Identificación y gestión rutinaria durante todo el ciclo de vida </a:t>
            </a:r>
            <a:endParaRPr/>
          </a:p>
          <a:p>
            <a:pPr indent="-342900" lvl="0" marL="34290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Visión de producto</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Visión compartida basada en un propósito común, proopiedad compartida y comunicación</a:t>
            </a:r>
            <a:endParaRPr/>
          </a:p>
          <a:p>
            <a:pPr indent="-342900" lvl="0" marL="34290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Foco en los resultados</a:t>
            </a:r>
            <a:endParaRPr/>
          </a:p>
          <a:p>
            <a:pPr indent="-342900" lvl="0" marL="34290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Trabajo en Equipo</a:t>
            </a:r>
            <a:endParaRPr b="0" i="0" sz="2400" u="none">
              <a:solidFill>
                <a:schemeClr val="dk1"/>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Cooperación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Compartir talento, habilidades y conocimientos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6" name="Shape 646"/>
        <p:cNvGrpSpPr/>
        <p:nvPr/>
      </p:nvGrpSpPr>
      <p:grpSpPr>
        <a:xfrm>
          <a:off x="0" y="0"/>
          <a:ext cx="0" cy="0"/>
          <a:chOff x="0" y="0"/>
          <a:chExt cx="0" cy="0"/>
        </a:xfrm>
      </p:grpSpPr>
      <p:sp>
        <p:nvSpPr>
          <p:cNvPr id="647" name="Google Shape;647;p69"/>
          <p:cNvSpPr txBox="1"/>
          <p:nvPr>
            <p:ph type="title"/>
          </p:nvPr>
        </p:nvSpPr>
        <p:spPr>
          <a:xfrm>
            <a:off x="971550" y="620712"/>
            <a:ext cx="5931000" cy="5232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Principios de la Gestión de Riesgos</a:t>
            </a:r>
            <a:endParaRPr/>
          </a:p>
        </p:txBody>
      </p:sp>
      <p:sp>
        <p:nvSpPr>
          <p:cNvPr id="648" name="Google Shape;648;p69"/>
          <p:cNvSpPr txBox="1"/>
          <p:nvPr>
            <p:ph idx="1" type="body"/>
          </p:nvPr>
        </p:nvSpPr>
        <p:spPr>
          <a:xfrm>
            <a:off x="838200" y="1371600"/>
            <a:ext cx="7696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Los riesgos pueden ser evaluados continuamente y utilizados para tomar decisiones en todas las fases del proyecto.</a:t>
            </a:r>
            <a:endParaRPr/>
          </a:p>
          <a:p>
            <a:pPr indent="-342900" lvl="0" marL="342900" marR="0" rtl="0" algn="l">
              <a:lnSpc>
                <a:spcPct val="9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Una Gestión de riesgos efectiva considera todas las áreas del proyecto: personal, procesos, negocio, tecnología, etc.</a:t>
            </a:r>
            <a:endParaRPr/>
          </a:p>
          <a:p>
            <a:pPr indent="-342900" lvl="0" marL="342900" marR="0" rtl="0" algn="l">
              <a:lnSpc>
                <a:spcPct val="9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Los riesgos deben ser comunicados claramente a todos los miembros del equipo de proyecto. </a:t>
            </a:r>
            <a:endParaRPr/>
          </a:p>
          <a:p>
            <a:pPr indent="-342900" lvl="0" marL="342900" marR="0" rtl="0" algn="l">
              <a:lnSpc>
                <a:spcPct val="9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El entorno y ambiente debería permitirle a la gente identificar riesgos, sin que esto provoque consecuencias negativas sobre ellos.</a:t>
            </a:r>
            <a:endParaRPr/>
          </a:p>
          <a:p>
            <a:pPr indent="-342900" lvl="0" marL="342900" marR="0" rtl="0" algn="l">
              <a:lnSpc>
                <a:spcPct val="90000"/>
              </a:lnSpc>
              <a:spcBef>
                <a:spcPts val="9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Los riesgos deberían ser claramente definidos antes de poder ser administrados.</a:t>
            </a:r>
            <a:endParaRPr/>
          </a:p>
          <a:p>
            <a:pPr indent="-342900" lvl="0" marL="342900" marR="0" rtl="0" algn="l">
              <a:lnSpc>
                <a:spcPct val="90000"/>
              </a:lnSpc>
              <a:spcBef>
                <a:spcPts val="9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Se debería comenzar a trabajar con lo riesgos más importantes.</a:t>
            </a:r>
            <a:endParaRPr/>
          </a:p>
          <a:p>
            <a:pPr indent="-342900" lvl="0" marL="342900" marR="0" rtl="0" algn="l">
              <a:lnSpc>
                <a:spcPct val="90000"/>
              </a:lnSpc>
              <a:spcBef>
                <a:spcPts val="9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Las acciones definidas para direccionar los riesgos deberían integrarse al plan del proyecto o a la lista de ítems de acción de todo el proyecto.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7"/>
          <p:cNvSpPr txBox="1"/>
          <p:nvPr>
            <p:ph idx="4294967295" type="title"/>
          </p:nvPr>
        </p:nvSpPr>
        <p:spPr>
          <a:xfrm>
            <a:off x="2774950" y="609600"/>
            <a:ext cx="35940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700"/>
              <a:buFont typeface="Trebuchet MS"/>
              <a:buNone/>
            </a:pPr>
            <a:r>
              <a:rPr b="1" i="0" lang="en-US" sz="2700" u="none">
                <a:solidFill>
                  <a:schemeClr val="dk2"/>
                </a:solidFill>
                <a:latin typeface="Trebuchet MS"/>
                <a:ea typeface="Trebuchet MS"/>
                <a:cs typeface="Trebuchet MS"/>
                <a:sym typeface="Trebuchet MS"/>
              </a:rPr>
              <a:t>¿Qué son los Riesgos?</a:t>
            </a:r>
            <a:endParaRPr/>
          </a:p>
        </p:txBody>
      </p:sp>
      <p:sp>
        <p:nvSpPr>
          <p:cNvPr id="158" name="Google Shape;158;p7"/>
          <p:cNvSpPr txBox="1"/>
          <p:nvPr>
            <p:ph idx="4294967295" type="body"/>
          </p:nvPr>
        </p:nvSpPr>
        <p:spPr>
          <a:xfrm>
            <a:off x="685800" y="1125537"/>
            <a:ext cx="8207375" cy="4683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Definiciones de Riesgos (Diccionario) </a:t>
            </a:r>
            <a:endParaRPr/>
          </a:p>
          <a:p>
            <a:pPr indent="-342900" lvl="0" marL="342900" marR="0" rtl="0" algn="l">
              <a:lnSpc>
                <a:spcPct val="9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Posibilidad de sufrir una perdida, daño, o perjucio.</a:t>
            </a:r>
            <a:endParaRPr/>
          </a:p>
          <a:p>
            <a:pPr indent="-342900" lvl="0" marL="342900" marR="0" rtl="0" algn="l">
              <a:lnSpc>
                <a:spcPct val="9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Factor, elemento, o curso que implica peligro incierto.</a:t>
            </a:r>
            <a:endParaRPr/>
          </a:p>
          <a:p>
            <a:pPr indent="-342900" lvl="0" marL="342900" marR="0" rtl="0" algn="l">
              <a:lnSpc>
                <a:spcPct val="90000"/>
              </a:lnSpc>
              <a:spcBef>
                <a:spcPts val="360"/>
              </a:spcBef>
              <a:spcAft>
                <a:spcPts val="0"/>
              </a:spcAft>
              <a:buClr>
                <a:schemeClr val="dk1"/>
              </a:buClr>
              <a:buSzPts val="1800"/>
              <a:buFont typeface="Arial"/>
              <a:buNone/>
            </a:pPr>
            <a:r>
              <a:t/>
            </a:r>
            <a:endParaRPr b="1" i="0" sz="1800" u="none">
              <a:solidFill>
                <a:schemeClr val="dk1"/>
              </a:solidFill>
              <a:latin typeface="Tahoma"/>
              <a:ea typeface="Tahoma"/>
              <a:cs typeface="Tahoma"/>
              <a:sym typeface="Tahoma"/>
            </a:endParaRPr>
          </a:p>
          <a:p>
            <a:pPr indent="-342900" lvl="0" marL="342900" marR="0" rtl="0" algn="l">
              <a:lnSpc>
                <a:spcPct val="90000"/>
              </a:lnSpc>
              <a:spcBef>
                <a:spcPts val="36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Definición General</a:t>
            </a:r>
            <a:endParaRPr/>
          </a:p>
          <a:p>
            <a:pPr indent="-342900" lvl="0" marL="342900" marR="0" rtl="0" algn="l">
              <a:lnSpc>
                <a:spcPct val="9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Un problema esperando ocurrir. </a:t>
            </a:r>
            <a:endParaRPr/>
          </a:p>
          <a:p>
            <a:pPr indent="-342900" lvl="0" marL="342900" marR="0" rtl="0" algn="l">
              <a:lnSpc>
                <a:spcPct val="9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La Gestión de Riesgos es el proceso de identificar y manejar aquellos riesgos que amenazan a un proyecto, para que éstos no se conviertan en un problema. </a:t>
            </a:r>
            <a:endParaRPr/>
          </a:p>
          <a:p>
            <a:pPr indent="-342900" lvl="0" marL="342900" marR="0" rtl="0" algn="l">
              <a:lnSpc>
                <a:spcPct val="9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El riesgo se halla de forma implícita asociado a toda actividad</a:t>
            </a:r>
            <a:r>
              <a:rPr b="0" i="0" lang="en-US" sz="1600" u="none">
                <a:solidFill>
                  <a:schemeClr val="dk1"/>
                </a:solidFill>
                <a:latin typeface="Arial"/>
                <a:ea typeface="Arial"/>
                <a:cs typeface="Arial"/>
                <a:sym typeface="Arial"/>
              </a:rPr>
              <a:t>:</a:t>
            </a:r>
            <a:endParaRPr/>
          </a:p>
          <a:p>
            <a:pPr indent="-342900" lvl="0" marL="342900" marR="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85750" lvl="1" marL="742950" marR="0" rtl="0" algn="l">
              <a:lnSpc>
                <a:spcPct val="9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Todo suceso se ve marcado por las acciones del pasado, ¿Se puede, por tanto, actuar ahora para crear oportunidades en el futuro?</a:t>
            </a:r>
            <a:endParaRPr/>
          </a:p>
          <a:p>
            <a:pPr indent="-285750" lvl="1" marL="742950" marR="0" rtl="0" algn="l">
              <a:lnSpc>
                <a:spcPct val="9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El riesgo acompaña a todo cambio</a:t>
            </a:r>
            <a:endParaRPr/>
          </a:p>
          <a:p>
            <a:pPr indent="-285750" lvl="1" marL="742950" marR="0" rtl="0" algn="l">
              <a:lnSpc>
                <a:spcPct val="9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El riesgo implica elección e incertidumbre.</a:t>
            </a:r>
            <a:endParaRPr/>
          </a:p>
        </p:txBody>
      </p:sp>
      <p:pic>
        <p:nvPicPr>
          <p:cNvPr id="159" name="Google Shape;159;p7"/>
          <p:cNvPicPr preferRelativeResize="0"/>
          <p:nvPr>
            <p:ph idx="4294967295" type="body"/>
          </p:nvPr>
        </p:nvPicPr>
        <p:blipFill rotWithShape="1">
          <a:blip r:embed="rId3">
            <a:alphaModFix/>
          </a:blip>
          <a:srcRect b="0" l="0" r="0" t="0"/>
          <a:stretch/>
        </p:blipFill>
        <p:spPr>
          <a:xfrm>
            <a:off x="2268537" y="5589587"/>
            <a:ext cx="1203325" cy="833437"/>
          </a:xfrm>
          <a:prstGeom prst="rect">
            <a:avLst/>
          </a:prstGeom>
          <a:noFill/>
          <a:ln>
            <a:noFill/>
          </a:ln>
        </p:spPr>
      </p:pic>
      <p:pic>
        <p:nvPicPr>
          <p:cNvPr id="160" name="Google Shape;160;p7"/>
          <p:cNvPicPr preferRelativeResize="0"/>
          <p:nvPr>
            <p:ph idx="4294967295" type="body"/>
          </p:nvPr>
        </p:nvPicPr>
        <p:blipFill rotWithShape="1">
          <a:blip r:embed="rId4">
            <a:alphaModFix/>
          </a:blip>
          <a:srcRect b="0" l="0" r="0" t="0"/>
          <a:stretch/>
        </p:blipFill>
        <p:spPr>
          <a:xfrm>
            <a:off x="5292725" y="5157787"/>
            <a:ext cx="1311275" cy="703262"/>
          </a:xfrm>
          <a:prstGeom prst="rect">
            <a:avLst/>
          </a:prstGeom>
          <a:noFill/>
          <a:ln>
            <a:noFill/>
          </a:ln>
        </p:spPr>
      </p:pic>
      <p:pic>
        <p:nvPicPr>
          <p:cNvPr id="161" name="Google Shape;161;p7"/>
          <p:cNvPicPr preferRelativeResize="0"/>
          <p:nvPr/>
        </p:nvPicPr>
        <p:blipFill rotWithShape="1">
          <a:blip r:embed="rId5">
            <a:alphaModFix/>
          </a:blip>
          <a:srcRect b="0" l="0" r="0" t="0"/>
          <a:stretch/>
        </p:blipFill>
        <p:spPr>
          <a:xfrm>
            <a:off x="3995737" y="5516562"/>
            <a:ext cx="663575" cy="558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3" name="Shape 653"/>
        <p:cNvGrpSpPr/>
        <p:nvPr/>
      </p:nvGrpSpPr>
      <p:grpSpPr>
        <a:xfrm>
          <a:off x="0" y="0"/>
          <a:ext cx="0" cy="0"/>
          <a:chOff x="0" y="0"/>
          <a:chExt cx="0" cy="0"/>
        </a:xfrm>
      </p:grpSpPr>
      <p:sp>
        <p:nvSpPr>
          <p:cNvPr id="654" name="Google Shape;654;p70"/>
          <p:cNvSpPr txBox="1"/>
          <p:nvPr>
            <p:ph type="title"/>
          </p:nvPr>
        </p:nvSpPr>
        <p:spPr>
          <a:xfrm>
            <a:off x="1293812" y="873125"/>
            <a:ext cx="5818200" cy="5232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2"/>
              </a:buClr>
              <a:buSzPts val="2800"/>
              <a:buFont typeface="Trebuchet MS"/>
              <a:buNone/>
            </a:pPr>
            <a:r>
              <a:rPr b="1" i="0" lang="en-US" sz="2800" u="none">
                <a:solidFill>
                  <a:schemeClr val="dk2"/>
                </a:solidFill>
                <a:latin typeface="Trebuchet MS"/>
                <a:ea typeface="Trebuchet MS"/>
                <a:cs typeface="Trebuchet MS"/>
                <a:sym typeface="Trebuchet MS"/>
              </a:rPr>
              <a:t>Enfoques de la Gestión de Riesgos</a:t>
            </a:r>
            <a:endParaRPr/>
          </a:p>
        </p:txBody>
      </p:sp>
      <p:sp>
        <p:nvSpPr>
          <p:cNvPr id="655" name="Google Shape;655;p70"/>
          <p:cNvSpPr txBox="1"/>
          <p:nvPr>
            <p:ph idx="1" type="body"/>
          </p:nvPr>
        </p:nvSpPr>
        <p:spPr>
          <a:xfrm>
            <a:off x="1143000" y="1524000"/>
            <a:ext cx="7467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Negar que los riesgos existen.</a:t>
            </a:r>
            <a:endParaRPr/>
          </a:p>
          <a:p>
            <a:pPr indent="-342900" lvl="0" marL="342900" marR="0" rtl="0" algn="l">
              <a:lnSpc>
                <a:spcPct val="90000"/>
              </a:lnSpc>
              <a:spcBef>
                <a:spcPts val="70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Gestión de Riesgos Reactiva.</a:t>
            </a:r>
            <a:endParaRPr/>
          </a:p>
          <a:p>
            <a:pPr indent="-285750" lvl="1" marL="742950" marR="0" rtl="0" algn="l">
              <a:lnSpc>
                <a:spcPct val="90000"/>
              </a:lnSpc>
              <a:spcBef>
                <a:spcPts val="7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Mitigación de los síntomas. </a:t>
            </a:r>
            <a:endParaRPr/>
          </a:p>
          <a:p>
            <a:pPr indent="-285750" lvl="1" marL="742950" marR="0" rtl="0" algn="l">
              <a:lnSpc>
                <a:spcPct val="90000"/>
              </a:lnSpc>
              <a:spcBef>
                <a:spcPts val="7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Gestion de Crisis o toma de decisiones ante la ocurrencia de problemas o fallas. </a:t>
            </a:r>
            <a:endParaRPr/>
          </a:p>
          <a:p>
            <a:pPr indent="-342900" lvl="0" marL="342900" marR="0" rtl="0" algn="l">
              <a:lnSpc>
                <a:spcPct val="90000"/>
              </a:lnSpc>
              <a:spcBef>
                <a:spcPts val="70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Gestión de Riesgos Proactiva.</a:t>
            </a:r>
            <a:endParaRPr/>
          </a:p>
          <a:p>
            <a:pPr indent="-285750" lvl="1" marL="742950" marR="0" rtl="0" algn="l">
              <a:lnSpc>
                <a:spcPct val="90000"/>
              </a:lnSpc>
              <a:spcBef>
                <a:spcPts val="7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Anticipación del riesgo durante la planificación.</a:t>
            </a:r>
            <a:endParaRPr/>
          </a:p>
          <a:p>
            <a:pPr indent="-285750" lvl="1" marL="742950" marR="0" rtl="0" algn="l">
              <a:lnSpc>
                <a:spcPct val="90000"/>
              </a:lnSpc>
              <a:spcBef>
                <a:spcPts val="7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Eliminación de la raíz de las causas.</a:t>
            </a:r>
            <a:endParaRPr/>
          </a:p>
          <a:p>
            <a:pPr indent="-342900" lvl="0" marL="342900" marR="0" rtl="0" algn="l">
              <a:lnSpc>
                <a:spcPct val="90000"/>
              </a:lnSpc>
              <a:spcBef>
                <a:spcPts val="70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Gestión de Riesgos Oportunista. </a:t>
            </a:r>
            <a:endParaRPr/>
          </a:p>
          <a:p>
            <a:pPr indent="-285750" lvl="1" marL="742950" marR="0" rtl="0" algn="l">
              <a:lnSpc>
                <a:spcPct val="90000"/>
              </a:lnSpc>
              <a:spcBef>
                <a:spcPts val="7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Gestionar riesgos para innovar y modelar el futuro.</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0" name="Shape 660"/>
        <p:cNvGrpSpPr/>
        <p:nvPr/>
      </p:nvGrpSpPr>
      <p:grpSpPr>
        <a:xfrm>
          <a:off x="0" y="0"/>
          <a:ext cx="0" cy="0"/>
          <a:chOff x="0" y="0"/>
          <a:chExt cx="0" cy="0"/>
        </a:xfrm>
      </p:grpSpPr>
      <p:sp>
        <p:nvSpPr>
          <p:cNvPr id="661" name="Google Shape;661;p71"/>
          <p:cNvSpPr txBox="1"/>
          <p:nvPr>
            <p:ph type="title"/>
          </p:nvPr>
        </p:nvSpPr>
        <p:spPr>
          <a:xfrm>
            <a:off x="685800" y="4445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Planeamiento - Estrategias</a:t>
            </a:r>
            <a:endParaRPr/>
          </a:p>
        </p:txBody>
      </p:sp>
      <p:sp>
        <p:nvSpPr>
          <p:cNvPr id="662" name="Google Shape;662;p71"/>
          <p:cNvSpPr txBox="1"/>
          <p:nvPr>
            <p:ph idx="1" type="body"/>
          </p:nvPr>
        </p:nvSpPr>
        <p:spPr>
          <a:xfrm>
            <a:off x="2771775" y="1042987"/>
            <a:ext cx="4103687" cy="32496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Aceptar</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Evitar</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Transferir</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Mitigar</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Planear contingencias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Ignorar</a:t>
            </a:r>
            <a:endParaRPr/>
          </a:p>
        </p:txBody>
      </p:sp>
      <p:sp>
        <p:nvSpPr>
          <p:cNvPr id="663" name="Google Shape;663;p71"/>
          <p:cNvSpPr txBox="1"/>
          <p:nvPr/>
        </p:nvSpPr>
        <p:spPr>
          <a:xfrm>
            <a:off x="1655762" y="4508500"/>
            <a:ext cx="6084887"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1" i="0" lang="en-US" sz="2400" u="none">
                <a:solidFill>
                  <a:schemeClr val="dk2"/>
                </a:solidFill>
                <a:latin typeface="Times New Roman"/>
                <a:ea typeface="Times New Roman"/>
                <a:cs typeface="Times New Roman"/>
                <a:sym typeface="Times New Roman"/>
              </a:rPr>
              <a:t>Es necesario un Balance entre:</a:t>
            </a:r>
            <a:endParaRPr/>
          </a:p>
          <a:p>
            <a:pPr indent="0" lvl="0" marL="0" marR="0" rtl="0" algn="l">
              <a:lnSpc>
                <a:spcPct val="100000"/>
              </a:lnSpc>
              <a:spcBef>
                <a:spcPts val="0"/>
              </a:spcBef>
              <a:spcAft>
                <a:spcPts val="0"/>
              </a:spcAft>
              <a:buClr>
                <a:srgbClr val="993366"/>
              </a:buClr>
              <a:buSzPts val="2400"/>
              <a:buFont typeface="Times New Roman"/>
              <a:buNone/>
            </a:pPr>
            <a:r>
              <a:rPr b="0" i="0" lang="en-US" sz="2400" u="none">
                <a:solidFill>
                  <a:srgbClr val="993366"/>
                </a:solidFill>
                <a:latin typeface="Times New Roman"/>
                <a:ea typeface="Times New Roman"/>
                <a:cs typeface="Times New Roman"/>
                <a:sym typeface="Times New Roman"/>
              </a:rPr>
              <a:t>⮲ Exposición al riesgo</a:t>
            </a:r>
            <a:endParaRPr/>
          </a:p>
          <a:p>
            <a:pPr indent="0" lvl="0" marL="0" marR="0" rtl="0" algn="l">
              <a:lnSpc>
                <a:spcPct val="100000"/>
              </a:lnSpc>
              <a:spcBef>
                <a:spcPts val="0"/>
              </a:spcBef>
              <a:spcAft>
                <a:spcPts val="0"/>
              </a:spcAft>
              <a:buClr>
                <a:srgbClr val="993366"/>
              </a:buClr>
              <a:buSzPts val="2400"/>
              <a:buFont typeface="Times New Roman"/>
              <a:buNone/>
            </a:pPr>
            <a:r>
              <a:rPr b="0" i="0" lang="en-US" sz="2400" u="none">
                <a:solidFill>
                  <a:srgbClr val="993366"/>
                </a:solidFill>
                <a:latin typeface="Times New Roman"/>
                <a:ea typeface="Times New Roman"/>
                <a:cs typeface="Times New Roman"/>
                <a:sym typeface="Times New Roman"/>
              </a:rPr>
              <a:t>⮲ El costo de transferir, mitigar, planear, controlar….</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8" name="Shape 668"/>
        <p:cNvGrpSpPr/>
        <p:nvPr/>
      </p:nvGrpSpPr>
      <p:grpSpPr>
        <a:xfrm>
          <a:off x="0" y="0"/>
          <a:ext cx="0" cy="0"/>
          <a:chOff x="0" y="0"/>
          <a:chExt cx="0" cy="0"/>
        </a:xfrm>
      </p:grpSpPr>
      <p:sp>
        <p:nvSpPr>
          <p:cNvPr id="669" name="Google Shape;669;p72"/>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Ejemplo ante el riesgo “robo de auto”</a:t>
            </a:r>
            <a:endParaRPr/>
          </a:p>
        </p:txBody>
      </p:sp>
      <p:sp>
        <p:nvSpPr>
          <p:cNvPr id="670" name="Google Shape;670;p72"/>
          <p:cNvSpPr txBox="1"/>
          <p:nvPr>
            <p:ph idx="1" type="body"/>
          </p:nvPr>
        </p:nvSpPr>
        <p:spPr>
          <a:xfrm>
            <a:off x="900112" y="18446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Aceptar: tengo un auto</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Evitar: no tengo auto</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Transferir: contrato un seguro</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Mitigar: disminuyo la probabilidad (cochera, “no tengo stereo”) – disminuyo la pérdida (auto viejo, sin stereo)</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Planear contingencias: llevar siempre el teléfono de un remis</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Ignorar: no hacer NADA</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5" name="Shape 675"/>
        <p:cNvGrpSpPr/>
        <p:nvPr/>
      </p:nvGrpSpPr>
      <p:grpSpPr>
        <a:xfrm>
          <a:off x="0" y="0"/>
          <a:ext cx="0" cy="0"/>
          <a:chOff x="0" y="0"/>
          <a:chExt cx="0" cy="0"/>
        </a:xfrm>
      </p:grpSpPr>
      <p:sp>
        <p:nvSpPr>
          <p:cNvPr id="676" name="Google Shape;676;p73"/>
          <p:cNvSpPr txBox="1"/>
          <p:nvPr>
            <p:ph idx="4294967295"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Ejercicio</a:t>
            </a:r>
            <a:endParaRPr/>
          </a:p>
        </p:txBody>
      </p:sp>
      <p:sp>
        <p:nvSpPr>
          <p:cNvPr id="677" name="Google Shape;677;p73"/>
          <p:cNvSpPr txBox="1"/>
          <p:nvPr>
            <p:ph idx="4294967295" type="body"/>
          </p:nvPr>
        </p:nvSpPr>
        <p:spPr>
          <a:xfrm>
            <a:off x="685800" y="1981200"/>
            <a:ext cx="6838950" cy="2384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Al igual que en el ejemplo anterior: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Elija un riesgo y…</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Determine acciones a seguir en función de cada una de las estrategias</a:t>
            </a:r>
            <a:endParaRPr/>
          </a:p>
        </p:txBody>
      </p:sp>
      <p:pic>
        <p:nvPicPr>
          <p:cNvPr id="678" name="Google Shape;678;p73"/>
          <p:cNvPicPr preferRelativeResize="0"/>
          <p:nvPr>
            <p:ph idx="4294967295" type="body"/>
          </p:nvPr>
        </p:nvPicPr>
        <p:blipFill rotWithShape="1">
          <a:blip r:embed="rId3">
            <a:alphaModFix/>
          </a:blip>
          <a:srcRect b="0" l="0" r="0" t="0"/>
          <a:stretch/>
        </p:blipFill>
        <p:spPr>
          <a:xfrm>
            <a:off x="7886700" y="981075"/>
            <a:ext cx="881062" cy="1444625"/>
          </a:xfrm>
          <a:prstGeom prst="rect">
            <a:avLst/>
          </a:prstGeom>
          <a:noFill/>
          <a:ln>
            <a:noFill/>
          </a:ln>
        </p:spPr>
      </p:pic>
      <p:pic>
        <p:nvPicPr>
          <p:cNvPr id="679" name="Google Shape;679;p73"/>
          <p:cNvPicPr preferRelativeResize="0"/>
          <p:nvPr/>
        </p:nvPicPr>
        <p:blipFill rotWithShape="1">
          <a:blip r:embed="rId4">
            <a:alphaModFix/>
          </a:blip>
          <a:srcRect b="0" l="0" r="0" t="0"/>
          <a:stretch/>
        </p:blipFill>
        <p:spPr>
          <a:xfrm>
            <a:off x="4276725" y="3789362"/>
            <a:ext cx="2651125" cy="26765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4" name="Shape 684"/>
        <p:cNvGrpSpPr/>
        <p:nvPr/>
      </p:nvGrpSpPr>
      <p:grpSpPr>
        <a:xfrm>
          <a:off x="0" y="0"/>
          <a:ext cx="0" cy="0"/>
          <a:chOff x="0" y="0"/>
          <a:chExt cx="0" cy="0"/>
        </a:xfrm>
      </p:grpSpPr>
      <p:sp>
        <p:nvSpPr>
          <p:cNvPr id="685" name="Google Shape;685;p74"/>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rebuchet MS"/>
              <a:buNone/>
            </a:pPr>
            <a:r>
              <a:rPr b="1" i="0" lang="en-US" sz="3200" u="none">
                <a:solidFill>
                  <a:schemeClr val="dk1"/>
                </a:solidFill>
                <a:latin typeface="Trebuchet MS"/>
                <a:ea typeface="Trebuchet MS"/>
                <a:cs typeface="Trebuchet MS"/>
                <a:sym typeface="Trebuchet MS"/>
              </a:rPr>
              <a:t>Costo - beneficio</a:t>
            </a:r>
            <a:endParaRPr/>
          </a:p>
        </p:txBody>
      </p:sp>
      <p:sp>
        <p:nvSpPr>
          <p:cNvPr id="686" name="Google Shape;686;p74"/>
          <p:cNvSpPr txBox="1"/>
          <p:nvPr>
            <p:ph idx="1" type="body"/>
          </p:nvPr>
        </p:nvSpPr>
        <p:spPr>
          <a:xfrm>
            <a:off x="311700" y="1639833"/>
            <a:ext cx="8520600" cy="445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La elección de la estrategia a seguir se basa en el costo/beneficio esperados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Exposición (ANTES)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Costo de mitigación</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Exposición (DESPUES)</a:t>
            </a:r>
            <a:endParaRPr/>
          </a:p>
          <a:p>
            <a:pPr indent="-133350" lvl="1" marL="74295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Coeficiente de exposición técnica</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sng" cap="none" strike="noStrike">
                <a:solidFill>
                  <a:schemeClr val="dk1"/>
                </a:solidFill>
                <a:latin typeface="Arial"/>
                <a:ea typeface="Arial"/>
                <a:cs typeface="Arial"/>
                <a:sym typeface="Arial"/>
              </a:rPr>
              <a:t>Exposición(ANTES)-Exposición(DESPUES)</a:t>
            </a:r>
            <a:endParaRPr/>
          </a:p>
          <a:p>
            <a:pPr indent="-228600" lvl="4" marL="2057400" marR="0" rtl="0" algn="l">
              <a:lnSpc>
                <a:spcPct val="90000"/>
              </a:lnSpc>
              <a:spcBef>
                <a:spcPts val="56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Costo</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1" name="Shape 691"/>
        <p:cNvGrpSpPr/>
        <p:nvPr/>
      </p:nvGrpSpPr>
      <p:grpSpPr>
        <a:xfrm>
          <a:off x="0" y="0"/>
          <a:ext cx="0" cy="0"/>
          <a:chOff x="0" y="0"/>
          <a:chExt cx="0" cy="0"/>
        </a:xfrm>
      </p:grpSpPr>
      <p:sp>
        <p:nvSpPr>
          <p:cNvPr id="692" name="Google Shape;692;p75"/>
          <p:cNvSpPr txBox="1"/>
          <p:nvPr>
            <p:ph type="title"/>
          </p:nvPr>
        </p:nvSpPr>
        <p:spPr>
          <a:xfrm>
            <a:off x="311700" y="546667"/>
            <a:ext cx="8520600" cy="81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Ejercicio</a:t>
            </a:r>
            <a:endParaRPr/>
          </a:p>
        </p:txBody>
      </p:sp>
      <p:sp>
        <p:nvSpPr>
          <p:cNvPr id="693" name="Google Shape;693;p75"/>
          <p:cNvSpPr txBox="1"/>
          <p:nvPr>
            <p:ph idx="1" type="body"/>
          </p:nvPr>
        </p:nvSpPr>
        <p:spPr>
          <a:xfrm>
            <a:off x="311700" y="1639833"/>
            <a:ext cx="8520600" cy="445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Determinar caminos de acción posibles ante el siguiente riesgo. Explicar como y cuando se hará el seguimiento.</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Si el diseño no se adapta a cambios de requerimientos, el costo de la etapa de prueba será mayor al estimado.</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8" name="Shape 698"/>
        <p:cNvGrpSpPr/>
        <p:nvPr/>
      </p:nvGrpSpPr>
      <p:grpSpPr>
        <a:xfrm>
          <a:off x="0" y="0"/>
          <a:ext cx="0" cy="0"/>
          <a:chOff x="0" y="0"/>
          <a:chExt cx="0" cy="0"/>
        </a:xfrm>
      </p:grpSpPr>
      <p:sp>
        <p:nvSpPr>
          <p:cNvPr id="699" name="Google Shape;699;p76"/>
          <p:cNvSpPr txBox="1"/>
          <p:nvPr>
            <p:ph type="title"/>
          </p:nvPr>
        </p:nvSpPr>
        <p:spPr>
          <a:xfrm>
            <a:off x="381000" y="620712"/>
            <a:ext cx="8763000" cy="4617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2"/>
              </a:buClr>
              <a:buSzPts val="2400"/>
              <a:buFont typeface="Trebuchet MS"/>
              <a:buNone/>
            </a:pPr>
            <a:r>
              <a:rPr b="0" i="0" lang="en-US" sz="2400" u="none">
                <a:solidFill>
                  <a:schemeClr val="dk2"/>
                </a:solidFill>
                <a:latin typeface="Trebuchet MS"/>
                <a:ea typeface="Trebuchet MS"/>
                <a:cs typeface="Trebuchet MS"/>
                <a:sym typeface="Trebuchet MS"/>
              </a:rPr>
              <a:t>Proceso de Gestión de Riesgos Proactiva</a:t>
            </a:r>
            <a:endParaRPr/>
          </a:p>
        </p:txBody>
      </p:sp>
      <p:grpSp>
        <p:nvGrpSpPr>
          <p:cNvPr id="700" name="Google Shape;700;p76"/>
          <p:cNvGrpSpPr/>
          <p:nvPr/>
        </p:nvGrpSpPr>
        <p:grpSpPr>
          <a:xfrm>
            <a:off x="971550" y="1341437"/>
            <a:ext cx="7162800" cy="4906962"/>
            <a:chOff x="768" y="1037"/>
            <a:chExt cx="4512" cy="3091"/>
          </a:xfrm>
        </p:grpSpPr>
        <p:sp>
          <p:nvSpPr>
            <p:cNvPr id="701" name="Google Shape;701;p76"/>
            <p:cNvSpPr txBox="1"/>
            <p:nvPr/>
          </p:nvSpPr>
          <p:spPr>
            <a:xfrm>
              <a:off x="4416" y="2160"/>
              <a:ext cx="816" cy="336"/>
            </a:xfrm>
            <a:prstGeom prst="rect">
              <a:avLst/>
            </a:prstGeom>
            <a:gradFill>
              <a:gsLst>
                <a:gs pos="0">
                  <a:srgbClr val="FFCC00"/>
                </a:gs>
                <a:gs pos="100000">
                  <a:srgbClr val="FFEFD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Planificar</a:t>
              </a:r>
              <a:endParaRPr/>
            </a:p>
          </p:txBody>
        </p:sp>
        <p:sp>
          <p:nvSpPr>
            <p:cNvPr id="702" name="Google Shape;702;p76"/>
            <p:cNvSpPr txBox="1"/>
            <p:nvPr/>
          </p:nvSpPr>
          <p:spPr>
            <a:xfrm>
              <a:off x="1296" y="2640"/>
              <a:ext cx="624" cy="46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Base de Conoc.</a:t>
              </a:r>
              <a:endParaRPr/>
            </a:p>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Riesgos</a:t>
              </a:r>
              <a:endParaRPr/>
            </a:p>
          </p:txBody>
        </p:sp>
        <p:pic>
          <p:nvPicPr>
            <p:cNvPr id="703" name="Google Shape;703;p76"/>
            <p:cNvPicPr preferRelativeResize="0"/>
            <p:nvPr/>
          </p:nvPicPr>
          <p:blipFill rotWithShape="1">
            <a:blip r:embed="rId3">
              <a:alphaModFix/>
            </a:blip>
            <a:srcRect b="20804" l="25280" r="20279" t="29135"/>
            <a:stretch/>
          </p:blipFill>
          <p:spPr>
            <a:xfrm>
              <a:off x="768" y="1037"/>
              <a:ext cx="4512" cy="3091"/>
            </a:xfrm>
            <a:prstGeom prst="rect">
              <a:avLst/>
            </a:prstGeom>
            <a:noFill/>
            <a:ln>
              <a:noFill/>
            </a:ln>
          </p:spPr>
        </p:pic>
        <p:sp>
          <p:nvSpPr>
            <p:cNvPr id="704" name="Google Shape;704;p76"/>
            <p:cNvSpPr txBox="1"/>
            <p:nvPr/>
          </p:nvSpPr>
          <p:spPr>
            <a:xfrm>
              <a:off x="960" y="1472"/>
              <a:ext cx="816" cy="336"/>
            </a:xfrm>
            <a:prstGeom prst="rect">
              <a:avLst/>
            </a:prstGeom>
            <a:gradFill>
              <a:gsLst>
                <a:gs pos="0">
                  <a:srgbClr val="FFCC00"/>
                </a:gs>
                <a:gs pos="100000">
                  <a:srgbClr val="FFEFD4"/>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Identificar</a:t>
              </a:r>
              <a:endParaRPr/>
            </a:p>
          </p:txBody>
        </p:sp>
        <p:sp>
          <p:nvSpPr>
            <p:cNvPr id="705" name="Google Shape;705;p76"/>
            <p:cNvSpPr txBox="1"/>
            <p:nvPr/>
          </p:nvSpPr>
          <p:spPr>
            <a:xfrm>
              <a:off x="3312" y="1472"/>
              <a:ext cx="816" cy="336"/>
            </a:xfrm>
            <a:prstGeom prst="rect">
              <a:avLst/>
            </a:prstGeom>
            <a:gradFill>
              <a:gsLst>
                <a:gs pos="0">
                  <a:srgbClr val="FFCC00"/>
                </a:gs>
                <a:gs pos="100000">
                  <a:srgbClr val="FFEFD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Analizar</a:t>
              </a:r>
              <a:endParaRPr/>
            </a:p>
          </p:txBody>
        </p:sp>
        <p:sp>
          <p:nvSpPr>
            <p:cNvPr id="706" name="Google Shape;706;p76"/>
            <p:cNvSpPr txBox="1"/>
            <p:nvPr/>
          </p:nvSpPr>
          <p:spPr>
            <a:xfrm>
              <a:off x="3312" y="2912"/>
              <a:ext cx="816" cy="336"/>
            </a:xfrm>
            <a:prstGeom prst="rect">
              <a:avLst/>
            </a:prstGeom>
            <a:gradFill>
              <a:gsLst>
                <a:gs pos="0">
                  <a:srgbClr val="FFCC00"/>
                </a:gs>
                <a:gs pos="100000">
                  <a:srgbClr val="FFEFD4"/>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Seg. y Control</a:t>
              </a:r>
              <a:endParaRPr/>
            </a:p>
          </p:txBody>
        </p:sp>
        <p:sp>
          <p:nvSpPr>
            <p:cNvPr id="707" name="Google Shape;707;p76"/>
            <p:cNvSpPr txBox="1"/>
            <p:nvPr/>
          </p:nvSpPr>
          <p:spPr>
            <a:xfrm>
              <a:off x="2400" y="2144"/>
              <a:ext cx="816" cy="336"/>
            </a:xfrm>
            <a:prstGeom prst="rect">
              <a:avLst/>
            </a:prstGeom>
            <a:gradFill>
              <a:gsLst>
                <a:gs pos="0">
                  <a:srgbClr val="FFCC00"/>
                </a:gs>
                <a:gs pos="100000">
                  <a:srgbClr val="FFEFD4"/>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Aprendizaje</a:t>
              </a:r>
              <a:endParaRPr/>
            </a:p>
          </p:txBody>
        </p:sp>
        <p:sp>
          <p:nvSpPr>
            <p:cNvPr id="708" name="Google Shape;708;p76"/>
            <p:cNvSpPr/>
            <p:nvPr/>
          </p:nvSpPr>
          <p:spPr>
            <a:xfrm>
              <a:off x="960" y="2156"/>
              <a:ext cx="864" cy="1140"/>
            </a:xfrm>
            <a:prstGeom prst="flowChartMagneticDisk">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Tahoma"/>
                <a:buNone/>
              </a:pPr>
              <a:r>
                <a:rPr b="1" i="0" lang="en-US" sz="1500" u="none">
                  <a:solidFill>
                    <a:schemeClr val="dk1"/>
                  </a:solidFill>
                  <a:latin typeface="Tahoma"/>
                  <a:ea typeface="Tahoma"/>
                  <a:cs typeface="Tahoma"/>
                  <a:sym typeface="Tahoma"/>
                </a:rPr>
                <a:t>Base de</a:t>
              </a:r>
              <a:endParaRPr/>
            </a:p>
            <a:p>
              <a:pPr indent="0" lvl="0" marL="0" marR="0" rtl="0" algn="ctr">
                <a:lnSpc>
                  <a:spcPct val="100000"/>
                </a:lnSpc>
                <a:spcBef>
                  <a:spcPts val="0"/>
                </a:spcBef>
                <a:spcAft>
                  <a:spcPts val="0"/>
                </a:spcAft>
                <a:buClr>
                  <a:schemeClr val="dk1"/>
                </a:buClr>
                <a:buSzPts val="1500"/>
                <a:buFont typeface="Tahoma"/>
                <a:buNone/>
              </a:pPr>
              <a:r>
                <a:rPr b="1" i="0" lang="en-US" sz="1500" u="none">
                  <a:solidFill>
                    <a:schemeClr val="dk1"/>
                  </a:solidFill>
                  <a:latin typeface="Tahoma"/>
                  <a:ea typeface="Tahoma"/>
                  <a:cs typeface="Tahoma"/>
                  <a:sym typeface="Tahoma"/>
                </a:rPr>
                <a:t>Conocimiento</a:t>
              </a:r>
              <a:endParaRPr/>
            </a:p>
            <a:p>
              <a:pPr indent="0" lvl="0" marL="0" marR="0" rtl="0" algn="ctr">
                <a:lnSpc>
                  <a:spcPct val="100000"/>
                </a:lnSpc>
                <a:spcBef>
                  <a:spcPts val="0"/>
                </a:spcBef>
                <a:spcAft>
                  <a:spcPts val="0"/>
                </a:spcAft>
                <a:buClr>
                  <a:schemeClr val="dk1"/>
                </a:buClr>
                <a:buSzPts val="1500"/>
                <a:buFont typeface="Tahoma"/>
                <a:buNone/>
              </a:pPr>
              <a:r>
                <a:rPr b="1" i="0" lang="en-US" sz="1500" u="none">
                  <a:solidFill>
                    <a:schemeClr val="dk1"/>
                  </a:solidFill>
                  <a:latin typeface="Tahoma"/>
                  <a:ea typeface="Tahoma"/>
                  <a:cs typeface="Tahoma"/>
                  <a:sym typeface="Tahoma"/>
                </a:rPr>
                <a:t>de</a:t>
              </a:r>
              <a:endParaRPr/>
            </a:p>
            <a:p>
              <a:pPr indent="0" lvl="0" marL="0" marR="0" rtl="0" algn="ctr">
                <a:lnSpc>
                  <a:spcPct val="100000"/>
                </a:lnSpc>
                <a:spcBef>
                  <a:spcPts val="0"/>
                </a:spcBef>
                <a:spcAft>
                  <a:spcPts val="0"/>
                </a:spcAft>
                <a:buClr>
                  <a:schemeClr val="dk1"/>
                </a:buClr>
                <a:buSzPts val="1500"/>
                <a:buFont typeface="Tahoma"/>
                <a:buNone/>
              </a:pPr>
              <a:r>
                <a:rPr b="1" i="0" lang="en-US" sz="1500" u="none">
                  <a:solidFill>
                    <a:schemeClr val="dk1"/>
                  </a:solidFill>
                  <a:latin typeface="Tahoma"/>
                  <a:ea typeface="Tahoma"/>
                  <a:cs typeface="Tahoma"/>
                  <a:sym typeface="Tahoma"/>
                </a:rPr>
                <a:t>Riesgos</a:t>
              </a:r>
              <a:endParaRPr/>
            </a:p>
          </p:txBody>
        </p:sp>
        <p:sp>
          <p:nvSpPr>
            <p:cNvPr id="709" name="Google Shape;709;p76"/>
            <p:cNvSpPr txBox="1"/>
            <p:nvPr/>
          </p:nvSpPr>
          <p:spPr>
            <a:xfrm>
              <a:off x="2160" y="1424"/>
              <a:ext cx="912" cy="4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Especificación de riesgos</a:t>
              </a:r>
              <a:endParaRPr/>
            </a:p>
          </p:txBody>
        </p:sp>
        <p:sp>
          <p:nvSpPr>
            <p:cNvPr id="710" name="Google Shape;710;p76"/>
            <p:cNvSpPr txBox="1"/>
            <p:nvPr/>
          </p:nvSpPr>
          <p:spPr>
            <a:xfrm>
              <a:off x="1574" y="3504"/>
              <a:ext cx="2842" cy="404"/>
            </a:xfrm>
            <a:prstGeom prst="rect">
              <a:avLst/>
            </a:prstGeom>
            <a:solidFill>
              <a:srgbClr val="99CC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Identificar y gestionar Riesgos a través de todas las fases del proyecto</a:t>
              </a:r>
              <a:endParaRPr/>
            </a:p>
          </p:txBody>
        </p:sp>
        <p:sp>
          <p:nvSpPr>
            <p:cNvPr id="711" name="Google Shape;711;p76"/>
            <p:cNvSpPr txBox="1"/>
            <p:nvPr/>
          </p:nvSpPr>
          <p:spPr>
            <a:xfrm>
              <a:off x="3456" y="1952"/>
              <a:ext cx="564" cy="3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Lista de Riesgos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8"/>
          <p:cNvSpPr txBox="1"/>
          <p:nvPr>
            <p:ph idx="1" type="body"/>
          </p:nvPr>
        </p:nvSpPr>
        <p:spPr>
          <a:xfrm>
            <a:off x="900112" y="1474787"/>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Lo que todas las definiciones tienen en común es que están de acuerdo en que el riesgo tiene dos características</a:t>
            </a:r>
            <a:r>
              <a:rPr b="0" i="0" lang="en-US" sz="1600" u="none">
                <a:solidFill>
                  <a:schemeClr val="dk1"/>
                </a:solidFill>
                <a:latin typeface="Tahoma"/>
                <a:ea typeface="Tahoma"/>
                <a:cs typeface="Tahoma"/>
                <a:sym typeface="Tahoma"/>
              </a:rPr>
              <a:t>:</a:t>
            </a:r>
            <a:endParaRPr/>
          </a:p>
          <a:p>
            <a:pPr indent="-285750" lvl="1" marL="742950" marR="0" rtl="0" algn="l">
              <a:lnSpc>
                <a:spcPct val="80000"/>
              </a:lnSpc>
              <a:spcBef>
                <a:spcPts val="1200"/>
              </a:spcBef>
              <a:spcAft>
                <a:spcPts val="0"/>
              </a:spcAft>
              <a:buClr>
                <a:schemeClr val="dk1"/>
              </a:buClr>
              <a:buSzPts val="1800"/>
              <a:buFont typeface="Tahoma"/>
              <a:buChar char="•"/>
            </a:pPr>
            <a:r>
              <a:rPr b="1" i="1" lang="en-US" sz="1800" u="none" cap="none" strike="noStrike">
                <a:solidFill>
                  <a:schemeClr val="dk1"/>
                </a:solidFill>
                <a:latin typeface="Tahoma"/>
                <a:ea typeface="Tahoma"/>
                <a:cs typeface="Tahoma"/>
                <a:sym typeface="Tahoma"/>
              </a:rPr>
              <a:t>Incertidumbre</a:t>
            </a:r>
            <a:r>
              <a:rPr b="1" i="0" lang="en-US" sz="1800" u="none" cap="none" strike="noStrike">
                <a:solidFill>
                  <a:schemeClr val="dk1"/>
                </a:solidFill>
                <a:latin typeface="Tahoma"/>
                <a:ea typeface="Tahoma"/>
                <a:cs typeface="Tahoma"/>
                <a:sym typeface="Tahoma"/>
              </a:rPr>
              <a:t>:</a:t>
            </a:r>
            <a:r>
              <a:rPr b="0" i="0" lang="en-US" sz="1800" u="none" cap="none" strike="noStrike">
                <a:solidFill>
                  <a:schemeClr val="dk1"/>
                </a:solidFill>
                <a:latin typeface="Tahoma"/>
                <a:ea typeface="Tahoma"/>
                <a:cs typeface="Tahoma"/>
                <a:sym typeface="Tahoma"/>
              </a:rPr>
              <a:t> un evento puede o no suceder.</a:t>
            </a:r>
            <a:endParaRPr/>
          </a:p>
          <a:p>
            <a:pPr indent="-285750" lvl="1" marL="742950" marR="0" rtl="0" algn="l">
              <a:lnSpc>
                <a:spcPct val="80000"/>
              </a:lnSpc>
              <a:spcBef>
                <a:spcPts val="1200"/>
              </a:spcBef>
              <a:spcAft>
                <a:spcPts val="0"/>
              </a:spcAft>
              <a:buClr>
                <a:schemeClr val="dk1"/>
              </a:buClr>
              <a:buSzPts val="1800"/>
              <a:buFont typeface="Tahoma"/>
              <a:buChar char="•"/>
            </a:pPr>
            <a:r>
              <a:rPr b="1" i="1" lang="en-US" sz="1800" u="none" cap="none" strike="noStrike">
                <a:solidFill>
                  <a:schemeClr val="dk1"/>
                </a:solidFill>
                <a:latin typeface="Tahoma"/>
                <a:ea typeface="Tahoma"/>
                <a:cs typeface="Tahoma"/>
                <a:sym typeface="Tahoma"/>
              </a:rPr>
              <a:t>Pérdida</a:t>
            </a:r>
            <a:r>
              <a:rPr b="0" i="0" lang="en-US" sz="1800" u="none" cap="none" strike="noStrike">
                <a:solidFill>
                  <a:schemeClr val="dk1"/>
                </a:solidFill>
                <a:latin typeface="Tahoma"/>
                <a:ea typeface="Tahoma"/>
                <a:cs typeface="Tahoma"/>
                <a:sym typeface="Tahoma"/>
              </a:rPr>
              <a:t>: un evento tiene consecuencias no deseadas de pérdidas o costos.</a:t>
            </a:r>
            <a:endParaRPr/>
          </a:p>
          <a:p>
            <a:pPr indent="-342900" lvl="0" marL="342900" marR="0" rtl="0" algn="just">
              <a:lnSpc>
                <a:spcPct val="80000"/>
              </a:lnSpc>
              <a:spcBef>
                <a:spcPts val="1200"/>
              </a:spcBef>
              <a:spcAft>
                <a:spcPts val="0"/>
              </a:spcAft>
              <a:buClr>
                <a:schemeClr val="dk1"/>
              </a:buClr>
              <a:buSzPts val="2000"/>
              <a:buFont typeface="Arial"/>
              <a:buNone/>
            </a:pPr>
            <a:r>
              <a:t/>
            </a:r>
            <a:endParaRPr b="0" i="0" sz="2000" u="none">
              <a:solidFill>
                <a:schemeClr val="dk1"/>
              </a:solidFill>
              <a:latin typeface="Tahoma"/>
              <a:ea typeface="Tahoma"/>
              <a:cs typeface="Tahoma"/>
              <a:sym typeface="Tahoma"/>
            </a:endParaRPr>
          </a:p>
          <a:p>
            <a:pPr indent="-342900" lvl="0" marL="342900" marR="0" rtl="0" algn="just">
              <a:lnSpc>
                <a:spcPct val="80000"/>
              </a:lnSpc>
              <a:spcBef>
                <a:spcPts val="1200"/>
              </a:spcBef>
              <a:spcAft>
                <a:spcPts val="0"/>
              </a:spcAft>
              <a:buClr>
                <a:schemeClr val="dk2"/>
              </a:buClr>
              <a:buSzPts val="2000"/>
              <a:buFont typeface="Tahoma"/>
              <a:buNone/>
            </a:pPr>
            <a:r>
              <a:rPr b="0" i="0" lang="en-US" sz="2000" u="none">
                <a:solidFill>
                  <a:schemeClr val="dk2"/>
                </a:solidFill>
                <a:latin typeface="Tahoma"/>
                <a:ea typeface="Tahoma"/>
                <a:cs typeface="Tahoma"/>
                <a:sym typeface="Tahoma"/>
              </a:rPr>
              <a:t>Declaración de Riesgo, según el SEI</a:t>
            </a:r>
            <a:r>
              <a:rPr b="0" i="0" lang="en-US" sz="2000" u="none">
                <a:solidFill>
                  <a:schemeClr val="dk1"/>
                </a:solidFill>
                <a:latin typeface="Tahoma"/>
                <a:ea typeface="Tahoma"/>
                <a:cs typeface="Tahoma"/>
                <a:sym typeface="Tahoma"/>
              </a:rPr>
              <a:t>:</a:t>
            </a:r>
            <a:endParaRPr/>
          </a:p>
          <a:p>
            <a:pPr indent="-342900" lvl="0" marL="342900" marR="0" rtl="0" algn="just">
              <a:lnSpc>
                <a:spcPct val="80000"/>
              </a:lnSpc>
              <a:spcBef>
                <a:spcPts val="12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Para que un riesgo sea entendible, este debe ser expresado claramente. Tal declaración debe incluir:</a:t>
            </a:r>
            <a:endParaRPr/>
          </a:p>
          <a:p>
            <a:pPr indent="-342900" lvl="0" marL="342900" marR="0" rtl="0" algn="just">
              <a:lnSpc>
                <a:spcPct val="80000"/>
              </a:lnSpc>
              <a:spcBef>
                <a:spcPts val="1200"/>
              </a:spcBef>
              <a:spcAft>
                <a:spcPts val="0"/>
              </a:spcAft>
              <a:buClr>
                <a:schemeClr val="dk1"/>
              </a:buClr>
              <a:buSzPts val="2000"/>
              <a:buFont typeface="Arial"/>
              <a:buNone/>
            </a:pPr>
            <a:r>
              <a:t/>
            </a:r>
            <a:endParaRPr b="0" i="0" sz="2000" u="none">
              <a:solidFill>
                <a:schemeClr val="dk1"/>
              </a:solidFill>
              <a:latin typeface="Tahoma"/>
              <a:ea typeface="Tahoma"/>
              <a:cs typeface="Tahoma"/>
              <a:sym typeface="Tahoma"/>
            </a:endParaRPr>
          </a:p>
          <a:p>
            <a:pPr indent="-285750" lvl="1" marL="742950" marR="0" rtl="0" algn="just">
              <a:lnSpc>
                <a:spcPct val="80000"/>
              </a:lnSpc>
              <a:spcBef>
                <a:spcPts val="1200"/>
              </a:spcBef>
              <a:spcAft>
                <a:spcPts val="0"/>
              </a:spcAft>
              <a:buClr>
                <a:schemeClr val="dk1"/>
              </a:buClr>
              <a:buSzPts val="1800"/>
              <a:buFont typeface="Tahoma"/>
              <a:buChar char="•"/>
            </a:pPr>
            <a:r>
              <a:rPr b="1" i="1" lang="en-US" sz="1800" u="none" cap="none" strike="noStrike">
                <a:solidFill>
                  <a:schemeClr val="dk1"/>
                </a:solidFill>
                <a:latin typeface="Tahoma"/>
                <a:ea typeface="Tahoma"/>
                <a:cs typeface="Tahoma"/>
                <a:sym typeface="Tahoma"/>
              </a:rPr>
              <a:t>Una descripción de las condiciones actuales que pueden ocasionar la pérdida</a:t>
            </a:r>
            <a:endParaRPr/>
          </a:p>
          <a:p>
            <a:pPr indent="-285750" lvl="1" marL="742950" marR="0" rtl="0" algn="just">
              <a:lnSpc>
                <a:spcPct val="80000"/>
              </a:lnSpc>
              <a:spcBef>
                <a:spcPts val="1200"/>
              </a:spcBef>
              <a:spcAft>
                <a:spcPts val="0"/>
              </a:spcAft>
              <a:buClr>
                <a:schemeClr val="dk1"/>
              </a:buClr>
              <a:buSzPts val="1800"/>
              <a:buFont typeface="Tahoma"/>
              <a:buChar char="•"/>
            </a:pPr>
            <a:r>
              <a:rPr b="1" i="1" lang="en-US" sz="1800" u="none" cap="none" strike="noStrike">
                <a:solidFill>
                  <a:schemeClr val="dk1"/>
                </a:solidFill>
                <a:latin typeface="Tahoma"/>
                <a:ea typeface="Tahoma"/>
                <a:cs typeface="Tahoma"/>
                <a:sym typeface="Tahoma"/>
              </a:rPr>
              <a:t>Una descripción de la pérdida</a:t>
            </a:r>
            <a:endParaRPr b="0" i="0" sz="1800" u="none" cap="none" strike="noStrike">
              <a:solidFill>
                <a:schemeClr val="dk1"/>
              </a:solidFill>
              <a:latin typeface="Tahoma"/>
              <a:ea typeface="Tahoma"/>
              <a:cs typeface="Tahoma"/>
              <a:sym typeface="Tahoma"/>
            </a:endParaRPr>
          </a:p>
          <a:p>
            <a:pPr indent="-228600" lvl="2" marL="1143000" marR="0" rtl="0" algn="l">
              <a:lnSpc>
                <a:spcPct val="80000"/>
              </a:lnSpc>
              <a:spcBef>
                <a:spcPts val="1200"/>
              </a:spcBef>
              <a:spcAft>
                <a:spcPts val="0"/>
              </a:spcAft>
              <a:buClr>
                <a:schemeClr val="dk1"/>
              </a:buClr>
              <a:buSzPts val="1700"/>
              <a:buFont typeface="Arial"/>
              <a:buNone/>
            </a:pPr>
            <a:r>
              <a:t/>
            </a:r>
            <a:endParaRPr b="0" i="0" sz="1700" u="none" cap="none" strike="noStrike">
              <a:solidFill>
                <a:schemeClr val="dk1"/>
              </a:solidFill>
              <a:latin typeface="Tahoma"/>
              <a:ea typeface="Tahoma"/>
              <a:cs typeface="Tahoma"/>
              <a:sym typeface="Tahoma"/>
            </a:endParaRPr>
          </a:p>
          <a:p>
            <a:pPr indent="-158432" lvl="2" marL="1143000" marR="0" rtl="0" algn="l">
              <a:lnSpc>
                <a:spcPct val="80000"/>
              </a:lnSpc>
              <a:spcBef>
                <a:spcPts val="1200"/>
              </a:spcBef>
              <a:spcAft>
                <a:spcPts val="0"/>
              </a:spcAft>
              <a:buClr>
                <a:schemeClr val="accent2"/>
              </a:buClr>
              <a:buSzPts val="1105"/>
              <a:buFont typeface="Noto Sans Symbols"/>
              <a:buNone/>
            </a:pPr>
            <a:r>
              <a:t/>
            </a:r>
            <a:endParaRPr b="0" i="0" sz="1700" u="none" cap="none" strike="noStrike">
              <a:solidFill>
                <a:schemeClr val="dk1"/>
              </a:solidFill>
              <a:latin typeface="Tahoma"/>
              <a:ea typeface="Tahoma"/>
              <a:cs typeface="Tahoma"/>
              <a:sym typeface="Tahoma"/>
            </a:endParaRPr>
          </a:p>
          <a:p>
            <a:pPr indent="-234950" lvl="0" marL="342900" marR="0" rtl="0" algn="l">
              <a:lnSpc>
                <a:spcPct val="100000"/>
              </a:lnSpc>
              <a:spcBef>
                <a:spcPts val="940"/>
              </a:spcBef>
              <a:spcAft>
                <a:spcPts val="0"/>
              </a:spcAft>
              <a:buClr>
                <a:schemeClr val="dk1"/>
              </a:buClr>
              <a:buSzPts val="1700"/>
              <a:buFont typeface="Arial"/>
              <a:buNone/>
            </a:pPr>
            <a:r>
              <a:t/>
            </a:r>
            <a:endParaRPr b="0" i="0" sz="1700" u="none" cap="none" strike="noStrike">
              <a:solidFill>
                <a:schemeClr val="dk1"/>
              </a:solidFill>
              <a:latin typeface="Tahoma"/>
              <a:ea typeface="Tahoma"/>
              <a:cs typeface="Tahoma"/>
              <a:sym typeface="Tahoma"/>
            </a:endParaRPr>
          </a:p>
        </p:txBody>
      </p:sp>
      <p:sp>
        <p:nvSpPr>
          <p:cNvPr id="168" name="Google Shape;168;p8"/>
          <p:cNvSpPr txBox="1"/>
          <p:nvPr/>
        </p:nvSpPr>
        <p:spPr>
          <a:xfrm>
            <a:off x="2505075" y="476250"/>
            <a:ext cx="4011612" cy="53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900"/>
              <a:buFont typeface="Arial"/>
              <a:buNone/>
            </a:pPr>
            <a:r>
              <a:rPr b="0" i="0" lang="en-US" sz="2900" u="none">
                <a:solidFill>
                  <a:schemeClr val="dk2"/>
                </a:solidFill>
                <a:latin typeface="Arial"/>
                <a:ea typeface="Arial"/>
                <a:cs typeface="Arial"/>
                <a:sym typeface="Arial"/>
              </a:rPr>
              <a:t>¿Qué son los Riesgos?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9"/>
          <p:cNvSpPr txBox="1"/>
          <p:nvPr>
            <p:ph type="title"/>
          </p:nvPr>
        </p:nvSpPr>
        <p:spPr>
          <a:xfrm>
            <a:off x="901700" y="620712"/>
            <a:ext cx="7340700" cy="5850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2"/>
              </a:buClr>
              <a:buSzPts val="3200"/>
              <a:buFont typeface="Trebuchet MS"/>
              <a:buNone/>
            </a:pPr>
            <a:r>
              <a:rPr b="1" i="0" lang="en-US" sz="3200" u="none">
                <a:solidFill>
                  <a:schemeClr val="dk2"/>
                </a:solidFill>
                <a:latin typeface="Trebuchet MS"/>
                <a:ea typeface="Trebuchet MS"/>
                <a:cs typeface="Trebuchet MS"/>
                <a:sym typeface="Trebuchet MS"/>
              </a:rPr>
              <a:t>Diferencia entre riesgo y problema</a:t>
            </a:r>
            <a:endParaRPr/>
          </a:p>
        </p:txBody>
      </p:sp>
      <p:sp>
        <p:nvSpPr>
          <p:cNvPr id="175" name="Google Shape;175;p9"/>
          <p:cNvSpPr txBox="1"/>
          <p:nvPr>
            <p:ph idx="1" type="body"/>
          </p:nvPr>
        </p:nvSpPr>
        <p:spPr>
          <a:xfrm>
            <a:off x="838200" y="1295400"/>
            <a:ext cx="7848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Los Riesgos generalmente tienen</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Condiciones Inciertas</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Consecuencias Inciertas</a:t>
            </a:r>
            <a:endParaRPr/>
          </a:p>
          <a:p>
            <a:pPr indent="-342900" lvl="0" marL="342900" marR="0" rtl="0" algn="l">
              <a:lnSpc>
                <a:spcPct val="100000"/>
              </a:lnSpc>
              <a:spcBef>
                <a:spcPts val="48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Un Riesgo indicado con condiciones que son seguras</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Puede tener consecuencias Inciertas</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Requiere atacar la consecuencia potencial</a:t>
            </a:r>
            <a:endParaRPr/>
          </a:p>
          <a:p>
            <a:pPr indent="-342900" lvl="0" marL="342900" marR="0" rtl="0" algn="l">
              <a:lnSpc>
                <a:spcPct val="100000"/>
              </a:lnSpc>
              <a:spcBef>
                <a:spcPts val="48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Los Riesgos pueden ser dinámicos</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Utilice todo el conocimiento actual cuando es identificado</a:t>
            </a:r>
            <a:endParaRPr/>
          </a:p>
          <a:p>
            <a:pPr indent="-285750" lvl="1" marL="742950" marR="0" rtl="0" algn="l">
              <a:lnSpc>
                <a:spcPct val="100000"/>
              </a:lnSpc>
              <a:spcBef>
                <a:spcPts val="48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Es factible que la probabilidad y la pérdida (impacto) cambien en un cierto plazo de tiempo</a:t>
            </a: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2002-11-20T23:35:23Z</dcterms:created>
</cp:coreProperties>
</file>