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5"/>
  </p:notesMasterIdLst>
  <p:sldIdLst>
    <p:sldId id="304" r:id="rId2"/>
    <p:sldId id="288" r:id="rId3"/>
    <p:sldId id="299" r:id="rId4"/>
    <p:sldId id="300" r:id="rId5"/>
    <p:sldId id="301" r:id="rId6"/>
    <p:sldId id="305" r:id="rId7"/>
    <p:sldId id="257" r:id="rId8"/>
    <p:sldId id="266" r:id="rId9"/>
    <p:sldId id="294" r:id="rId10"/>
    <p:sldId id="298" r:id="rId11"/>
    <p:sldId id="306" r:id="rId12"/>
    <p:sldId id="303" r:id="rId13"/>
    <p:sldId id="302" r:id="rId1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92" autoAdjust="0"/>
  </p:normalViewPr>
  <p:slideViewPr>
    <p:cSldViewPr>
      <p:cViewPr varScale="1">
        <p:scale>
          <a:sx n="69" d="100"/>
          <a:sy n="69" d="100"/>
        </p:scale>
        <p:origin x="20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58AA4-0F67-4800-B05A-7407955F7ED6}" type="datetimeFigureOut">
              <a:rPr lang="es-AR" smtClean="0"/>
              <a:t>6/11/2023</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89469-43C5-44B7-972A-88301C275DB8}" type="slidenum">
              <a:rPr lang="es-AR" smtClean="0"/>
              <a:t>‹Nº›</a:t>
            </a:fld>
            <a:endParaRPr lang="es-AR"/>
          </a:p>
        </p:txBody>
      </p:sp>
    </p:spTree>
    <p:extLst>
      <p:ext uri="{BB962C8B-B14F-4D97-AF65-F5344CB8AC3E}">
        <p14:creationId xmlns:p14="http://schemas.microsoft.com/office/powerpoint/2010/main" val="1086142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CB889469-43C5-44B7-972A-88301C275DB8}" type="slidenum">
              <a:rPr lang="es-AR" smtClean="0"/>
              <a:t>2</a:t>
            </a:fld>
            <a:endParaRPr lang="es-AR"/>
          </a:p>
        </p:txBody>
      </p:sp>
    </p:spTree>
    <p:extLst>
      <p:ext uri="{BB962C8B-B14F-4D97-AF65-F5344CB8AC3E}">
        <p14:creationId xmlns:p14="http://schemas.microsoft.com/office/powerpoint/2010/main" val="31240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CB889469-43C5-44B7-972A-88301C275DB8}" type="slidenum">
              <a:rPr lang="es-AR" smtClean="0"/>
              <a:t>4</a:t>
            </a:fld>
            <a:endParaRPr lang="es-AR"/>
          </a:p>
        </p:txBody>
      </p:sp>
    </p:spTree>
    <p:extLst>
      <p:ext uri="{BB962C8B-B14F-4D97-AF65-F5344CB8AC3E}">
        <p14:creationId xmlns:p14="http://schemas.microsoft.com/office/powerpoint/2010/main" val="2934654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n-US"/>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C4BC3AFD-69C9-4005-BD97-3EB59C1A25FD}" type="slidenum">
              <a:rPr lang="es-ES" smtClean="0"/>
              <a:pPr>
                <a:defRPr/>
              </a:pPr>
              <a:t>‹Nº›</a:t>
            </a:fld>
            <a:endParaRPr lang="es-ES"/>
          </a:p>
        </p:txBody>
      </p:sp>
    </p:spTree>
    <p:extLst>
      <p:ext uri="{BB962C8B-B14F-4D97-AF65-F5344CB8AC3E}">
        <p14:creationId xmlns:p14="http://schemas.microsoft.com/office/powerpoint/2010/main" val="3759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C3A9F9A3-BC62-4A0D-A48B-23E3E40F33A0}" type="slidenum">
              <a:rPr lang="es-ES" smtClean="0"/>
              <a:pPr>
                <a:defRPr/>
              </a:pPr>
              <a:t>‹Nº›</a:t>
            </a:fld>
            <a:endParaRPr lang="es-ES"/>
          </a:p>
        </p:txBody>
      </p:sp>
    </p:spTree>
    <p:extLst>
      <p:ext uri="{BB962C8B-B14F-4D97-AF65-F5344CB8AC3E}">
        <p14:creationId xmlns:p14="http://schemas.microsoft.com/office/powerpoint/2010/main" val="427521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C2B7A971-F27C-4771-B654-CC3A249A0067}" type="slidenum">
              <a:rPr lang="es-ES" smtClean="0"/>
              <a:pPr>
                <a:defRPr/>
              </a:pPr>
              <a:t>‹Nº›</a:t>
            </a:fld>
            <a:endParaRPr lang="es-ES"/>
          </a:p>
        </p:txBody>
      </p:sp>
    </p:spTree>
    <p:extLst>
      <p:ext uri="{BB962C8B-B14F-4D97-AF65-F5344CB8AC3E}">
        <p14:creationId xmlns:p14="http://schemas.microsoft.com/office/powerpoint/2010/main" val="66093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F0CB06A0-E75E-4A19-93C6-5435D2E2244C}" type="slidenum">
              <a:rPr lang="es-ES" smtClean="0"/>
              <a:pPr>
                <a:defRPr/>
              </a:pPr>
              <a:t>‹Nº›</a:t>
            </a:fld>
            <a:endParaRPr lang="es-ES"/>
          </a:p>
        </p:txBody>
      </p:sp>
    </p:spTree>
    <p:extLst>
      <p:ext uri="{BB962C8B-B14F-4D97-AF65-F5344CB8AC3E}">
        <p14:creationId xmlns:p14="http://schemas.microsoft.com/office/powerpoint/2010/main" val="428076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692962D7-0ACB-4C0E-8668-C38D23982EED}" type="slidenum">
              <a:rPr lang="es-ES" smtClean="0"/>
              <a:pPr>
                <a:defRPr/>
              </a:pPr>
              <a:t>‹Nº›</a:t>
            </a:fld>
            <a:endParaRPr lang="es-ES"/>
          </a:p>
        </p:txBody>
      </p:sp>
    </p:spTree>
    <p:extLst>
      <p:ext uri="{BB962C8B-B14F-4D97-AF65-F5344CB8AC3E}">
        <p14:creationId xmlns:p14="http://schemas.microsoft.com/office/powerpoint/2010/main" val="170297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BFC5BEED-B399-4290-9E9B-B7CEEB63711E}" type="slidenum">
              <a:rPr lang="es-ES" smtClean="0"/>
              <a:pPr>
                <a:defRPr/>
              </a:pPr>
              <a:t>‹Nº›</a:t>
            </a:fld>
            <a:endParaRPr lang="es-ES"/>
          </a:p>
        </p:txBody>
      </p:sp>
    </p:spTree>
    <p:extLst>
      <p:ext uri="{BB962C8B-B14F-4D97-AF65-F5344CB8AC3E}">
        <p14:creationId xmlns:p14="http://schemas.microsoft.com/office/powerpoint/2010/main" val="203055767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pPr>
              <a:defRPr/>
            </a:pPr>
            <a:endParaRPr lang="es-ES"/>
          </a:p>
        </p:txBody>
      </p:sp>
      <p:sp>
        <p:nvSpPr>
          <p:cNvPr id="8" name="Marcador de pie de página 7"/>
          <p:cNvSpPr>
            <a:spLocks noGrp="1"/>
          </p:cNvSpPr>
          <p:nvPr>
            <p:ph type="ftr" sz="quarter" idx="11"/>
          </p:nvPr>
        </p:nvSpPr>
        <p:spPr/>
        <p:txBody>
          <a:bodyPr/>
          <a:lstStyle/>
          <a:p>
            <a:pPr>
              <a:defRPr/>
            </a:pPr>
            <a:endParaRPr lang="es-ES"/>
          </a:p>
        </p:txBody>
      </p:sp>
      <p:sp>
        <p:nvSpPr>
          <p:cNvPr id="9" name="Marcador de número de diapositiva 8"/>
          <p:cNvSpPr>
            <a:spLocks noGrp="1"/>
          </p:cNvSpPr>
          <p:nvPr>
            <p:ph type="sldNum" sz="quarter" idx="12"/>
          </p:nvPr>
        </p:nvSpPr>
        <p:spPr/>
        <p:txBody>
          <a:bodyPr/>
          <a:lstStyle/>
          <a:p>
            <a:pPr>
              <a:defRPr/>
            </a:pPr>
            <a:fld id="{41207D26-4486-49BC-B7B9-46BCBC3858B4}" type="slidenum">
              <a:rPr lang="es-ES" smtClean="0"/>
              <a:pPr>
                <a:defRPr/>
              </a:pPr>
              <a:t>‹Nº›</a:t>
            </a:fld>
            <a:endParaRPr lang="es-ES"/>
          </a:p>
        </p:txBody>
      </p:sp>
    </p:spTree>
    <p:extLst>
      <p:ext uri="{BB962C8B-B14F-4D97-AF65-F5344CB8AC3E}">
        <p14:creationId xmlns:p14="http://schemas.microsoft.com/office/powerpoint/2010/main" val="18746975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pPr>
              <a:defRPr/>
            </a:pPr>
            <a:endParaRPr lang="es-ES"/>
          </a:p>
        </p:txBody>
      </p:sp>
      <p:sp>
        <p:nvSpPr>
          <p:cNvPr id="4" name="Marcador de pie de página 3"/>
          <p:cNvSpPr>
            <a:spLocks noGrp="1"/>
          </p:cNvSpPr>
          <p:nvPr>
            <p:ph type="ftr" sz="quarter" idx="11"/>
          </p:nvPr>
        </p:nvSpPr>
        <p:spPr/>
        <p:txBody>
          <a:bodyPr/>
          <a:lstStyle/>
          <a:p>
            <a:pPr>
              <a:defRPr/>
            </a:pPr>
            <a:endParaRPr lang="es-ES"/>
          </a:p>
        </p:txBody>
      </p:sp>
      <p:sp>
        <p:nvSpPr>
          <p:cNvPr id="5" name="Marcador de número de diapositiva 4"/>
          <p:cNvSpPr>
            <a:spLocks noGrp="1"/>
          </p:cNvSpPr>
          <p:nvPr>
            <p:ph type="sldNum" sz="quarter" idx="12"/>
          </p:nvPr>
        </p:nvSpPr>
        <p:spPr/>
        <p:txBody>
          <a:bodyPr/>
          <a:lstStyle/>
          <a:p>
            <a:pPr>
              <a:defRPr/>
            </a:pPr>
            <a:fld id="{DC4B957D-30C2-482F-9CA0-5CE49A98CBFE}" type="slidenum">
              <a:rPr lang="es-ES" smtClean="0"/>
              <a:pPr>
                <a:defRPr/>
              </a:pPr>
              <a:t>‹Nº›</a:t>
            </a:fld>
            <a:endParaRPr lang="es-ES"/>
          </a:p>
        </p:txBody>
      </p:sp>
    </p:spTree>
    <p:extLst>
      <p:ext uri="{BB962C8B-B14F-4D97-AF65-F5344CB8AC3E}">
        <p14:creationId xmlns:p14="http://schemas.microsoft.com/office/powerpoint/2010/main" val="399109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a:defRPr/>
            </a:pPr>
            <a:endParaRPr lang="es-ES"/>
          </a:p>
        </p:txBody>
      </p:sp>
      <p:sp>
        <p:nvSpPr>
          <p:cNvPr id="3" name="Marcador de pie de página 2"/>
          <p:cNvSpPr>
            <a:spLocks noGrp="1"/>
          </p:cNvSpPr>
          <p:nvPr>
            <p:ph type="ftr" sz="quarter" idx="11"/>
          </p:nvPr>
        </p:nvSpPr>
        <p:spPr/>
        <p:txBody>
          <a:bodyPr/>
          <a:lstStyle/>
          <a:p>
            <a:pPr>
              <a:defRPr/>
            </a:pPr>
            <a:endParaRPr lang="es-ES"/>
          </a:p>
        </p:txBody>
      </p:sp>
      <p:sp>
        <p:nvSpPr>
          <p:cNvPr id="4" name="Marcador de número de diapositiva 3"/>
          <p:cNvSpPr>
            <a:spLocks noGrp="1"/>
          </p:cNvSpPr>
          <p:nvPr>
            <p:ph type="sldNum" sz="quarter" idx="12"/>
          </p:nvPr>
        </p:nvSpPr>
        <p:spPr/>
        <p:txBody>
          <a:bodyPr/>
          <a:lstStyle/>
          <a:p>
            <a:pPr>
              <a:defRPr/>
            </a:pPr>
            <a:fld id="{919CA9E7-0BDA-4F6F-98AA-3C135CBE3070}" type="slidenum">
              <a:rPr lang="es-ES" smtClean="0"/>
              <a:pPr>
                <a:defRPr/>
              </a:pPr>
              <a:t>‹Nº›</a:t>
            </a:fld>
            <a:endParaRPr lang="es-ES"/>
          </a:p>
        </p:txBody>
      </p:sp>
    </p:spTree>
    <p:extLst>
      <p:ext uri="{BB962C8B-B14F-4D97-AF65-F5344CB8AC3E}">
        <p14:creationId xmlns:p14="http://schemas.microsoft.com/office/powerpoint/2010/main" val="308955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EFCE9AA1-08EF-4F8F-9951-9F6B9C52C9E3}" type="slidenum">
              <a:rPr lang="es-ES" smtClean="0"/>
              <a:pPr>
                <a:defRPr/>
              </a:pPr>
              <a:t>‹Nº›</a:t>
            </a:fld>
            <a:endParaRPr lang="es-ES"/>
          </a:p>
        </p:txBody>
      </p:sp>
    </p:spTree>
    <p:extLst>
      <p:ext uri="{BB962C8B-B14F-4D97-AF65-F5344CB8AC3E}">
        <p14:creationId xmlns:p14="http://schemas.microsoft.com/office/powerpoint/2010/main" val="18976751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AFC63755-C9F3-4D4D-8183-3098CE182226}" type="slidenum">
              <a:rPr lang="es-ES" smtClean="0"/>
              <a:pPr>
                <a:defRPr/>
              </a:pPr>
              <a:t>‹Nº›</a:t>
            </a:fld>
            <a:endParaRPr lang="es-ES"/>
          </a:p>
        </p:txBody>
      </p:sp>
    </p:spTree>
    <p:extLst>
      <p:ext uri="{BB962C8B-B14F-4D97-AF65-F5344CB8AC3E}">
        <p14:creationId xmlns:p14="http://schemas.microsoft.com/office/powerpoint/2010/main" val="194257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E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C4B957D-30C2-482F-9CA0-5CE49A98CBFE}" type="slidenum">
              <a:rPr lang="es-ES" smtClean="0"/>
              <a:pPr>
                <a:defRPr/>
              </a:pPr>
              <a:t>‹Nº›</a:t>
            </a:fld>
            <a:endParaRPr lang="es-ES"/>
          </a:p>
        </p:txBody>
      </p:sp>
    </p:spTree>
    <p:extLst>
      <p:ext uri="{BB962C8B-B14F-4D97-AF65-F5344CB8AC3E}">
        <p14:creationId xmlns:p14="http://schemas.microsoft.com/office/powerpoint/2010/main" val="313528602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pactomundial.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actoglobal.org.a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youtu.be/345IxGgjF9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5543" y="476672"/>
            <a:ext cx="7824889" cy="5494386"/>
          </a:xfrm>
          <a:solidFill>
            <a:schemeClr val="bg2"/>
          </a:solidFill>
        </p:spPr>
        <p:txBody>
          <a:bodyPr>
            <a:normAutofit/>
          </a:bodyPr>
          <a:lstStyle/>
          <a:p>
            <a:pPr marL="0" indent="0" algn="just">
              <a:buNone/>
            </a:pPr>
            <a:r>
              <a:rPr lang="es-AR" sz="3200" dirty="0"/>
              <a:t>      </a:t>
            </a:r>
            <a:r>
              <a:rPr lang="es-AR" sz="3200" b="1" dirty="0"/>
              <a:t>De los ODM a los ODS</a:t>
            </a:r>
          </a:p>
          <a:p>
            <a:pPr marL="0" indent="0" algn="just">
              <a:buNone/>
            </a:pPr>
            <a:endParaRPr lang="es-AR" sz="3200" dirty="0"/>
          </a:p>
          <a:p>
            <a:pPr marL="0" indent="0" algn="just">
              <a:buNone/>
            </a:pPr>
            <a:r>
              <a:rPr lang="es-AR" sz="3200" dirty="0"/>
              <a:t>      Esta clase  tiene por objetivo conocer</a:t>
            </a:r>
          </a:p>
          <a:p>
            <a:pPr marL="0" indent="0" algn="just">
              <a:buNone/>
            </a:pPr>
            <a:r>
              <a:rPr lang="es-AR" sz="3200" dirty="0"/>
              <a:t> cómo se están abordando los problemas globales desde los organismos internacionales, específicamente desde la Organización de Naciones Unidas (ONU) de la cual forma parte la Argentina.</a:t>
            </a:r>
          </a:p>
          <a:p>
            <a:pPr marL="0" indent="0" algn="just">
              <a:buNone/>
            </a:pPr>
            <a:endParaRPr lang="en-US" sz="3200" dirty="0"/>
          </a:p>
        </p:txBody>
      </p:sp>
      <p:pic>
        <p:nvPicPr>
          <p:cNvPr id="4" name="Picture 4" descr="Diccionario de emoticonos de WhatsApp ¿qué significa cada emo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3" y="1268760"/>
            <a:ext cx="774840" cy="882720"/>
          </a:xfrm>
          <a:prstGeom prst="rect">
            <a:avLst/>
          </a:prstGeom>
          <a:solidFill>
            <a:schemeClr val="tx1"/>
          </a:solidFill>
        </p:spPr>
      </p:pic>
    </p:spTree>
    <p:extLst>
      <p:ext uri="{BB962C8B-B14F-4D97-AF65-F5344CB8AC3E}">
        <p14:creationId xmlns:p14="http://schemas.microsoft.com/office/powerpoint/2010/main" val="199494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4413" y="5617"/>
            <a:ext cx="8276456" cy="914400"/>
          </a:xfrm>
        </p:spPr>
        <p:txBody>
          <a:bodyPr/>
          <a:lstStyle/>
          <a:p>
            <a:r>
              <a:rPr lang="es-AR" sz="2800" b="1" dirty="0">
                <a:solidFill>
                  <a:srgbClr val="002060"/>
                </a:solidFill>
                <a:latin typeface="Arial" panose="020B0604020202020204" pitchFamily="34" charset="0"/>
                <a:cs typeface="Arial" panose="020B0604020202020204" pitchFamily="34" charset="0"/>
              </a:rPr>
              <a:t>Agenda Global de Desarrollo Sustentable 2030:</a:t>
            </a:r>
            <a:endParaRPr lang="es-AR" sz="1600" b="1" dirty="0">
              <a:solidFill>
                <a:srgbClr val="002060"/>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457662" y="692696"/>
            <a:ext cx="8686338" cy="5832648"/>
          </a:xfrm>
          <a:solidFill>
            <a:schemeClr val="bg2"/>
          </a:solidFill>
        </p:spPr>
        <p:txBody>
          <a:bodyPr>
            <a:normAutofit fontScale="92500" lnSpcReduction="10000"/>
          </a:bodyPr>
          <a:lstStyle/>
          <a:p>
            <a:pPr marL="68580" indent="0">
              <a:buNone/>
            </a:pPr>
            <a:r>
              <a:rPr lang="es-AR" sz="2400" dirty="0"/>
              <a:t>En la </a:t>
            </a:r>
            <a:r>
              <a:rPr lang="es-AR" sz="2400" i="1" dirty="0"/>
              <a:t>Cumbre Mundial sobre el Desarrollo Sostenible 2015</a:t>
            </a:r>
            <a:r>
              <a:rPr lang="es-AR" sz="2400" dirty="0"/>
              <a:t>, que tuvo lugar del 25 al 27 de septiembre en la sede de la ONU en Nueva York, los Estados miembro de la ONU aprobaron la nueva Agenda Global de Desarrollo Sustentable conformada por 17 Objetivos y 169 metas que deberán ser cumplidos de aquí al 2030. </a:t>
            </a:r>
          </a:p>
          <a:p>
            <a:pPr marL="68580" indent="0">
              <a:buNone/>
            </a:pPr>
            <a:endParaRPr lang="es-AR" sz="2400" dirty="0"/>
          </a:p>
          <a:p>
            <a:pPr marL="68580" indent="0">
              <a:buNone/>
            </a:pPr>
            <a:r>
              <a:rPr lang="es-AR" sz="2400" dirty="0"/>
              <a:t>Cinco áreas de trabajo (5 P):</a:t>
            </a:r>
          </a:p>
          <a:p>
            <a:pPr marL="68580" indent="0">
              <a:buNone/>
            </a:pPr>
            <a:r>
              <a:rPr lang="es-AR" sz="2400" b="1" i="1" dirty="0">
                <a:solidFill>
                  <a:srgbClr val="002060"/>
                </a:solidFill>
              </a:rPr>
              <a:t> Personas, Prosperidad, Planeta, Paz y </a:t>
            </a:r>
            <a:r>
              <a:rPr lang="es-AR" sz="2400" b="1" i="1" dirty="0" err="1">
                <a:solidFill>
                  <a:srgbClr val="002060"/>
                </a:solidFill>
              </a:rPr>
              <a:t>Partenariado</a:t>
            </a:r>
            <a:r>
              <a:rPr lang="es-AR" sz="2400" b="1" i="1" dirty="0">
                <a:solidFill>
                  <a:srgbClr val="002060"/>
                </a:solidFill>
              </a:rPr>
              <a:t>.</a:t>
            </a:r>
          </a:p>
          <a:p>
            <a:pPr marL="68580" indent="0">
              <a:buNone/>
            </a:pPr>
            <a:endParaRPr lang="es-AR" sz="2400" i="1" dirty="0">
              <a:solidFill>
                <a:srgbClr val="002060"/>
              </a:solidFill>
            </a:endParaRPr>
          </a:p>
          <a:p>
            <a:pPr marL="68580" indent="0">
              <a:buNone/>
            </a:pPr>
            <a:r>
              <a:rPr lang="es-AR" sz="2400" dirty="0"/>
              <a:t>Tres grandes compromisos: </a:t>
            </a:r>
          </a:p>
          <a:p>
            <a:r>
              <a:rPr lang="es-AR" sz="2400" dirty="0"/>
              <a:t>Erradicar con la pobreza extrema</a:t>
            </a:r>
          </a:p>
          <a:p>
            <a:r>
              <a:rPr lang="es-AR" sz="2400" dirty="0"/>
              <a:t>Combatir la desigualdad y la injusticia</a:t>
            </a:r>
          </a:p>
          <a:p>
            <a:r>
              <a:rPr lang="es-AR" sz="2400" dirty="0"/>
              <a:t>Solucionar el cambio climático</a:t>
            </a:r>
          </a:p>
          <a:p>
            <a:endParaRPr lang="es-AR" sz="2400" dirty="0"/>
          </a:p>
          <a:p>
            <a:pPr marL="68580" indent="0">
              <a:buNone/>
            </a:pPr>
            <a:r>
              <a:rPr lang="es-AR" sz="2400" dirty="0"/>
              <a:t>Más centrada en la equidad, más ambiciosa y articula los tres ejes del Desarrollo sustentable: el social, el económico y el ambiental </a:t>
            </a:r>
          </a:p>
          <a:p>
            <a:pPr marL="68580" indent="0">
              <a:buNone/>
            </a:pPr>
            <a:endParaRPr lang="es-AR" dirty="0"/>
          </a:p>
        </p:txBody>
      </p:sp>
      <p:pic>
        <p:nvPicPr>
          <p:cNvPr id="4" name="Picture 4" descr="Santiago Martín Gallo | ODS y elecciones municipales ~ Montilla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3501008"/>
            <a:ext cx="2939521" cy="195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31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antiago Martín Gallo | ODS y elecciones municipales ~ Montilla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16632"/>
            <a:ext cx="8640960"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4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609" y="404664"/>
            <a:ext cx="10759218" cy="7172814"/>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3"/>
          <p:cNvSpPr txBox="1">
            <a:spLocks/>
          </p:cNvSpPr>
          <p:nvPr/>
        </p:nvSpPr>
        <p:spPr>
          <a:xfrm>
            <a:off x="395536" y="260648"/>
            <a:ext cx="8565584" cy="656496"/>
          </a:xfrm>
          <a:prstGeom prst="rect">
            <a:avLst/>
          </a:prstGeom>
          <a:solidFill>
            <a:schemeClr val="accent1"/>
          </a:solid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s-AR" b="1" dirty="0">
                <a:latin typeface="Arial" panose="020B0604020202020204" pitchFamily="34" charset="0"/>
                <a:cs typeface="Arial" panose="020B0604020202020204" pitchFamily="34" charset="0"/>
              </a:rPr>
              <a:t>Áreas  y Objetivos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829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cuad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260648"/>
            <a:ext cx="8747760" cy="6172200"/>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a:xfrm>
            <a:off x="395536" y="260648"/>
            <a:ext cx="8565584" cy="656496"/>
          </a:xfrm>
          <a:solidFill>
            <a:schemeClr val="accent1"/>
          </a:solidFill>
        </p:spPr>
        <p:txBody>
          <a:bodyPr>
            <a:normAutofit/>
          </a:bodyPr>
          <a:lstStyle/>
          <a:p>
            <a:r>
              <a:rPr lang="es-AR" b="1" dirty="0">
                <a:latin typeface="Arial" panose="020B0604020202020204" pitchFamily="34" charset="0"/>
                <a:cs typeface="Arial" panose="020B0604020202020204" pitchFamily="34" charset="0"/>
              </a:rPr>
              <a:t>ODS y su relación con los ODM</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671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0" y="152400"/>
            <a:ext cx="8229600" cy="765175"/>
          </a:xfrm>
        </p:spPr>
        <p:txBody>
          <a:bodyPr>
            <a:normAutofit fontScale="90000"/>
          </a:bodyPr>
          <a:lstStyle/>
          <a:p>
            <a:r>
              <a:rPr lang="es-AR" b="1" dirty="0">
                <a:solidFill>
                  <a:srgbClr val="002060"/>
                </a:solidFill>
                <a:latin typeface="Arial" panose="020B0604020202020204" pitchFamily="34" charset="0"/>
                <a:cs typeface="Arial" panose="020B0604020202020204" pitchFamily="34" charset="0"/>
              </a:rPr>
              <a:t>              Iniciativas de ONU(2000-2030)</a:t>
            </a:r>
            <a:br>
              <a:rPr lang="es-AR" b="1" dirty="0">
                <a:solidFill>
                  <a:srgbClr val="002060"/>
                </a:solidFill>
                <a:latin typeface="Arial" panose="020B0604020202020204" pitchFamily="34" charset="0"/>
                <a:cs typeface="Arial" panose="020B0604020202020204" pitchFamily="34" charset="0"/>
              </a:rPr>
            </a:br>
            <a:r>
              <a:rPr lang="es-AR" b="1" dirty="0">
                <a:solidFill>
                  <a:srgbClr val="002060"/>
                </a:solidFill>
                <a:latin typeface="Arial" panose="020B0604020202020204" pitchFamily="34" charset="0"/>
                <a:cs typeface="Arial" panose="020B0604020202020204" pitchFamily="34" charset="0"/>
              </a:rPr>
              <a:t>                   </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2661" y="713965"/>
            <a:ext cx="4697771" cy="180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3121" y="2729660"/>
            <a:ext cx="4657311" cy="170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Imagen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2661" y="4656485"/>
            <a:ext cx="4697771" cy="1940867"/>
          </a:xfrm>
          <a:prstGeom prst="rect">
            <a:avLst/>
          </a:prstGeom>
        </p:spPr>
      </p:pic>
      <p:sp>
        <p:nvSpPr>
          <p:cNvPr id="6" name="CuadroTexto 5"/>
          <p:cNvSpPr txBox="1"/>
          <p:nvPr/>
        </p:nvSpPr>
        <p:spPr>
          <a:xfrm>
            <a:off x="395536" y="5160816"/>
            <a:ext cx="2016224" cy="923330"/>
          </a:xfrm>
          <a:prstGeom prst="rect">
            <a:avLst/>
          </a:prstGeom>
          <a:noFill/>
        </p:spPr>
        <p:txBody>
          <a:bodyPr wrap="square" rtlCol="0">
            <a:spAutoFit/>
          </a:bodyPr>
          <a:lstStyle/>
          <a:p>
            <a:pPr defTabSz="685800">
              <a:lnSpc>
                <a:spcPct val="90000"/>
              </a:lnSpc>
            </a:pPr>
            <a:r>
              <a:rPr lang="es-AR" sz="3000" b="1" dirty="0">
                <a:solidFill>
                  <a:srgbClr val="002060"/>
                </a:solidFill>
                <a:latin typeface="Arial" panose="020B0604020202020204" pitchFamily="34" charset="0"/>
                <a:ea typeface="+mj-ea"/>
                <a:cs typeface="Arial" panose="020B0604020202020204" pitchFamily="34" charset="0"/>
              </a:rPr>
              <a:t>Agenda    2030</a:t>
            </a:r>
          </a:p>
        </p:txBody>
      </p:sp>
      <p:sp>
        <p:nvSpPr>
          <p:cNvPr id="2" name="Rectángulo 1"/>
          <p:cNvSpPr/>
          <p:nvPr/>
        </p:nvSpPr>
        <p:spPr>
          <a:xfrm>
            <a:off x="395536" y="2054435"/>
            <a:ext cx="2016223" cy="923330"/>
          </a:xfrm>
          <a:prstGeom prst="rect">
            <a:avLst/>
          </a:prstGeom>
        </p:spPr>
        <p:txBody>
          <a:bodyPr wrap="square">
            <a:spAutoFit/>
          </a:bodyPr>
          <a:lstStyle/>
          <a:p>
            <a:pPr defTabSz="685800">
              <a:lnSpc>
                <a:spcPct val="90000"/>
              </a:lnSpc>
            </a:pPr>
            <a:r>
              <a:rPr lang="es-AR" sz="3000" b="1" dirty="0">
                <a:solidFill>
                  <a:srgbClr val="002060"/>
                </a:solidFill>
                <a:latin typeface="Arial" panose="020B0604020202020204" pitchFamily="34" charset="0"/>
                <a:ea typeface="+mj-ea"/>
                <a:cs typeface="Arial" panose="020B0604020202020204" pitchFamily="34" charset="0"/>
              </a:rPr>
              <a:t>Agenda 2015</a:t>
            </a:r>
            <a:endParaRPr lang="en-US" sz="3000" b="1" dirty="0">
              <a:solidFill>
                <a:srgbClr val="002060"/>
              </a:solidFill>
              <a:latin typeface="Arial" panose="020B0604020202020204" pitchFamily="34" charset="0"/>
              <a:ea typeface="+mj-ea"/>
              <a:cs typeface="Arial" panose="020B0604020202020204" pitchFamily="34" charset="0"/>
            </a:endParaRPr>
          </a:p>
        </p:txBody>
      </p:sp>
      <p:pic>
        <p:nvPicPr>
          <p:cNvPr id="10" name="Picture 4" descr="Diccionario de emoticonos de WhatsApp ¿qué significa cada emoj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674" y="2983741"/>
            <a:ext cx="774840" cy="882720"/>
          </a:xfrm>
          <a:prstGeom prst="rect">
            <a:avLst/>
          </a:prstGeom>
          <a:solidFill>
            <a:schemeClr val="tx1"/>
          </a:solidFill>
        </p:spPr>
      </p:pic>
      <p:pic>
        <p:nvPicPr>
          <p:cNvPr id="11" name="Picture 4" descr="Diccionario de emoticonos de WhatsApp ¿qué significa cada emoj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3252" y="890319"/>
            <a:ext cx="774840" cy="882720"/>
          </a:xfrm>
          <a:prstGeom prst="rect">
            <a:avLst/>
          </a:prstGeom>
          <a:solidFill>
            <a:schemeClr val="tx1"/>
          </a:solidFill>
        </p:spPr>
      </p:pic>
      <p:pic>
        <p:nvPicPr>
          <p:cNvPr id="12" name="Picture 4" descr="Diccionario de emoticonos de WhatsApp ¿qué significa cada emoj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674" y="4994882"/>
            <a:ext cx="774840" cy="882720"/>
          </a:xfrm>
          <a:prstGeom prst="rect">
            <a:avLst/>
          </a:prstGeom>
          <a:solidFill>
            <a:schemeClr val="tx1"/>
          </a:solidFill>
        </p:spPr>
      </p:pic>
      <p:sp>
        <p:nvSpPr>
          <p:cNvPr id="8" name="Rectángulo 7"/>
          <p:cNvSpPr/>
          <p:nvPr/>
        </p:nvSpPr>
        <p:spPr>
          <a:xfrm>
            <a:off x="1636847" y="3902788"/>
            <a:ext cx="1800494" cy="369332"/>
          </a:xfrm>
          <a:prstGeom prst="rect">
            <a:avLst/>
          </a:prstGeom>
        </p:spPr>
        <p:txBody>
          <a:bodyPr wrap="none">
            <a:spAutoFit/>
          </a:bodyPr>
          <a:lstStyle/>
          <a:p>
            <a:pPr marL="0" indent="0" algn="ctr">
              <a:buNone/>
            </a:pPr>
            <a:r>
              <a:rPr lang="es-AR" b="1" dirty="0">
                <a:latin typeface="Arial" panose="020B0604020202020204" pitchFamily="34" charset="0"/>
                <a:cs typeface="Arial" panose="020B0604020202020204" pitchFamily="34" charset="0"/>
              </a:rPr>
              <a:t>Sector privado</a:t>
            </a:r>
          </a:p>
        </p:txBody>
      </p:sp>
      <p:sp>
        <p:nvSpPr>
          <p:cNvPr id="9" name="Rectángulo 8"/>
          <p:cNvSpPr/>
          <p:nvPr/>
        </p:nvSpPr>
        <p:spPr>
          <a:xfrm>
            <a:off x="2149674" y="1982960"/>
            <a:ext cx="1556836" cy="369332"/>
          </a:xfrm>
          <a:prstGeom prst="rect">
            <a:avLst/>
          </a:prstGeom>
        </p:spPr>
        <p:txBody>
          <a:bodyPr wrap="none">
            <a:spAutoFit/>
          </a:bodyPr>
          <a:lstStyle/>
          <a:p>
            <a:pPr marL="0" indent="0" algn="ctr">
              <a:buNone/>
            </a:pPr>
            <a:r>
              <a:rPr lang="es-AR" b="1" dirty="0">
                <a:latin typeface="Arial" panose="020B0604020202020204" pitchFamily="34" charset="0"/>
                <a:cs typeface="Arial" panose="020B0604020202020204" pitchFamily="34" charset="0"/>
              </a:rPr>
              <a:t>Los Estados</a:t>
            </a:r>
          </a:p>
        </p:txBody>
      </p:sp>
    </p:spTree>
    <p:extLst>
      <p:ext uri="{BB962C8B-B14F-4D97-AF65-F5344CB8AC3E}">
        <p14:creationId xmlns:p14="http://schemas.microsoft.com/office/powerpoint/2010/main" val="227582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p:nvPr>
        </p:nvSpPr>
        <p:spPr>
          <a:xfrm>
            <a:off x="2913966" y="476670"/>
            <a:ext cx="5895988" cy="1296146"/>
          </a:xfrm>
        </p:spPr>
        <p:txBody>
          <a:bodyPr>
            <a:normAutofit fontScale="90000"/>
          </a:bodyPr>
          <a:lstStyle/>
          <a:p>
            <a:pPr eaLnBrk="1" hangingPunct="1"/>
            <a:br>
              <a:rPr lang="es-MX" sz="4000" dirty="0">
                <a:latin typeface="Times New Roman" pitchFamily="18" charset="0"/>
              </a:rPr>
            </a:br>
            <a:r>
              <a:rPr lang="es-MX" sz="4000" dirty="0">
                <a:solidFill>
                  <a:srgbClr val="002060"/>
                </a:solidFill>
                <a:latin typeface="Arial" panose="020B0604020202020204" pitchFamily="34" charset="0"/>
                <a:cs typeface="Arial" panose="020B0604020202020204" pitchFamily="34" charset="0"/>
              </a:rPr>
              <a:t>       </a:t>
            </a:r>
            <a:r>
              <a:rPr lang="es-MX" sz="4000" b="1" dirty="0">
                <a:solidFill>
                  <a:srgbClr val="002060"/>
                </a:solidFill>
                <a:latin typeface="Arial" panose="020B0604020202020204" pitchFamily="34" charset="0"/>
                <a:cs typeface="Arial" panose="020B0604020202020204" pitchFamily="34" charset="0"/>
              </a:rPr>
              <a:t>PACTO GLOBAL</a:t>
            </a:r>
            <a:br>
              <a:rPr lang="es-MX" sz="4000" dirty="0"/>
            </a:br>
            <a:endParaRPr lang="es-ES" sz="4000" dirty="0"/>
          </a:p>
        </p:txBody>
      </p:sp>
      <p:sp>
        <p:nvSpPr>
          <p:cNvPr id="1028" name="Rectangle 3"/>
          <p:cNvSpPr>
            <a:spLocks noGrp="1" noChangeArrowheads="1"/>
          </p:cNvSpPr>
          <p:nvPr>
            <p:ph type="subTitle" idx="1"/>
          </p:nvPr>
        </p:nvSpPr>
        <p:spPr>
          <a:xfrm>
            <a:off x="680340" y="2060848"/>
            <a:ext cx="8129614" cy="4320480"/>
          </a:xfrm>
          <a:solidFill>
            <a:schemeClr val="bg2"/>
          </a:solidFill>
        </p:spPr>
        <p:txBody>
          <a:bodyPr>
            <a:normAutofit/>
          </a:bodyPr>
          <a:lstStyle/>
          <a:p>
            <a:endParaRPr lang="es-AR" sz="2000" dirty="0">
              <a:latin typeface="Arial" panose="020B0604020202020204" pitchFamily="34" charset="0"/>
              <a:cs typeface="Arial" panose="020B0604020202020204" pitchFamily="34" charset="0"/>
            </a:endParaRPr>
          </a:p>
          <a:p>
            <a:endParaRPr lang="es-AR" sz="2000" dirty="0">
              <a:latin typeface="Arial" panose="020B0604020202020204" pitchFamily="34" charset="0"/>
              <a:cs typeface="Arial" panose="020B0604020202020204" pitchFamily="34" charset="0"/>
            </a:endParaRPr>
          </a:p>
          <a:p>
            <a:pPr algn="just"/>
            <a:r>
              <a:rPr lang="es-AR" sz="2400" dirty="0">
                <a:latin typeface="Arial" panose="020B0604020202020204" pitchFamily="34" charset="0"/>
                <a:cs typeface="Arial" panose="020B0604020202020204" pitchFamily="34" charset="0"/>
              </a:rPr>
              <a:t>En 1999 el Secretario General de las Naciones Unidas, Kofi Annan, propuso la idea de lanzar un Pacto Mundial entre las Naciones Unidas y el empresariado mundial con el objetivo de salvaguardar un crecimiento económico duradero en el contexto de la globalización, mediante la promoción de un conjunto de valores universales relacionados con los derechos humanos, las normas laborales, el medio ambiente y la lucha contra la corrupción. </a:t>
            </a:r>
          </a:p>
          <a:p>
            <a:pPr algn="just"/>
            <a:r>
              <a:rPr lang="en-US" sz="2400" dirty="0">
                <a:hlinkClick r:id="rId2"/>
              </a:rPr>
              <a:t>https://www.pactomundial.org/</a:t>
            </a:r>
            <a:endParaRPr lang="en-US" sz="2400" b="1" dirty="0"/>
          </a:p>
          <a:p>
            <a:pPr algn="just"/>
            <a:endParaRPr lang="es-ES" sz="2400" i="1"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40" y="476670"/>
            <a:ext cx="3027564" cy="1431242"/>
          </a:xfrm>
          <a:prstGeom prst="rect">
            <a:avLst/>
          </a:prstGeom>
        </p:spPr>
      </p:pic>
    </p:spTree>
    <p:extLst>
      <p:ext uri="{BB962C8B-B14F-4D97-AF65-F5344CB8AC3E}">
        <p14:creationId xmlns:p14="http://schemas.microsoft.com/office/powerpoint/2010/main" val="19652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62578" y="431420"/>
            <a:ext cx="3548046" cy="259156"/>
          </a:xfrm>
        </p:spPr>
        <p:txBody>
          <a:bodyPr>
            <a:normAutofit fontScale="90000"/>
          </a:bodyPr>
          <a:lstStyle/>
          <a:p>
            <a:r>
              <a:rPr lang="es-AR" b="1" dirty="0">
                <a:solidFill>
                  <a:srgbClr val="002060"/>
                </a:solidFill>
                <a:latin typeface="Arial" panose="020B0604020202020204" pitchFamily="34" charset="0"/>
                <a:cs typeface="Arial" panose="020B0604020202020204" pitchFamily="34" charset="0"/>
              </a:rPr>
              <a:t>                    </a:t>
            </a:r>
          </a:p>
        </p:txBody>
      </p:sp>
      <p:sp>
        <p:nvSpPr>
          <p:cNvPr id="6" name="Marcador de contenido 5"/>
          <p:cNvSpPr>
            <a:spLocks noGrp="1"/>
          </p:cNvSpPr>
          <p:nvPr>
            <p:ph idx="1"/>
          </p:nvPr>
        </p:nvSpPr>
        <p:spPr>
          <a:xfrm>
            <a:off x="395536" y="1912580"/>
            <a:ext cx="8568952" cy="3892683"/>
          </a:xfrm>
          <a:solidFill>
            <a:schemeClr val="bg2"/>
          </a:solidFill>
        </p:spPr>
        <p:txBody>
          <a:bodyPr>
            <a:normAutofit fontScale="92500" lnSpcReduction="10000"/>
          </a:bodyPr>
          <a:lstStyle/>
          <a:p>
            <a:pPr marL="68580" indent="0" algn="just">
              <a:buNone/>
            </a:pPr>
            <a:endParaRPr lang="es-ES" b="1" dirty="0"/>
          </a:p>
          <a:p>
            <a:pPr marL="68580" indent="0" algn="just">
              <a:buNone/>
            </a:pPr>
            <a:endParaRPr lang="es-ES" b="1" dirty="0"/>
          </a:p>
          <a:p>
            <a:pPr marL="68580" indent="0" algn="just">
              <a:buNone/>
            </a:pPr>
            <a:r>
              <a:rPr lang="es-ES" sz="2400" b="1" dirty="0">
                <a:latin typeface="Arial" panose="020B0604020202020204" pitchFamily="34" charset="0"/>
                <a:cs typeface="Arial" panose="020B0604020202020204" pitchFamily="34" charset="0"/>
              </a:rPr>
              <a:t>“</a:t>
            </a:r>
            <a:r>
              <a:rPr lang="es-ES" sz="2400" dirty="0">
                <a:latin typeface="Arial" panose="020B0604020202020204" pitchFamily="34" charset="0"/>
                <a:cs typeface="Arial" panose="020B0604020202020204" pitchFamily="34" charset="0"/>
              </a:rPr>
              <a:t>Se trata de la iniciativa de responsabilidad social corporativa más grande del país, con más de 800 participantes, con presencia en 20 provincias. Su objetivo es movilizar al sector empresarial así como a otros </a:t>
            </a:r>
            <a:r>
              <a:rPr lang="es-ES" sz="2400" dirty="0" err="1">
                <a:latin typeface="Arial" panose="020B0604020202020204" pitchFamily="34" charset="0"/>
                <a:cs typeface="Arial" panose="020B0604020202020204" pitchFamily="34" charset="0"/>
              </a:rPr>
              <a:t>stakeholders</a:t>
            </a:r>
            <a:r>
              <a:rPr lang="es-ES" sz="2400" dirty="0">
                <a:latin typeface="Arial" panose="020B0604020202020204" pitchFamily="34" charset="0"/>
                <a:cs typeface="Arial" panose="020B0604020202020204" pitchFamily="34" charset="0"/>
              </a:rPr>
              <a:t> a comprometerse con 10 principios universales de las Naciones Unidas y, en consecuencia, embarcarse en el propósito de contribuir a dar solución a los más grandes desafíos del planeta y la humanidad de aquí al 2030.</a:t>
            </a:r>
            <a:r>
              <a:rPr lang="es-AR" sz="2400" dirty="0">
                <a:latin typeface="Arial" panose="020B0604020202020204" pitchFamily="34" charset="0"/>
                <a:cs typeface="Arial" panose="020B0604020202020204" pitchFamily="34" charset="0"/>
              </a:rPr>
              <a:t> los Objetivos de Desarrollo Sostenible aprobados en la Asamblea General de las Naciones Unidas en Septiembre de 2015”</a:t>
            </a:r>
          </a:p>
          <a:p>
            <a:pPr marL="68580" indent="0" algn="just">
              <a:buNone/>
            </a:pPr>
            <a:r>
              <a:rPr lang="en-US" sz="2400" dirty="0">
                <a:hlinkClick r:id="rId3"/>
              </a:rPr>
              <a:t>https://pactoglobal.org.ar/</a:t>
            </a:r>
            <a:endParaRPr lang="es-AR" sz="2400" dirty="0">
              <a:latin typeface="Arial" panose="020B0604020202020204" pitchFamily="34" charset="0"/>
              <a:cs typeface="Arial" panose="020B0604020202020204" pitchFamily="34" charset="0"/>
            </a:endParaRPr>
          </a:p>
        </p:txBody>
      </p:sp>
      <p:sp>
        <p:nvSpPr>
          <p:cNvPr id="3" name="AutoShape 4" descr="Red Pacto Global Argentina"/>
          <p:cNvSpPr>
            <a:spLocks noChangeAspect="1" noChangeArrowheads="1"/>
          </p:cNvSpPr>
          <p:nvPr/>
        </p:nvSpPr>
        <p:spPr bwMode="auto">
          <a:xfrm>
            <a:off x="155575" y="-135372"/>
            <a:ext cx="304800" cy="295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Red Pacto Global Argentin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375" y="425456"/>
            <a:ext cx="3456384" cy="122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7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23528" y="0"/>
            <a:ext cx="8820472" cy="981075"/>
          </a:xfrm>
        </p:spPr>
        <p:txBody>
          <a:bodyPr>
            <a:normAutofit fontScale="90000"/>
          </a:bodyPr>
          <a:lstStyle/>
          <a:p>
            <a:pPr algn="ctr"/>
            <a:br>
              <a:rPr lang="es-MX" sz="2800" dirty="0">
                <a:solidFill>
                  <a:srgbClr val="002060"/>
                </a:solidFill>
                <a:latin typeface="Arial" panose="020B0604020202020204" pitchFamily="34" charset="0"/>
                <a:cs typeface="Arial" panose="020B0604020202020204" pitchFamily="34" charset="0"/>
              </a:rPr>
            </a:br>
            <a:r>
              <a:rPr lang="es-MX" sz="2800" b="1" dirty="0">
                <a:solidFill>
                  <a:srgbClr val="002060"/>
                </a:solidFill>
                <a:latin typeface="Arial" panose="020B0604020202020204" pitchFamily="34" charset="0"/>
                <a:cs typeface="Arial" panose="020B0604020202020204" pitchFamily="34" charset="0"/>
              </a:rPr>
              <a:t>Los 10 Principios  del Pacto Global</a:t>
            </a:r>
            <a:br>
              <a:rPr lang="es-MX" sz="2800" dirty="0">
                <a:solidFill>
                  <a:srgbClr val="002060"/>
                </a:solidFill>
                <a:latin typeface="Arial" panose="020B0604020202020204" pitchFamily="34" charset="0"/>
                <a:cs typeface="Arial" panose="020B0604020202020204" pitchFamily="34" charset="0"/>
              </a:rPr>
            </a:br>
            <a:endParaRPr lang="es-ES" sz="2400" dirty="0">
              <a:solidFill>
                <a:srgbClr val="002060"/>
              </a:solidFill>
              <a:latin typeface="Arial" panose="020B0604020202020204" pitchFamily="34" charset="0"/>
              <a:cs typeface="Arial" panose="020B0604020202020204" pitchFamily="34" charset="0"/>
            </a:endParaRPr>
          </a:p>
        </p:txBody>
      </p:sp>
      <p:sp>
        <p:nvSpPr>
          <p:cNvPr id="4100" name="Rectangle 3"/>
          <p:cNvSpPr>
            <a:spLocks noGrp="1" noChangeArrowheads="1"/>
          </p:cNvSpPr>
          <p:nvPr>
            <p:ph sz="half" idx="1"/>
          </p:nvPr>
        </p:nvSpPr>
        <p:spPr>
          <a:xfrm>
            <a:off x="323528" y="981075"/>
            <a:ext cx="4172272" cy="5616277"/>
          </a:xfrm>
          <a:solidFill>
            <a:schemeClr val="bg2"/>
          </a:solidFill>
        </p:spPr>
        <p:txBody>
          <a:bodyPr>
            <a:normAutofit fontScale="92500" lnSpcReduction="10000"/>
          </a:bodyPr>
          <a:lstStyle/>
          <a:p>
            <a:pPr marL="0" indent="0" eaLnBrk="1" hangingPunct="1">
              <a:lnSpc>
                <a:spcPct val="80000"/>
              </a:lnSpc>
              <a:buNone/>
            </a:pPr>
            <a:r>
              <a:rPr lang="es-MX" sz="2400" b="1" dirty="0">
                <a:solidFill>
                  <a:srgbClr val="002060"/>
                </a:solidFill>
                <a:latin typeface="Times New Roman" pitchFamily="18" charset="0"/>
              </a:rPr>
              <a:t>Derechos Humanos</a:t>
            </a:r>
          </a:p>
          <a:p>
            <a:pPr marL="609600" indent="-609600" eaLnBrk="1" hangingPunct="1">
              <a:lnSpc>
                <a:spcPct val="80000"/>
              </a:lnSpc>
              <a:buFont typeface="Wingdings" pitchFamily="2" charset="2"/>
              <a:buAutoNum type="arabicPlain"/>
            </a:pPr>
            <a:r>
              <a:rPr lang="es-MX" sz="2400" dirty="0">
                <a:latin typeface="Times New Roman" pitchFamily="18" charset="0"/>
              </a:rPr>
              <a:t>Apoyar y respetar la protección de los derechos humanos. </a:t>
            </a:r>
          </a:p>
          <a:p>
            <a:pPr marL="609600" indent="-609600" eaLnBrk="1" hangingPunct="1">
              <a:lnSpc>
                <a:spcPct val="80000"/>
              </a:lnSpc>
              <a:buFont typeface="Wingdings" pitchFamily="2" charset="2"/>
              <a:buAutoNum type="arabicPlain" startAt="2"/>
            </a:pPr>
            <a:r>
              <a:rPr lang="es-MX" sz="2400" dirty="0">
                <a:latin typeface="Times New Roman" pitchFamily="18" charset="0"/>
              </a:rPr>
              <a:t>No ser cómplice de abusos de los derechos </a:t>
            </a:r>
          </a:p>
          <a:p>
            <a:pPr marL="609600" indent="-609600" eaLnBrk="1" hangingPunct="1">
              <a:lnSpc>
                <a:spcPct val="80000"/>
              </a:lnSpc>
              <a:buFont typeface="Wingdings" pitchFamily="2" charset="2"/>
              <a:buAutoNum type="arabicPlain" startAt="2"/>
            </a:pPr>
            <a:endParaRPr lang="es-MX" sz="2400" dirty="0">
              <a:latin typeface="Times New Roman" pitchFamily="18" charset="0"/>
            </a:endParaRPr>
          </a:p>
          <a:p>
            <a:pPr marL="0" indent="0" eaLnBrk="1" hangingPunct="1">
              <a:lnSpc>
                <a:spcPct val="80000"/>
              </a:lnSpc>
              <a:buNone/>
            </a:pPr>
            <a:r>
              <a:rPr lang="es-MX" sz="2400" b="1" dirty="0">
                <a:solidFill>
                  <a:srgbClr val="002060"/>
                </a:solidFill>
                <a:latin typeface="Times New Roman" pitchFamily="18" charset="0"/>
              </a:rPr>
              <a:t>Ámbito laboral</a:t>
            </a:r>
            <a:r>
              <a:rPr lang="es-MX" sz="2400" dirty="0">
                <a:solidFill>
                  <a:srgbClr val="002060"/>
                </a:solidFill>
                <a:latin typeface="Times New Roman" pitchFamily="18" charset="0"/>
              </a:rPr>
              <a:t> </a:t>
            </a:r>
          </a:p>
          <a:p>
            <a:pPr marL="609600" indent="-609600" eaLnBrk="1" hangingPunct="1">
              <a:lnSpc>
                <a:spcPct val="80000"/>
              </a:lnSpc>
              <a:buFont typeface="Wingdings" pitchFamily="2" charset="2"/>
              <a:buNone/>
            </a:pPr>
            <a:r>
              <a:rPr lang="es-MX" sz="2400" dirty="0">
                <a:latin typeface="Times New Roman" pitchFamily="18" charset="0"/>
              </a:rPr>
              <a:t>3       Apoyar los principios de la libertad de asociación y sindical y el derecho a la negociación colectiva. </a:t>
            </a:r>
          </a:p>
          <a:p>
            <a:pPr marL="609600" indent="-609600" eaLnBrk="1" hangingPunct="1">
              <a:lnSpc>
                <a:spcPct val="80000"/>
              </a:lnSpc>
              <a:buFont typeface="Wingdings" pitchFamily="2" charset="2"/>
              <a:buNone/>
            </a:pPr>
            <a:r>
              <a:rPr lang="es-MX" sz="2400" dirty="0">
                <a:latin typeface="Times New Roman" pitchFamily="18" charset="0"/>
              </a:rPr>
              <a:t>4	Eliminar el trabajo forzoso y obligatorio. </a:t>
            </a:r>
          </a:p>
          <a:p>
            <a:pPr marL="609600" indent="-609600" eaLnBrk="1" hangingPunct="1">
              <a:lnSpc>
                <a:spcPct val="80000"/>
              </a:lnSpc>
              <a:buFont typeface="Wingdings" pitchFamily="2" charset="2"/>
              <a:buNone/>
            </a:pPr>
            <a:r>
              <a:rPr lang="es-MX" sz="2400" dirty="0">
                <a:latin typeface="Times New Roman" pitchFamily="18" charset="0"/>
              </a:rPr>
              <a:t>5	Abolir cualquier forma de trabajo infantil. </a:t>
            </a:r>
          </a:p>
          <a:p>
            <a:pPr marL="609600" indent="-609600" eaLnBrk="1" hangingPunct="1">
              <a:lnSpc>
                <a:spcPct val="80000"/>
              </a:lnSpc>
              <a:buFont typeface="Wingdings" pitchFamily="2" charset="2"/>
              <a:buNone/>
            </a:pPr>
            <a:r>
              <a:rPr lang="es-MX" sz="2400" dirty="0">
                <a:latin typeface="Times New Roman" pitchFamily="18" charset="0"/>
              </a:rPr>
              <a:t>6	Eliminar la discriminación en materia de empleo y ocupación. </a:t>
            </a:r>
          </a:p>
          <a:p>
            <a:pPr marL="609600" indent="-609600" eaLnBrk="1" hangingPunct="1">
              <a:lnSpc>
                <a:spcPct val="80000"/>
              </a:lnSpc>
            </a:pPr>
            <a:endParaRPr lang="es-ES" sz="2400" dirty="0">
              <a:latin typeface="Times New Roman" pitchFamily="18" charset="0"/>
            </a:endParaRPr>
          </a:p>
        </p:txBody>
      </p:sp>
      <p:sp>
        <p:nvSpPr>
          <p:cNvPr id="4101" name="Rectangle 4"/>
          <p:cNvSpPr>
            <a:spLocks noGrp="1" noChangeArrowheads="1"/>
          </p:cNvSpPr>
          <p:nvPr>
            <p:ph sz="half" idx="2"/>
          </p:nvPr>
        </p:nvSpPr>
        <p:spPr>
          <a:xfrm>
            <a:off x="4788024" y="981075"/>
            <a:ext cx="4355976" cy="5616277"/>
          </a:xfrm>
          <a:solidFill>
            <a:schemeClr val="bg2"/>
          </a:solidFill>
        </p:spPr>
        <p:txBody>
          <a:bodyPr>
            <a:normAutofit fontScale="92500" lnSpcReduction="10000"/>
          </a:bodyPr>
          <a:lstStyle/>
          <a:p>
            <a:pPr marL="0" indent="0" eaLnBrk="1" hangingPunct="1">
              <a:lnSpc>
                <a:spcPct val="80000"/>
              </a:lnSpc>
              <a:buNone/>
            </a:pPr>
            <a:r>
              <a:rPr lang="es-MX" sz="2400" b="1" dirty="0">
                <a:solidFill>
                  <a:srgbClr val="002060"/>
                </a:solidFill>
                <a:latin typeface="Times New Roman" pitchFamily="18" charset="0"/>
              </a:rPr>
              <a:t>Medio Ambiente</a:t>
            </a:r>
          </a:p>
          <a:p>
            <a:pPr marL="533400" indent="-533400" eaLnBrk="1" hangingPunct="1">
              <a:lnSpc>
                <a:spcPct val="80000"/>
              </a:lnSpc>
              <a:buFont typeface="Wingdings" pitchFamily="2" charset="2"/>
              <a:buNone/>
            </a:pPr>
            <a:r>
              <a:rPr lang="es-MX" sz="2800" dirty="0">
                <a:latin typeface="Times New Roman" pitchFamily="18" charset="0"/>
              </a:rPr>
              <a:t>7</a:t>
            </a:r>
            <a:r>
              <a:rPr lang="es-MX" sz="2400" dirty="0">
                <a:latin typeface="Times New Roman" pitchFamily="18" charset="0"/>
              </a:rPr>
              <a:t>	Apoyar el enfoque preventivo frente a los retos medioambientales. </a:t>
            </a:r>
          </a:p>
          <a:p>
            <a:pPr marL="533400" indent="-533400" eaLnBrk="1" hangingPunct="1">
              <a:lnSpc>
                <a:spcPct val="80000"/>
              </a:lnSpc>
              <a:buFont typeface="Wingdings" pitchFamily="2" charset="2"/>
              <a:buNone/>
            </a:pPr>
            <a:r>
              <a:rPr lang="es-MX" sz="2400" dirty="0">
                <a:latin typeface="Times New Roman" pitchFamily="18" charset="0"/>
              </a:rPr>
              <a:t>8	Promover mayor responsabilidad medioambiental. </a:t>
            </a:r>
          </a:p>
          <a:p>
            <a:pPr marL="533400" indent="-533400" eaLnBrk="1" hangingPunct="1">
              <a:lnSpc>
                <a:spcPct val="80000"/>
              </a:lnSpc>
              <a:buFont typeface="Wingdings" pitchFamily="2" charset="2"/>
              <a:buAutoNum type="arabicPlain" startAt="9"/>
            </a:pPr>
            <a:r>
              <a:rPr lang="es-MX" sz="2400" dirty="0">
                <a:latin typeface="Times New Roman" pitchFamily="18" charset="0"/>
              </a:rPr>
              <a:t>Alentar el desarrollo y la difusión de tecnologías respetuosas del medio ambiente. </a:t>
            </a:r>
          </a:p>
          <a:p>
            <a:pPr marL="0" indent="0" eaLnBrk="1" hangingPunct="1">
              <a:lnSpc>
                <a:spcPct val="80000"/>
              </a:lnSpc>
              <a:buNone/>
            </a:pPr>
            <a:endParaRPr lang="es-MX" sz="2400" dirty="0">
              <a:latin typeface="Times New Roman" pitchFamily="18" charset="0"/>
            </a:endParaRPr>
          </a:p>
          <a:p>
            <a:pPr marL="0" indent="0">
              <a:lnSpc>
                <a:spcPct val="80000"/>
              </a:lnSpc>
              <a:buNone/>
            </a:pPr>
            <a:r>
              <a:rPr lang="es-MX" sz="2400" b="1" dirty="0">
                <a:solidFill>
                  <a:srgbClr val="002060"/>
                </a:solidFill>
                <a:latin typeface="Times New Roman" pitchFamily="18" charset="0"/>
              </a:rPr>
              <a:t>Anticorrupción</a:t>
            </a:r>
            <a:endParaRPr lang="es-ES" sz="2400" b="1" dirty="0">
              <a:solidFill>
                <a:srgbClr val="002060"/>
              </a:solidFill>
              <a:latin typeface="Times New Roman" pitchFamily="18" charset="0"/>
            </a:endParaRPr>
          </a:p>
          <a:p>
            <a:pPr marL="533400" indent="-533400" eaLnBrk="1" hangingPunct="1">
              <a:lnSpc>
                <a:spcPct val="80000"/>
              </a:lnSpc>
              <a:buFontTx/>
              <a:buNone/>
            </a:pPr>
            <a:r>
              <a:rPr lang="es-ES" sz="2400" dirty="0">
                <a:latin typeface="Times New Roman" pitchFamily="18" charset="0"/>
              </a:rPr>
              <a:t>10	  Combatir la corrupción</a:t>
            </a:r>
          </a:p>
        </p:txBody>
      </p:sp>
    </p:spTree>
    <p:extLst>
      <p:ext uri="{BB962C8B-B14F-4D97-AF65-F5344CB8AC3E}">
        <p14:creationId xmlns:p14="http://schemas.microsoft.com/office/powerpoint/2010/main" val="303456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3528" y="332656"/>
            <a:ext cx="8191822" cy="5976664"/>
          </a:xfrm>
          <a:solidFill>
            <a:schemeClr val="bg2"/>
          </a:solidFill>
        </p:spPr>
        <p:txBody>
          <a:bodyPr>
            <a:normAutofit lnSpcReduction="10000"/>
          </a:bodyPr>
          <a:lstStyle/>
          <a:p>
            <a:pPr marL="0" indent="0">
              <a:buNone/>
            </a:pPr>
            <a:r>
              <a:rPr lang="es-ES" sz="2400" b="1" dirty="0"/>
              <a:t>El Pacto Mundial de Naciones Unidas </a:t>
            </a:r>
            <a:r>
              <a:rPr lang="es-ES" sz="2400" dirty="0"/>
              <a:t>es una llamada a la acción para que las empresas: </a:t>
            </a:r>
          </a:p>
          <a:p>
            <a:pPr marL="0" indent="0">
              <a:buNone/>
            </a:pPr>
            <a:r>
              <a:rPr lang="es-ES" dirty="0"/>
              <a:t>• </a:t>
            </a:r>
            <a:r>
              <a:rPr lang="es-ES" b="1" dirty="0"/>
              <a:t>Operen de manera responsable integrando nuestros Diez Principios en sus estrategias y operaciones. </a:t>
            </a:r>
          </a:p>
          <a:p>
            <a:pPr marL="0" indent="0">
              <a:buNone/>
            </a:pPr>
            <a:r>
              <a:rPr lang="es-ES" b="1" dirty="0"/>
              <a:t>• Tomen medidas innovadoras para lograr concretar las iniciativas de las Naciones Unidas, tales como los Objetivos de Desarrollo Sostenible (ODS) y el Acuerdo de París. </a:t>
            </a:r>
          </a:p>
          <a:p>
            <a:pPr marL="0" indent="0">
              <a:buNone/>
            </a:pPr>
            <a:r>
              <a:rPr lang="es-ES" b="1" dirty="0"/>
              <a:t>• Inspiren a los demás a unirse al movimiento. </a:t>
            </a:r>
          </a:p>
          <a:p>
            <a:pPr marL="0" indent="0">
              <a:buNone/>
            </a:pPr>
            <a:r>
              <a:rPr lang="es-ES" sz="2400" dirty="0"/>
              <a:t>El Pacto Mundial de las Naciones Unidas apoya a las empresas con:</a:t>
            </a:r>
          </a:p>
          <a:p>
            <a:pPr marL="0" indent="0">
              <a:buNone/>
            </a:pPr>
            <a:r>
              <a:rPr lang="es-ES" dirty="0"/>
              <a:t> • </a:t>
            </a:r>
            <a:r>
              <a:rPr lang="es-ES" b="1" dirty="0"/>
              <a:t>Una plataforma normativa única, basada en principios, respaldada por Declaraciones y Convenciones emblemáticas de las Naciones Unidas, para que las empresas comuniquen sus progresos y compromisos. </a:t>
            </a:r>
          </a:p>
          <a:p>
            <a:pPr marL="0" indent="0">
              <a:buNone/>
            </a:pPr>
            <a:r>
              <a:rPr lang="es-ES" b="1" dirty="0"/>
              <a:t>• Fácil acceso a experiencias, herramientas y recursos de prestigio mundial. </a:t>
            </a:r>
          </a:p>
          <a:p>
            <a:pPr marL="0" indent="0">
              <a:buNone/>
            </a:pPr>
            <a:r>
              <a:rPr lang="es-ES" b="1" dirty="0"/>
              <a:t>• Alcance mundial y conexiones con múltiples actores, lo cual permite a las empresas ayudar a crear su agenda de sostenibilidad y a ser una fuerza transformadora para el logro de los objetivos. </a:t>
            </a:r>
          </a:p>
        </p:txBody>
      </p:sp>
    </p:spTree>
    <p:extLst>
      <p:ext uri="{BB962C8B-B14F-4D97-AF65-F5344CB8AC3E}">
        <p14:creationId xmlns:p14="http://schemas.microsoft.com/office/powerpoint/2010/main" val="72033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512" y="214290"/>
            <a:ext cx="8964488" cy="1538310"/>
          </a:xfrm>
        </p:spPr>
        <p:txBody>
          <a:bodyPr>
            <a:normAutofit/>
          </a:bodyPr>
          <a:lstStyle/>
          <a:p>
            <a:r>
              <a:rPr lang="es-ES" sz="2800" b="1" dirty="0">
                <a:solidFill>
                  <a:srgbClr val="002060"/>
                </a:solidFill>
                <a:latin typeface="Arial" panose="020B0604020202020204" pitchFamily="34" charset="0"/>
                <a:cs typeface="Arial" panose="020B0604020202020204" pitchFamily="34" charset="0"/>
              </a:rPr>
              <a:t>Cumbre del Milenio, ONU, 2000</a:t>
            </a:r>
            <a:br>
              <a:rPr lang="es-ES" sz="2000" dirty="0">
                <a:latin typeface="Arial" panose="020B0604020202020204" pitchFamily="34" charset="0"/>
                <a:cs typeface="Arial" panose="020B0604020202020204" pitchFamily="34" charset="0"/>
              </a:rPr>
            </a:br>
            <a:r>
              <a:rPr lang="es-ES" sz="2000" dirty="0">
                <a:solidFill>
                  <a:schemeClr val="tx1"/>
                </a:solidFill>
                <a:latin typeface="Arial" panose="020B0604020202020204" pitchFamily="34" charset="0"/>
                <a:cs typeface="Arial" panose="020B0604020202020204" pitchFamily="34" charset="0"/>
              </a:rPr>
              <a:t>189 países aprobaron en las Naciones Unidas la </a:t>
            </a:r>
            <a:r>
              <a:rPr lang="es-ES" sz="2000" b="1" dirty="0">
                <a:solidFill>
                  <a:schemeClr val="tx1"/>
                </a:solidFill>
                <a:latin typeface="Arial" panose="020B0604020202020204" pitchFamily="34" charset="0"/>
                <a:cs typeface="Arial" panose="020B0604020202020204" pitchFamily="34" charset="0"/>
              </a:rPr>
              <a:t>Declaración del Milenio. </a:t>
            </a:r>
            <a:r>
              <a:rPr lang="es-ES" sz="2000" dirty="0">
                <a:solidFill>
                  <a:schemeClr val="tx1"/>
                </a:solidFill>
                <a:latin typeface="Arial" panose="020B0604020202020204" pitchFamily="34" charset="0"/>
                <a:cs typeface="Arial" panose="020B0604020202020204" pitchFamily="34" charset="0"/>
              </a:rPr>
              <a:t>http://www.un.org/es/events/pastevents/millennium_summit/</a:t>
            </a:r>
            <a:endParaRPr lang="es-ES" sz="2000" dirty="0">
              <a:latin typeface="Arial" panose="020B0604020202020204" pitchFamily="34" charset="0"/>
              <a:cs typeface="Arial" panose="020B0604020202020204" pitchFamily="34" charset="0"/>
            </a:endParaRPr>
          </a:p>
        </p:txBody>
      </p:sp>
      <p:sp>
        <p:nvSpPr>
          <p:cNvPr id="12291" name="Rectangle 3"/>
          <p:cNvSpPr>
            <a:spLocks noGrp="1" noChangeArrowheads="1"/>
          </p:cNvSpPr>
          <p:nvPr>
            <p:ph idx="1"/>
          </p:nvPr>
        </p:nvSpPr>
        <p:spPr/>
        <p:txBody>
          <a:bodyPr/>
          <a:lstStyle/>
          <a:p>
            <a:pPr eaLnBrk="1" hangingPunct="1"/>
            <a:endParaRPr lang="es-AR"/>
          </a:p>
        </p:txBody>
      </p:sp>
      <p:pic>
        <p:nvPicPr>
          <p:cNvPr id="12292" name="Picture 4" descr="cumbre"/>
          <p:cNvPicPr>
            <a:picLocks noChangeAspect="1" noChangeArrowheads="1"/>
          </p:cNvPicPr>
          <p:nvPr/>
        </p:nvPicPr>
        <p:blipFill>
          <a:blip r:embed="rId2" cstate="print"/>
          <a:srcRect/>
          <a:stretch>
            <a:fillRect/>
          </a:stretch>
        </p:blipFill>
        <p:spPr bwMode="auto">
          <a:xfrm>
            <a:off x="467518" y="1836738"/>
            <a:ext cx="8208963" cy="44132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39552" y="2852936"/>
            <a:ext cx="8064896" cy="3888160"/>
          </a:xfrm>
          <a:solidFill>
            <a:schemeClr val="bg2"/>
          </a:solidFill>
        </p:spPr>
        <p:txBody>
          <a:bodyPr>
            <a:normAutofit fontScale="92500" lnSpcReduction="10000"/>
          </a:bodyPr>
          <a:lstStyle/>
          <a:p>
            <a:pPr marL="0" indent="0" algn="ctr" eaLnBrk="1" hangingPunct="1">
              <a:lnSpc>
                <a:spcPct val="80000"/>
              </a:lnSpc>
              <a:buNone/>
            </a:pPr>
            <a:endParaRPr lang="es-ES" sz="2400" b="1" dirty="0">
              <a:latin typeface="Arial" panose="020B0604020202020204" pitchFamily="34" charset="0"/>
              <a:cs typeface="Arial" panose="020B0604020202020204" pitchFamily="34" charset="0"/>
            </a:endParaRPr>
          </a:p>
          <a:p>
            <a:pPr marL="0" indent="0" algn="ctr" eaLnBrk="1" hangingPunct="1">
              <a:lnSpc>
                <a:spcPct val="80000"/>
              </a:lnSpc>
              <a:buNone/>
            </a:pPr>
            <a:r>
              <a:rPr lang="es-ES" sz="2400" b="1" dirty="0">
                <a:solidFill>
                  <a:srgbClr val="002060"/>
                </a:solidFill>
                <a:latin typeface="Arial" panose="020B0604020202020204" pitchFamily="34" charset="0"/>
                <a:cs typeface="Arial" panose="020B0604020202020204" pitchFamily="34" charset="0"/>
              </a:rPr>
              <a:t>OBJETIVOS DEL MILENIO (ODM) Agenda 2015</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Erradicar la pobreza extrema y el hambre</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Alcanzar la educación básica universal</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Promover el trabajo decente</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Promover la igualdad de género</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Reducir la mortalidad infantil</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Mejorar la salud de las madres</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Combatir el VIH/SIDA y enfermedades infecciosas</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Asegurar el medio ambiente sostenible</a:t>
            </a:r>
          </a:p>
          <a:p>
            <a:pPr marL="609600" indent="-609600" eaLnBrk="1" hangingPunct="1">
              <a:lnSpc>
                <a:spcPct val="80000"/>
              </a:lnSpc>
              <a:buFont typeface="+mj-lt"/>
              <a:buAutoNum type="arabicPeriod"/>
            </a:pPr>
            <a:r>
              <a:rPr lang="es-ES" sz="2400" dirty="0">
                <a:latin typeface="Arial" panose="020B0604020202020204" pitchFamily="34" charset="0"/>
                <a:cs typeface="Arial" panose="020B0604020202020204" pitchFamily="34" charset="0"/>
              </a:rPr>
              <a:t>Promover una asociación global para el desarrollo</a:t>
            </a:r>
          </a:p>
          <a:p>
            <a:pPr marL="609600" indent="-609600" eaLnBrk="1" hangingPunct="1">
              <a:lnSpc>
                <a:spcPct val="80000"/>
              </a:lnSpc>
            </a:pPr>
            <a:endParaRPr lang="es-ES" sz="2400"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684" y="0"/>
            <a:ext cx="5688632" cy="2576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9680" y="188640"/>
            <a:ext cx="8684320" cy="1800200"/>
          </a:xfrm>
        </p:spPr>
        <p:txBody>
          <a:bodyPr>
            <a:normAutofit/>
          </a:bodyPr>
          <a:lstStyle/>
          <a:p>
            <a:r>
              <a:rPr lang="es-AR" sz="2800" b="1" dirty="0">
                <a:solidFill>
                  <a:srgbClr val="002060"/>
                </a:solidFill>
                <a:latin typeface="Arial" panose="020B0604020202020204" pitchFamily="34" charset="0"/>
                <a:cs typeface="Arial" panose="020B0604020202020204" pitchFamily="34" charset="0"/>
              </a:rPr>
              <a:t>Agenda de Desarrollo Sostenible 2030: </a:t>
            </a:r>
            <a:br>
              <a:rPr lang="es-AR" sz="2800" b="1" dirty="0">
                <a:solidFill>
                  <a:srgbClr val="002060"/>
                </a:solidFill>
                <a:latin typeface="Arial" panose="020B0604020202020204" pitchFamily="34" charset="0"/>
                <a:cs typeface="Arial" panose="020B0604020202020204" pitchFamily="34" charset="0"/>
              </a:rPr>
            </a:br>
            <a:r>
              <a:rPr lang="es-AR" sz="2800" b="1" dirty="0">
                <a:solidFill>
                  <a:srgbClr val="002060"/>
                </a:solidFill>
                <a:latin typeface="Arial" panose="020B0604020202020204" pitchFamily="34" charset="0"/>
                <a:cs typeface="Arial" panose="020B0604020202020204" pitchFamily="34" charset="0"/>
              </a:rPr>
              <a:t>qué son los ODS . </a:t>
            </a:r>
            <a:r>
              <a:rPr lang="es-AR" sz="2800" b="1" dirty="0">
                <a:solidFill>
                  <a:srgbClr val="002060"/>
                </a:solidFill>
                <a:latin typeface="Arial" panose="020B0604020202020204" pitchFamily="34" charset="0"/>
                <a:cs typeface="Arial" panose="020B0604020202020204" pitchFamily="34" charset="0"/>
                <a:hlinkClick r:id="rId2"/>
              </a:rPr>
              <a:t>https://youtu.be/345IxGgjF9s</a:t>
            </a:r>
            <a:br>
              <a:rPr lang="es-AR" sz="2800" b="1" dirty="0">
                <a:solidFill>
                  <a:srgbClr val="002060"/>
                </a:solidFill>
                <a:latin typeface="Arial" panose="020B0604020202020204" pitchFamily="34" charset="0"/>
                <a:cs typeface="Arial" panose="020B0604020202020204" pitchFamily="34" charset="0"/>
                <a:hlinkClick r:id="rId2"/>
              </a:rPr>
            </a:br>
            <a:br>
              <a:rPr lang="es-AR" sz="2800" b="1" dirty="0">
                <a:solidFill>
                  <a:srgbClr val="002060"/>
                </a:solidFill>
                <a:latin typeface="Arial" panose="020B0604020202020204" pitchFamily="34" charset="0"/>
                <a:cs typeface="Arial" panose="020B0604020202020204" pitchFamily="34" charset="0"/>
              </a:rPr>
            </a:br>
            <a:endParaRPr lang="es-ES" sz="2800" b="1" dirty="0">
              <a:solidFill>
                <a:srgbClr val="002060"/>
              </a:solidFill>
              <a:latin typeface="Arial" panose="020B0604020202020204" pitchFamily="34" charset="0"/>
              <a:cs typeface="Arial" panose="020B0604020202020204" pitchFamily="34" charset="0"/>
            </a:endParaRPr>
          </a:p>
        </p:txBody>
      </p:sp>
      <p:pic>
        <p:nvPicPr>
          <p:cNvPr id="39938" name="Picture 2"/>
          <p:cNvPicPr>
            <a:picLocks noGrp="1" noChangeAspect="1" noChangeArrowheads="1"/>
          </p:cNvPicPr>
          <p:nvPr>
            <p:ph idx="1"/>
          </p:nvPr>
        </p:nvPicPr>
        <p:blipFill>
          <a:blip r:embed="rId3" cstate="print"/>
          <a:stretch>
            <a:fillRect/>
          </a:stretch>
        </p:blipFill>
        <p:spPr bwMode="auto">
          <a:xfrm>
            <a:off x="858490" y="1988840"/>
            <a:ext cx="7886700" cy="3916929"/>
          </a:xfrm>
          <a:prstGeom prst="rect">
            <a:avLst/>
          </a:prstGeom>
          <a:noFill/>
          <a:ln w="9525">
            <a:noFill/>
            <a:miter lim="800000"/>
            <a:headEnd/>
            <a:tailEnd/>
          </a:ln>
          <a:effectLst/>
        </p:spPr>
      </p:pic>
    </p:spTree>
    <p:extLst>
      <p:ext uri="{BB962C8B-B14F-4D97-AF65-F5344CB8AC3E}">
        <p14:creationId xmlns:p14="http://schemas.microsoft.com/office/powerpoint/2010/main" val="27165713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2535</TotalTime>
  <Words>799</Words>
  <Application>Microsoft Office PowerPoint</Application>
  <PresentationFormat>Presentación en pantalla (4:3)</PresentationFormat>
  <Paragraphs>73</Paragraphs>
  <Slides>13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Times New Roman</vt:lpstr>
      <vt:lpstr>Wingdings</vt:lpstr>
      <vt:lpstr>Tema de Office</vt:lpstr>
      <vt:lpstr>Presentación de PowerPoint</vt:lpstr>
      <vt:lpstr>              Iniciativas de ONU(2000-2030)                    </vt:lpstr>
      <vt:lpstr>        PACTO GLOBAL </vt:lpstr>
      <vt:lpstr>                    </vt:lpstr>
      <vt:lpstr> Los 10 Principios  del Pacto Global </vt:lpstr>
      <vt:lpstr>Presentación de PowerPoint</vt:lpstr>
      <vt:lpstr>Cumbre del Milenio, ONU, 2000 189 países aprobaron en las Naciones Unidas la Declaración del Milenio. http://www.un.org/es/events/pastevents/millennium_summit/</vt:lpstr>
      <vt:lpstr>Presentación de PowerPoint</vt:lpstr>
      <vt:lpstr>Agenda de Desarrollo Sostenible 2030:  qué son los ODS . https://youtu.be/345IxGgjF9s  </vt:lpstr>
      <vt:lpstr>Agenda Global de Desarrollo Sustentable 2030:</vt:lpstr>
      <vt:lpstr>Presentación de PowerPoint</vt:lpstr>
      <vt:lpstr>Presentación de PowerPoint</vt:lpstr>
      <vt:lpstr>ODS y su relación con los ODM</vt:lpstr>
    </vt:vector>
  </TitlesOfParts>
  <Company>equipo heredia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Cumbre del Milenio 191 países adhirieron</dc:title>
  <dc:creator>Pablo</dc:creator>
  <cp:lastModifiedBy>santiago vietto</cp:lastModifiedBy>
  <cp:revision>101</cp:revision>
  <dcterms:created xsi:type="dcterms:W3CDTF">2008-04-14T23:45:02Z</dcterms:created>
  <dcterms:modified xsi:type="dcterms:W3CDTF">2023-11-06T21:41:01Z</dcterms:modified>
</cp:coreProperties>
</file>