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8" r:id="rId2"/>
    <p:sldMasterId id="2147483798" r:id="rId3"/>
  </p:sldMasterIdLst>
  <p:sldIdLst>
    <p:sldId id="279" r:id="rId4"/>
    <p:sldId id="272" r:id="rId5"/>
    <p:sldId id="280" r:id="rId6"/>
    <p:sldId id="257" r:id="rId7"/>
    <p:sldId id="258" r:id="rId8"/>
    <p:sldId id="259" r:id="rId9"/>
    <p:sldId id="281" r:id="rId10"/>
    <p:sldId id="260" r:id="rId11"/>
    <p:sldId id="261" r:id="rId12"/>
    <p:sldId id="269" r:id="rId13"/>
    <p:sldId id="274" r:id="rId14"/>
    <p:sldId id="276" r:id="rId15"/>
    <p:sldId id="286" r:id="rId16"/>
    <p:sldId id="275" r:id="rId17"/>
    <p:sldId id="262" r:id="rId18"/>
    <p:sldId id="263" r:id="rId19"/>
    <p:sldId id="264" r:id="rId20"/>
    <p:sldId id="266" r:id="rId21"/>
    <p:sldId id="273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3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3C3534-E3DE-43B2-8550-64985B0A2C0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2572C4D-EBFA-4D91-A913-C77AE5156E26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Carácter</a:t>
          </a:r>
          <a:endParaRPr lang="es-ES" dirty="0">
            <a:solidFill>
              <a:schemeClr val="tx1"/>
            </a:solidFill>
          </a:endParaRPr>
        </a:p>
      </dgm:t>
    </dgm:pt>
    <dgm:pt modelId="{CEF8CCC0-EEF1-48D8-8FA7-AC7BB02EE972}" type="parTrans" cxnId="{E8662CD3-F387-4996-BC9E-C6A089C6472D}">
      <dgm:prSet/>
      <dgm:spPr/>
      <dgm:t>
        <a:bodyPr/>
        <a:lstStyle/>
        <a:p>
          <a:endParaRPr lang="es-ES"/>
        </a:p>
      </dgm:t>
    </dgm:pt>
    <dgm:pt modelId="{EE2041B3-5AAD-4373-B6EC-F9B14AE14348}" type="sibTrans" cxnId="{E8662CD3-F387-4996-BC9E-C6A089C6472D}">
      <dgm:prSet/>
      <dgm:spPr/>
      <dgm:t>
        <a:bodyPr/>
        <a:lstStyle/>
        <a:p>
          <a:endParaRPr lang="es-ES"/>
        </a:p>
      </dgm:t>
    </dgm:pt>
    <dgm:pt modelId="{D2E88357-71C2-46F8-BB5D-4734DA3600FA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Hábitos </a:t>
          </a:r>
          <a:endParaRPr lang="es-ES" dirty="0">
            <a:solidFill>
              <a:schemeClr val="tx1"/>
            </a:solidFill>
          </a:endParaRPr>
        </a:p>
      </dgm:t>
    </dgm:pt>
    <dgm:pt modelId="{2887DDEB-FAD0-4833-9159-36FCA8660050}" type="parTrans" cxnId="{B3CF1720-A6F4-4186-924D-FCD0844B6E03}">
      <dgm:prSet/>
      <dgm:spPr/>
      <dgm:t>
        <a:bodyPr/>
        <a:lstStyle/>
        <a:p>
          <a:endParaRPr lang="es-ES"/>
        </a:p>
      </dgm:t>
    </dgm:pt>
    <dgm:pt modelId="{EB34CCF3-E2B9-47F0-9508-9E4707C36EBF}" type="sibTrans" cxnId="{B3CF1720-A6F4-4186-924D-FCD0844B6E03}">
      <dgm:prSet/>
      <dgm:spPr/>
      <dgm:t>
        <a:bodyPr/>
        <a:lstStyle/>
        <a:p>
          <a:endParaRPr lang="es-ES"/>
        </a:p>
      </dgm:t>
    </dgm:pt>
    <dgm:pt modelId="{3FC55006-A89A-4ABA-AB4F-24BEB33A498E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Valores</a:t>
          </a:r>
          <a:endParaRPr lang="es-ES" dirty="0">
            <a:solidFill>
              <a:schemeClr val="tx1"/>
            </a:solidFill>
          </a:endParaRPr>
        </a:p>
      </dgm:t>
    </dgm:pt>
    <dgm:pt modelId="{17F6D59A-22E5-42B0-BE33-1F326F3FA3BD}" type="parTrans" cxnId="{460A6C70-7C08-4E39-9A5A-D99BD2224621}">
      <dgm:prSet/>
      <dgm:spPr/>
      <dgm:t>
        <a:bodyPr/>
        <a:lstStyle/>
        <a:p>
          <a:endParaRPr lang="es-ES"/>
        </a:p>
      </dgm:t>
    </dgm:pt>
    <dgm:pt modelId="{99A45D56-D899-4335-8F2B-6E4C8EE5220D}" type="sibTrans" cxnId="{460A6C70-7C08-4E39-9A5A-D99BD2224621}">
      <dgm:prSet/>
      <dgm:spPr/>
      <dgm:t>
        <a:bodyPr/>
        <a:lstStyle/>
        <a:p>
          <a:endParaRPr lang="es-ES"/>
        </a:p>
      </dgm:t>
    </dgm:pt>
    <dgm:pt modelId="{44AC12F1-DB14-4849-BF32-0C07B6FEA113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Fin</a:t>
          </a:r>
          <a:endParaRPr lang="es-ES" dirty="0">
            <a:solidFill>
              <a:schemeClr val="tx1"/>
            </a:solidFill>
          </a:endParaRPr>
        </a:p>
      </dgm:t>
    </dgm:pt>
    <dgm:pt modelId="{853AE1D8-2E8D-4140-8A69-DDFCE84E5758}" type="parTrans" cxnId="{91E47E0A-9F37-4E72-A647-BB1562563034}">
      <dgm:prSet/>
      <dgm:spPr/>
      <dgm:t>
        <a:bodyPr/>
        <a:lstStyle/>
        <a:p>
          <a:endParaRPr lang="es-ES"/>
        </a:p>
      </dgm:t>
    </dgm:pt>
    <dgm:pt modelId="{D976FD8E-9B9A-4BA9-90CA-3C5A48B6DF64}" type="sibTrans" cxnId="{91E47E0A-9F37-4E72-A647-BB1562563034}">
      <dgm:prSet/>
      <dgm:spPr/>
      <dgm:t>
        <a:bodyPr/>
        <a:lstStyle/>
        <a:p>
          <a:endParaRPr lang="es-ES"/>
        </a:p>
      </dgm:t>
    </dgm:pt>
    <dgm:pt modelId="{703D127D-5588-4B64-BC23-25ECCD4E6610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Metas</a:t>
          </a:r>
          <a:endParaRPr lang="es-ES" dirty="0">
            <a:solidFill>
              <a:schemeClr val="tx1"/>
            </a:solidFill>
          </a:endParaRPr>
        </a:p>
      </dgm:t>
    </dgm:pt>
    <dgm:pt modelId="{FC134FF2-7E27-43EB-B91F-2BAEF8B488B9}" type="parTrans" cxnId="{44D10BB9-7753-4018-9A60-12B4867BFD32}">
      <dgm:prSet/>
      <dgm:spPr/>
      <dgm:t>
        <a:bodyPr/>
        <a:lstStyle/>
        <a:p>
          <a:endParaRPr lang="es-ES"/>
        </a:p>
      </dgm:t>
    </dgm:pt>
    <dgm:pt modelId="{E801285E-55D7-48E0-AC3E-8D3D538A2546}" type="sibTrans" cxnId="{44D10BB9-7753-4018-9A60-12B4867BFD32}">
      <dgm:prSet/>
      <dgm:spPr/>
      <dgm:t>
        <a:bodyPr/>
        <a:lstStyle/>
        <a:p>
          <a:endParaRPr lang="es-ES"/>
        </a:p>
      </dgm:t>
    </dgm:pt>
    <dgm:pt modelId="{A75B9CA6-9F69-4E24-8A8E-8B20233C95F4}" type="pres">
      <dgm:prSet presAssocID="{B83C3534-E3DE-43B2-8550-64985B0A2C0C}" presName="Name0" presStyleCnt="0">
        <dgm:presLayoutVars>
          <dgm:dir/>
          <dgm:resizeHandles val="exact"/>
        </dgm:presLayoutVars>
      </dgm:prSet>
      <dgm:spPr/>
    </dgm:pt>
    <dgm:pt modelId="{84607BB9-D9EF-4A74-8566-18F8EAD40697}" type="pres">
      <dgm:prSet presAssocID="{22572C4D-EBFA-4D91-A913-C77AE5156E2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6A509F-4CEA-4D15-9CE2-238008D7870A}" type="pres">
      <dgm:prSet presAssocID="{EE2041B3-5AAD-4373-B6EC-F9B14AE14348}" presName="sibTrans" presStyleLbl="sibTrans2D1" presStyleIdx="0" presStyleCnt="4"/>
      <dgm:spPr/>
      <dgm:t>
        <a:bodyPr/>
        <a:lstStyle/>
        <a:p>
          <a:endParaRPr lang="es-ES"/>
        </a:p>
      </dgm:t>
    </dgm:pt>
    <dgm:pt modelId="{4EC4AC6D-7C81-45CD-877A-D4D87367504D}" type="pres">
      <dgm:prSet presAssocID="{EE2041B3-5AAD-4373-B6EC-F9B14AE14348}" presName="connectorText" presStyleLbl="sibTrans2D1" presStyleIdx="0" presStyleCnt="4"/>
      <dgm:spPr/>
      <dgm:t>
        <a:bodyPr/>
        <a:lstStyle/>
        <a:p>
          <a:endParaRPr lang="es-ES"/>
        </a:p>
      </dgm:t>
    </dgm:pt>
    <dgm:pt modelId="{FA5D8AB0-016E-4666-907A-F9F4A2CBFD43}" type="pres">
      <dgm:prSet presAssocID="{D2E88357-71C2-46F8-BB5D-4734DA3600F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830448-A303-40CB-AF35-7834810F8D1C}" type="pres">
      <dgm:prSet presAssocID="{EB34CCF3-E2B9-47F0-9508-9E4707C36EBF}" presName="sibTrans" presStyleLbl="sibTrans2D1" presStyleIdx="1" presStyleCnt="4"/>
      <dgm:spPr/>
      <dgm:t>
        <a:bodyPr/>
        <a:lstStyle/>
        <a:p>
          <a:endParaRPr lang="es-ES"/>
        </a:p>
      </dgm:t>
    </dgm:pt>
    <dgm:pt modelId="{F65206E2-8F15-4236-885F-F317AF07A6CE}" type="pres">
      <dgm:prSet presAssocID="{EB34CCF3-E2B9-47F0-9508-9E4707C36EBF}" presName="connectorText" presStyleLbl="sibTrans2D1" presStyleIdx="1" presStyleCnt="4"/>
      <dgm:spPr/>
      <dgm:t>
        <a:bodyPr/>
        <a:lstStyle/>
        <a:p>
          <a:endParaRPr lang="es-ES"/>
        </a:p>
      </dgm:t>
    </dgm:pt>
    <dgm:pt modelId="{9C3BA5EF-B5A2-43D1-A74C-A9BE0AEC1880}" type="pres">
      <dgm:prSet presAssocID="{3FC55006-A89A-4ABA-AB4F-24BEB33A498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BDB9A6-BD8E-429B-BFE6-43A891E04726}" type="pres">
      <dgm:prSet presAssocID="{99A45D56-D899-4335-8F2B-6E4C8EE5220D}" presName="sibTrans" presStyleLbl="sibTrans2D1" presStyleIdx="2" presStyleCnt="4"/>
      <dgm:spPr/>
      <dgm:t>
        <a:bodyPr/>
        <a:lstStyle/>
        <a:p>
          <a:endParaRPr lang="es-ES"/>
        </a:p>
      </dgm:t>
    </dgm:pt>
    <dgm:pt modelId="{DF8842A2-DEB9-49F1-A913-5CEA4437ABD8}" type="pres">
      <dgm:prSet presAssocID="{99A45D56-D899-4335-8F2B-6E4C8EE5220D}" presName="connectorText" presStyleLbl="sibTrans2D1" presStyleIdx="2" presStyleCnt="4"/>
      <dgm:spPr/>
      <dgm:t>
        <a:bodyPr/>
        <a:lstStyle/>
        <a:p>
          <a:endParaRPr lang="es-ES"/>
        </a:p>
      </dgm:t>
    </dgm:pt>
    <dgm:pt modelId="{C21644C3-6022-4397-B24F-5BDE69486FE7}" type="pres">
      <dgm:prSet presAssocID="{703D127D-5588-4B64-BC23-25ECCD4E661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802622-3177-4D60-A3B6-74B77C360015}" type="pres">
      <dgm:prSet presAssocID="{E801285E-55D7-48E0-AC3E-8D3D538A2546}" presName="sibTrans" presStyleLbl="sibTrans2D1" presStyleIdx="3" presStyleCnt="4"/>
      <dgm:spPr/>
      <dgm:t>
        <a:bodyPr/>
        <a:lstStyle/>
        <a:p>
          <a:endParaRPr lang="es-ES"/>
        </a:p>
      </dgm:t>
    </dgm:pt>
    <dgm:pt modelId="{2F35AC97-0A88-4C03-BC17-1407228CE0FF}" type="pres">
      <dgm:prSet presAssocID="{E801285E-55D7-48E0-AC3E-8D3D538A2546}" presName="connectorText" presStyleLbl="sibTrans2D1" presStyleIdx="3" presStyleCnt="4"/>
      <dgm:spPr/>
      <dgm:t>
        <a:bodyPr/>
        <a:lstStyle/>
        <a:p>
          <a:endParaRPr lang="es-ES"/>
        </a:p>
      </dgm:t>
    </dgm:pt>
    <dgm:pt modelId="{F96E7597-AC1D-49B7-A613-1C8F78539AE6}" type="pres">
      <dgm:prSet presAssocID="{44AC12F1-DB14-4849-BF32-0C07B6FEA11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37773D2-5C9A-45E5-B0CB-0469DBF3F249}" type="presOf" srcId="{B83C3534-E3DE-43B2-8550-64985B0A2C0C}" destId="{A75B9CA6-9F69-4E24-8A8E-8B20233C95F4}" srcOrd="0" destOrd="0" presId="urn:microsoft.com/office/officeart/2005/8/layout/process1"/>
    <dgm:cxn modelId="{BAFE8B70-46E2-40A7-AABB-57F92CCCAA42}" type="presOf" srcId="{703D127D-5588-4B64-BC23-25ECCD4E6610}" destId="{C21644C3-6022-4397-B24F-5BDE69486FE7}" srcOrd="0" destOrd="0" presId="urn:microsoft.com/office/officeart/2005/8/layout/process1"/>
    <dgm:cxn modelId="{E8662CD3-F387-4996-BC9E-C6A089C6472D}" srcId="{B83C3534-E3DE-43B2-8550-64985B0A2C0C}" destId="{22572C4D-EBFA-4D91-A913-C77AE5156E26}" srcOrd="0" destOrd="0" parTransId="{CEF8CCC0-EEF1-48D8-8FA7-AC7BB02EE972}" sibTransId="{EE2041B3-5AAD-4373-B6EC-F9B14AE14348}"/>
    <dgm:cxn modelId="{25FD4726-EA2A-4AD2-8D3B-8FAC7D42EFFA}" type="presOf" srcId="{EB34CCF3-E2B9-47F0-9508-9E4707C36EBF}" destId="{BB830448-A303-40CB-AF35-7834810F8D1C}" srcOrd="0" destOrd="0" presId="urn:microsoft.com/office/officeart/2005/8/layout/process1"/>
    <dgm:cxn modelId="{27951DD6-3F95-4D2C-B7D5-411F2113E492}" type="presOf" srcId="{99A45D56-D899-4335-8F2B-6E4C8EE5220D}" destId="{DF8842A2-DEB9-49F1-A913-5CEA4437ABD8}" srcOrd="1" destOrd="0" presId="urn:microsoft.com/office/officeart/2005/8/layout/process1"/>
    <dgm:cxn modelId="{5647735B-B113-4F24-BB01-3867EAE17A59}" type="presOf" srcId="{22572C4D-EBFA-4D91-A913-C77AE5156E26}" destId="{84607BB9-D9EF-4A74-8566-18F8EAD40697}" srcOrd="0" destOrd="0" presId="urn:microsoft.com/office/officeart/2005/8/layout/process1"/>
    <dgm:cxn modelId="{460A6C70-7C08-4E39-9A5A-D99BD2224621}" srcId="{B83C3534-E3DE-43B2-8550-64985B0A2C0C}" destId="{3FC55006-A89A-4ABA-AB4F-24BEB33A498E}" srcOrd="2" destOrd="0" parTransId="{17F6D59A-22E5-42B0-BE33-1F326F3FA3BD}" sibTransId="{99A45D56-D899-4335-8F2B-6E4C8EE5220D}"/>
    <dgm:cxn modelId="{44D10BB9-7753-4018-9A60-12B4867BFD32}" srcId="{B83C3534-E3DE-43B2-8550-64985B0A2C0C}" destId="{703D127D-5588-4B64-BC23-25ECCD4E6610}" srcOrd="3" destOrd="0" parTransId="{FC134FF2-7E27-43EB-B91F-2BAEF8B488B9}" sibTransId="{E801285E-55D7-48E0-AC3E-8D3D538A2546}"/>
    <dgm:cxn modelId="{91E47E0A-9F37-4E72-A647-BB1562563034}" srcId="{B83C3534-E3DE-43B2-8550-64985B0A2C0C}" destId="{44AC12F1-DB14-4849-BF32-0C07B6FEA113}" srcOrd="4" destOrd="0" parTransId="{853AE1D8-2E8D-4140-8A69-DDFCE84E5758}" sibTransId="{D976FD8E-9B9A-4BA9-90CA-3C5A48B6DF64}"/>
    <dgm:cxn modelId="{717B155D-C30B-40A1-BBD7-299E0EE14776}" type="presOf" srcId="{44AC12F1-DB14-4849-BF32-0C07B6FEA113}" destId="{F96E7597-AC1D-49B7-A613-1C8F78539AE6}" srcOrd="0" destOrd="0" presId="urn:microsoft.com/office/officeart/2005/8/layout/process1"/>
    <dgm:cxn modelId="{14346CED-489B-4C74-92ED-6A22B5FA3586}" type="presOf" srcId="{E801285E-55D7-48E0-AC3E-8D3D538A2546}" destId="{2F35AC97-0A88-4C03-BC17-1407228CE0FF}" srcOrd="1" destOrd="0" presId="urn:microsoft.com/office/officeart/2005/8/layout/process1"/>
    <dgm:cxn modelId="{B3CF1720-A6F4-4186-924D-FCD0844B6E03}" srcId="{B83C3534-E3DE-43B2-8550-64985B0A2C0C}" destId="{D2E88357-71C2-46F8-BB5D-4734DA3600FA}" srcOrd="1" destOrd="0" parTransId="{2887DDEB-FAD0-4833-9159-36FCA8660050}" sibTransId="{EB34CCF3-E2B9-47F0-9508-9E4707C36EBF}"/>
    <dgm:cxn modelId="{8489AB93-C198-42E3-9B6B-7669F1379F1C}" type="presOf" srcId="{D2E88357-71C2-46F8-BB5D-4734DA3600FA}" destId="{FA5D8AB0-016E-4666-907A-F9F4A2CBFD43}" srcOrd="0" destOrd="0" presId="urn:microsoft.com/office/officeart/2005/8/layout/process1"/>
    <dgm:cxn modelId="{47795213-1C83-42E7-A004-B8A7A71EEA36}" type="presOf" srcId="{EB34CCF3-E2B9-47F0-9508-9E4707C36EBF}" destId="{F65206E2-8F15-4236-885F-F317AF07A6CE}" srcOrd="1" destOrd="0" presId="urn:microsoft.com/office/officeart/2005/8/layout/process1"/>
    <dgm:cxn modelId="{E6DD3F7A-45E8-4A32-9485-C03E68CFA0B5}" type="presOf" srcId="{3FC55006-A89A-4ABA-AB4F-24BEB33A498E}" destId="{9C3BA5EF-B5A2-43D1-A74C-A9BE0AEC1880}" srcOrd="0" destOrd="0" presId="urn:microsoft.com/office/officeart/2005/8/layout/process1"/>
    <dgm:cxn modelId="{743B84D6-6CFA-4535-880B-2591E8859C74}" type="presOf" srcId="{EE2041B3-5AAD-4373-B6EC-F9B14AE14348}" destId="{4EC4AC6D-7C81-45CD-877A-D4D87367504D}" srcOrd="1" destOrd="0" presId="urn:microsoft.com/office/officeart/2005/8/layout/process1"/>
    <dgm:cxn modelId="{3EA52D59-9695-4811-99EE-D4CEE7EFFECA}" type="presOf" srcId="{99A45D56-D899-4335-8F2B-6E4C8EE5220D}" destId="{62BDB9A6-BD8E-429B-BFE6-43A891E04726}" srcOrd="0" destOrd="0" presId="urn:microsoft.com/office/officeart/2005/8/layout/process1"/>
    <dgm:cxn modelId="{D6F123D1-36F1-47F0-BCF7-0AA67FF85122}" type="presOf" srcId="{E801285E-55D7-48E0-AC3E-8D3D538A2546}" destId="{43802622-3177-4D60-A3B6-74B77C360015}" srcOrd="0" destOrd="0" presId="urn:microsoft.com/office/officeart/2005/8/layout/process1"/>
    <dgm:cxn modelId="{F733AF09-5E45-4D4C-93F2-D996AE93E3BD}" type="presOf" srcId="{EE2041B3-5AAD-4373-B6EC-F9B14AE14348}" destId="{CC6A509F-4CEA-4D15-9CE2-238008D7870A}" srcOrd="0" destOrd="0" presId="urn:microsoft.com/office/officeart/2005/8/layout/process1"/>
    <dgm:cxn modelId="{27B9A480-62A2-42CC-8E98-946AAA3FA198}" type="presParOf" srcId="{A75B9CA6-9F69-4E24-8A8E-8B20233C95F4}" destId="{84607BB9-D9EF-4A74-8566-18F8EAD40697}" srcOrd="0" destOrd="0" presId="urn:microsoft.com/office/officeart/2005/8/layout/process1"/>
    <dgm:cxn modelId="{F2AF4644-3FC6-48E2-9F08-C5C529A184A7}" type="presParOf" srcId="{A75B9CA6-9F69-4E24-8A8E-8B20233C95F4}" destId="{CC6A509F-4CEA-4D15-9CE2-238008D7870A}" srcOrd="1" destOrd="0" presId="urn:microsoft.com/office/officeart/2005/8/layout/process1"/>
    <dgm:cxn modelId="{3552C49C-7991-4141-8FEA-7198AF02FDF0}" type="presParOf" srcId="{CC6A509F-4CEA-4D15-9CE2-238008D7870A}" destId="{4EC4AC6D-7C81-45CD-877A-D4D87367504D}" srcOrd="0" destOrd="0" presId="urn:microsoft.com/office/officeart/2005/8/layout/process1"/>
    <dgm:cxn modelId="{703B0D27-7624-460E-914D-71F6987518F3}" type="presParOf" srcId="{A75B9CA6-9F69-4E24-8A8E-8B20233C95F4}" destId="{FA5D8AB0-016E-4666-907A-F9F4A2CBFD43}" srcOrd="2" destOrd="0" presId="urn:microsoft.com/office/officeart/2005/8/layout/process1"/>
    <dgm:cxn modelId="{DD7EA56B-0099-40BE-81AD-A83583077F48}" type="presParOf" srcId="{A75B9CA6-9F69-4E24-8A8E-8B20233C95F4}" destId="{BB830448-A303-40CB-AF35-7834810F8D1C}" srcOrd="3" destOrd="0" presId="urn:microsoft.com/office/officeart/2005/8/layout/process1"/>
    <dgm:cxn modelId="{285BBC04-FED7-4D61-8F07-BE89FA9D7615}" type="presParOf" srcId="{BB830448-A303-40CB-AF35-7834810F8D1C}" destId="{F65206E2-8F15-4236-885F-F317AF07A6CE}" srcOrd="0" destOrd="0" presId="urn:microsoft.com/office/officeart/2005/8/layout/process1"/>
    <dgm:cxn modelId="{8502884E-C153-43EA-8924-1012C4BD7DC4}" type="presParOf" srcId="{A75B9CA6-9F69-4E24-8A8E-8B20233C95F4}" destId="{9C3BA5EF-B5A2-43D1-A74C-A9BE0AEC1880}" srcOrd="4" destOrd="0" presId="urn:microsoft.com/office/officeart/2005/8/layout/process1"/>
    <dgm:cxn modelId="{A7B2DC06-914A-4F8B-B565-1D24F0F0EC75}" type="presParOf" srcId="{A75B9CA6-9F69-4E24-8A8E-8B20233C95F4}" destId="{62BDB9A6-BD8E-429B-BFE6-43A891E04726}" srcOrd="5" destOrd="0" presId="urn:microsoft.com/office/officeart/2005/8/layout/process1"/>
    <dgm:cxn modelId="{85A342D1-2FF5-4A14-A15D-B9FAB43B444D}" type="presParOf" srcId="{62BDB9A6-BD8E-429B-BFE6-43A891E04726}" destId="{DF8842A2-DEB9-49F1-A913-5CEA4437ABD8}" srcOrd="0" destOrd="0" presId="urn:microsoft.com/office/officeart/2005/8/layout/process1"/>
    <dgm:cxn modelId="{DD43CFA7-51ED-4E64-8159-B2B9C6748EBB}" type="presParOf" srcId="{A75B9CA6-9F69-4E24-8A8E-8B20233C95F4}" destId="{C21644C3-6022-4397-B24F-5BDE69486FE7}" srcOrd="6" destOrd="0" presId="urn:microsoft.com/office/officeart/2005/8/layout/process1"/>
    <dgm:cxn modelId="{933F8CCA-73BF-457F-8E2E-8DF8CA9976A1}" type="presParOf" srcId="{A75B9CA6-9F69-4E24-8A8E-8B20233C95F4}" destId="{43802622-3177-4D60-A3B6-74B77C360015}" srcOrd="7" destOrd="0" presId="urn:microsoft.com/office/officeart/2005/8/layout/process1"/>
    <dgm:cxn modelId="{A38F8F38-F3F7-424A-88B8-4E62CD9B8E62}" type="presParOf" srcId="{43802622-3177-4D60-A3B6-74B77C360015}" destId="{2F35AC97-0A88-4C03-BC17-1407228CE0FF}" srcOrd="0" destOrd="0" presId="urn:microsoft.com/office/officeart/2005/8/layout/process1"/>
    <dgm:cxn modelId="{258D9BC8-B878-43D6-BCD0-5E788FD9FC1B}" type="presParOf" srcId="{A75B9CA6-9F69-4E24-8A8E-8B20233C95F4}" destId="{F96E7597-AC1D-49B7-A613-1C8F78539AE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D1EB6D-475E-4D58-91F1-9931260F309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A6317AA-E2BD-4268-AF42-57D0731D5CF0}">
      <dgm:prSet phldrT="[Texto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s-AR" sz="1400" b="1" i="1" dirty="0" smtClean="0">
              <a:solidFill>
                <a:schemeClr val="tx1"/>
              </a:solidFill>
            </a:rPr>
            <a:t>Valores religiosos</a:t>
          </a:r>
          <a:endParaRPr lang="es-AR" sz="1400" b="1" i="1" dirty="0">
            <a:solidFill>
              <a:schemeClr val="tx1"/>
            </a:solidFill>
          </a:endParaRPr>
        </a:p>
      </dgm:t>
    </dgm:pt>
    <dgm:pt modelId="{1AA4EC79-182D-48C4-990E-93C6A23F397B}" type="parTrans" cxnId="{592C0737-7043-4C5B-A06D-C63FB02423B8}">
      <dgm:prSet/>
      <dgm:spPr/>
      <dgm:t>
        <a:bodyPr/>
        <a:lstStyle/>
        <a:p>
          <a:endParaRPr lang="es-AR" b="1"/>
        </a:p>
      </dgm:t>
    </dgm:pt>
    <dgm:pt modelId="{C8DB92C5-3D57-410C-9540-BFC1E5FF5F95}" type="sibTrans" cxnId="{592C0737-7043-4C5B-A06D-C63FB02423B8}">
      <dgm:prSet/>
      <dgm:spPr/>
      <dgm:t>
        <a:bodyPr/>
        <a:lstStyle/>
        <a:p>
          <a:endParaRPr lang="es-AR" b="1"/>
        </a:p>
      </dgm:t>
    </dgm:pt>
    <dgm:pt modelId="{8BC69510-930F-429E-B8C1-2043A118C8B9}">
      <dgm:prSet phldrT="[Texto]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s-ES" b="1" i="1" dirty="0" smtClean="0">
              <a:solidFill>
                <a:schemeClr val="tx1"/>
              </a:solidFill>
            </a:rPr>
            <a:t>Valores  estéticos</a:t>
          </a:r>
          <a:endParaRPr lang="es-AR" b="1" dirty="0">
            <a:solidFill>
              <a:schemeClr val="tx1"/>
            </a:solidFill>
          </a:endParaRPr>
        </a:p>
      </dgm:t>
    </dgm:pt>
    <dgm:pt modelId="{D6276342-A35E-492F-AF64-8D5A26359A41}" type="parTrans" cxnId="{F2E9A52C-1766-494F-9AE3-E6C5A00AAC25}">
      <dgm:prSet/>
      <dgm:spPr/>
      <dgm:t>
        <a:bodyPr/>
        <a:lstStyle/>
        <a:p>
          <a:endParaRPr lang="es-AR" b="1"/>
        </a:p>
      </dgm:t>
    </dgm:pt>
    <dgm:pt modelId="{768CC567-7CDD-402C-AAF2-A26EC6F19670}" type="sibTrans" cxnId="{F2E9A52C-1766-494F-9AE3-E6C5A00AAC25}">
      <dgm:prSet/>
      <dgm:spPr/>
      <dgm:t>
        <a:bodyPr/>
        <a:lstStyle/>
        <a:p>
          <a:endParaRPr lang="es-AR" b="1"/>
        </a:p>
      </dgm:t>
    </dgm:pt>
    <dgm:pt modelId="{374808DE-0761-4220-8255-1255C927DCCE}">
      <dgm:prSet phldrT="[Texto]"/>
      <dgm:spPr/>
      <dgm:t>
        <a:bodyPr/>
        <a:lstStyle/>
        <a:p>
          <a:r>
            <a:rPr lang="es-ES" b="1" i="1" dirty="0" smtClean="0">
              <a:solidFill>
                <a:schemeClr val="tx1"/>
              </a:solidFill>
            </a:rPr>
            <a:t>Valores  intelectuales</a:t>
          </a:r>
          <a:endParaRPr lang="es-AR" b="1" dirty="0">
            <a:solidFill>
              <a:schemeClr val="tx1"/>
            </a:solidFill>
          </a:endParaRPr>
        </a:p>
      </dgm:t>
    </dgm:pt>
    <dgm:pt modelId="{824E11C5-E89C-4E38-A072-9C46991F20F7}" type="parTrans" cxnId="{6CD326B6-C227-4C2D-8E0E-9F854EC00D3B}">
      <dgm:prSet/>
      <dgm:spPr/>
      <dgm:t>
        <a:bodyPr/>
        <a:lstStyle/>
        <a:p>
          <a:endParaRPr lang="es-AR" b="1"/>
        </a:p>
      </dgm:t>
    </dgm:pt>
    <dgm:pt modelId="{86C71D0A-52C8-49C7-BE56-DDAF4442FBB9}" type="sibTrans" cxnId="{6CD326B6-C227-4C2D-8E0E-9F854EC00D3B}">
      <dgm:prSet/>
      <dgm:spPr/>
      <dgm:t>
        <a:bodyPr/>
        <a:lstStyle/>
        <a:p>
          <a:endParaRPr lang="es-AR" b="1"/>
        </a:p>
      </dgm:t>
    </dgm:pt>
    <dgm:pt modelId="{A93A8FE9-20FF-4857-BE81-5EC97DD4DE85}">
      <dgm:prSet phldrT="[Texto]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s-ES" b="1" i="1" dirty="0" smtClean="0">
              <a:solidFill>
                <a:schemeClr val="tx1"/>
              </a:solidFill>
            </a:rPr>
            <a:t>Valores  útiles</a:t>
          </a:r>
          <a:endParaRPr lang="es-AR" b="1" dirty="0">
            <a:solidFill>
              <a:schemeClr val="tx1"/>
            </a:solidFill>
          </a:endParaRPr>
        </a:p>
      </dgm:t>
    </dgm:pt>
    <dgm:pt modelId="{5A148A49-4BF0-4E12-87EC-CFF3EB82D43B}" type="parTrans" cxnId="{5DE56C03-2666-4AEC-9071-E0B5FDBB08D6}">
      <dgm:prSet/>
      <dgm:spPr/>
      <dgm:t>
        <a:bodyPr/>
        <a:lstStyle/>
        <a:p>
          <a:endParaRPr lang="es-AR" b="1"/>
        </a:p>
      </dgm:t>
    </dgm:pt>
    <dgm:pt modelId="{ECFA50FC-5732-45FB-AE45-6619DF9B07AD}" type="sibTrans" cxnId="{5DE56C03-2666-4AEC-9071-E0B5FDBB08D6}">
      <dgm:prSet/>
      <dgm:spPr/>
      <dgm:t>
        <a:bodyPr/>
        <a:lstStyle/>
        <a:p>
          <a:endParaRPr lang="es-AR" b="1"/>
        </a:p>
      </dgm:t>
    </dgm:pt>
    <dgm:pt modelId="{3F296506-54EB-4F38-987E-CC7AA7051ACD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b="1" i="1" dirty="0" smtClean="0">
              <a:solidFill>
                <a:schemeClr val="tx1"/>
              </a:solidFill>
            </a:rPr>
            <a:t>Valores  vitales</a:t>
          </a:r>
          <a:endParaRPr lang="es-AR" b="1" dirty="0">
            <a:solidFill>
              <a:schemeClr val="tx1"/>
            </a:solidFill>
          </a:endParaRPr>
        </a:p>
      </dgm:t>
    </dgm:pt>
    <dgm:pt modelId="{29AFF004-2597-4D4E-A01A-7E874FF6CE3D}" type="parTrans" cxnId="{BD1629F5-69E9-46AB-BAEE-039F9EB63558}">
      <dgm:prSet/>
      <dgm:spPr/>
      <dgm:t>
        <a:bodyPr/>
        <a:lstStyle/>
        <a:p>
          <a:endParaRPr lang="es-AR" b="1"/>
        </a:p>
      </dgm:t>
    </dgm:pt>
    <dgm:pt modelId="{63445893-D68E-405D-AAB2-49B318BBD75B}" type="sibTrans" cxnId="{BD1629F5-69E9-46AB-BAEE-039F9EB63558}">
      <dgm:prSet/>
      <dgm:spPr/>
      <dgm:t>
        <a:bodyPr/>
        <a:lstStyle/>
        <a:p>
          <a:endParaRPr lang="es-AR" b="1"/>
        </a:p>
      </dgm:t>
    </dgm:pt>
    <dgm:pt modelId="{F117FD19-DECB-49C0-A6E4-5DCCE328EA3A}">
      <dgm:prSet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s-ES" b="1" i="1" dirty="0" smtClean="0">
              <a:solidFill>
                <a:schemeClr val="tx1"/>
              </a:solidFill>
            </a:rPr>
            <a:t>Valores  morales</a:t>
          </a:r>
          <a:endParaRPr lang="es-AR" dirty="0">
            <a:solidFill>
              <a:schemeClr val="tx1"/>
            </a:solidFill>
          </a:endParaRPr>
        </a:p>
      </dgm:t>
    </dgm:pt>
    <dgm:pt modelId="{33BFE419-390A-46FA-9114-CC0548020439}" type="parTrans" cxnId="{D0592268-4FF7-4474-B1F2-46A225D5A07B}">
      <dgm:prSet/>
      <dgm:spPr/>
      <dgm:t>
        <a:bodyPr/>
        <a:lstStyle/>
        <a:p>
          <a:endParaRPr lang="es-AR"/>
        </a:p>
      </dgm:t>
    </dgm:pt>
    <dgm:pt modelId="{9BC0C00A-A4A4-43F1-938F-0974DB181156}" type="sibTrans" cxnId="{D0592268-4FF7-4474-B1F2-46A225D5A07B}">
      <dgm:prSet/>
      <dgm:spPr/>
      <dgm:t>
        <a:bodyPr/>
        <a:lstStyle/>
        <a:p>
          <a:endParaRPr lang="es-AR"/>
        </a:p>
      </dgm:t>
    </dgm:pt>
    <dgm:pt modelId="{91C4C369-76FC-4143-9908-B1BFA6019AD2}">
      <dgm:prSet/>
      <dgm:spPr/>
      <dgm:t>
        <a:bodyPr/>
        <a:lstStyle/>
        <a:p>
          <a:r>
            <a:rPr lang="es-AR" b="1" i="1" dirty="0" smtClean="0"/>
            <a:t>Valores sensibles</a:t>
          </a:r>
          <a:endParaRPr lang="es-AR" b="1" i="1" dirty="0"/>
        </a:p>
      </dgm:t>
    </dgm:pt>
    <dgm:pt modelId="{0E31AD27-A579-44A3-88F9-CD6093668D4E}" type="parTrans" cxnId="{F17A2C4C-6227-40F9-AC82-1593E2F3DCD5}">
      <dgm:prSet/>
      <dgm:spPr/>
      <dgm:t>
        <a:bodyPr/>
        <a:lstStyle/>
        <a:p>
          <a:endParaRPr lang="es-AR"/>
        </a:p>
      </dgm:t>
    </dgm:pt>
    <dgm:pt modelId="{6E253E68-E1CE-4FB6-A16B-62073FBE11B6}" type="sibTrans" cxnId="{F17A2C4C-6227-40F9-AC82-1593E2F3DCD5}">
      <dgm:prSet/>
      <dgm:spPr/>
      <dgm:t>
        <a:bodyPr/>
        <a:lstStyle/>
        <a:p>
          <a:endParaRPr lang="es-AR"/>
        </a:p>
      </dgm:t>
    </dgm:pt>
    <dgm:pt modelId="{FFD771D2-C827-471F-A27B-20EE7680BB57}" type="pres">
      <dgm:prSet presAssocID="{A8D1EB6D-475E-4D58-91F1-9931260F309F}" presName="Name0" presStyleCnt="0">
        <dgm:presLayoutVars>
          <dgm:dir/>
          <dgm:animLvl val="lvl"/>
          <dgm:resizeHandles val="exact"/>
        </dgm:presLayoutVars>
      </dgm:prSet>
      <dgm:spPr/>
    </dgm:pt>
    <dgm:pt modelId="{9CE27E39-373B-496A-9372-44EC46266836}" type="pres">
      <dgm:prSet presAssocID="{3A6317AA-E2BD-4268-AF42-57D0731D5CF0}" presName="Name8" presStyleCnt="0"/>
      <dgm:spPr/>
    </dgm:pt>
    <dgm:pt modelId="{6BB48431-710B-46F6-8C9A-C33D2EA07939}" type="pres">
      <dgm:prSet presAssocID="{3A6317AA-E2BD-4268-AF42-57D0731D5CF0}" presName="level" presStyleLbl="node1" presStyleIdx="0" presStyleCnt="7" custScaleX="10916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9E1A264-4D04-4B3A-812C-BFFC6256E248}" type="pres">
      <dgm:prSet presAssocID="{3A6317AA-E2BD-4268-AF42-57D0731D5CF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9761FB-EAAF-428C-9D5F-A3DA0ECA179D}" type="pres">
      <dgm:prSet presAssocID="{F117FD19-DECB-49C0-A6E4-5DCCE328EA3A}" presName="Name8" presStyleCnt="0"/>
      <dgm:spPr/>
    </dgm:pt>
    <dgm:pt modelId="{BC3B28D9-BE41-47B1-974B-C6E9EBF0BD56}" type="pres">
      <dgm:prSet presAssocID="{F117FD19-DECB-49C0-A6E4-5DCCE328EA3A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ABC97CB-E0E5-42A1-AB2A-20344664F6F9}" type="pres">
      <dgm:prSet presAssocID="{F117FD19-DECB-49C0-A6E4-5DCCE328EA3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DAD6CC7-35CF-42C0-97DE-CB59E7B4F6D3}" type="pres">
      <dgm:prSet presAssocID="{8BC69510-930F-429E-B8C1-2043A118C8B9}" presName="Name8" presStyleCnt="0"/>
      <dgm:spPr/>
    </dgm:pt>
    <dgm:pt modelId="{C7ECF674-87DC-45C2-8878-A118AD7D64C7}" type="pres">
      <dgm:prSet presAssocID="{8BC69510-930F-429E-B8C1-2043A118C8B9}" presName="level" presStyleLbl="node1" presStyleIdx="2" presStyleCnt="7" custScaleX="100399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BDFF790-CF6E-49C7-8948-C973AC4A4938}" type="pres">
      <dgm:prSet presAssocID="{8BC69510-930F-429E-B8C1-2043A118C8B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3784507-F63F-430B-820F-8FAFEE0FA484}" type="pres">
      <dgm:prSet presAssocID="{374808DE-0761-4220-8255-1255C927DCCE}" presName="Name8" presStyleCnt="0"/>
      <dgm:spPr/>
    </dgm:pt>
    <dgm:pt modelId="{58FBF720-40B3-4513-8BC5-9BA290AA8E18}" type="pres">
      <dgm:prSet presAssocID="{374808DE-0761-4220-8255-1255C927DCCE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72E022D-91BD-46DA-A44E-3C92694D1ECC}" type="pres">
      <dgm:prSet presAssocID="{374808DE-0761-4220-8255-1255C927DCC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5EAA2CB-A826-4DF8-8A34-9606D936FDE5}" type="pres">
      <dgm:prSet presAssocID="{3F296506-54EB-4F38-987E-CC7AA7051ACD}" presName="Name8" presStyleCnt="0"/>
      <dgm:spPr/>
    </dgm:pt>
    <dgm:pt modelId="{BD08B483-D7A5-4742-BF59-0102CDAAB69B}" type="pres">
      <dgm:prSet presAssocID="{3F296506-54EB-4F38-987E-CC7AA7051ACD}" presName="level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8A60FD6-E81E-40C6-AC5B-0653B31E2E09}" type="pres">
      <dgm:prSet presAssocID="{3F296506-54EB-4F38-987E-CC7AA7051AC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D6547ED-B263-46DD-9B53-E39921712A78}" type="pres">
      <dgm:prSet presAssocID="{A93A8FE9-20FF-4857-BE81-5EC97DD4DE85}" presName="Name8" presStyleCnt="0"/>
      <dgm:spPr/>
    </dgm:pt>
    <dgm:pt modelId="{FB6AC206-41E5-4D8F-B0FC-7F4353DEB422}" type="pres">
      <dgm:prSet presAssocID="{A93A8FE9-20FF-4857-BE81-5EC97DD4DE85}" presName="level" presStyleLbl="node1" presStyleIdx="5" presStyleCnt="7" custLinFactNeighborX="-576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32E21C2-16A9-4800-8711-A6069F9EC1E1}" type="pres">
      <dgm:prSet presAssocID="{A93A8FE9-20FF-4857-BE81-5EC97DD4DE8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351BA54-C03B-45F4-84ED-DD7E14FB75CD}" type="pres">
      <dgm:prSet presAssocID="{91C4C369-76FC-4143-9908-B1BFA6019AD2}" presName="Name8" presStyleCnt="0"/>
      <dgm:spPr/>
    </dgm:pt>
    <dgm:pt modelId="{38F25615-ED93-402F-A461-95FA3C349111}" type="pres">
      <dgm:prSet presAssocID="{91C4C369-76FC-4143-9908-B1BFA6019AD2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C4805EA-92A6-4057-A177-952A3000AA7B}" type="pres">
      <dgm:prSet presAssocID="{91C4C369-76FC-4143-9908-B1BFA6019AD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CD326B6-C227-4C2D-8E0E-9F854EC00D3B}" srcId="{A8D1EB6D-475E-4D58-91F1-9931260F309F}" destId="{374808DE-0761-4220-8255-1255C927DCCE}" srcOrd="3" destOrd="0" parTransId="{824E11C5-E89C-4E38-A072-9C46991F20F7}" sibTransId="{86C71D0A-52C8-49C7-BE56-DDAF4442FBB9}"/>
    <dgm:cxn modelId="{F2E9A52C-1766-494F-9AE3-E6C5A00AAC25}" srcId="{A8D1EB6D-475E-4D58-91F1-9931260F309F}" destId="{8BC69510-930F-429E-B8C1-2043A118C8B9}" srcOrd="2" destOrd="0" parTransId="{D6276342-A35E-492F-AF64-8D5A26359A41}" sibTransId="{768CC567-7CDD-402C-AAF2-A26EC6F19670}"/>
    <dgm:cxn modelId="{5DE56C03-2666-4AEC-9071-E0B5FDBB08D6}" srcId="{A8D1EB6D-475E-4D58-91F1-9931260F309F}" destId="{A93A8FE9-20FF-4857-BE81-5EC97DD4DE85}" srcOrd="5" destOrd="0" parTransId="{5A148A49-4BF0-4E12-87EC-CFF3EB82D43B}" sibTransId="{ECFA50FC-5732-45FB-AE45-6619DF9B07AD}"/>
    <dgm:cxn modelId="{0107375C-B82E-4A55-B2A0-BD3736A0D259}" type="presOf" srcId="{91C4C369-76FC-4143-9908-B1BFA6019AD2}" destId="{38F25615-ED93-402F-A461-95FA3C349111}" srcOrd="0" destOrd="0" presId="urn:microsoft.com/office/officeart/2005/8/layout/pyramid1"/>
    <dgm:cxn modelId="{E5A7F774-110A-4D8E-B07C-39A7D45CCEF2}" type="presOf" srcId="{374808DE-0761-4220-8255-1255C927DCCE}" destId="{58FBF720-40B3-4513-8BC5-9BA290AA8E18}" srcOrd="0" destOrd="0" presId="urn:microsoft.com/office/officeart/2005/8/layout/pyramid1"/>
    <dgm:cxn modelId="{F17A2C4C-6227-40F9-AC82-1593E2F3DCD5}" srcId="{A8D1EB6D-475E-4D58-91F1-9931260F309F}" destId="{91C4C369-76FC-4143-9908-B1BFA6019AD2}" srcOrd="6" destOrd="0" parTransId="{0E31AD27-A579-44A3-88F9-CD6093668D4E}" sibTransId="{6E253E68-E1CE-4FB6-A16B-62073FBE11B6}"/>
    <dgm:cxn modelId="{1558B5EA-5B28-4766-A681-53DEB46E2A35}" type="presOf" srcId="{3F296506-54EB-4F38-987E-CC7AA7051ACD}" destId="{BD08B483-D7A5-4742-BF59-0102CDAAB69B}" srcOrd="0" destOrd="0" presId="urn:microsoft.com/office/officeart/2005/8/layout/pyramid1"/>
    <dgm:cxn modelId="{DCDF5FAB-DA1D-4333-8617-67F7AEB031B2}" type="presOf" srcId="{F117FD19-DECB-49C0-A6E4-5DCCE328EA3A}" destId="{BC3B28D9-BE41-47B1-974B-C6E9EBF0BD56}" srcOrd="0" destOrd="0" presId="urn:microsoft.com/office/officeart/2005/8/layout/pyramid1"/>
    <dgm:cxn modelId="{6FEE669D-8CC1-45D3-A30B-20463F374419}" type="presOf" srcId="{8BC69510-930F-429E-B8C1-2043A118C8B9}" destId="{C7ECF674-87DC-45C2-8878-A118AD7D64C7}" srcOrd="0" destOrd="0" presId="urn:microsoft.com/office/officeart/2005/8/layout/pyramid1"/>
    <dgm:cxn modelId="{D0592268-4FF7-4474-B1F2-46A225D5A07B}" srcId="{A8D1EB6D-475E-4D58-91F1-9931260F309F}" destId="{F117FD19-DECB-49C0-A6E4-5DCCE328EA3A}" srcOrd="1" destOrd="0" parTransId="{33BFE419-390A-46FA-9114-CC0548020439}" sibTransId="{9BC0C00A-A4A4-43F1-938F-0974DB181156}"/>
    <dgm:cxn modelId="{9205C9C1-9A31-4428-96E0-83CA37CFBD83}" type="presOf" srcId="{A93A8FE9-20FF-4857-BE81-5EC97DD4DE85}" destId="{C32E21C2-16A9-4800-8711-A6069F9EC1E1}" srcOrd="1" destOrd="0" presId="urn:microsoft.com/office/officeart/2005/8/layout/pyramid1"/>
    <dgm:cxn modelId="{592C0737-7043-4C5B-A06D-C63FB02423B8}" srcId="{A8D1EB6D-475E-4D58-91F1-9931260F309F}" destId="{3A6317AA-E2BD-4268-AF42-57D0731D5CF0}" srcOrd="0" destOrd="0" parTransId="{1AA4EC79-182D-48C4-990E-93C6A23F397B}" sibTransId="{C8DB92C5-3D57-410C-9540-BFC1E5FF5F95}"/>
    <dgm:cxn modelId="{788E9EAD-C503-4687-8B73-A19B339313A2}" type="presOf" srcId="{3A6317AA-E2BD-4268-AF42-57D0731D5CF0}" destId="{39E1A264-4D04-4B3A-812C-BFFC6256E248}" srcOrd="1" destOrd="0" presId="urn:microsoft.com/office/officeart/2005/8/layout/pyramid1"/>
    <dgm:cxn modelId="{0EF0CE95-B847-46D2-B703-98B871DDA1AC}" type="presOf" srcId="{8BC69510-930F-429E-B8C1-2043A118C8B9}" destId="{1BDFF790-CF6E-49C7-8948-C973AC4A4938}" srcOrd="1" destOrd="0" presId="urn:microsoft.com/office/officeart/2005/8/layout/pyramid1"/>
    <dgm:cxn modelId="{7E2399A8-6278-4B82-97E5-A083793A3EC2}" type="presOf" srcId="{3A6317AA-E2BD-4268-AF42-57D0731D5CF0}" destId="{6BB48431-710B-46F6-8C9A-C33D2EA07939}" srcOrd="0" destOrd="0" presId="urn:microsoft.com/office/officeart/2005/8/layout/pyramid1"/>
    <dgm:cxn modelId="{FB19995B-E9F1-434F-820B-2862A3DDEA32}" type="presOf" srcId="{A8D1EB6D-475E-4D58-91F1-9931260F309F}" destId="{FFD771D2-C827-471F-A27B-20EE7680BB57}" srcOrd="0" destOrd="0" presId="urn:microsoft.com/office/officeart/2005/8/layout/pyramid1"/>
    <dgm:cxn modelId="{0A1597F1-0CD7-471B-A5DB-5EB00EE2B5FF}" type="presOf" srcId="{3F296506-54EB-4F38-987E-CC7AA7051ACD}" destId="{D8A60FD6-E81E-40C6-AC5B-0653B31E2E09}" srcOrd="1" destOrd="0" presId="urn:microsoft.com/office/officeart/2005/8/layout/pyramid1"/>
    <dgm:cxn modelId="{BD1629F5-69E9-46AB-BAEE-039F9EB63558}" srcId="{A8D1EB6D-475E-4D58-91F1-9931260F309F}" destId="{3F296506-54EB-4F38-987E-CC7AA7051ACD}" srcOrd="4" destOrd="0" parTransId="{29AFF004-2597-4D4E-A01A-7E874FF6CE3D}" sibTransId="{63445893-D68E-405D-AAB2-49B318BBD75B}"/>
    <dgm:cxn modelId="{C7B17C58-3648-4E70-A5F8-DC9F6F0529EF}" type="presOf" srcId="{F117FD19-DECB-49C0-A6E4-5DCCE328EA3A}" destId="{AABC97CB-E0E5-42A1-AB2A-20344664F6F9}" srcOrd="1" destOrd="0" presId="urn:microsoft.com/office/officeart/2005/8/layout/pyramid1"/>
    <dgm:cxn modelId="{0204872D-2551-476B-AAA2-3E2EF6F8E584}" type="presOf" srcId="{A93A8FE9-20FF-4857-BE81-5EC97DD4DE85}" destId="{FB6AC206-41E5-4D8F-B0FC-7F4353DEB422}" srcOrd="0" destOrd="0" presId="urn:microsoft.com/office/officeart/2005/8/layout/pyramid1"/>
    <dgm:cxn modelId="{4104918E-1D82-44B7-BB80-455C07BFAFDA}" type="presOf" srcId="{91C4C369-76FC-4143-9908-B1BFA6019AD2}" destId="{2C4805EA-92A6-4057-A177-952A3000AA7B}" srcOrd="1" destOrd="0" presId="urn:microsoft.com/office/officeart/2005/8/layout/pyramid1"/>
    <dgm:cxn modelId="{39321A58-1915-4C88-A817-FB56B7E60DD5}" type="presOf" srcId="{374808DE-0761-4220-8255-1255C927DCCE}" destId="{472E022D-91BD-46DA-A44E-3C92694D1ECC}" srcOrd="1" destOrd="0" presId="urn:microsoft.com/office/officeart/2005/8/layout/pyramid1"/>
    <dgm:cxn modelId="{9FF9721A-963A-4970-9794-979EFAA60AA1}" type="presParOf" srcId="{FFD771D2-C827-471F-A27B-20EE7680BB57}" destId="{9CE27E39-373B-496A-9372-44EC46266836}" srcOrd="0" destOrd="0" presId="urn:microsoft.com/office/officeart/2005/8/layout/pyramid1"/>
    <dgm:cxn modelId="{6E15682C-A9C4-4152-864B-FBFB4277EB4A}" type="presParOf" srcId="{9CE27E39-373B-496A-9372-44EC46266836}" destId="{6BB48431-710B-46F6-8C9A-C33D2EA07939}" srcOrd="0" destOrd="0" presId="urn:microsoft.com/office/officeart/2005/8/layout/pyramid1"/>
    <dgm:cxn modelId="{4C0A67ED-FDEF-4E87-8765-059FE45259A0}" type="presParOf" srcId="{9CE27E39-373B-496A-9372-44EC46266836}" destId="{39E1A264-4D04-4B3A-812C-BFFC6256E248}" srcOrd="1" destOrd="0" presId="urn:microsoft.com/office/officeart/2005/8/layout/pyramid1"/>
    <dgm:cxn modelId="{BEA6EEBA-E192-46DA-B3B8-18A47C51D7C7}" type="presParOf" srcId="{FFD771D2-C827-471F-A27B-20EE7680BB57}" destId="{489761FB-EAAF-428C-9D5F-A3DA0ECA179D}" srcOrd="1" destOrd="0" presId="urn:microsoft.com/office/officeart/2005/8/layout/pyramid1"/>
    <dgm:cxn modelId="{AAE33D5D-51A3-4B5D-9ABC-A239043E6B43}" type="presParOf" srcId="{489761FB-EAAF-428C-9D5F-A3DA0ECA179D}" destId="{BC3B28D9-BE41-47B1-974B-C6E9EBF0BD56}" srcOrd="0" destOrd="0" presId="urn:microsoft.com/office/officeart/2005/8/layout/pyramid1"/>
    <dgm:cxn modelId="{39DF936E-2109-4E32-9F6E-AD380AAB102D}" type="presParOf" srcId="{489761FB-EAAF-428C-9D5F-A3DA0ECA179D}" destId="{AABC97CB-E0E5-42A1-AB2A-20344664F6F9}" srcOrd="1" destOrd="0" presId="urn:microsoft.com/office/officeart/2005/8/layout/pyramid1"/>
    <dgm:cxn modelId="{2D7C4C03-3987-4705-A27D-309DB7197B7F}" type="presParOf" srcId="{FFD771D2-C827-471F-A27B-20EE7680BB57}" destId="{3DAD6CC7-35CF-42C0-97DE-CB59E7B4F6D3}" srcOrd="2" destOrd="0" presId="urn:microsoft.com/office/officeart/2005/8/layout/pyramid1"/>
    <dgm:cxn modelId="{932274E9-6E2F-4E5C-AE7A-A5732F65867F}" type="presParOf" srcId="{3DAD6CC7-35CF-42C0-97DE-CB59E7B4F6D3}" destId="{C7ECF674-87DC-45C2-8878-A118AD7D64C7}" srcOrd="0" destOrd="0" presId="urn:microsoft.com/office/officeart/2005/8/layout/pyramid1"/>
    <dgm:cxn modelId="{9D6911B9-5391-40F1-9932-037B973667BB}" type="presParOf" srcId="{3DAD6CC7-35CF-42C0-97DE-CB59E7B4F6D3}" destId="{1BDFF790-CF6E-49C7-8948-C973AC4A4938}" srcOrd="1" destOrd="0" presId="urn:microsoft.com/office/officeart/2005/8/layout/pyramid1"/>
    <dgm:cxn modelId="{FB0BD96B-C8A9-47BF-A99A-4606D1BF40D7}" type="presParOf" srcId="{FFD771D2-C827-471F-A27B-20EE7680BB57}" destId="{E3784507-F63F-430B-820F-8FAFEE0FA484}" srcOrd="3" destOrd="0" presId="urn:microsoft.com/office/officeart/2005/8/layout/pyramid1"/>
    <dgm:cxn modelId="{701CF32A-B837-49F4-A855-FE1A4EA49AE3}" type="presParOf" srcId="{E3784507-F63F-430B-820F-8FAFEE0FA484}" destId="{58FBF720-40B3-4513-8BC5-9BA290AA8E18}" srcOrd="0" destOrd="0" presId="urn:microsoft.com/office/officeart/2005/8/layout/pyramid1"/>
    <dgm:cxn modelId="{298C31D8-928D-49D7-BB77-F4F46001A2BB}" type="presParOf" srcId="{E3784507-F63F-430B-820F-8FAFEE0FA484}" destId="{472E022D-91BD-46DA-A44E-3C92694D1ECC}" srcOrd="1" destOrd="0" presId="urn:microsoft.com/office/officeart/2005/8/layout/pyramid1"/>
    <dgm:cxn modelId="{14B4534E-A588-4CAD-9AE9-32216362D08B}" type="presParOf" srcId="{FFD771D2-C827-471F-A27B-20EE7680BB57}" destId="{B5EAA2CB-A826-4DF8-8A34-9606D936FDE5}" srcOrd="4" destOrd="0" presId="urn:microsoft.com/office/officeart/2005/8/layout/pyramid1"/>
    <dgm:cxn modelId="{517FF551-83EA-4620-B69A-784DBD2E2364}" type="presParOf" srcId="{B5EAA2CB-A826-4DF8-8A34-9606D936FDE5}" destId="{BD08B483-D7A5-4742-BF59-0102CDAAB69B}" srcOrd="0" destOrd="0" presId="urn:microsoft.com/office/officeart/2005/8/layout/pyramid1"/>
    <dgm:cxn modelId="{C4450150-3501-4C13-AE47-A2178F306FFA}" type="presParOf" srcId="{B5EAA2CB-A826-4DF8-8A34-9606D936FDE5}" destId="{D8A60FD6-E81E-40C6-AC5B-0653B31E2E09}" srcOrd="1" destOrd="0" presId="urn:microsoft.com/office/officeart/2005/8/layout/pyramid1"/>
    <dgm:cxn modelId="{6E17B187-D106-4786-8A55-BCE68A2B6388}" type="presParOf" srcId="{FFD771D2-C827-471F-A27B-20EE7680BB57}" destId="{5D6547ED-B263-46DD-9B53-E39921712A78}" srcOrd="5" destOrd="0" presId="urn:microsoft.com/office/officeart/2005/8/layout/pyramid1"/>
    <dgm:cxn modelId="{3EF71D8C-5893-4FB6-83E5-C9B314FBC4B1}" type="presParOf" srcId="{5D6547ED-B263-46DD-9B53-E39921712A78}" destId="{FB6AC206-41E5-4D8F-B0FC-7F4353DEB422}" srcOrd="0" destOrd="0" presId="urn:microsoft.com/office/officeart/2005/8/layout/pyramid1"/>
    <dgm:cxn modelId="{6AD70244-5A7E-4705-9C2E-A02B858767DF}" type="presParOf" srcId="{5D6547ED-B263-46DD-9B53-E39921712A78}" destId="{C32E21C2-16A9-4800-8711-A6069F9EC1E1}" srcOrd="1" destOrd="0" presId="urn:microsoft.com/office/officeart/2005/8/layout/pyramid1"/>
    <dgm:cxn modelId="{46FA2C3A-7E07-43A2-8EC1-E030758DC683}" type="presParOf" srcId="{FFD771D2-C827-471F-A27B-20EE7680BB57}" destId="{A351BA54-C03B-45F4-84ED-DD7E14FB75CD}" srcOrd="6" destOrd="0" presId="urn:microsoft.com/office/officeart/2005/8/layout/pyramid1"/>
    <dgm:cxn modelId="{55C34865-6981-455E-A586-4BC681FDCFC9}" type="presParOf" srcId="{A351BA54-C03B-45F4-84ED-DD7E14FB75CD}" destId="{38F25615-ED93-402F-A461-95FA3C349111}" srcOrd="0" destOrd="0" presId="urn:microsoft.com/office/officeart/2005/8/layout/pyramid1"/>
    <dgm:cxn modelId="{85BBC58D-85A5-4CCB-A30D-6333BA36D4A4}" type="presParOf" srcId="{A351BA54-C03B-45F4-84ED-DD7E14FB75CD}" destId="{2C4805EA-92A6-4057-A177-952A3000AA7B}" srcOrd="1" destOrd="0" presId="urn:microsoft.com/office/officeart/2005/8/layout/pyramid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07BB9-D9EF-4A74-8566-18F8EAD40697}">
      <dsp:nvSpPr>
        <dsp:cNvPr id="0" name=""/>
        <dsp:cNvSpPr/>
      </dsp:nvSpPr>
      <dsp:spPr>
        <a:xfrm>
          <a:off x="4112" y="636967"/>
          <a:ext cx="1274729" cy="76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chemeClr val="tx1"/>
              </a:solidFill>
            </a:rPr>
            <a:t>Carácter</a:t>
          </a:r>
          <a:endParaRPr lang="es-ES" sz="2400" kern="1200" dirty="0">
            <a:solidFill>
              <a:schemeClr val="tx1"/>
            </a:solidFill>
          </a:endParaRPr>
        </a:p>
      </dsp:txBody>
      <dsp:txXfrm>
        <a:off x="26513" y="659368"/>
        <a:ext cx="1229927" cy="720035"/>
      </dsp:txXfrm>
    </dsp:sp>
    <dsp:sp modelId="{CC6A509F-4CEA-4D15-9CE2-238008D7870A}">
      <dsp:nvSpPr>
        <dsp:cNvPr id="0" name=""/>
        <dsp:cNvSpPr/>
      </dsp:nvSpPr>
      <dsp:spPr>
        <a:xfrm>
          <a:off x="1406314" y="861320"/>
          <a:ext cx="270242" cy="31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1406314" y="924546"/>
        <a:ext cx="189169" cy="189680"/>
      </dsp:txXfrm>
    </dsp:sp>
    <dsp:sp modelId="{FA5D8AB0-016E-4666-907A-F9F4A2CBFD43}">
      <dsp:nvSpPr>
        <dsp:cNvPr id="0" name=""/>
        <dsp:cNvSpPr/>
      </dsp:nvSpPr>
      <dsp:spPr>
        <a:xfrm>
          <a:off x="1788733" y="636967"/>
          <a:ext cx="1274729" cy="76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chemeClr val="tx1"/>
              </a:solidFill>
            </a:rPr>
            <a:t>Hábitos </a:t>
          </a:r>
          <a:endParaRPr lang="es-ES" sz="2400" kern="1200" dirty="0">
            <a:solidFill>
              <a:schemeClr val="tx1"/>
            </a:solidFill>
          </a:endParaRPr>
        </a:p>
      </dsp:txBody>
      <dsp:txXfrm>
        <a:off x="1811134" y="659368"/>
        <a:ext cx="1229927" cy="720035"/>
      </dsp:txXfrm>
    </dsp:sp>
    <dsp:sp modelId="{BB830448-A303-40CB-AF35-7834810F8D1C}">
      <dsp:nvSpPr>
        <dsp:cNvPr id="0" name=""/>
        <dsp:cNvSpPr/>
      </dsp:nvSpPr>
      <dsp:spPr>
        <a:xfrm>
          <a:off x="3190936" y="861320"/>
          <a:ext cx="270242" cy="31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3190936" y="924546"/>
        <a:ext cx="189169" cy="189680"/>
      </dsp:txXfrm>
    </dsp:sp>
    <dsp:sp modelId="{9C3BA5EF-B5A2-43D1-A74C-A9BE0AEC1880}">
      <dsp:nvSpPr>
        <dsp:cNvPr id="0" name=""/>
        <dsp:cNvSpPr/>
      </dsp:nvSpPr>
      <dsp:spPr>
        <a:xfrm>
          <a:off x="3573355" y="636967"/>
          <a:ext cx="1274729" cy="76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chemeClr val="tx1"/>
              </a:solidFill>
            </a:rPr>
            <a:t>Valores</a:t>
          </a:r>
          <a:endParaRPr lang="es-ES" sz="2400" kern="1200" dirty="0">
            <a:solidFill>
              <a:schemeClr val="tx1"/>
            </a:solidFill>
          </a:endParaRPr>
        </a:p>
      </dsp:txBody>
      <dsp:txXfrm>
        <a:off x="3595756" y="659368"/>
        <a:ext cx="1229927" cy="720035"/>
      </dsp:txXfrm>
    </dsp:sp>
    <dsp:sp modelId="{62BDB9A6-BD8E-429B-BFE6-43A891E04726}">
      <dsp:nvSpPr>
        <dsp:cNvPr id="0" name=""/>
        <dsp:cNvSpPr/>
      </dsp:nvSpPr>
      <dsp:spPr>
        <a:xfrm>
          <a:off x="4975557" y="861320"/>
          <a:ext cx="270242" cy="31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4975557" y="924546"/>
        <a:ext cx="189169" cy="189680"/>
      </dsp:txXfrm>
    </dsp:sp>
    <dsp:sp modelId="{C21644C3-6022-4397-B24F-5BDE69486FE7}">
      <dsp:nvSpPr>
        <dsp:cNvPr id="0" name=""/>
        <dsp:cNvSpPr/>
      </dsp:nvSpPr>
      <dsp:spPr>
        <a:xfrm>
          <a:off x="5357976" y="636967"/>
          <a:ext cx="1274729" cy="76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chemeClr val="tx1"/>
              </a:solidFill>
            </a:rPr>
            <a:t>Metas</a:t>
          </a:r>
          <a:endParaRPr lang="es-ES" sz="2400" kern="1200" dirty="0">
            <a:solidFill>
              <a:schemeClr val="tx1"/>
            </a:solidFill>
          </a:endParaRPr>
        </a:p>
      </dsp:txBody>
      <dsp:txXfrm>
        <a:off x="5380377" y="659368"/>
        <a:ext cx="1229927" cy="720035"/>
      </dsp:txXfrm>
    </dsp:sp>
    <dsp:sp modelId="{43802622-3177-4D60-A3B6-74B77C360015}">
      <dsp:nvSpPr>
        <dsp:cNvPr id="0" name=""/>
        <dsp:cNvSpPr/>
      </dsp:nvSpPr>
      <dsp:spPr>
        <a:xfrm>
          <a:off x="6760179" y="861320"/>
          <a:ext cx="270242" cy="31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6760179" y="924546"/>
        <a:ext cx="189169" cy="189680"/>
      </dsp:txXfrm>
    </dsp:sp>
    <dsp:sp modelId="{F96E7597-AC1D-49B7-A613-1C8F78539AE6}">
      <dsp:nvSpPr>
        <dsp:cNvPr id="0" name=""/>
        <dsp:cNvSpPr/>
      </dsp:nvSpPr>
      <dsp:spPr>
        <a:xfrm>
          <a:off x="7142598" y="636967"/>
          <a:ext cx="1274729" cy="76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chemeClr val="tx1"/>
              </a:solidFill>
            </a:rPr>
            <a:t>Fin</a:t>
          </a:r>
          <a:endParaRPr lang="es-ES" sz="2400" kern="1200" dirty="0">
            <a:solidFill>
              <a:schemeClr val="tx1"/>
            </a:solidFill>
          </a:endParaRPr>
        </a:p>
      </dsp:txBody>
      <dsp:txXfrm>
        <a:off x="7164999" y="659368"/>
        <a:ext cx="1229927" cy="720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48431-710B-46F6-8C9A-C33D2EA07939}">
      <dsp:nvSpPr>
        <dsp:cNvPr id="0" name=""/>
        <dsp:cNvSpPr/>
      </dsp:nvSpPr>
      <dsp:spPr>
        <a:xfrm>
          <a:off x="2092033" y="0"/>
          <a:ext cx="773089" cy="794507"/>
        </a:xfrm>
        <a:prstGeom prst="trapezoid">
          <a:avLst>
            <a:gd name="adj" fmla="val 45801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i="1" kern="1200" dirty="0" smtClean="0">
              <a:solidFill>
                <a:schemeClr val="tx1"/>
              </a:solidFill>
            </a:rPr>
            <a:t>Valores religiosos</a:t>
          </a:r>
          <a:endParaRPr lang="es-AR" sz="1400" b="1" i="1" kern="1200" dirty="0">
            <a:solidFill>
              <a:schemeClr val="tx1"/>
            </a:solidFill>
          </a:endParaRPr>
        </a:p>
      </dsp:txBody>
      <dsp:txXfrm>
        <a:off x="2092033" y="0"/>
        <a:ext cx="773089" cy="794507"/>
      </dsp:txXfrm>
    </dsp:sp>
    <dsp:sp modelId="{BC3B28D9-BE41-47B1-974B-C6E9EBF0BD56}">
      <dsp:nvSpPr>
        <dsp:cNvPr id="0" name=""/>
        <dsp:cNvSpPr/>
      </dsp:nvSpPr>
      <dsp:spPr>
        <a:xfrm>
          <a:off x="1770413" y="794507"/>
          <a:ext cx="1416330" cy="794507"/>
        </a:xfrm>
        <a:prstGeom prst="trapezoid">
          <a:avLst>
            <a:gd name="adj" fmla="val 44566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i="1" kern="1200" dirty="0" smtClean="0">
              <a:solidFill>
                <a:schemeClr val="tx1"/>
              </a:solidFill>
            </a:rPr>
            <a:t>Valores  morales</a:t>
          </a:r>
          <a:endParaRPr lang="es-AR" sz="2000" kern="1200" dirty="0">
            <a:solidFill>
              <a:schemeClr val="tx1"/>
            </a:solidFill>
          </a:endParaRPr>
        </a:p>
      </dsp:txBody>
      <dsp:txXfrm>
        <a:off x="2018271" y="794507"/>
        <a:ext cx="920614" cy="794507"/>
      </dsp:txXfrm>
    </dsp:sp>
    <dsp:sp modelId="{C7ECF674-87DC-45C2-8878-A118AD7D64C7}">
      <dsp:nvSpPr>
        <dsp:cNvPr id="0" name=""/>
        <dsp:cNvSpPr/>
      </dsp:nvSpPr>
      <dsp:spPr>
        <a:xfrm>
          <a:off x="1412092" y="1589015"/>
          <a:ext cx="2132972" cy="794507"/>
        </a:xfrm>
        <a:prstGeom prst="trapezoid">
          <a:avLst>
            <a:gd name="adj" fmla="val 44566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i="1" kern="1200" dirty="0" smtClean="0">
              <a:solidFill>
                <a:schemeClr val="tx1"/>
              </a:solidFill>
            </a:rPr>
            <a:t>Valores  estéticos</a:t>
          </a:r>
          <a:endParaRPr lang="es-AR" sz="2000" b="1" kern="1200" dirty="0">
            <a:solidFill>
              <a:schemeClr val="tx1"/>
            </a:solidFill>
          </a:endParaRPr>
        </a:p>
      </dsp:txBody>
      <dsp:txXfrm>
        <a:off x="1785362" y="1589015"/>
        <a:ext cx="1386432" cy="794507"/>
      </dsp:txXfrm>
    </dsp:sp>
    <dsp:sp modelId="{58FBF720-40B3-4513-8BC5-9BA290AA8E18}">
      <dsp:nvSpPr>
        <dsp:cNvPr id="0" name=""/>
        <dsp:cNvSpPr/>
      </dsp:nvSpPr>
      <dsp:spPr>
        <a:xfrm>
          <a:off x="1062247" y="2383524"/>
          <a:ext cx="2832661" cy="794507"/>
        </a:xfrm>
        <a:prstGeom prst="trapezoid">
          <a:avLst>
            <a:gd name="adj" fmla="val 445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i="1" kern="1200" dirty="0" smtClean="0">
              <a:solidFill>
                <a:schemeClr val="tx1"/>
              </a:solidFill>
            </a:rPr>
            <a:t>Valores  intelectuales</a:t>
          </a:r>
          <a:endParaRPr lang="es-AR" sz="2000" b="1" kern="1200" dirty="0">
            <a:solidFill>
              <a:schemeClr val="tx1"/>
            </a:solidFill>
          </a:endParaRPr>
        </a:p>
      </dsp:txBody>
      <dsp:txXfrm>
        <a:off x="1557963" y="2383524"/>
        <a:ext cx="1841229" cy="794507"/>
      </dsp:txXfrm>
    </dsp:sp>
    <dsp:sp modelId="{BD08B483-D7A5-4742-BF59-0102CDAAB69B}">
      <dsp:nvSpPr>
        <dsp:cNvPr id="0" name=""/>
        <dsp:cNvSpPr/>
      </dsp:nvSpPr>
      <dsp:spPr>
        <a:xfrm>
          <a:off x="708165" y="3178031"/>
          <a:ext cx="3540826" cy="794507"/>
        </a:xfrm>
        <a:prstGeom prst="trapezoid">
          <a:avLst>
            <a:gd name="adj" fmla="val 44566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i="1" kern="1200" dirty="0" smtClean="0">
              <a:solidFill>
                <a:schemeClr val="tx1"/>
              </a:solidFill>
            </a:rPr>
            <a:t>Valores  vitales</a:t>
          </a:r>
          <a:endParaRPr lang="es-AR" sz="2000" b="1" kern="1200" dirty="0">
            <a:solidFill>
              <a:schemeClr val="tx1"/>
            </a:solidFill>
          </a:endParaRPr>
        </a:p>
      </dsp:txBody>
      <dsp:txXfrm>
        <a:off x="1327809" y="3178031"/>
        <a:ext cx="2301537" cy="794507"/>
      </dsp:txXfrm>
    </dsp:sp>
    <dsp:sp modelId="{FB6AC206-41E5-4D8F-B0FC-7F4353DEB422}">
      <dsp:nvSpPr>
        <dsp:cNvPr id="0" name=""/>
        <dsp:cNvSpPr/>
      </dsp:nvSpPr>
      <dsp:spPr>
        <a:xfrm>
          <a:off x="329608" y="3972540"/>
          <a:ext cx="4248991" cy="794507"/>
        </a:xfrm>
        <a:prstGeom prst="trapezoid">
          <a:avLst>
            <a:gd name="adj" fmla="val 44566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i="1" kern="1200" dirty="0" smtClean="0">
              <a:solidFill>
                <a:schemeClr val="tx1"/>
              </a:solidFill>
            </a:rPr>
            <a:t>Valores  útiles</a:t>
          </a:r>
          <a:endParaRPr lang="es-AR" sz="2000" b="1" kern="1200" dirty="0">
            <a:solidFill>
              <a:schemeClr val="tx1"/>
            </a:solidFill>
          </a:endParaRPr>
        </a:p>
      </dsp:txBody>
      <dsp:txXfrm>
        <a:off x="1073182" y="3972540"/>
        <a:ext cx="2761844" cy="794507"/>
      </dsp:txXfrm>
    </dsp:sp>
    <dsp:sp modelId="{38F25615-ED93-402F-A461-95FA3C349111}">
      <dsp:nvSpPr>
        <dsp:cNvPr id="0" name=""/>
        <dsp:cNvSpPr/>
      </dsp:nvSpPr>
      <dsp:spPr>
        <a:xfrm>
          <a:off x="0" y="4767048"/>
          <a:ext cx="4957157" cy="794507"/>
        </a:xfrm>
        <a:prstGeom prst="trapezoid">
          <a:avLst>
            <a:gd name="adj" fmla="val 445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1" i="1" kern="1200" dirty="0" smtClean="0"/>
            <a:t>Valores sensibles</a:t>
          </a:r>
          <a:endParaRPr lang="es-AR" sz="2000" b="1" i="1" kern="1200" dirty="0"/>
        </a:p>
      </dsp:txBody>
      <dsp:txXfrm>
        <a:off x="867502" y="4767048"/>
        <a:ext cx="3222152" cy="794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85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271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047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6948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734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2801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9813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8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63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9010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216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4603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102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6290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09419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8900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3415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30624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4732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94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160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391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5070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847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52168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12350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627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85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2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3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669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985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791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386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256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D7536B-D840-4CE2-90E5-ADF5EE8CD766}" type="datetimeFigureOut">
              <a:rPr lang="es-AR" smtClean="0"/>
              <a:t>1/7/2021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07431-631B-4FC2-999F-837D0EC69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149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1952640" y="228600"/>
            <a:ext cx="8714880" cy="9140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40">
            <a:solidFill>
              <a:srgbClr val="A424A4"/>
            </a:solidFill>
            <a:round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AR" sz="3600" b="0" strike="noStrike" spc="-1" dirty="0">
                <a:latin typeface="Century Gothic"/>
              </a:rPr>
              <a:t>   ¿Qué es la ética? (</a:t>
            </a:r>
            <a:r>
              <a:rPr lang="es-AR" sz="3200" b="0" strike="noStrike" spc="-1" dirty="0">
                <a:latin typeface="Century Gothic"/>
              </a:rPr>
              <a:t>A. Cortina</a:t>
            </a:r>
            <a:r>
              <a:rPr lang="es-AR" sz="3600" b="0" strike="noStrike" spc="-1" dirty="0">
                <a:latin typeface="Century Gothic"/>
              </a:rPr>
              <a:t>)</a:t>
            </a:r>
          </a:p>
        </p:txBody>
      </p:sp>
      <p:sp>
        <p:nvSpPr>
          <p:cNvPr id="363" name="CustomShape 2"/>
          <p:cNvSpPr/>
          <p:nvPr/>
        </p:nvSpPr>
        <p:spPr>
          <a:xfrm>
            <a:off x="350520" y="1142640"/>
            <a:ext cx="11231880" cy="396886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s-AR" sz="3600" b="0" strike="noStrike" spc="-1" dirty="0">
                <a:latin typeface="Times New Roman"/>
              </a:rPr>
              <a:t>Es un tipo de </a:t>
            </a:r>
            <a:r>
              <a:rPr lang="es-AR" sz="3600" b="1" i="1" strike="noStrike" spc="-1" dirty="0">
                <a:latin typeface="Times New Roman"/>
              </a:rPr>
              <a:t>saber práctico</a:t>
            </a:r>
            <a:r>
              <a:rPr lang="es-AR" sz="3600" b="0" strike="noStrike" spc="-1" dirty="0">
                <a:latin typeface="Times New Roman"/>
              </a:rPr>
              <a:t>, preocupado por averiguar cuál debe ser el </a:t>
            </a:r>
            <a:r>
              <a:rPr lang="es-AR" sz="3600" b="1" i="1" strike="noStrike" spc="-1" dirty="0">
                <a:latin typeface="Times New Roman"/>
              </a:rPr>
              <a:t>fin </a:t>
            </a:r>
            <a:r>
              <a:rPr lang="es-AR" sz="3600" b="0" strike="noStrike" spc="-1" dirty="0">
                <a:latin typeface="Times New Roman"/>
              </a:rPr>
              <a:t>de nuestra acción, para que podamos decidir qué</a:t>
            </a:r>
            <a:r>
              <a:rPr lang="es-AR" sz="3600" b="0" i="1" strike="noStrike" spc="-1" dirty="0">
                <a:latin typeface="Times New Roman"/>
              </a:rPr>
              <a:t> </a:t>
            </a:r>
            <a:r>
              <a:rPr lang="es-AR" sz="3600" b="1" i="1" strike="noStrike" spc="-1" dirty="0">
                <a:latin typeface="Times New Roman"/>
              </a:rPr>
              <a:t>hábitos</a:t>
            </a:r>
            <a:r>
              <a:rPr lang="es-AR" sz="3600" b="0" i="1" strike="noStrike" spc="-1" dirty="0">
                <a:latin typeface="Times New Roman"/>
              </a:rPr>
              <a:t> </a:t>
            </a:r>
            <a:r>
              <a:rPr lang="es-AR" sz="3600" b="0" strike="noStrike" spc="-1" dirty="0">
                <a:latin typeface="Times New Roman"/>
              </a:rPr>
              <a:t>hemos de asumir, cómo ordenar </a:t>
            </a:r>
            <a:r>
              <a:rPr lang="es-AR" sz="3600" b="1" i="1" strike="noStrike" spc="-1" dirty="0">
                <a:latin typeface="Times New Roman"/>
              </a:rPr>
              <a:t>las metas intermedias</a:t>
            </a:r>
            <a:r>
              <a:rPr lang="es-AR" sz="3600" b="0" strike="noStrike" spc="-1" dirty="0">
                <a:latin typeface="Times New Roman"/>
              </a:rPr>
              <a:t>, cuáles son los </a:t>
            </a:r>
            <a:r>
              <a:rPr lang="es-AR" sz="3600" b="1" i="1" strike="noStrike" spc="-1" dirty="0">
                <a:latin typeface="Times New Roman"/>
              </a:rPr>
              <a:t>valores</a:t>
            </a:r>
            <a:r>
              <a:rPr lang="es-AR" sz="3600" b="0" i="1" strike="noStrike" spc="-1" dirty="0">
                <a:latin typeface="Times New Roman"/>
              </a:rPr>
              <a:t> </a:t>
            </a:r>
            <a:r>
              <a:rPr lang="es-AR" sz="3600" b="0" strike="noStrike" spc="-1" dirty="0">
                <a:latin typeface="Times New Roman"/>
              </a:rPr>
              <a:t>por los que debemos orientarnos, qué modo de ser o </a:t>
            </a:r>
            <a:r>
              <a:rPr lang="es-AR" sz="3600" b="1" i="1" strike="noStrike" spc="-1" dirty="0">
                <a:latin typeface="Times New Roman"/>
              </a:rPr>
              <a:t>carácter</a:t>
            </a:r>
            <a:r>
              <a:rPr lang="es-AR" sz="3600" b="0" i="1" strike="noStrike" spc="-1" dirty="0">
                <a:latin typeface="Times New Roman"/>
              </a:rPr>
              <a:t> </a:t>
            </a:r>
            <a:r>
              <a:rPr lang="es-AR" sz="3600" b="0" strike="noStrike" spc="-1" dirty="0">
                <a:latin typeface="Times New Roman"/>
              </a:rPr>
              <a:t>hemos de incorporar</a:t>
            </a:r>
            <a:r>
              <a:rPr lang="es-AR" sz="3600" b="0" i="1" strike="noStrike" spc="-1" dirty="0">
                <a:latin typeface="Times New Roman"/>
              </a:rPr>
              <a:t> </a:t>
            </a:r>
            <a:r>
              <a:rPr lang="es-AR" sz="3600" b="0" strike="noStrike" spc="-1" dirty="0">
                <a:latin typeface="Times New Roman"/>
              </a:rPr>
              <a:t>con el objeto de  tomar </a:t>
            </a:r>
            <a:r>
              <a:rPr lang="es-AR" sz="3600" b="1" i="1" strike="noStrike" spc="-1" dirty="0">
                <a:latin typeface="Times New Roman"/>
              </a:rPr>
              <a:t>decisiones prudentes y justas.</a:t>
            </a:r>
            <a:endParaRPr lang="es-AR" sz="3600" b="0" strike="noStrike" spc="-1" dirty="0">
              <a:latin typeface="Arial"/>
            </a:endParaRPr>
          </a:p>
        </p:txBody>
      </p:sp>
      <p:graphicFrame>
        <p:nvGraphicFramePr>
          <p:cNvPr id="2" name="Diagrama 1"/>
          <p:cNvGraphicFramePr/>
          <p:nvPr>
            <p:extLst/>
          </p:nvPr>
        </p:nvGraphicFramePr>
        <p:xfrm>
          <a:off x="1952640" y="4983480"/>
          <a:ext cx="8421440" cy="2038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66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5127" y="365760"/>
            <a:ext cx="9827048" cy="98705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s-AR" dirty="0" smtClean="0"/>
              <a:t>Valor relativo y valor absoluto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45127" y="2011679"/>
            <a:ext cx="10515600" cy="3108961"/>
          </a:xfrm>
          <a:solidFill>
            <a:schemeClr val="bg1"/>
          </a:solidFill>
        </p:spPr>
        <p:txBody>
          <a:bodyPr/>
          <a:lstStyle/>
          <a:p>
            <a:r>
              <a:rPr lang="es-AR" dirty="0" smtClean="0"/>
              <a:t>Las cosas que tienen un valor relativo, pueden ser intercambiadas y se les puede fijar un precio.</a:t>
            </a:r>
          </a:p>
          <a:p>
            <a:r>
              <a:rPr lang="es-AR" dirty="0" smtClean="0"/>
              <a:t>El único tipo de ser que no es valioso para otra cosa sino en sí mismo es el hombre, tiene un valor absoluto y no relativo. No es legítimo instrumentalizarlo, no tiene precio ni medida de intercambio, sino dignidad.  Lo digno es lo que merece respeto y ayuda.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794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96012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s-AR" dirty="0" smtClean="0"/>
              <a:t>Identificación de sentimientos morales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1.¿Qué sentimiento te genera que alguien utilice una “palanca” para acceder a un bien o servicio público para el cual otros están esperando el turno que les corresponde? Porqué?</a:t>
            </a:r>
          </a:p>
          <a:p>
            <a:pPr marL="0" indent="0">
              <a:buNone/>
            </a:pPr>
            <a:r>
              <a:rPr lang="es-AR" dirty="0" smtClean="0"/>
              <a:t>2. ¿Qué sentimiento te genera que vos mismo  utilices una “palanca” para acceder a un bien o servicio público que </a:t>
            </a:r>
            <a:r>
              <a:rPr lang="es-AR" dirty="0" err="1" smtClean="0"/>
              <a:t>necesitás</a:t>
            </a:r>
            <a:r>
              <a:rPr lang="es-AR" dirty="0" smtClean="0"/>
              <a:t> “urgentemente”? Porqué?</a:t>
            </a:r>
          </a:p>
          <a:p>
            <a:pPr marL="0" indent="0">
              <a:buNone/>
            </a:pPr>
            <a:r>
              <a:rPr lang="es-AR" dirty="0" smtClean="0"/>
              <a:t>3. ¿Qué sentimiento te genera que alguien te acuse de inmoral por usar una e “palanca” para acceder a un bien o servicio público ? Porqué?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82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0580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s-AR" dirty="0" smtClean="0"/>
              <a:t>Sentimientos morales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173684"/>
              </p:ext>
            </p:extLst>
          </p:nvPr>
        </p:nvGraphicFramePr>
        <p:xfrm>
          <a:off x="844550" y="1428748"/>
          <a:ext cx="10515600" cy="415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40177754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9806636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00194204"/>
                    </a:ext>
                  </a:extLst>
                </a:gridCol>
              </a:tblGrid>
              <a:tr h="614365">
                <a:tc>
                  <a:txBody>
                    <a:bodyPr/>
                    <a:lstStyle/>
                    <a:p>
                      <a:r>
                        <a:rPr lang="es-AR" dirty="0" smtClean="0"/>
                        <a:t>Punto de vista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Sentimiento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Ocasión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424909"/>
                  </a:ext>
                </a:extLst>
              </a:tr>
              <a:tr h="1178719">
                <a:tc>
                  <a:txBody>
                    <a:bodyPr/>
                    <a:lstStyle/>
                    <a:p>
                      <a:r>
                        <a:rPr lang="es-AR" dirty="0" smtClean="0"/>
                        <a:t>Sujeto pasivo- Victima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Resentimiento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Cuando he sido víctima de un acto injusto como resultado de un acto voluntario de alguien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020366"/>
                  </a:ext>
                </a:extLst>
              </a:tr>
              <a:tr h="1178719">
                <a:tc>
                  <a:txBody>
                    <a:bodyPr/>
                    <a:lstStyle/>
                    <a:p>
                      <a:r>
                        <a:rPr lang="es-AR" dirty="0" smtClean="0"/>
                        <a:t>Sujeto activo- Victimario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Culpa - Vergüenza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Cuando he sido el responsable de cometer una injusticia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03588"/>
                  </a:ext>
                </a:extLst>
              </a:tr>
              <a:tr h="1178719">
                <a:tc>
                  <a:txBody>
                    <a:bodyPr/>
                    <a:lstStyle/>
                    <a:p>
                      <a:r>
                        <a:rPr lang="es-AR" dirty="0" smtClean="0"/>
                        <a:t>Observador- Tercero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Indignación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Cuando observo que alguien ha sido victima de un acto injusto (base en la solidaridad humana)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50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62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701040"/>
            <a:ext cx="10515600" cy="88392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es-ES" sz="2800" b="1" dirty="0"/>
              <a:t>Los mecanismos de la desvinculación </a:t>
            </a:r>
            <a:r>
              <a:rPr lang="es-ES" sz="2800" b="1" dirty="0" smtClean="0"/>
              <a:t>moral  (Albert Bandura)</a:t>
            </a:r>
            <a:r>
              <a:rPr lang="es-ES" sz="2800" dirty="0"/>
              <a:t/>
            </a:r>
            <a:br>
              <a:rPr lang="es-ES" sz="2800" dirty="0"/>
            </a:br>
            <a:endParaRPr lang="en-U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5126" y="1828800"/>
            <a:ext cx="10874433" cy="4351337"/>
          </a:xfrm>
        </p:spPr>
        <p:txBody>
          <a:bodyPr>
            <a:normAutofit/>
          </a:bodyPr>
          <a:lstStyle/>
          <a:p>
            <a:r>
              <a:rPr lang="es-ES" b="1" dirty="0"/>
              <a:t>Justificación </a:t>
            </a:r>
            <a:r>
              <a:rPr lang="es-ES" b="1" dirty="0" smtClean="0"/>
              <a:t>moral</a:t>
            </a:r>
            <a:r>
              <a:rPr lang="es-ES" dirty="0" smtClean="0"/>
              <a:t>: “lo </a:t>
            </a:r>
            <a:r>
              <a:rPr lang="es-ES" dirty="0"/>
              <a:t>hago por tu bien”.</a:t>
            </a:r>
          </a:p>
          <a:p>
            <a:r>
              <a:rPr lang="es-ES" b="1" dirty="0"/>
              <a:t>Lenguaje de eufemismos</a:t>
            </a:r>
            <a:r>
              <a:rPr lang="es-ES" dirty="0"/>
              <a:t>. </a:t>
            </a:r>
            <a:r>
              <a:rPr lang="es-ES" dirty="0" smtClean="0"/>
              <a:t>“</a:t>
            </a:r>
            <a:r>
              <a:rPr lang="es-ES" dirty="0"/>
              <a:t>dejar ir</a:t>
            </a:r>
            <a:r>
              <a:rPr lang="es-ES" dirty="0" smtClean="0"/>
              <a:t>”, </a:t>
            </a:r>
            <a:r>
              <a:rPr lang="es-ES" dirty="0"/>
              <a:t>“</a:t>
            </a:r>
            <a:r>
              <a:rPr lang="es-ES" dirty="0" smtClean="0"/>
              <a:t>daños colaterales” .</a:t>
            </a:r>
            <a:endParaRPr lang="es-ES" dirty="0"/>
          </a:p>
          <a:p>
            <a:r>
              <a:rPr lang="es-ES" b="1" dirty="0"/>
              <a:t>Desplazamiento</a:t>
            </a:r>
            <a:r>
              <a:rPr lang="es-ES" dirty="0"/>
              <a:t>. </a:t>
            </a:r>
            <a:r>
              <a:rPr lang="es-ES" dirty="0" smtClean="0"/>
              <a:t>Obediencia debida</a:t>
            </a:r>
          </a:p>
          <a:p>
            <a:r>
              <a:rPr lang="es-ES" b="1" dirty="0" smtClean="0"/>
              <a:t>Difusión</a:t>
            </a:r>
            <a:r>
              <a:rPr lang="es-ES" dirty="0"/>
              <a:t>. </a:t>
            </a:r>
            <a:r>
              <a:rPr lang="es-ES" dirty="0" smtClean="0"/>
              <a:t>Culpa de nadie. “Si todos </a:t>
            </a:r>
            <a:r>
              <a:rPr lang="es-ES" dirty="0"/>
              <a:t>lo hacen, ¿por qué no voy a hacerlo yo?”</a:t>
            </a:r>
          </a:p>
          <a:p>
            <a:r>
              <a:rPr lang="es-ES" b="1" dirty="0"/>
              <a:t>Comparación arbitraria</a:t>
            </a:r>
            <a:r>
              <a:rPr lang="es-ES" dirty="0"/>
              <a:t>. </a:t>
            </a:r>
            <a:r>
              <a:rPr lang="es-ES" dirty="0" smtClean="0"/>
              <a:t>entre </a:t>
            </a:r>
            <a:r>
              <a:rPr lang="es-ES" dirty="0"/>
              <a:t>los peores actos </a:t>
            </a:r>
            <a:r>
              <a:rPr lang="es-ES" dirty="0" smtClean="0"/>
              <a:t>posibles</a:t>
            </a:r>
            <a:endParaRPr lang="es-ES" dirty="0"/>
          </a:p>
          <a:p>
            <a:r>
              <a:rPr lang="es-ES" b="1" dirty="0" smtClean="0"/>
              <a:t>Deshumanización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b="1" dirty="0"/>
              <a:t>Atribución de la responsabilidad a la víctima</a:t>
            </a:r>
            <a:r>
              <a:rPr lang="es-E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8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046578" y="950013"/>
            <a:ext cx="1890000" cy="2430000"/>
            <a:chOff x="696770" y="123684"/>
            <a:chExt cx="2520000" cy="3240000"/>
          </a:xfrm>
          <a:solidFill>
            <a:schemeClr val="bg1"/>
          </a:solidFill>
        </p:grpSpPr>
        <p:sp>
          <p:nvSpPr>
            <p:cNvPr id="2" name="CuadroTexto 1"/>
            <p:cNvSpPr txBox="1"/>
            <p:nvPr/>
          </p:nvSpPr>
          <p:spPr>
            <a:xfrm>
              <a:off x="696770" y="123684"/>
              <a:ext cx="2520000" cy="324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s-CO" sz="1350" dirty="0">
                  <a:latin typeface="Berlin Sans FB Demi" panose="020E0802020502020306" pitchFamily="34" charset="0"/>
                </a:rPr>
                <a:t>La regla de oro:</a:t>
              </a:r>
            </a:p>
            <a:p>
              <a:pPr algn="ctr"/>
              <a:r>
                <a:rPr lang="es-CO" sz="1350" dirty="0">
                  <a:latin typeface="Berlin Sans FB" panose="020E0602020502020306" pitchFamily="34" charset="0"/>
                </a:rPr>
                <a:t>¿Le gustaría que le hicieran lo mismo?</a:t>
              </a:r>
            </a:p>
          </p:txBody>
        </p:sp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60" y="1066801"/>
              <a:ext cx="2024419" cy="2024419"/>
            </a:xfrm>
            <a:prstGeom prst="rect">
              <a:avLst/>
            </a:prstGeom>
            <a:grpFill/>
          </p:spPr>
        </p:pic>
      </p:grpSp>
      <p:grpSp>
        <p:nvGrpSpPr>
          <p:cNvPr id="4" name="Grupo 3"/>
          <p:cNvGrpSpPr/>
          <p:nvPr/>
        </p:nvGrpSpPr>
        <p:grpSpPr>
          <a:xfrm>
            <a:off x="4144685" y="950013"/>
            <a:ext cx="1890000" cy="2430000"/>
            <a:chOff x="3494247" y="123684"/>
            <a:chExt cx="2520000" cy="3240000"/>
          </a:xfrm>
          <a:solidFill>
            <a:schemeClr val="bg1"/>
          </a:solidFill>
        </p:grpSpPr>
        <p:sp>
          <p:nvSpPr>
            <p:cNvPr id="14" name="CuadroTexto 13"/>
            <p:cNvSpPr txBox="1"/>
            <p:nvPr/>
          </p:nvSpPr>
          <p:spPr>
            <a:xfrm>
              <a:off x="3494247" y="123684"/>
              <a:ext cx="2520000" cy="324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s-CO" sz="1350" dirty="0">
                  <a:latin typeface="Berlin Sans FB Demi" panose="020E0802020502020306" pitchFamily="34" charset="0"/>
                </a:rPr>
                <a:t>Los zapatos del otro: </a:t>
              </a:r>
              <a:r>
                <a:rPr lang="es-CO" sz="1350" dirty="0">
                  <a:latin typeface="Berlin Sans FB" panose="020E0602020502020306" pitchFamily="34" charset="0"/>
                </a:rPr>
                <a:t>¿Cómo se sentiría en el lugar del otro?</a:t>
              </a:r>
            </a:p>
          </p:txBody>
        </p:sp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1766" y="2065297"/>
              <a:ext cx="924963" cy="924963"/>
            </a:xfrm>
            <a:prstGeom prst="rect">
              <a:avLst/>
            </a:prstGeom>
            <a:grpFill/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8554" y="2101355"/>
              <a:ext cx="989865" cy="989865"/>
            </a:xfrm>
            <a:prstGeom prst="rect">
              <a:avLst/>
            </a:prstGeom>
            <a:grpFill/>
          </p:spPr>
        </p:pic>
      </p:grpSp>
      <p:grpSp>
        <p:nvGrpSpPr>
          <p:cNvPr id="5" name="Grupo 4"/>
          <p:cNvGrpSpPr/>
          <p:nvPr/>
        </p:nvGrpSpPr>
        <p:grpSpPr>
          <a:xfrm>
            <a:off x="6164067" y="950013"/>
            <a:ext cx="1890000" cy="2430000"/>
            <a:chOff x="6186756" y="123684"/>
            <a:chExt cx="2520000" cy="3240000"/>
          </a:xfrm>
          <a:solidFill>
            <a:schemeClr val="bg1"/>
          </a:solidFill>
        </p:grpSpPr>
        <p:sp>
          <p:nvSpPr>
            <p:cNvPr id="17" name="CuadroTexto 16"/>
            <p:cNvSpPr txBox="1"/>
            <p:nvPr/>
          </p:nvSpPr>
          <p:spPr>
            <a:xfrm>
              <a:off x="6186756" y="123684"/>
              <a:ext cx="2520000" cy="324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s-CO" sz="1350" dirty="0">
                  <a:latin typeface="Berlin Sans FB Demi" panose="020E0802020502020306" pitchFamily="34" charset="0"/>
                </a:rPr>
                <a:t>Práctica generalizada:</a:t>
              </a:r>
            </a:p>
            <a:p>
              <a:pPr algn="ctr"/>
              <a:r>
                <a:rPr lang="es-CO" sz="1350" dirty="0">
                  <a:latin typeface="Berlin Sans FB" panose="020E0602020502020306" pitchFamily="34" charset="0"/>
                </a:rPr>
                <a:t>¿Qué pasaría si todos hicieran lo mismo?</a:t>
              </a:r>
            </a:p>
          </p:txBody>
        </p:sp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107" y="1530068"/>
              <a:ext cx="1522401" cy="1522401"/>
            </a:xfrm>
            <a:prstGeom prst="rect">
              <a:avLst/>
            </a:prstGeom>
            <a:grpFill/>
          </p:spPr>
        </p:pic>
      </p:grpSp>
      <p:grpSp>
        <p:nvGrpSpPr>
          <p:cNvPr id="6" name="Grupo 5"/>
          <p:cNvGrpSpPr/>
          <p:nvPr/>
        </p:nvGrpSpPr>
        <p:grpSpPr>
          <a:xfrm>
            <a:off x="8263583" y="950013"/>
            <a:ext cx="1890000" cy="2430000"/>
            <a:chOff x="8986111" y="123684"/>
            <a:chExt cx="2520000" cy="3240000"/>
          </a:xfrm>
          <a:solidFill>
            <a:schemeClr val="bg1"/>
          </a:solidFill>
        </p:grpSpPr>
        <p:sp>
          <p:nvSpPr>
            <p:cNvPr id="18" name="CuadroTexto 17"/>
            <p:cNvSpPr txBox="1"/>
            <p:nvPr/>
          </p:nvSpPr>
          <p:spPr>
            <a:xfrm>
              <a:off x="8986111" y="123684"/>
              <a:ext cx="2520000" cy="324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s-CO" sz="1350" dirty="0">
                  <a:latin typeface="Berlin Sans FB Demi" panose="020E0802020502020306" pitchFamily="34" charset="0"/>
                </a:rPr>
                <a:t>Role </a:t>
              </a:r>
              <a:r>
                <a:rPr lang="es-CO" sz="1350" dirty="0" err="1">
                  <a:latin typeface="Berlin Sans FB Demi" panose="020E0802020502020306" pitchFamily="34" charset="0"/>
                </a:rPr>
                <a:t>Model</a:t>
              </a:r>
              <a:r>
                <a:rPr lang="es-CO" sz="1350" dirty="0">
                  <a:latin typeface="Berlin Sans FB Demi" panose="020E0802020502020306" pitchFamily="34" charset="0"/>
                </a:rPr>
                <a:t>:</a:t>
              </a:r>
            </a:p>
            <a:p>
              <a:pPr algn="ctr"/>
              <a:r>
                <a:rPr lang="es-CO" sz="1350" dirty="0">
                  <a:latin typeface="Berlin Sans FB" panose="020E0602020502020306" pitchFamily="34" charset="0"/>
                </a:rPr>
                <a:t>¿Qué diría un profesional que usted admira?</a:t>
              </a:r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5519" y="1511286"/>
              <a:ext cx="1541183" cy="1541183"/>
            </a:xfrm>
            <a:prstGeom prst="rect">
              <a:avLst/>
            </a:prstGeom>
            <a:grpFill/>
          </p:spPr>
        </p:pic>
      </p:grpSp>
      <p:grpSp>
        <p:nvGrpSpPr>
          <p:cNvPr id="7" name="Grupo 6"/>
          <p:cNvGrpSpPr/>
          <p:nvPr/>
        </p:nvGrpSpPr>
        <p:grpSpPr>
          <a:xfrm>
            <a:off x="2046578" y="3513599"/>
            <a:ext cx="1890000" cy="2430000"/>
            <a:chOff x="696770" y="3541798"/>
            <a:chExt cx="2520000" cy="3240000"/>
          </a:xfrm>
          <a:solidFill>
            <a:schemeClr val="bg1"/>
          </a:solidFill>
        </p:grpSpPr>
        <p:sp>
          <p:nvSpPr>
            <p:cNvPr id="15" name="CuadroTexto 14"/>
            <p:cNvSpPr txBox="1"/>
            <p:nvPr/>
          </p:nvSpPr>
          <p:spPr>
            <a:xfrm>
              <a:off x="696770" y="3541798"/>
              <a:ext cx="2520000" cy="324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s-CO" sz="1350" dirty="0">
                  <a:latin typeface="Berlin Sans FB Demi" panose="020E0802020502020306" pitchFamily="34" charset="0"/>
                </a:rPr>
                <a:t>El anciano sabio de la familia:</a:t>
              </a:r>
            </a:p>
            <a:p>
              <a:pPr algn="ctr"/>
              <a:r>
                <a:rPr lang="es-CO" sz="1350" dirty="0">
                  <a:latin typeface="Berlin Sans FB" panose="020E0602020502020306" pitchFamily="34" charset="0"/>
                </a:rPr>
                <a:t>¿Qué diría la persona más sabia de su familia?</a:t>
              </a:r>
            </a:p>
          </p:txBody>
        </p:sp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958" y="4959299"/>
              <a:ext cx="1689870" cy="1689870"/>
            </a:xfrm>
            <a:prstGeom prst="rect">
              <a:avLst/>
            </a:prstGeom>
            <a:grpFill/>
          </p:spPr>
        </p:pic>
      </p:grpSp>
      <p:grpSp>
        <p:nvGrpSpPr>
          <p:cNvPr id="8" name="Grupo 7"/>
          <p:cNvGrpSpPr/>
          <p:nvPr/>
        </p:nvGrpSpPr>
        <p:grpSpPr>
          <a:xfrm>
            <a:off x="4144685" y="3513599"/>
            <a:ext cx="1890000" cy="2430000"/>
            <a:chOff x="3494247" y="3541798"/>
            <a:chExt cx="2520000" cy="3240000"/>
          </a:xfrm>
          <a:solidFill>
            <a:schemeClr val="bg1"/>
          </a:solidFill>
        </p:grpSpPr>
        <p:sp>
          <p:nvSpPr>
            <p:cNvPr id="16" name="CuadroTexto 15"/>
            <p:cNvSpPr txBox="1"/>
            <p:nvPr/>
          </p:nvSpPr>
          <p:spPr>
            <a:xfrm>
              <a:off x="3494247" y="3541798"/>
              <a:ext cx="2520000" cy="324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s-CO" sz="1350" dirty="0">
                  <a:latin typeface="Berlin Sans FB Demi" panose="020E0802020502020306" pitchFamily="34" charset="0"/>
                </a:rPr>
                <a:t>Un niño:</a:t>
              </a:r>
            </a:p>
            <a:p>
              <a:pPr algn="ctr"/>
              <a:r>
                <a:rPr lang="es-CO" sz="1350" dirty="0">
                  <a:latin typeface="Berlin Sans FB" panose="020E0602020502020306" pitchFamily="34" charset="0"/>
                </a:rPr>
                <a:t>¿Cómo le explicaría a un niño de 7 años su decisión? </a:t>
              </a:r>
            </a:p>
          </p:txBody>
        </p:sp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41" y="4991828"/>
              <a:ext cx="1624812" cy="1624812"/>
            </a:xfrm>
            <a:prstGeom prst="rect">
              <a:avLst/>
            </a:prstGeom>
            <a:grpFill/>
          </p:spPr>
        </p:pic>
      </p:grpSp>
      <p:grpSp>
        <p:nvGrpSpPr>
          <p:cNvPr id="9" name="Grupo 8"/>
          <p:cNvGrpSpPr/>
          <p:nvPr/>
        </p:nvGrpSpPr>
        <p:grpSpPr>
          <a:xfrm>
            <a:off x="6164067" y="3513599"/>
            <a:ext cx="1890000" cy="2430000"/>
            <a:chOff x="6186756" y="3541798"/>
            <a:chExt cx="2520000" cy="3240000"/>
          </a:xfrm>
          <a:solidFill>
            <a:schemeClr val="bg1"/>
          </a:solidFill>
        </p:grpSpPr>
        <p:sp>
          <p:nvSpPr>
            <p:cNvPr id="19" name="CuadroTexto 18"/>
            <p:cNvSpPr txBox="1"/>
            <p:nvPr/>
          </p:nvSpPr>
          <p:spPr>
            <a:xfrm>
              <a:off x="6186756" y="3541798"/>
              <a:ext cx="2520000" cy="324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s-CO" sz="1350" dirty="0">
                  <a:latin typeface="Berlin Sans FB Demi" panose="020E0802020502020306" pitchFamily="34" charset="0"/>
                </a:rPr>
                <a:t>Test del espejo:</a:t>
              </a:r>
            </a:p>
            <a:p>
              <a:pPr algn="ctr"/>
              <a:r>
                <a:rPr lang="es-CO" sz="1350" dirty="0">
                  <a:latin typeface="Berlin Sans FB" panose="020E0602020502020306" pitchFamily="34" charset="0"/>
                </a:rPr>
                <a:t>¿Se sentiría orgulloso al mirarse al espejo?</a:t>
              </a:r>
            </a:p>
          </p:txBody>
        </p:sp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532" y="4770068"/>
              <a:ext cx="1713549" cy="1713549"/>
            </a:xfrm>
            <a:prstGeom prst="rect">
              <a:avLst/>
            </a:prstGeom>
            <a:grpFill/>
          </p:spPr>
        </p:pic>
      </p:grpSp>
      <p:grpSp>
        <p:nvGrpSpPr>
          <p:cNvPr id="10" name="Grupo 9"/>
          <p:cNvGrpSpPr/>
          <p:nvPr/>
        </p:nvGrpSpPr>
        <p:grpSpPr>
          <a:xfrm>
            <a:off x="8263583" y="3513599"/>
            <a:ext cx="1890000" cy="2430000"/>
            <a:chOff x="8986111" y="3541798"/>
            <a:chExt cx="2520000" cy="3240000"/>
          </a:xfrm>
          <a:solidFill>
            <a:schemeClr val="bg1"/>
          </a:solidFill>
        </p:grpSpPr>
        <p:sp>
          <p:nvSpPr>
            <p:cNvPr id="20" name="CuadroTexto 19"/>
            <p:cNvSpPr txBox="1"/>
            <p:nvPr/>
          </p:nvSpPr>
          <p:spPr>
            <a:xfrm>
              <a:off x="8986111" y="3541798"/>
              <a:ext cx="2520000" cy="324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s-CO" sz="1350" dirty="0">
                  <a:latin typeface="Berlin Sans FB Demi" panose="020E0802020502020306" pitchFamily="34" charset="0"/>
                </a:rPr>
                <a:t>Redes sociales:</a:t>
              </a:r>
            </a:p>
            <a:p>
              <a:pPr algn="ctr"/>
              <a:r>
                <a:rPr lang="es-CO" sz="1350" dirty="0">
                  <a:latin typeface="Berlin Sans FB" panose="020E0602020502020306" pitchFamily="34" charset="0"/>
                </a:rPr>
                <a:t>¿Cómo se vería esta acción en un post de FB?</a:t>
              </a:r>
            </a:p>
          </p:txBody>
        </p:sp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0786" y="4909156"/>
              <a:ext cx="1666089" cy="1666089"/>
            </a:xfrm>
            <a:prstGeom prst="rect">
              <a:avLst/>
            </a:prstGeom>
            <a:grpFill/>
          </p:spPr>
        </p:pic>
      </p:grpSp>
      <p:sp>
        <p:nvSpPr>
          <p:cNvPr id="11" name="CuadroTexto 10"/>
          <p:cNvSpPr txBox="1"/>
          <p:nvPr/>
        </p:nvSpPr>
        <p:spPr>
          <a:xfrm>
            <a:off x="514350" y="113864"/>
            <a:ext cx="11058525" cy="5847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Sentido Común para la toma de decisiones. </a:t>
            </a:r>
            <a:r>
              <a:rPr lang="es-AR" sz="2800" dirty="0" smtClean="0"/>
              <a:t>Ejemplo: usar “palanca”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34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AR" sz="3600" dirty="0" smtClean="0">
                <a:solidFill>
                  <a:schemeClr val="tx1"/>
                </a:solidFill>
              </a:rPr>
              <a:t>Dilemas éticos</a:t>
            </a:r>
            <a:endParaRPr lang="es-AR" sz="36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8307" y="1841326"/>
            <a:ext cx="11116305" cy="4514504"/>
          </a:xfrm>
        </p:spPr>
        <p:txBody>
          <a:bodyPr>
            <a:noAutofit/>
          </a:bodyPr>
          <a:lstStyle/>
          <a:p>
            <a:r>
              <a:rPr lang="es-AR" sz="3200" dirty="0" smtClean="0"/>
              <a:t>Se presentan en situaciones que implican un conflictos entre valores deseables aunque mutuamente excluyentes</a:t>
            </a:r>
            <a:r>
              <a:rPr lang="es-AR" sz="2400" dirty="0" smtClean="0"/>
              <a:t>. </a:t>
            </a:r>
          </a:p>
          <a:p>
            <a:pPr marL="0" indent="0">
              <a:buNone/>
            </a:pPr>
            <a:r>
              <a:rPr lang="es-AR" sz="2400" dirty="0" smtClean="0"/>
              <a:t>La única forma de cumplir con un deber, es incumpliendo otro.</a:t>
            </a:r>
          </a:p>
          <a:p>
            <a:pPr>
              <a:buNone/>
            </a:pPr>
            <a:r>
              <a:rPr lang="es-AR" sz="2400" dirty="0" smtClean="0"/>
              <a:t>	</a:t>
            </a:r>
          </a:p>
          <a:p>
            <a:pPr>
              <a:buNone/>
            </a:pPr>
            <a:r>
              <a:rPr lang="es-AR" sz="2400" dirty="0" smtClean="0"/>
              <a:t>Analizar en cada caso:</a:t>
            </a:r>
          </a:p>
          <a:p>
            <a:pPr>
              <a:buNone/>
            </a:pPr>
            <a:r>
              <a:rPr lang="es-AR" sz="2400" dirty="0"/>
              <a:t> </a:t>
            </a:r>
            <a:r>
              <a:rPr lang="es-AR" sz="2400" dirty="0" smtClean="0"/>
              <a:t>  ¿qué valores están en juego?</a:t>
            </a:r>
          </a:p>
          <a:p>
            <a:pPr>
              <a:buNone/>
            </a:pPr>
            <a:r>
              <a:rPr lang="es-AR" sz="2400" dirty="0" smtClean="0"/>
              <a:t>	¿Cuál es el orden relativo de los valores implicados?</a:t>
            </a:r>
          </a:p>
          <a:p>
            <a:pPr>
              <a:buNone/>
            </a:pPr>
            <a:r>
              <a:rPr lang="es-AR" sz="2400" dirty="0"/>
              <a:t> </a:t>
            </a:r>
            <a:r>
              <a:rPr lang="es-AR" sz="2400" dirty="0" smtClean="0"/>
              <a:t>   ¿qué tipo fundamentación ( la virtud, </a:t>
            </a:r>
            <a:r>
              <a:rPr lang="es-AR" sz="2400" dirty="0"/>
              <a:t> </a:t>
            </a:r>
            <a:r>
              <a:rPr lang="es-AR" sz="2400" dirty="0" smtClean="0"/>
              <a:t>el deber, el cálculo, el consenso) se emplea para la resolución?</a:t>
            </a:r>
          </a:p>
          <a:p>
            <a:pPr>
              <a:buNone/>
            </a:pPr>
            <a:endParaRPr lang="es-AR" sz="24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04" y="3152853"/>
            <a:ext cx="3593560" cy="159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3" y="1077239"/>
            <a:ext cx="11249729" cy="5445482"/>
          </a:xfrm>
        </p:spPr>
      </p:pic>
      <p:sp>
        <p:nvSpPr>
          <p:cNvPr id="2" name="CuadroTexto 1"/>
          <p:cNvSpPr txBox="1"/>
          <p:nvPr/>
        </p:nvSpPr>
        <p:spPr>
          <a:xfrm>
            <a:off x="713983" y="293255"/>
            <a:ext cx="11249729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s-AR" sz="2800" b="1" dirty="0"/>
              <a:t>¡</a:t>
            </a:r>
            <a:r>
              <a:rPr lang="es-AR" sz="2800" b="1" dirty="0" smtClean="0"/>
              <a:t>Detengamos el tren! </a:t>
            </a:r>
            <a:r>
              <a:rPr lang="es-AR" sz="2800" b="1" dirty="0"/>
              <a:t> </a:t>
            </a:r>
            <a:r>
              <a:rPr lang="es-AR" sz="2800" b="1" dirty="0" err="1" smtClean="0"/>
              <a:t>Philippa</a:t>
            </a:r>
            <a:r>
              <a:rPr lang="es-AR" sz="2800" b="1" dirty="0" smtClean="0"/>
              <a:t> </a:t>
            </a:r>
            <a:r>
              <a:rPr lang="es-AR" sz="2800" b="1" dirty="0" err="1" smtClean="0"/>
              <a:t>Foot</a:t>
            </a:r>
            <a:r>
              <a:rPr lang="es-AR" sz="2400" b="1" dirty="0" smtClean="0"/>
              <a:t> 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38311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052" y="433306"/>
            <a:ext cx="11652070" cy="66501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s-AR" sz="2800" b="1" dirty="0" smtClean="0"/>
              <a:t/>
            </a:r>
            <a:br>
              <a:rPr lang="es-AR" sz="2800" b="1" dirty="0" smtClean="0"/>
            </a:br>
            <a:r>
              <a:rPr lang="es-AR" sz="2800" b="1" dirty="0"/>
              <a:t/>
            </a:r>
            <a:br>
              <a:rPr lang="es-AR" sz="2800" b="1" dirty="0"/>
            </a:br>
            <a:r>
              <a:rPr lang="es-AR" sz="2800" b="1" dirty="0">
                <a:latin typeface="+mn-lt"/>
                <a:ea typeface="+mn-ea"/>
                <a:cs typeface="+mn-cs"/>
              </a:rPr>
              <a:t>¡Detengamos el tren! </a:t>
            </a:r>
            <a:br>
              <a:rPr lang="es-AR" sz="2800" b="1" dirty="0">
                <a:latin typeface="+mn-lt"/>
                <a:ea typeface="+mn-ea"/>
                <a:cs typeface="+mn-cs"/>
              </a:rPr>
            </a:br>
            <a:r>
              <a:rPr lang="es-AR" sz="2800" b="1" dirty="0">
                <a:latin typeface="+mn-lt"/>
                <a:ea typeface="+mn-ea"/>
                <a:cs typeface="+mn-cs"/>
              </a:rPr>
              <a:t/>
            </a:r>
            <a:br>
              <a:rPr lang="es-AR" sz="2800" b="1" dirty="0">
                <a:latin typeface="+mn-lt"/>
                <a:ea typeface="+mn-ea"/>
                <a:cs typeface="+mn-cs"/>
              </a:rPr>
            </a:br>
            <a:endParaRPr lang="es-AR" sz="28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5" y="1239977"/>
            <a:ext cx="11695497" cy="5035561"/>
          </a:xfrm>
        </p:spPr>
      </p:pic>
    </p:spTree>
    <p:extLst>
      <p:ext uri="{BB962C8B-B14F-4D97-AF65-F5344CB8AC3E}">
        <p14:creationId xmlns:p14="http://schemas.microsoft.com/office/powerpoint/2010/main" val="33222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745608" y="369527"/>
            <a:ext cx="10732956" cy="78496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s-AR" sz="2800" b="1" dirty="0" smtClean="0"/>
              <a:t/>
            </a:r>
            <a:br>
              <a:rPr lang="es-AR" sz="2800" b="1" dirty="0" smtClean="0"/>
            </a:br>
            <a:r>
              <a:rPr lang="es-AR" sz="2800" b="1" dirty="0"/>
              <a:t/>
            </a:r>
            <a:br>
              <a:rPr lang="es-AR" sz="2800" b="1" dirty="0"/>
            </a:br>
            <a:r>
              <a:rPr lang="es-AR" sz="2800" b="1" dirty="0">
                <a:latin typeface="+mn-lt"/>
                <a:ea typeface="+mn-ea"/>
                <a:cs typeface="+mn-cs"/>
              </a:rPr>
              <a:t>¡Detengamos el tren!</a:t>
            </a:r>
            <a:br>
              <a:rPr lang="es-AR" sz="2800" b="1" dirty="0">
                <a:latin typeface="+mn-lt"/>
                <a:ea typeface="+mn-ea"/>
                <a:cs typeface="+mn-cs"/>
              </a:rPr>
            </a:br>
            <a:r>
              <a:rPr lang="es-AR" sz="2200" b="1" dirty="0">
                <a:latin typeface="+mn-lt"/>
                <a:ea typeface="+mn-ea"/>
                <a:cs typeface="+mn-cs"/>
              </a:rPr>
              <a:t/>
            </a:r>
            <a:br>
              <a:rPr lang="es-AR" sz="2200" b="1" dirty="0">
                <a:latin typeface="+mn-lt"/>
                <a:ea typeface="+mn-ea"/>
                <a:cs typeface="+mn-cs"/>
              </a:rPr>
            </a:br>
            <a:endParaRPr lang="es-AR" sz="31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5608" y="1366364"/>
            <a:ext cx="10732956" cy="445717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s-AR" sz="2800" dirty="0"/>
              <a:t>Como antes, un tranvía descontrolado se dirige hacia cinco personas. </a:t>
            </a:r>
            <a:r>
              <a:rPr lang="es-AR" sz="2800" dirty="0" smtClean="0"/>
              <a:t>Carlos </a:t>
            </a:r>
            <a:r>
              <a:rPr lang="es-AR" sz="2800" dirty="0"/>
              <a:t>se sitúa en un puente sobre la vía con 2 botones a su alcance. </a:t>
            </a:r>
            <a:endParaRPr lang="es-AR" sz="2800" dirty="0" smtClean="0"/>
          </a:p>
          <a:p>
            <a:pPr marL="0" indent="0">
              <a:buNone/>
            </a:pPr>
            <a:r>
              <a:rPr lang="es-AR" sz="2800" dirty="0" smtClean="0"/>
              <a:t>El </a:t>
            </a:r>
            <a:r>
              <a:rPr lang="es-AR" sz="2800" dirty="0"/>
              <a:t>primero sirve para cambiar de raíl del tren hacia una vía en la que matará a una persona. El segundo botón sirve para hacer descarrilar el tren. Como consecuencia de descarrilar el tren con el segundo botón obtenemos un 50% de posibilidades de matar a todas las personas, y un 50% de posibilidades de salvarlas a todas. ¿Cómo debería actuar </a:t>
            </a:r>
            <a:r>
              <a:rPr lang="es-AR" sz="2800" dirty="0" smtClean="0"/>
              <a:t>Carlos?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1468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5127" y="1304144"/>
            <a:ext cx="10515600" cy="48759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Imagine </a:t>
            </a:r>
            <a:r>
              <a:rPr lang="es-ES" dirty="0"/>
              <a:t>usted que se encuentra a cargo de una superpoblada unidad de terapia intensiva en la ciudad sitiada por el coronavirus . A media mañana, llegan a la sala de guardia los siguientes pacientes: un motociclista que acaba de sufrir un accidente cuando llevaba alimentos a un adulto mayor; un enfermero que recorre la ciudad en una ambulancia y una mujer de 89 años que presuntamente contrajo la enfermedad cuando fue visitada por su nieto. Usted hace un rápido examen de los pacientes y juzga que su estado clínico es igualmente grave. Probablemente no sobrevivirán, salvo que sean derivados a la unidad de terapia intensiva. No hay posibilidad de trasladarlos a otro lado o de agregar camas adicionales de terapia. Su única opción es admitir a uno solo de los nuevos pacientes ¿a cuál admitiría?</a:t>
            </a:r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45127" y="175385"/>
            <a:ext cx="10515600" cy="854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s-AR" sz="3200" b="1" dirty="0"/>
              <a:t> </a:t>
            </a:r>
            <a:r>
              <a:rPr lang="es-AR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escasez de los recursos</a:t>
            </a:r>
          </a:p>
        </p:txBody>
      </p:sp>
    </p:spTree>
    <p:extLst>
      <p:ext uri="{BB962C8B-B14F-4D97-AF65-F5344CB8AC3E}">
        <p14:creationId xmlns:p14="http://schemas.microsoft.com/office/powerpoint/2010/main" val="5709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1685924" y="1341120"/>
            <a:ext cx="9978075" cy="26212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es-AR" dirty="0" smtClean="0"/>
          </a:p>
          <a:p>
            <a:pPr>
              <a:lnSpc>
                <a:spcPct val="100000"/>
              </a:lnSpc>
            </a:pPr>
            <a:endParaRPr lang="es-AR" sz="2800" spc="-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s-AR" sz="2800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Esta clase </a:t>
            </a:r>
            <a:r>
              <a:rPr lang="es-AR" sz="2800" b="0" strike="noStrike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 tiene por objetivo  </a:t>
            </a:r>
            <a:r>
              <a:rPr lang="es-AR" sz="2800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ampliar</a:t>
            </a:r>
            <a:r>
              <a:rPr lang="es-AR" sz="2800" b="0" strike="noStrike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 el tema de los valores, sentimientos morales, desarrollo moral y  los dilemas éticos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s-A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s-AR" sz="2800" b="0" strike="noStrike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AR" sz="2800" spc="-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sz="2800" spc="-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sz="2800" spc="-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2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 descr="Diccionario de emoticonos de WhatsApp ¿qué significa cada emoji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49" y="2249963"/>
            <a:ext cx="774840" cy="882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xtLst/>
        </p:spPr>
      </p:pic>
      <p:sp>
        <p:nvSpPr>
          <p:cNvPr id="4" name="2 Subtítulo"/>
          <p:cNvSpPr txBox="1">
            <a:spLocks/>
          </p:cNvSpPr>
          <p:nvPr/>
        </p:nvSpPr>
        <p:spPr>
          <a:xfrm>
            <a:off x="403062" y="4672208"/>
            <a:ext cx="11788938" cy="15626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 dirty="0" smtClean="0"/>
              <a:t>Fuentes:  </a:t>
            </a:r>
          </a:p>
          <a:p>
            <a:r>
              <a:rPr lang="es-AR" sz="2200" dirty="0" smtClean="0"/>
              <a:t>CORTINA, A. (1999)</a:t>
            </a:r>
            <a:r>
              <a:rPr lang="es-AR" dirty="0" smtClean="0"/>
              <a:t> </a:t>
            </a:r>
            <a:r>
              <a:rPr lang="es-ES" sz="2000" dirty="0" smtClean="0"/>
              <a:t>El mundo de los valores:</a:t>
            </a:r>
            <a:r>
              <a:rPr lang="es-ES" sz="2000" b="1" dirty="0" smtClean="0"/>
              <a:t> </a:t>
            </a:r>
            <a:r>
              <a:rPr lang="es-ES" sz="2000" dirty="0" smtClean="0"/>
              <a:t>"ética mínima" y educación. El Búho.  Bogotá (pp. </a:t>
            </a:r>
            <a:r>
              <a:rPr lang="es-ES" sz="2000" smtClean="0"/>
              <a:t>27 -63)</a:t>
            </a:r>
            <a:endParaRPr lang="es-ES" sz="2000" dirty="0" smtClean="0"/>
          </a:p>
          <a:p>
            <a:r>
              <a:rPr lang="es-ES_tradnl" sz="2000" dirty="0" smtClean="0"/>
              <a:t>COHEN AGREST, D. (2006) Inteligencia ética para la vida cotidiana. Sudamericana, Buenos Aires.</a:t>
            </a:r>
            <a:endParaRPr lang="es-AR" sz="2000" dirty="0" smtClean="0"/>
          </a:p>
          <a:p>
            <a:endParaRPr lang="es-ES" b="1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8782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991553"/>
          </a:xfr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pPr defTabSz="457200">
              <a:spcBef>
                <a:spcPts val="0"/>
              </a:spcBef>
            </a:pPr>
            <a:r>
              <a:rPr lang="es-AR" sz="2800" b="1" dirty="0">
                <a:latin typeface="+mn-lt"/>
                <a:ea typeface="+mn-ea"/>
                <a:cs typeface="+mn-cs"/>
              </a:rPr>
              <a:t>Entreteniendo a la abuela</a:t>
            </a:r>
            <a:endParaRPr lang="en-US" sz="28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524000"/>
            <a:ext cx="105156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67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4550" y="802958"/>
            <a:ext cx="10515600" cy="562927"/>
          </a:xfr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txBody>
          <a:bodyPr>
            <a:noAutofit/>
          </a:bodyPr>
          <a:lstStyle/>
          <a:p>
            <a:r>
              <a:rPr lang="es-AR" dirty="0"/>
              <a:t>Motivos para la acción:¿porqué usar barbijo?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550" y="2849240"/>
            <a:ext cx="10515600" cy="17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22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09728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s-AR" dirty="0" smtClean="0"/>
              <a:t>Escala del desarrollo moral (Kohlberg).</a:t>
            </a:r>
            <a:endParaRPr lang="en-US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590889"/>
              </p:ext>
            </p:extLst>
          </p:nvPr>
        </p:nvGraphicFramePr>
        <p:xfrm>
          <a:off x="844550" y="1828800"/>
          <a:ext cx="10515601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89117558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163250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99124377"/>
                    </a:ext>
                  </a:extLst>
                </a:gridCol>
                <a:gridCol w="1770063">
                  <a:extLst>
                    <a:ext uri="{9D8B030D-6E8A-4147-A177-3AD203B41FA5}">
                      <a16:colId xmlns:a16="http://schemas.microsoft.com/office/drawing/2014/main" val="1472852854"/>
                    </a:ext>
                  </a:extLst>
                </a:gridCol>
                <a:gridCol w="1735138">
                  <a:extLst>
                    <a:ext uri="{9D8B030D-6E8A-4147-A177-3AD203B41FA5}">
                      <a16:colId xmlns:a16="http://schemas.microsoft.com/office/drawing/2014/main" val="7171634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12144392"/>
                    </a:ext>
                  </a:extLst>
                </a:gridCol>
              </a:tblGrid>
              <a:tr h="370840">
                <a:tc rowSpan="3" gridSpan="4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2000" b="1" dirty="0" err="1" smtClean="0">
                          <a:solidFill>
                            <a:schemeClr val="tx1"/>
                          </a:solidFill>
                        </a:rPr>
                        <a:t>Postconvencional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860532"/>
                  </a:ext>
                </a:extLst>
              </a:tr>
              <a:tr h="741680">
                <a:tc gridSpan="4"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dirty="0" smtClean="0"/>
                        <a:t>Acción por principio</a:t>
                      </a:r>
                      <a:endParaRPr lang="en-US" sz="1800" b="1" dirty="0" smtClean="0"/>
                    </a:p>
                    <a:p>
                      <a:endParaRPr lang="en-US" b="1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879167"/>
                  </a:ext>
                </a:extLst>
              </a:tr>
              <a:tr h="370840">
                <a:tc gridSpan="4" vMerge="1"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dirty="0" smtClean="0"/>
                        <a:t>Contrato Social</a:t>
                      </a:r>
                      <a:endParaRPr lang="en-US" sz="1800" b="1" dirty="0" smtClean="0"/>
                    </a:p>
                    <a:p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222735"/>
                  </a:ext>
                </a:extLst>
              </a:tr>
              <a:tr h="370840">
                <a:tc rowSpan="2" gridSpan="2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2000" b="1" dirty="0" smtClean="0"/>
                        <a:t>Convencional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319419"/>
                  </a:ext>
                </a:extLst>
              </a:tr>
              <a:tr h="741680">
                <a:tc gridSpan="2"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dirty="0" smtClean="0"/>
                        <a:t>Norma social</a:t>
                      </a:r>
                      <a:endParaRPr lang="en-US" sz="1800" b="1" dirty="0" smtClean="0"/>
                    </a:p>
                    <a:p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24542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AR" sz="2000" b="1" dirty="0" err="1" smtClean="0"/>
                        <a:t>Preconvencional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dirty="0" smtClean="0"/>
                        <a:t>Aceptación por otros</a:t>
                      </a:r>
                      <a:endParaRPr lang="en-US" sz="1800" b="1" dirty="0" smtClean="0"/>
                    </a:p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84034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13180"/>
                  </a:ext>
                </a:extLst>
              </a:tr>
              <a:tr h="74168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dirty="0" smtClean="0"/>
                        <a:t>Interés propio</a:t>
                      </a:r>
                      <a:endParaRPr lang="en-US" sz="1800" b="1" dirty="0" smtClean="0"/>
                    </a:p>
                    <a:p>
                      <a:endParaRPr 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05907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dirty="0" smtClean="0"/>
                        <a:t>Miedo al castigo</a:t>
                      </a:r>
                      <a:endParaRPr lang="en-US" sz="1800" b="1" dirty="0" smtClean="0"/>
                    </a:p>
                    <a:p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621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362" y="842963"/>
            <a:ext cx="3436938" cy="5288439"/>
          </a:xfrm>
        </p:spPr>
      </p:pic>
      <p:pic>
        <p:nvPicPr>
          <p:cNvPr id="1026" name="Picture 2" descr="JSP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842963"/>
            <a:ext cx="3502025" cy="528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25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>
          <a:xfrm>
            <a:off x="831272" y="289560"/>
            <a:ext cx="10515600" cy="66086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s-AR" sz="4000" dirty="0" smtClean="0">
                <a:solidFill>
                  <a:schemeClr val="tx1"/>
                </a:solidFill>
              </a:rPr>
              <a:t>¿Qué son los valores?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3344" y="1427018"/>
            <a:ext cx="11485419" cy="5137873"/>
          </a:xfrm>
          <a:solidFill>
            <a:schemeClr val="bg1"/>
          </a:solidFill>
        </p:spPr>
        <p:txBody>
          <a:bodyPr rtlCol="0">
            <a:noAutofit/>
          </a:bodyPr>
          <a:lstStyle/>
          <a:p>
            <a:pPr marL="182880" indent="0" algn="just">
              <a:buNone/>
              <a:defRPr/>
            </a:pPr>
            <a:r>
              <a:rPr lang="es-ES" b="1" dirty="0">
                <a:solidFill>
                  <a:srgbClr val="002060"/>
                </a:solidFill>
              </a:rPr>
              <a:t>L</a:t>
            </a:r>
            <a:r>
              <a:rPr lang="es-ES" b="1" dirty="0" smtClean="0">
                <a:solidFill>
                  <a:srgbClr val="002060"/>
                </a:solidFill>
              </a:rPr>
              <a:t>os valores son cualidades que tienen las cosas</a:t>
            </a:r>
            <a:r>
              <a:rPr lang="es-ES" b="1" i="1" dirty="0" smtClean="0"/>
              <a:t>;</a:t>
            </a:r>
            <a:r>
              <a:rPr lang="es-ES" b="1" dirty="0" smtClean="0"/>
              <a:t> independientes tanto del sujeto que percibe el valor como del objeto que lo sustenta (M. Scheler).</a:t>
            </a:r>
          </a:p>
          <a:p>
            <a:pPr marL="525780" indent="-342900" algn="just">
              <a:defRPr/>
            </a:pPr>
            <a:r>
              <a:rPr lang="es-ES" sz="2400" dirty="0" smtClean="0"/>
              <a:t>No se identifica ni con </a:t>
            </a:r>
            <a:r>
              <a:rPr lang="es-ES" sz="2400" i="1" dirty="0" smtClean="0"/>
              <a:t>el agrado </a:t>
            </a:r>
            <a:r>
              <a:rPr lang="es-ES" sz="2400" dirty="0" smtClean="0"/>
              <a:t>ni con </a:t>
            </a:r>
            <a:r>
              <a:rPr lang="es-ES" sz="2400" i="1" dirty="0" smtClean="0"/>
              <a:t>deseo</a:t>
            </a:r>
            <a:r>
              <a:rPr lang="es-ES" sz="2400" b="1" dirty="0" smtClean="0"/>
              <a:t> </a:t>
            </a:r>
            <a:r>
              <a:rPr lang="es-ES" sz="2400" dirty="0" smtClean="0"/>
              <a:t>del sujeto, valorar no es </a:t>
            </a:r>
            <a:r>
              <a:rPr lang="es-ES" sz="2400" i="1" dirty="0" smtClean="0"/>
              <a:t>dar val</a:t>
            </a:r>
            <a:r>
              <a:rPr lang="es-ES" sz="2400" dirty="0" smtClean="0"/>
              <a:t>or sino </a:t>
            </a:r>
            <a:r>
              <a:rPr lang="es-ES" sz="2400" b="1" i="1" dirty="0" smtClean="0"/>
              <a:t>reconocer</a:t>
            </a:r>
            <a:r>
              <a:rPr lang="es-ES" sz="2400" dirty="0" smtClean="0"/>
              <a:t> el valor que tienen las cosas, las personas, las instituciones, los sistemas.</a:t>
            </a:r>
          </a:p>
          <a:p>
            <a:pPr marL="525780" indent="-342900" algn="just">
              <a:defRPr/>
            </a:pPr>
            <a:r>
              <a:rPr lang="es-AR" sz="2400" dirty="0" smtClean="0"/>
              <a:t>Las </a:t>
            </a:r>
            <a:r>
              <a:rPr lang="es-AR" sz="2400" dirty="0"/>
              <a:t>cosas tienen valor de distintas clases y en distintos </a:t>
            </a:r>
            <a:r>
              <a:rPr lang="es-AR" sz="2400" dirty="0" smtClean="0"/>
              <a:t>grados: un cuadro, un paisaje, una mujer tienen belleza pero no son la belleza.</a:t>
            </a:r>
          </a:p>
          <a:p>
            <a:pPr marL="525780" indent="-342900" algn="just">
              <a:defRPr/>
            </a:pPr>
            <a:r>
              <a:rPr lang="es-AR" sz="2400" dirty="0" smtClean="0"/>
              <a:t>La realidad es dinámica. Cada época es sensible a distintos valores</a:t>
            </a:r>
            <a:r>
              <a:rPr lang="es-ES" sz="2400" dirty="0" smtClean="0"/>
              <a:t>: </a:t>
            </a:r>
            <a:r>
              <a:rPr lang="es-ES" sz="2400" dirty="0"/>
              <a:t>las sociedades aprenden, no sólo técnicamente, sino también </a:t>
            </a:r>
            <a:r>
              <a:rPr lang="es-ES" sz="2400" dirty="0" smtClean="0"/>
              <a:t>moralmente. Existe un progreso moral (</a:t>
            </a:r>
            <a:r>
              <a:rPr lang="es-ES" sz="2400" dirty="0" err="1" smtClean="0"/>
              <a:t>Habermas</a:t>
            </a:r>
            <a:r>
              <a:rPr lang="es-ES" sz="2400" dirty="0" smtClean="0"/>
              <a:t>). L</a:t>
            </a:r>
            <a:r>
              <a:rPr lang="es-AR" sz="2400" dirty="0" smtClean="0"/>
              <a:t>a creatividad y la educación en valores, amplía la percepción de los valores.</a:t>
            </a:r>
            <a:endParaRPr lang="es-ES" sz="2400" dirty="0"/>
          </a:p>
          <a:p>
            <a:pPr marL="182880" indent="0" algn="just">
              <a:buNone/>
              <a:defRPr/>
            </a:pPr>
            <a:r>
              <a:rPr lang="es-ES" sz="2400" dirty="0" smtClean="0"/>
              <a:t>Son cualidades que nos permiten acondicionar al mundo, hacerlo habitable.</a:t>
            </a:r>
          </a:p>
          <a:p>
            <a:pPr marL="182880" indent="0" algn="just">
              <a:buNone/>
              <a:defRPr/>
            </a:pPr>
            <a:r>
              <a:rPr lang="es-ES" sz="2400" dirty="0" smtClean="0"/>
              <a:t>Un mundo sin justicia, sin belleza, sin eficacia, sin confianza no reúne las condiciones mínimas de habitabilidad.</a:t>
            </a:r>
          </a:p>
          <a:p>
            <a:pPr marL="182880" indent="0">
              <a:buNone/>
              <a:defRPr/>
            </a:pPr>
            <a:r>
              <a:rPr lang="es-ES" sz="2400" dirty="0" smtClean="0"/>
              <a:t> </a:t>
            </a:r>
            <a:r>
              <a:rPr lang="es-ES" sz="2400" dirty="0"/>
              <a:t/>
            </a:r>
            <a:br>
              <a:rPr lang="es-ES" sz="2400" dirty="0"/>
            </a:b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8494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2022764" y="288492"/>
            <a:ext cx="8132618" cy="58261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>
              <a:defRPr/>
            </a:pPr>
            <a:r>
              <a:rPr lang="es-ES" sz="3200" dirty="0">
                <a:solidFill>
                  <a:schemeClr val="tx1"/>
                </a:solidFill>
              </a:rPr>
              <a:t>C</a:t>
            </a:r>
            <a:r>
              <a:rPr lang="es-ES" sz="3200" dirty="0" smtClean="0">
                <a:solidFill>
                  <a:schemeClr val="tx1"/>
                </a:solidFill>
              </a:rPr>
              <a:t>aracterísticas</a:t>
            </a:r>
            <a:r>
              <a:rPr lang="es-ES" sz="2800" dirty="0" smtClean="0">
                <a:solidFill>
                  <a:schemeClr val="tx1"/>
                </a:solidFill>
              </a:rPr>
              <a:t> de los valores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1055" y="1288473"/>
            <a:ext cx="11568546" cy="5036127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marL="411480" algn="just">
              <a:defRPr/>
            </a:pPr>
            <a:endParaRPr lang="es-ES" sz="2400" dirty="0" smtClean="0"/>
          </a:p>
          <a:p>
            <a:pPr marL="411480" algn="just">
              <a:defRPr/>
            </a:pPr>
            <a:r>
              <a:rPr lang="es-ES" sz="2400" dirty="0" smtClean="0"/>
              <a:t>Los </a:t>
            </a:r>
            <a:r>
              <a:rPr lang="es-ES" sz="2400" dirty="0"/>
              <a:t>valores de un individuo o de una colectividad no se presentan aislados, yuxtapuestos o desordenados. </a:t>
            </a:r>
            <a:r>
              <a:rPr lang="es-ES" sz="2400" dirty="0" smtClean="0"/>
              <a:t>Son </a:t>
            </a:r>
            <a:r>
              <a:rPr lang="es-ES" sz="2400" dirty="0"/>
              <a:t>interdependientes, </a:t>
            </a:r>
            <a:r>
              <a:rPr lang="es-ES" sz="2400" dirty="0" smtClean="0"/>
              <a:t>ellos </a:t>
            </a:r>
            <a:r>
              <a:rPr lang="es-ES" sz="2400" dirty="0" smtClean="0">
                <a:solidFill>
                  <a:srgbClr val="002060"/>
                </a:solidFill>
              </a:rPr>
              <a:t>forman «un sistema»  organizado jerárquicamente</a:t>
            </a:r>
            <a:r>
              <a:rPr lang="es-ES" sz="2400" dirty="0" smtClean="0">
                <a:solidFill>
                  <a:srgbClr val="FFC000"/>
                </a:solidFill>
              </a:rPr>
              <a:t>. </a:t>
            </a:r>
            <a:r>
              <a:rPr lang="es-ES" sz="2400" dirty="0" smtClean="0"/>
              <a:t>H</a:t>
            </a:r>
            <a:r>
              <a:rPr lang="es-AR" sz="2400" dirty="0" smtClean="0"/>
              <a:t>ay </a:t>
            </a:r>
            <a:r>
              <a:rPr lang="es-AR" sz="2400" dirty="0"/>
              <a:t>valores superiores y otros inferiores; (</a:t>
            </a:r>
            <a:r>
              <a:rPr lang="es-AR" sz="2400" dirty="0" smtClean="0"/>
              <a:t>elegancia /belleza</a:t>
            </a:r>
            <a:r>
              <a:rPr lang="es-AR" sz="2400" dirty="0"/>
              <a:t>, </a:t>
            </a:r>
            <a:r>
              <a:rPr lang="es-AR" sz="2400" dirty="0" smtClean="0"/>
              <a:t>/ bondad/ santidad</a:t>
            </a:r>
            <a:r>
              <a:rPr lang="es-AR" sz="2400" dirty="0"/>
              <a:t>)</a:t>
            </a:r>
            <a:endParaRPr lang="es-ES" sz="2400" dirty="0" smtClean="0">
              <a:solidFill>
                <a:srgbClr val="FFC000"/>
              </a:solidFill>
            </a:endParaRPr>
          </a:p>
          <a:p>
            <a:pPr marL="411480" algn="just">
              <a:defRPr/>
            </a:pPr>
            <a:r>
              <a:rPr lang="es-ES" sz="2400" dirty="0" smtClean="0"/>
              <a:t>Además son</a:t>
            </a:r>
            <a:r>
              <a:rPr lang="es-ES" sz="2400" dirty="0" smtClean="0">
                <a:solidFill>
                  <a:srgbClr val="FFC000"/>
                </a:solidFill>
              </a:rPr>
              <a:t> </a:t>
            </a:r>
            <a:r>
              <a:rPr lang="es-ES" sz="2400" dirty="0" smtClean="0">
                <a:solidFill>
                  <a:srgbClr val="002060"/>
                </a:solidFill>
              </a:rPr>
              <a:t>polares : </a:t>
            </a:r>
            <a:r>
              <a:rPr lang="es-AR" sz="2400" dirty="0"/>
              <a:t>son necesariamente positivos o </a:t>
            </a:r>
            <a:r>
              <a:rPr lang="es-AR" sz="2400" dirty="0" smtClean="0"/>
              <a:t>negativos (bueno/malo)</a:t>
            </a:r>
            <a:endParaRPr lang="es-ES" sz="2400" dirty="0" smtClean="0">
              <a:solidFill>
                <a:srgbClr val="002060"/>
              </a:solidFill>
            </a:endParaRPr>
          </a:p>
          <a:p>
            <a:pPr marL="411480" algn="just">
              <a:defRPr/>
            </a:pPr>
            <a:r>
              <a:rPr lang="es-ES" sz="2400" dirty="0" smtClean="0">
                <a:solidFill>
                  <a:srgbClr val="002060"/>
                </a:solidFill>
              </a:rPr>
              <a:t>Las diferencias </a:t>
            </a:r>
            <a:r>
              <a:rPr lang="es-ES" sz="2400" dirty="0" smtClean="0"/>
              <a:t>entre </a:t>
            </a:r>
            <a:r>
              <a:rPr lang="es-ES" sz="2400" dirty="0"/>
              <a:t>los actores a menudo provienen no del contenido de su sistema, sino de la manera en que están </a:t>
            </a:r>
            <a:r>
              <a:rPr lang="es-ES" sz="2400" dirty="0" smtClean="0"/>
              <a:t>ordenados.</a:t>
            </a:r>
          </a:p>
          <a:p>
            <a:pPr marL="411480" algn="just">
              <a:defRPr/>
            </a:pPr>
            <a:r>
              <a:rPr lang="es-ES" sz="2400" dirty="0" smtClean="0"/>
              <a:t>Los valores no solo contienen </a:t>
            </a:r>
            <a:r>
              <a:rPr lang="es-ES" sz="2400" dirty="0" smtClean="0">
                <a:solidFill>
                  <a:srgbClr val="002060"/>
                </a:solidFill>
              </a:rPr>
              <a:t>elementos cognitivos</a:t>
            </a:r>
            <a:r>
              <a:rPr lang="es-ES" sz="2400" dirty="0" smtClean="0">
                <a:solidFill>
                  <a:srgbClr val="FFC000"/>
                </a:solidFill>
              </a:rPr>
              <a:t>,</a:t>
            </a:r>
            <a:r>
              <a:rPr lang="es-ES" sz="2400" dirty="0" smtClean="0"/>
              <a:t> sino  además </a:t>
            </a:r>
            <a:r>
              <a:rPr lang="es-ES" sz="2400" dirty="0" smtClean="0">
                <a:solidFill>
                  <a:srgbClr val="002060"/>
                </a:solidFill>
              </a:rPr>
              <a:t>elementos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smtClean="0">
                <a:solidFill>
                  <a:srgbClr val="002060"/>
                </a:solidFill>
              </a:rPr>
              <a:t>afectivos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smtClean="0"/>
              <a:t>muy fuertes. En la medida que un valor está muy enraizado en una persona, ocupa un lugar privilegiado en el sistema y es vivido con mayor intensidad</a:t>
            </a:r>
          </a:p>
          <a:p>
            <a:pPr marL="411480">
              <a:defRPr/>
            </a:pPr>
            <a:endParaRPr lang="es-ES" dirty="0" smtClean="0"/>
          </a:p>
          <a:p>
            <a:pPr marL="411480">
              <a:defRPr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473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225469" y="162838"/>
            <a:ext cx="11786992" cy="58261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>
              <a:defRPr/>
            </a:pPr>
            <a:r>
              <a:rPr lang="es-ES" sz="2800" dirty="0">
                <a:solidFill>
                  <a:schemeClr val="tx1"/>
                </a:solidFill>
              </a:rPr>
              <a:t>Existen distintos </a:t>
            </a:r>
            <a:r>
              <a:rPr lang="es-ES" sz="2800" b="1" dirty="0">
                <a:solidFill>
                  <a:schemeClr val="tx1"/>
                </a:solidFill>
              </a:rPr>
              <a:t>tipos de valores </a:t>
            </a:r>
            <a:r>
              <a:rPr lang="es-ES" sz="2800" dirty="0">
                <a:solidFill>
                  <a:schemeClr val="tx1"/>
                </a:solidFill>
              </a:rPr>
              <a:t>que estimamos de acuerdo a las necesidades humanas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15362" name="2 Marcador de contenido"/>
          <p:cNvSpPr>
            <a:spLocks noGrp="1"/>
          </p:cNvSpPr>
          <p:nvPr>
            <p:ph idx="1"/>
          </p:nvPr>
        </p:nvSpPr>
        <p:spPr>
          <a:xfrm>
            <a:off x="200415" y="663880"/>
            <a:ext cx="11774467" cy="606791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s-ES" sz="2000" b="1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s-ES" sz="2000" b="1" i="1" dirty="0" smtClean="0">
                <a:solidFill>
                  <a:srgbClr val="002060"/>
                </a:solidFill>
              </a:rPr>
              <a:t>1. Valores  sensibles: </a:t>
            </a:r>
            <a:r>
              <a:rPr lang="es-ES" sz="2000" dirty="0" smtClean="0"/>
              <a:t>expresan </a:t>
            </a:r>
            <a:r>
              <a:rPr lang="es-ES" sz="2000" dirty="0"/>
              <a:t>la relación de la persona con su bienestar y con el placer sensible.    		</a:t>
            </a:r>
            <a:r>
              <a:rPr lang="es-ES" sz="2000" b="1" dirty="0">
                <a:solidFill>
                  <a:srgbClr val="002060"/>
                </a:solidFill>
              </a:rPr>
              <a:t>      	             </a:t>
            </a:r>
            <a:r>
              <a:rPr lang="es-ES" sz="2000" b="1" dirty="0" smtClean="0">
                <a:solidFill>
                  <a:srgbClr val="002060"/>
                </a:solidFill>
              </a:rPr>
              <a:t>     Placer- Dolor, Alegría- Pena </a:t>
            </a:r>
            <a:endParaRPr lang="es-ES" sz="20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s-ES" sz="2000" b="1" i="1" dirty="0" smtClean="0">
                <a:solidFill>
                  <a:srgbClr val="002060"/>
                </a:solidFill>
              </a:rPr>
              <a:t>2. Valores  </a:t>
            </a:r>
            <a:r>
              <a:rPr lang="es-ES" sz="2000" b="1" i="1" dirty="0">
                <a:solidFill>
                  <a:srgbClr val="002060"/>
                </a:solidFill>
              </a:rPr>
              <a:t>útiles: </a:t>
            </a:r>
            <a:r>
              <a:rPr lang="es-ES" sz="2000" dirty="0"/>
              <a:t> </a:t>
            </a:r>
            <a:r>
              <a:rPr lang="es-ES" sz="2000" dirty="0" smtClean="0"/>
              <a:t>relativos </a:t>
            </a:r>
            <a:r>
              <a:rPr lang="es-ES" sz="2000" dirty="0"/>
              <a:t>a lo  útil y la productividad</a:t>
            </a:r>
            <a:r>
              <a:rPr lang="es-ES" sz="2000" i="1" dirty="0">
                <a:solidFill>
                  <a:srgbClr val="002060"/>
                </a:solidFill>
              </a:rPr>
              <a:t>. </a:t>
            </a:r>
          </a:p>
          <a:p>
            <a:pPr lvl="1">
              <a:buNone/>
            </a:pPr>
            <a:r>
              <a:rPr lang="es-ES" sz="2000" dirty="0" smtClean="0">
                <a:solidFill>
                  <a:srgbClr val="002060"/>
                </a:solidFill>
              </a:rPr>
              <a:t>                          </a:t>
            </a:r>
            <a:r>
              <a:rPr lang="es-ES" sz="2000" b="1" dirty="0" smtClean="0">
                <a:solidFill>
                  <a:srgbClr val="002060"/>
                </a:solidFill>
              </a:rPr>
              <a:t>Capacidad-Incapacidad, Eficacia- Ineficacia</a:t>
            </a:r>
          </a:p>
          <a:p>
            <a:pPr lvl="1">
              <a:buNone/>
            </a:pPr>
            <a:r>
              <a:rPr lang="es-ES" sz="2000" b="1" dirty="0" smtClean="0">
                <a:solidFill>
                  <a:srgbClr val="002060"/>
                </a:solidFill>
              </a:rPr>
              <a:t>3. Valores vitales:</a:t>
            </a:r>
            <a:r>
              <a:rPr lang="es-ES" sz="2000" dirty="0"/>
              <a:t> </a:t>
            </a:r>
            <a:r>
              <a:rPr lang="es-ES" sz="2000" dirty="0" smtClean="0"/>
              <a:t> ligados </a:t>
            </a:r>
            <a:r>
              <a:rPr lang="es-ES" sz="2000" dirty="0"/>
              <a:t>a las necesidades </a:t>
            </a:r>
            <a:r>
              <a:rPr lang="es-ES" sz="2000" dirty="0" smtClean="0"/>
              <a:t>corpóreas</a:t>
            </a:r>
          </a:p>
          <a:p>
            <a:pPr lvl="1">
              <a:buNone/>
            </a:pPr>
            <a:r>
              <a:rPr lang="es-ES" sz="2000" b="1" dirty="0" smtClean="0">
                <a:solidFill>
                  <a:srgbClr val="002060"/>
                </a:solidFill>
              </a:rPr>
              <a:t>                            Enfermedad- Salud, Fortaleza-Debilidad</a:t>
            </a:r>
          </a:p>
          <a:p>
            <a:pPr marL="0" indent="0">
              <a:buNone/>
            </a:pPr>
            <a:r>
              <a:rPr lang="es-ES" sz="2000" b="1" i="1" dirty="0" smtClean="0">
                <a:solidFill>
                  <a:srgbClr val="002060"/>
                </a:solidFill>
              </a:rPr>
              <a:t>4. Valores </a:t>
            </a:r>
            <a:r>
              <a:rPr lang="es-ES" sz="2000" b="1" i="1" dirty="0">
                <a:solidFill>
                  <a:srgbClr val="002060"/>
                </a:solidFill>
              </a:rPr>
              <a:t>intelectuales: </a:t>
            </a:r>
            <a:r>
              <a:rPr lang="es-ES" sz="2000" dirty="0"/>
              <a:t>giran en torno de la </a:t>
            </a:r>
            <a:r>
              <a:rPr lang="es-ES" sz="2000" dirty="0" smtClean="0"/>
              <a:t>verdad y el conocimiento.</a:t>
            </a:r>
          </a:p>
          <a:p>
            <a:pPr lvl="1">
              <a:lnSpc>
                <a:spcPct val="110000"/>
              </a:lnSpc>
              <a:buNone/>
            </a:pPr>
            <a:r>
              <a:rPr lang="es-ES" sz="2000" dirty="0" smtClean="0"/>
              <a:t>                            </a:t>
            </a:r>
            <a:r>
              <a:rPr lang="es-ES" sz="2000" b="1" dirty="0">
                <a:solidFill>
                  <a:srgbClr val="002060"/>
                </a:solidFill>
              </a:rPr>
              <a:t>Exacto-Aproximado, Evidente-Probable, Verdad –</a:t>
            </a:r>
            <a:r>
              <a:rPr lang="es-ES" sz="2000" b="1" dirty="0" smtClean="0">
                <a:solidFill>
                  <a:srgbClr val="002060"/>
                </a:solidFill>
              </a:rPr>
              <a:t>Error</a:t>
            </a:r>
            <a:r>
              <a:rPr lang="es-ES" sz="20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s-ES" sz="2000" b="1" i="1" dirty="0" smtClean="0">
                <a:solidFill>
                  <a:srgbClr val="002060"/>
                </a:solidFill>
              </a:rPr>
              <a:t>5. Valores </a:t>
            </a:r>
            <a:r>
              <a:rPr lang="es-ES" sz="2000" b="1" i="1" dirty="0">
                <a:solidFill>
                  <a:srgbClr val="002060"/>
                </a:solidFill>
              </a:rPr>
              <a:t>estéticos</a:t>
            </a:r>
            <a:r>
              <a:rPr lang="es-ES" sz="2000" b="1" dirty="0"/>
              <a:t>: </a:t>
            </a:r>
            <a:r>
              <a:rPr lang="es-ES" sz="2000" dirty="0"/>
              <a:t>identifican el tránsito de lo natural a lo cultural. </a:t>
            </a:r>
            <a:endParaRPr lang="es-ES" sz="2000" dirty="0" smtClean="0"/>
          </a:p>
          <a:p>
            <a:pPr lvl="1">
              <a:lnSpc>
                <a:spcPct val="120000"/>
              </a:lnSpc>
              <a:buNone/>
            </a:pPr>
            <a:r>
              <a:rPr lang="es-ES" sz="2000" i="1" dirty="0" smtClean="0"/>
              <a:t>                            </a:t>
            </a:r>
            <a:r>
              <a:rPr lang="es-ES" sz="2000" b="1" dirty="0" smtClean="0">
                <a:solidFill>
                  <a:srgbClr val="002060"/>
                </a:solidFill>
              </a:rPr>
              <a:t>Bello- </a:t>
            </a:r>
            <a:r>
              <a:rPr lang="es-ES" sz="2000" b="1" dirty="0">
                <a:solidFill>
                  <a:srgbClr val="002060"/>
                </a:solidFill>
              </a:rPr>
              <a:t>Feo,  Armonioso –Inarmónico, </a:t>
            </a:r>
            <a:r>
              <a:rPr lang="es-ES" sz="2000" b="1" dirty="0" smtClean="0">
                <a:solidFill>
                  <a:srgbClr val="002060"/>
                </a:solidFill>
              </a:rPr>
              <a:t>Gracioso -Tosco</a:t>
            </a:r>
            <a:endParaRPr lang="es-ES" sz="2000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r>
              <a:rPr lang="es-ES" sz="2000" b="1" i="1" dirty="0" smtClean="0">
                <a:solidFill>
                  <a:srgbClr val="002060"/>
                </a:solidFill>
              </a:rPr>
              <a:t>6. Valores </a:t>
            </a:r>
            <a:r>
              <a:rPr lang="es-ES" sz="2000" b="1" i="1" dirty="0">
                <a:solidFill>
                  <a:srgbClr val="002060"/>
                </a:solidFill>
              </a:rPr>
              <a:t>morales</a:t>
            </a:r>
            <a:r>
              <a:rPr lang="es-ES" sz="2000" b="1" dirty="0"/>
              <a:t>: </a:t>
            </a:r>
            <a:r>
              <a:rPr lang="es-ES" sz="2000" dirty="0"/>
              <a:t>se vinculan con el modo como se vive la relación </a:t>
            </a:r>
            <a:r>
              <a:rPr lang="es-ES" sz="2000" dirty="0" smtClean="0"/>
              <a:t>con los </a:t>
            </a:r>
            <a:r>
              <a:rPr lang="es-ES" sz="2000" dirty="0"/>
              <a:t>demás donde se pone en juego la relación intersubjetiva, la conciencia y la conducta respecto a </a:t>
            </a:r>
            <a:r>
              <a:rPr lang="es-ES" sz="2000" dirty="0" smtClean="0"/>
              <a:t>otros</a:t>
            </a:r>
            <a:r>
              <a:rPr lang="es-ES" sz="2000" i="1" dirty="0"/>
              <a:t>:</a:t>
            </a:r>
            <a:r>
              <a:rPr lang="es-ES" sz="2000" i="1" dirty="0" smtClean="0"/>
              <a:t> </a:t>
            </a:r>
          </a:p>
          <a:p>
            <a:pPr lvl="1">
              <a:lnSpc>
                <a:spcPct val="130000"/>
              </a:lnSpc>
              <a:buNone/>
            </a:pPr>
            <a:r>
              <a:rPr lang="es-ES" sz="2000" i="1" dirty="0" smtClean="0"/>
              <a:t>          </a:t>
            </a:r>
            <a:r>
              <a:rPr lang="es-ES" sz="2000" b="1" dirty="0" smtClean="0">
                <a:solidFill>
                  <a:srgbClr val="002060"/>
                </a:solidFill>
              </a:rPr>
              <a:t>Bueno- </a:t>
            </a:r>
            <a:r>
              <a:rPr lang="es-ES" sz="2000" b="1" dirty="0">
                <a:solidFill>
                  <a:srgbClr val="002060"/>
                </a:solidFill>
              </a:rPr>
              <a:t>Malo,  Justo- Injusto, Leal </a:t>
            </a:r>
            <a:r>
              <a:rPr lang="es-ES" sz="2000" b="1" dirty="0" smtClean="0">
                <a:solidFill>
                  <a:srgbClr val="002060"/>
                </a:solidFill>
              </a:rPr>
              <a:t>–Desleal, Honestidad-</a:t>
            </a:r>
            <a:r>
              <a:rPr lang="es-ES" sz="2000" b="1" dirty="0">
                <a:solidFill>
                  <a:srgbClr val="002060"/>
                </a:solidFill>
              </a:rPr>
              <a:t>D</a:t>
            </a:r>
            <a:r>
              <a:rPr lang="es-ES" sz="2000" b="1" dirty="0" smtClean="0">
                <a:solidFill>
                  <a:srgbClr val="002060"/>
                </a:solidFill>
              </a:rPr>
              <a:t>eshonestidad, Solidaridad -Insolidaridad</a:t>
            </a:r>
            <a:endParaRPr lang="es-ES" sz="2000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r>
              <a:rPr lang="es-ES" sz="2000" b="1" i="1" dirty="0" smtClean="0">
                <a:solidFill>
                  <a:srgbClr val="002060"/>
                </a:solidFill>
              </a:rPr>
              <a:t>7. Valores </a:t>
            </a:r>
            <a:r>
              <a:rPr lang="es-ES" sz="2000" b="1" i="1" dirty="0">
                <a:solidFill>
                  <a:srgbClr val="002060"/>
                </a:solidFill>
              </a:rPr>
              <a:t>religiosos</a:t>
            </a:r>
            <a:r>
              <a:rPr lang="es-ES" sz="2000" b="1" dirty="0"/>
              <a:t>: </a:t>
            </a:r>
            <a:r>
              <a:rPr lang="es-ES" sz="2000" dirty="0"/>
              <a:t>donde el sentido de la vida alcanza su punto más alto. </a:t>
            </a:r>
            <a:endParaRPr lang="es-ES" sz="2000" dirty="0" smtClean="0"/>
          </a:p>
          <a:p>
            <a:pPr marL="0" indent="0" eaLnBrk="1" hangingPunct="1">
              <a:buNone/>
            </a:pPr>
            <a:r>
              <a:rPr lang="es-ES" sz="2000" i="1" dirty="0" smtClean="0"/>
              <a:t>                                   </a:t>
            </a:r>
            <a:r>
              <a:rPr lang="es-ES" sz="2000" b="1" dirty="0" smtClean="0">
                <a:solidFill>
                  <a:srgbClr val="002060"/>
                </a:solidFill>
              </a:rPr>
              <a:t>Sagrado- Profano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7606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94869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AR" dirty="0" smtClean="0"/>
              <a:t>Relación con la virtud (Aristóteles)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4" t="1269" r="2932" b="3346"/>
          <a:stretch/>
        </p:blipFill>
        <p:spPr>
          <a:xfrm>
            <a:off x="845127" y="1904681"/>
            <a:ext cx="7437120" cy="4587559"/>
          </a:xfrm>
        </p:spPr>
      </p:pic>
      <p:pic>
        <p:nvPicPr>
          <p:cNvPr id="1030" name="Picture 6" descr="https://3.bp.blogspot.com/-hDuG5w4DAu8/Wh2qa0Ji1sI/AAAAAAAABCU/PmesMRRM46QJemYLYMHN4cTQzzzOrcUxACLcBGAs/s320/Captura%2Bde%2Bpantalla%2B2017-11-28%2Ba%2Blas%2B19.26.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415" y="2919412"/>
            <a:ext cx="30480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33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01425" y="150315"/>
            <a:ext cx="4611666" cy="83661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s-AR" sz="2800" b="1" dirty="0" smtClean="0">
                <a:solidFill>
                  <a:schemeClr val="tx1"/>
                </a:solidFill>
              </a:rPr>
              <a:t>Jerarquía o Escala de valores</a:t>
            </a:r>
            <a:endParaRPr lang="es-AR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898043"/>
              </p:ext>
            </p:extLst>
          </p:nvPr>
        </p:nvGraphicFramePr>
        <p:xfrm>
          <a:off x="6583679" y="1202500"/>
          <a:ext cx="4957157" cy="5561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9" b="6806"/>
          <a:stretch/>
        </p:blipFill>
        <p:spPr>
          <a:xfrm>
            <a:off x="400834" y="1202500"/>
            <a:ext cx="5314166" cy="5561556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55528" y="150314"/>
            <a:ext cx="4611666" cy="836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AR" sz="2800" b="1" dirty="0" smtClean="0">
                <a:solidFill>
                  <a:schemeClr val="tx1"/>
                </a:solidFill>
              </a:rPr>
              <a:t>Pirámide de necesidades de </a:t>
            </a:r>
            <a:r>
              <a:rPr lang="es-AR" sz="2800" b="1" dirty="0" err="1">
                <a:solidFill>
                  <a:schemeClr val="tx1"/>
                </a:solidFill>
              </a:rPr>
              <a:t>M</a:t>
            </a:r>
            <a:r>
              <a:rPr lang="es-AR" sz="2800" b="1" dirty="0" err="1" smtClean="0">
                <a:solidFill>
                  <a:schemeClr val="tx1"/>
                </a:solidFill>
              </a:rPr>
              <a:t>aslow</a:t>
            </a:r>
            <a:endParaRPr lang="es-A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97813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s-AR" sz="3200" dirty="0">
                <a:solidFill>
                  <a:schemeClr val="tx1"/>
                </a:solidFill>
              </a:rPr>
              <a:t>Características</a:t>
            </a:r>
            <a:r>
              <a:rPr lang="es-AR" sz="3200" dirty="0">
                <a:solidFill>
                  <a:srgbClr val="FFFF00"/>
                </a:solidFill>
              </a:rPr>
              <a:t> </a:t>
            </a:r>
            <a:r>
              <a:rPr lang="es-AR" sz="3200" dirty="0">
                <a:solidFill>
                  <a:schemeClr val="tx1"/>
                </a:solidFill>
              </a:rPr>
              <a:t>de  los  </a:t>
            </a:r>
            <a:r>
              <a:rPr lang="es-AR" sz="3200" b="1" dirty="0">
                <a:solidFill>
                  <a:schemeClr val="tx1"/>
                </a:solidFill>
              </a:rPr>
              <a:t>VALORES ÉTICOS</a:t>
            </a:r>
          </a:p>
        </p:txBody>
      </p:sp>
      <p:sp>
        <p:nvSpPr>
          <p:cNvPr id="18435" name="2 Marcador de contenido"/>
          <p:cNvSpPr>
            <a:spLocks noGrp="1"/>
          </p:cNvSpPr>
          <p:nvPr>
            <p:ph idx="1"/>
          </p:nvPr>
        </p:nvSpPr>
        <p:spPr>
          <a:xfrm>
            <a:off x="845127" y="1851286"/>
            <a:ext cx="11062854" cy="45720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s-AR" sz="3200" dirty="0"/>
              <a:t>Dependen de la </a:t>
            </a:r>
            <a:r>
              <a:rPr lang="es-AR" sz="3200" b="1" dirty="0"/>
              <a:t>libertad </a:t>
            </a:r>
            <a:r>
              <a:rPr lang="es-AR" sz="3200" b="1" dirty="0" smtClean="0"/>
              <a:t>humana</a:t>
            </a:r>
            <a:r>
              <a:rPr lang="es-AR" sz="3200" dirty="0" smtClean="0"/>
              <a:t>, está en nosotros realizarlos.</a:t>
            </a:r>
          </a:p>
          <a:p>
            <a:r>
              <a:rPr lang="es-AR" sz="3200" dirty="0" smtClean="0"/>
              <a:t>No  son peculiaridades personales sino cualidades que piden ser </a:t>
            </a:r>
            <a:r>
              <a:rPr lang="es-AR" sz="3200" b="1" dirty="0" err="1" smtClean="0"/>
              <a:t>universalizables</a:t>
            </a:r>
            <a:r>
              <a:rPr lang="es-AR" sz="3200" b="1" dirty="0" smtClean="0"/>
              <a:t>.</a:t>
            </a:r>
            <a:endParaRPr lang="es-AR" sz="3200" b="1" dirty="0"/>
          </a:p>
          <a:p>
            <a:pPr eaLnBrk="1" hangingPunct="1"/>
            <a:r>
              <a:rPr lang="es-AR" sz="3200" dirty="0" smtClean="0"/>
              <a:t>Se </a:t>
            </a:r>
            <a:r>
              <a:rPr lang="es-AR" sz="3200" dirty="0"/>
              <a:t>refieren a lo </a:t>
            </a:r>
            <a:r>
              <a:rPr lang="es-AR" sz="3200" b="1" dirty="0" smtClean="0"/>
              <a:t>correcto </a:t>
            </a:r>
            <a:r>
              <a:rPr lang="es-AR" sz="3200" b="1" dirty="0"/>
              <a:t>o incorrecto </a:t>
            </a:r>
            <a:r>
              <a:rPr lang="es-AR" sz="3200" dirty="0"/>
              <a:t>y tienen precedencia en la toma de </a:t>
            </a:r>
            <a:r>
              <a:rPr lang="es-AR" sz="3200" dirty="0" smtClean="0"/>
              <a:t>decisiones.</a:t>
            </a:r>
            <a:endParaRPr lang="es-AR" sz="3200" dirty="0"/>
          </a:p>
          <a:p>
            <a:r>
              <a:rPr lang="es-AR" sz="3200" dirty="0"/>
              <a:t>Se nos imponen </a:t>
            </a:r>
            <a:r>
              <a:rPr lang="es-AR" sz="3200" dirty="0" smtClean="0"/>
              <a:t>como una prescripción, pauta </a:t>
            </a:r>
            <a:r>
              <a:rPr lang="es-AR" sz="3200" dirty="0"/>
              <a:t>o </a:t>
            </a:r>
            <a:r>
              <a:rPr lang="es-AR" sz="3200" b="1" dirty="0"/>
              <a:t>norma interna </a:t>
            </a:r>
            <a:r>
              <a:rPr lang="es-AR" sz="3200" dirty="0"/>
              <a:t>que sentimos que hay que </a:t>
            </a:r>
            <a:r>
              <a:rPr lang="es-AR" sz="3200" dirty="0" smtClean="0"/>
              <a:t>cumplir.</a:t>
            </a:r>
            <a:r>
              <a:rPr lang="es-ES" sz="3200" dirty="0">
                <a:solidFill>
                  <a:srgbClr val="002060"/>
                </a:solidFill>
              </a:rPr>
              <a:t> </a:t>
            </a:r>
            <a:r>
              <a:rPr lang="es-ES" sz="3200" b="1" dirty="0"/>
              <a:t>Valor y deber </a:t>
            </a:r>
            <a:r>
              <a:rPr lang="es-ES" sz="3200" dirty="0"/>
              <a:t>están relacionados, la captación de un valor no realizado conlleva el deber de realizarlo</a:t>
            </a:r>
            <a:r>
              <a:rPr lang="es-ES" sz="3200" dirty="0" smtClean="0"/>
              <a:t>.</a:t>
            </a:r>
            <a:endParaRPr lang="es-AR" sz="3200" dirty="0" smtClean="0"/>
          </a:p>
          <a:p>
            <a:r>
              <a:rPr lang="es-AR" sz="3200" dirty="0" smtClean="0"/>
              <a:t>Quien se los apropia </a:t>
            </a:r>
            <a:r>
              <a:rPr lang="es-AR" sz="3200" b="1" dirty="0" smtClean="0"/>
              <a:t>crece en humanidad</a:t>
            </a:r>
            <a:r>
              <a:rPr lang="es-AR" sz="3200" dirty="0" smtClean="0"/>
              <a:t>, el que no se deshumaniza. </a:t>
            </a:r>
            <a:endParaRPr lang="es-AR" sz="3200" dirty="0"/>
          </a:p>
          <a:p>
            <a:pPr marL="0" indent="0" eaLnBrk="1" hangingPunct="1">
              <a:buNone/>
            </a:pPr>
            <a:endParaRPr lang="es-AR" sz="3200" dirty="0"/>
          </a:p>
          <a:p>
            <a:pPr eaLnBrk="1" hangingPunct="1">
              <a:buNone/>
            </a:pPr>
            <a:endParaRPr lang="es-AR" sz="2600" dirty="0"/>
          </a:p>
        </p:txBody>
      </p:sp>
    </p:spTree>
    <p:extLst>
      <p:ext uri="{BB962C8B-B14F-4D97-AF65-F5344CB8AC3E}">
        <p14:creationId xmlns:p14="http://schemas.microsoft.com/office/powerpoint/2010/main" val="42872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2136</TotalTime>
  <Words>1208</Words>
  <Application>Microsoft Office PowerPoint</Application>
  <PresentationFormat>Panorámica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22</vt:i4>
      </vt:variant>
    </vt:vector>
  </HeadingPairs>
  <TitlesOfParts>
    <vt:vector size="33" baseType="lpstr">
      <vt:lpstr>Arial</vt:lpstr>
      <vt:lpstr>Berlin Sans FB</vt:lpstr>
      <vt:lpstr>Berlin Sans FB Demi</vt:lpstr>
      <vt:lpstr>Calibri</vt:lpstr>
      <vt:lpstr>Calibri Light</vt:lpstr>
      <vt:lpstr>Century Gothic</vt:lpstr>
      <vt:lpstr>Times New Roman</vt:lpstr>
      <vt:lpstr>Wingdings 2</vt:lpstr>
      <vt:lpstr>HDOfficeLightV0</vt:lpstr>
      <vt:lpstr>1_HDOfficeLightV0</vt:lpstr>
      <vt:lpstr>2_HDOfficeLightV0</vt:lpstr>
      <vt:lpstr>Presentación de PowerPoint</vt:lpstr>
      <vt:lpstr>Presentación de PowerPoint</vt:lpstr>
      <vt:lpstr>Presentación de PowerPoint</vt:lpstr>
      <vt:lpstr>¿Qué son los valores?</vt:lpstr>
      <vt:lpstr>Características de los valores</vt:lpstr>
      <vt:lpstr>Existen distintos tipos de valores que estimamos de acuerdo a las necesidades humanas</vt:lpstr>
      <vt:lpstr>Relación con la virtud (Aristóteles)</vt:lpstr>
      <vt:lpstr>Jerarquía o Escala de valores</vt:lpstr>
      <vt:lpstr>Características de  los  VALORES ÉTICOS</vt:lpstr>
      <vt:lpstr>Valor relativo y valor absoluto</vt:lpstr>
      <vt:lpstr>Identificación de sentimientos morales</vt:lpstr>
      <vt:lpstr>Sentimientos morales</vt:lpstr>
      <vt:lpstr>Los mecanismos de la desvinculación moral  (Albert Bandura) </vt:lpstr>
      <vt:lpstr>Presentación de PowerPoint</vt:lpstr>
      <vt:lpstr>Dilemas éticos</vt:lpstr>
      <vt:lpstr>Presentación de PowerPoint</vt:lpstr>
      <vt:lpstr>  ¡Detengamos el tren!   </vt:lpstr>
      <vt:lpstr>  ¡Detengamos el tren!  </vt:lpstr>
      <vt:lpstr>Presentación de PowerPoint</vt:lpstr>
      <vt:lpstr>Entreteniendo a la abuela</vt:lpstr>
      <vt:lpstr>Motivos para la acción:¿porqué usar barbijo?</vt:lpstr>
      <vt:lpstr>Escala del desarrollo moral (Kohlberg).</vt:lpstr>
    </vt:vector>
  </TitlesOfParts>
  <Company>RevolucionUnattended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son los valores?</dc:title>
  <dc:creator>Fernanda</dc:creator>
  <cp:lastModifiedBy>Fernanda Schiavoni</cp:lastModifiedBy>
  <cp:revision>99</cp:revision>
  <dcterms:created xsi:type="dcterms:W3CDTF">2016-05-02T11:49:07Z</dcterms:created>
  <dcterms:modified xsi:type="dcterms:W3CDTF">2021-07-01T20:35:26Z</dcterms:modified>
</cp:coreProperties>
</file>