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9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275" r:id="rId9"/>
    <p:sldId id="276" r:id="rId10"/>
    <p:sldId id="277" r:id="rId11"/>
    <p:sldId id="278" r:id="rId12"/>
    <p:sldId id="306" r:id="rId13"/>
    <p:sldId id="307" r:id="rId14"/>
    <p:sldId id="279" r:id="rId15"/>
    <p:sldId id="280" r:id="rId16"/>
    <p:sldId id="281" r:id="rId17"/>
    <p:sldId id="282" r:id="rId18"/>
    <p:sldId id="284" r:id="rId19"/>
    <p:sldId id="285" r:id="rId20"/>
    <p:sldId id="287" r:id="rId21"/>
    <p:sldId id="286" r:id="rId22"/>
    <p:sldId id="288" r:id="rId23"/>
    <p:sldId id="289" r:id="rId24"/>
    <p:sldId id="291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85794" autoAdjust="0"/>
  </p:normalViewPr>
  <p:slideViewPr>
    <p:cSldViewPr snapToGrid="0">
      <p:cViewPr varScale="1">
        <p:scale>
          <a:sx n="74" d="100"/>
          <a:sy n="74" d="100"/>
        </p:scale>
        <p:origin x="12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D455F-596C-4356-B4EF-54E34625852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4BE55EC-F22C-45CC-886E-9B6E0B40ABBF}">
      <dgm:prSet phldrT="[Texto]" custT="1"/>
      <dgm:spPr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s-AR" sz="3600" dirty="0"/>
            <a:t>Valores </a:t>
          </a:r>
        </a:p>
        <a:p>
          <a:r>
            <a:rPr lang="es-AR" sz="3600" dirty="0"/>
            <a:t>de DDHH</a:t>
          </a:r>
        </a:p>
      </dgm:t>
    </dgm:pt>
    <dgm:pt modelId="{D1E38487-3C19-4832-BE5D-BC0D47098B15}" type="parTrans" cxnId="{6733A562-9529-456D-A02F-E18B5486EAF0}">
      <dgm:prSet/>
      <dgm:spPr/>
      <dgm:t>
        <a:bodyPr/>
        <a:lstStyle/>
        <a:p>
          <a:endParaRPr lang="es-AR"/>
        </a:p>
      </dgm:t>
    </dgm:pt>
    <dgm:pt modelId="{907D298D-D042-4624-A547-C2E98197449D}" type="sibTrans" cxnId="{6733A562-9529-456D-A02F-E18B5486EAF0}">
      <dgm:prSet/>
      <dgm:spPr/>
      <dgm:t>
        <a:bodyPr/>
        <a:lstStyle/>
        <a:p>
          <a:endParaRPr lang="es-AR"/>
        </a:p>
      </dgm:t>
    </dgm:pt>
    <dgm:pt modelId="{E3151106-354E-4BF0-A398-F28FE5CC9E6A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Libertad (autonomía) 1°G</a:t>
          </a:r>
        </a:p>
      </dgm:t>
    </dgm:pt>
    <dgm:pt modelId="{F207B8E3-D64A-46E8-AA2A-8AF6C024D25B}" type="parTrans" cxnId="{594F604A-57FC-4939-929D-E6BA20C339FE}">
      <dgm:prSet/>
      <dgm:spPr/>
      <dgm:t>
        <a:bodyPr/>
        <a:lstStyle/>
        <a:p>
          <a:endParaRPr lang="es-AR"/>
        </a:p>
      </dgm:t>
    </dgm:pt>
    <dgm:pt modelId="{400E1790-330A-4246-A4AE-D924D4CB45B9}" type="sibTrans" cxnId="{594F604A-57FC-4939-929D-E6BA20C339FE}">
      <dgm:prSet/>
      <dgm:spPr/>
      <dgm:t>
        <a:bodyPr/>
        <a:lstStyle/>
        <a:p>
          <a:endParaRPr lang="es-AR"/>
        </a:p>
      </dgm:t>
    </dgm:pt>
    <dgm:pt modelId="{61474FD5-850B-418C-AA80-468AB882491D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Igualdad (de oportunidades) 2°G</a:t>
          </a:r>
        </a:p>
      </dgm:t>
    </dgm:pt>
    <dgm:pt modelId="{BC21D57C-7EF1-4001-A697-B64678CC5638}" type="parTrans" cxnId="{096D390F-D3EE-49D4-AE39-E137FA6EA894}">
      <dgm:prSet/>
      <dgm:spPr/>
      <dgm:t>
        <a:bodyPr/>
        <a:lstStyle/>
        <a:p>
          <a:endParaRPr lang="es-AR"/>
        </a:p>
      </dgm:t>
    </dgm:pt>
    <dgm:pt modelId="{FA5F31FA-74EE-4CE7-BB0C-23B1CC57CC75}" type="sibTrans" cxnId="{096D390F-D3EE-49D4-AE39-E137FA6EA894}">
      <dgm:prSet/>
      <dgm:spPr/>
      <dgm:t>
        <a:bodyPr/>
        <a:lstStyle/>
        <a:p>
          <a:endParaRPr lang="es-AR"/>
        </a:p>
      </dgm:t>
    </dgm:pt>
    <dgm:pt modelId="{F0A61BF7-2524-4BCE-8586-38C75D483FE4}">
      <dgm:prSet phldrT="[Texto]"/>
      <dgm:spPr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s-AR" dirty="0"/>
            <a:t>Características de DDHH</a:t>
          </a:r>
        </a:p>
      </dgm:t>
    </dgm:pt>
    <dgm:pt modelId="{78EB5C13-1780-4BF4-B8F7-3B752F8AA19C}" type="parTrans" cxnId="{3CB39E3E-C168-4B99-8E27-33B3B9DA01E0}">
      <dgm:prSet/>
      <dgm:spPr/>
      <dgm:t>
        <a:bodyPr/>
        <a:lstStyle/>
        <a:p>
          <a:endParaRPr lang="es-AR"/>
        </a:p>
      </dgm:t>
    </dgm:pt>
    <dgm:pt modelId="{1408C6A1-5477-437E-9F56-37CE4CAFA28D}" type="sibTrans" cxnId="{3CB39E3E-C168-4B99-8E27-33B3B9DA01E0}">
      <dgm:prSet/>
      <dgm:spPr/>
      <dgm:t>
        <a:bodyPr/>
        <a:lstStyle/>
        <a:p>
          <a:endParaRPr lang="es-AR"/>
        </a:p>
      </dgm:t>
    </dgm:pt>
    <dgm:pt modelId="{37F3C171-26B5-4BD5-B900-7265A06D31D8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Universales (los mismos p/todos)</a:t>
          </a:r>
        </a:p>
      </dgm:t>
    </dgm:pt>
    <dgm:pt modelId="{B441678D-C18C-437E-9AF2-D0C0EBA7CF0C}" type="parTrans" cxnId="{05FEA602-DDCB-40B7-9E43-39C500D81872}">
      <dgm:prSet/>
      <dgm:spPr/>
      <dgm:t>
        <a:bodyPr/>
        <a:lstStyle/>
        <a:p>
          <a:endParaRPr lang="es-AR"/>
        </a:p>
      </dgm:t>
    </dgm:pt>
    <dgm:pt modelId="{F5AA9ABC-D798-4AB7-A525-822A677E110D}" type="sibTrans" cxnId="{05FEA602-DDCB-40B7-9E43-39C500D81872}">
      <dgm:prSet/>
      <dgm:spPr/>
      <dgm:t>
        <a:bodyPr/>
        <a:lstStyle/>
        <a:p>
          <a:endParaRPr lang="es-AR"/>
        </a:p>
      </dgm:t>
    </dgm:pt>
    <dgm:pt modelId="{98C101A4-FA88-4A69-8B1A-D35CA50E83AF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Irrenunciables e inalienables</a:t>
          </a:r>
        </a:p>
      </dgm:t>
    </dgm:pt>
    <dgm:pt modelId="{60B487F0-974B-4BEA-BE0E-EEA9CFEBA486}" type="parTrans" cxnId="{1D4A37A2-0057-49E4-92F8-D94E6E545B56}">
      <dgm:prSet/>
      <dgm:spPr/>
      <dgm:t>
        <a:bodyPr/>
        <a:lstStyle/>
        <a:p>
          <a:endParaRPr lang="es-AR"/>
        </a:p>
      </dgm:t>
    </dgm:pt>
    <dgm:pt modelId="{4DCE50F9-FFD8-4ADD-A430-438DB487275D}" type="sibTrans" cxnId="{1D4A37A2-0057-49E4-92F8-D94E6E545B56}">
      <dgm:prSet/>
      <dgm:spPr/>
      <dgm:t>
        <a:bodyPr/>
        <a:lstStyle/>
        <a:p>
          <a:endParaRPr lang="es-AR"/>
        </a:p>
      </dgm:t>
    </dgm:pt>
    <dgm:pt modelId="{615DC036-5444-4437-81CC-170D6F511060}">
      <dgm:prSet phldrT="[Texto]"/>
      <dgm:spPr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s-AR" dirty="0"/>
            <a:t>Clasificación de</a:t>
          </a:r>
        </a:p>
        <a:p>
          <a:r>
            <a:rPr lang="es-AR" dirty="0"/>
            <a:t>DDHH </a:t>
          </a:r>
        </a:p>
      </dgm:t>
    </dgm:pt>
    <dgm:pt modelId="{E9C1187F-E881-4F5A-B88C-84934F697BF2}" type="parTrans" cxnId="{EF8ECD2E-3B3D-46EC-9C15-9740A99B15CD}">
      <dgm:prSet/>
      <dgm:spPr/>
      <dgm:t>
        <a:bodyPr/>
        <a:lstStyle/>
        <a:p>
          <a:endParaRPr lang="es-AR"/>
        </a:p>
      </dgm:t>
    </dgm:pt>
    <dgm:pt modelId="{AC4CAE8E-75D9-4076-8B69-C0B5F0706B0A}" type="sibTrans" cxnId="{EF8ECD2E-3B3D-46EC-9C15-9740A99B15CD}">
      <dgm:prSet/>
      <dgm:spPr/>
      <dgm:t>
        <a:bodyPr/>
        <a:lstStyle/>
        <a:p>
          <a:endParaRPr lang="es-AR"/>
        </a:p>
      </dgm:t>
    </dgm:pt>
    <dgm:pt modelId="{3961F911-89CA-4C92-9429-3B1E7B0B274A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1° Generación: D. Civiles y D. Políticos. XVIII</a:t>
          </a:r>
        </a:p>
      </dgm:t>
    </dgm:pt>
    <dgm:pt modelId="{FCB1D5E3-C515-4682-83D4-0744482363D7}" type="parTrans" cxnId="{D22B99F7-F385-45F6-ADEA-DB84FB6A8CD6}">
      <dgm:prSet/>
      <dgm:spPr/>
      <dgm:t>
        <a:bodyPr/>
        <a:lstStyle/>
        <a:p>
          <a:endParaRPr lang="es-AR"/>
        </a:p>
      </dgm:t>
    </dgm:pt>
    <dgm:pt modelId="{786B9BE5-2C89-4076-AFBF-CA119674A953}" type="sibTrans" cxnId="{D22B99F7-F385-45F6-ADEA-DB84FB6A8CD6}">
      <dgm:prSet/>
      <dgm:spPr/>
      <dgm:t>
        <a:bodyPr/>
        <a:lstStyle/>
        <a:p>
          <a:endParaRPr lang="es-AR"/>
        </a:p>
      </dgm:t>
    </dgm:pt>
    <dgm:pt modelId="{9FC0D0E4-504A-4E1A-A4A4-ECAE41DDDD1B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2° Generación:: D. Económicos, D. Sociales y D. Culturales- XIX</a:t>
          </a:r>
        </a:p>
      </dgm:t>
    </dgm:pt>
    <dgm:pt modelId="{95B57456-CC41-43EB-975F-4F98CA429AF9}" type="parTrans" cxnId="{27E1C3A6-8A20-4513-8149-74AFF434CD8C}">
      <dgm:prSet/>
      <dgm:spPr/>
      <dgm:t>
        <a:bodyPr/>
        <a:lstStyle/>
        <a:p>
          <a:endParaRPr lang="es-AR"/>
        </a:p>
      </dgm:t>
    </dgm:pt>
    <dgm:pt modelId="{E82D115D-084B-4037-9500-0D47347921D5}" type="sibTrans" cxnId="{27E1C3A6-8A20-4513-8149-74AFF434CD8C}">
      <dgm:prSet/>
      <dgm:spPr/>
      <dgm:t>
        <a:bodyPr/>
        <a:lstStyle/>
        <a:p>
          <a:endParaRPr lang="es-AR"/>
        </a:p>
      </dgm:t>
    </dgm:pt>
    <dgm:pt modelId="{C23A5419-6C27-4572-ADDC-E5041F2FDD0B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Solidaridad 3°G</a:t>
          </a:r>
        </a:p>
      </dgm:t>
    </dgm:pt>
    <dgm:pt modelId="{337984C2-350C-43A2-AABA-18E70E5886B6}" type="parTrans" cxnId="{7D19C0EE-C91F-451C-9395-077E78C54707}">
      <dgm:prSet/>
      <dgm:spPr/>
      <dgm:t>
        <a:bodyPr/>
        <a:lstStyle/>
        <a:p>
          <a:endParaRPr lang="es-AR"/>
        </a:p>
      </dgm:t>
    </dgm:pt>
    <dgm:pt modelId="{865214C9-AC5C-4D3D-AD85-BF4517071455}" type="sibTrans" cxnId="{7D19C0EE-C91F-451C-9395-077E78C54707}">
      <dgm:prSet/>
      <dgm:spPr/>
      <dgm:t>
        <a:bodyPr/>
        <a:lstStyle/>
        <a:p>
          <a:endParaRPr lang="es-AR"/>
        </a:p>
      </dgm:t>
    </dgm:pt>
    <dgm:pt modelId="{E9C04A7A-39F6-47B8-B9E3-F7DF75F78DE1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Indivisibles (sin jerarquía, igual importancia)</a:t>
          </a:r>
        </a:p>
      </dgm:t>
    </dgm:pt>
    <dgm:pt modelId="{2D8567F6-D614-4C55-B8CA-7C61791BEED5}" type="parTrans" cxnId="{EBD4DE24-CFC4-4A89-BB4B-219D8A646A76}">
      <dgm:prSet/>
      <dgm:spPr/>
      <dgm:t>
        <a:bodyPr/>
        <a:lstStyle/>
        <a:p>
          <a:endParaRPr lang="es-AR"/>
        </a:p>
      </dgm:t>
    </dgm:pt>
    <dgm:pt modelId="{595ACA90-B36A-4D2B-924D-C55106105EEF}" type="sibTrans" cxnId="{EBD4DE24-CFC4-4A89-BB4B-219D8A646A76}">
      <dgm:prSet/>
      <dgm:spPr/>
      <dgm:t>
        <a:bodyPr/>
        <a:lstStyle/>
        <a:p>
          <a:endParaRPr lang="es-AR"/>
        </a:p>
      </dgm:t>
    </dgm:pt>
    <dgm:pt modelId="{3A1BD144-57AA-4EBB-A21B-D94ED7CCE81C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Inescindibles ( dependen unos de otros)</a:t>
          </a:r>
        </a:p>
      </dgm:t>
    </dgm:pt>
    <dgm:pt modelId="{32195AF0-2EE6-41B9-BD45-47DEF4E3F239}" type="parTrans" cxnId="{E034BF11-00F9-456F-9D3B-351E135A8233}">
      <dgm:prSet/>
      <dgm:spPr/>
      <dgm:t>
        <a:bodyPr/>
        <a:lstStyle/>
        <a:p>
          <a:endParaRPr lang="es-AR"/>
        </a:p>
      </dgm:t>
    </dgm:pt>
    <dgm:pt modelId="{B6F0B418-DAB8-41B6-8DEA-62F59FD06291}" type="sibTrans" cxnId="{E034BF11-00F9-456F-9D3B-351E135A8233}">
      <dgm:prSet/>
      <dgm:spPr/>
      <dgm:t>
        <a:bodyPr/>
        <a:lstStyle/>
        <a:p>
          <a:endParaRPr lang="es-AR"/>
        </a:p>
      </dgm:t>
    </dgm:pt>
    <dgm:pt modelId="{817D0150-3607-4C57-A9DA-EA6BB2652B23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Imprescriptible  (no caducan)</a:t>
          </a:r>
        </a:p>
      </dgm:t>
    </dgm:pt>
    <dgm:pt modelId="{2B769389-E0FF-4BFC-8855-04BC301580AE}" type="parTrans" cxnId="{CA8B05FC-6C0E-43BE-BCFD-EA9CAA5E18D0}">
      <dgm:prSet/>
      <dgm:spPr/>
      <dgm:t>
        <a:bodyPr/>
        <a:lstStyle/>
        <a:p>
          <a:endParaRPr lang="es-AR"/>
        </a:p>
      </dgm:t>
    </dgm:pt>
    <dgm:pt modelId="{2C8A2316-5587-4AE8-8B46-1EDBC5A850A3}" type="sibTrans" cxnId="{CA8B05FC-6C0E-43BE-BCFD-EA9CAA5E18D0}">
      <dgm:prSet/>
      <dgm:spPr/>
      <dgm:t>
        <a:bodyPr/>
        <a:lstStyle/>
        <a:p>
          <a:endParaRPr lang="es-AR"/>
        </a:p>
      </dgm:t>
    </dgm:pt>
    <dgm:pt modelId="{CFE7F459-A613-455C-8302-7A89C7BEB6CB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3° Generación: D.  Derechos colectivos. XX</a:t>
          </a:r>
        </a:p>
      </dgm:t>
    </dgm:pt>
    <dgm:pt modelId="{FCEA7D98-7097-41AD-A1C2-937A7D5FB439}" type="parTrans" cxnId="{A7D13FC8-6D39-4129-A4C1-58B1D8761DDA}">
      <dgm:prSet/>
      <dgm:spPr/>
      <dgm:t>
        <a:bodyPr/>
        <a:lstStyle/>
        <a:p>
          <a:endParaRPr lang="es-AR"/>
        </a:p>
      </dgm:t>
    </dgm:pt>
    <dgm:pt modelId="{6C144FC9-97C2-4434-A119-C8EE50F8C1F3}" type="sibTrans" cxnId="{A7D13FC8-6D39-4129-A4C1-58B1D8761DDA}">
      <dgm:prSet/>
      <dgm:spPr/>
      <dgm:t>
        <a:bodyPr/>
        <a:lstStyle/>
        <a:p>
          <a:endParaRPr lang="es-AR"/>
        </a:p>
      </dgm:t>
    </dgm:pt>
    <dgm:pt modelId="{D302F04C-64E0-439F-B651-760F01EAE63F}" type="pres">
      <dgm:prSet presAssocID="{84BD455F-596C-4356-B4EF-54E346258527}" presName="Name0" presStyleCnt="0">
        <dgm:presLayoutVars>
          <dgm:dir/>
          <dgm:animLvl val="lvl"/>
          <dgm:resizeHandles val="exact"/>
        </dgm:presLayoutVars>
      </dgm:prSet>
      <dgm:spPr/>
    </dgm:pt>
    <dgm:pt modelId="{73C75C64-AC46-4B18-83E6-E59EDF88E4D1}" type="pres">
      <dgm:prSet presAssocID="{74BE55EC-F22C-45CC-886E-9B6E0B40ABBF}" presName="linNode" presStyleCnt="0"/>
      <dgm:spPr/>
    </dgm:pt>
    <dgm:pt modelId="{951FFF25-4673-4EA4-887C-A2D821A8FF3F}" type="pres">
      <dgm:prSet presAssocID="{74BE55EC-F22C-45CC-886E-9B6E0B40ABBF}" presName="parentText" presStyleLbl="node1" presStyleIdx="0" presStyleCnt="3" custLinFactNeighborY="3737">
        <dgm:presLayoutVars>
          <dgm:chMax val="1"/>
          <dgm:bulletEnabled val="1"/>
        </dgm:presLayoutVars>
      </dgm:prSet>
      <dgm:spPr/>
    </dgm:pt>
    <dgm:pt modelId="{886F9417-CAEA-4A30-AEC3-E1FAF311A89B}" type="pres">
      <dgm:prSet presAssocID="{74BE55EC-F22C-45CC-886E-9B6E0B40ABBF}" presName="descendantText" presStyleLbl="alignAccFollowNode1" presStyleIdx="0" presStyleCnt="3" custScaleX="98992" custScaleY="119464">
        <dgm:presLayoutVars>
          <dgm:bulletEnabled val="1"/>
        </dgm:presLayoutVars>
      </dgm:prSet>
      <dgm:spPr/>
    </dgm:pt>
    <dgm:pt modelId="{7CCBF13B-599C-4979-A3B3-C2F495832883}" type="pres">
      <dgm:prSet presAssocID="{907D298D-D042-4624-A547-C2E98197449D}" presName="sp" presStyleCnt="0"/>
      <dgm:spPr/>
    </dgm:pt>
    <dgm:pt modelId="{628B2C00-B834-4B42-A5F4-8D5BD2DFA9D8}" type="pres">
      <dgm:prSet presAssocID="{F0A61BF7-2524-4BCE-8586-38C75D483FE4}" presName="linNode" presStyleCnt="0"/>
      <dgm:spPr/>
    </dgm:pt>
    <dgm:pt modelId="{051D9A9F-B534-4276-BFA0-F160EB963F17}" type="pres">
      <dgm:prSet presAssocID="{F0A61BF7-2524-4BCE-8586-38C75D483FE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2495149-1F0E-404C-BBD7-0E0B3C271FE9}" type="pres">
      <dgm:prSet presAssocID="{F0A61BF7-2524-4BCE-8586-38C75D483FE4}" presName="descendantText" presStyleLbl="alignAccFollowNode1" presStyleIdx="1" presStyleCnt="3" custScaleX="98467" custScaleY="124808" custLinFactNeighborX="0" custLinFactNeighborY="3833">
        <dgm:presLayoutVars>
          <dgm:bulletEnabled val="1"/>
        </dgm:presLayoutVars>
      </dgm:prSet>
      <dgm:spPr/>
    </dgm:pt>
    <dgm:pt modelId="{38FE5E38-ED54-4B99-A5FE-01F0BFC9F325}" type="pres">
      <dgm:prSet presAssocID="{1408C6A1-5477-437E-9F56-37CE4CAFA28D}" presName="sp" presStyleCnt="0"/>
      <dgm:spPr/>
    </dgm:pt>
    <dgm:pt modelId="{7D78D40F-E744-4FC3-A108-41D93FF3C49C}" type="pres">
      <dgm:prSet presAssocID="{615DC036-5444-4437-81CC-170D6F511060}" presName="linNode" presStyleCnt="0"/>
      <dgm:spPr/>
    </dgm:pt>
    <dgm:pt modelId="{89461CAC-0164-423F-8E55-F4BB8ED1A437}" type="pres">
      <dgm:prSet presAssocID="{615DC036-5444-4437-81CC-170D6F5110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F06D489-3D0C-40FE-B8C1-A084F4EF9B1A}" type="pres">
      <dgm:prSet presAssocID="{615DC036-5444-4437-81CC-170D6F511060}" presName="descendantText" presStyleLbl="alignAccFollowNode1" presStyleIdx="2" presStyleCnt="3" custScaleY="122829" custLinFactNeighborX="9358" custLinFactNeighborY="1222">
        <dgm:presLayoutVars>
          <dgm:bulletEnabled val="1"/>
        </dgm:presLayoutVars>
      </dgm:prSet>
      <dgm:spPr/>
    </dgm:pt>
  </dgm:ptLst>
  <dgm:cxnLst>
    <dgm:cxn modelId="{05FEA602-DDCB-40B7-9E43-39C500D81872}" srcId="{F0A61BF7-2524-4BCE-8586-38C75D483FE4}" destId="{37F3C171-26B5-4BD5-B900-7265A06D31D8}" srcOrd="0" destOrd="0" parTransId="{B441678D-C18C-437E-9AF2-D0C0EBA7CF0C}" sibTransId="{F5AA9ABC-D798-4AB7-A525-822A677E110D}"/>
    <dgm:cxn modelId="{1A0B5004-6594-449E-A51A-C777D78C9E0B}" type="presOf" srcId="{9FC0D0E4-504A-4E1A-A4A4-ECAE41DDDD1B}" destId="{2F06D489-3D0C-40FE-B8C1-A084F4EF9B1A}" srcOrd="0" destOrd="1" presId="urn:microsoft.com/office/officeart/2005/8/layout/vList5"/>
    <dgm:cxn modelId="{8A08980B-F439-4DEE-AD15-560FBBC4D61A}" type="presOf" srcId="{C23A5419-6C27-4572-ADDC-E5041F2FDD0B}" destId="{886F9417-CAEA-4A30-AEC3-E1FAF311A89B}" srcOrd="0" destOrd="2" presId="urn:microsoft.com/office/officeart/2005/8/layout/vList5"/>
    <dgm:cxn modelId="{096D390F-D3EE-49D4-AE39-E137FA6EA894}" srcId="{74BE55EC-F22C-45CC-886E-9B6E0B40ABBF}" destId="{61474FD5-850B-418C-AA80-468AB882491D}" srcOrd="1" destOrd="0" parTransId="{BC21D57C-7EF1-4001-A697-B64678CC5638}" sibTransId="{FA5F31FA-74EE-4CE7-BB0C-23B1CC57CC75}"/>
    <dgm:cxn modelId="{E034BF11-00F9-456F-9D3B-351E135A8233}" srcId="{F0A61BF7-2524-4BCE-8586-38C75D483FE4}" destId="{3A1BD144-57AA-4EBB-A21B-D94ED7CCE81C}" srcOrd="2" destOrd="0" parTransId="{32195AF0-2EE6-41B9-BD45-47DEF4E3F239}" sibTransId="{B6F0B418-DAB8-41B6-8DEA-62F59FD06291}"/>
    <dgm:cxn modelId="{EBD4DE24-CFC4-4A89-BB4B-219D8A646A76}" srcId="{F0A61BF7-2524-4BCE-8586-38C75D483FE4}" destId="{E9C04A7A-39F6-47B8-B9E3-F7DF75F78DE1}" srcOrd="1" destOrd="0" parTransId="{2D8567F6-D614-4C55-B8CA-7C61791BEED5}" sibTransId="{595ACA90-B36A-4D2B-924D-C55106105EEF}"/>
    <dgm:cxn modelId="{EF8ECD2E-3B3D-46EC-9C15-9740A99B15CD}" srcId="{84BD455F-596C-4356-B4EF-54E346258527}" destId="{615DC036-5444-4437-81CC-170D6F511060}" srcOrd="2" destOrd="0" parTransId="{E9C1187F-E881-4F5A-B88C-84934F697BF2}" sibTransId="{AC4CAE8E-75D9-4076-8B69-C0B5F0706B0A}"/>
    <dgm:cxn modelId="{BD5FE036-2D4F-404C-866F-57DEC3A8A3D1}" type="presOf" srcId="{98C101A4-FA88-4A69-8B1A-D35CA50E83AF}" destId="{C2495149-1F0E-404C-BBD7-0E0B3C271FE9}" srcOrd="0" destOrd="3" presId="urn:microsoft.com/office/officeart/2005/8/layout/vList5"/>
    <dgm:cxn modelId="{3CB39E3E-C168-4B99-8E27-33B3B9DA01E0}" srcId="{84BD455F-596C-4356-B4EF-54E346258527}" destId="{F0A61BF7-2524-4BCE-8586-38C75D483FE4}" srcOrd="1" destOrd="0" parTransId="{78EB5C13-1780-4BF4-B8F7-3B752F8AA19C}" sibTransId="{1408C6A1-5477-437E-9F56-37CE4CAFA28D}"/>
    <dgm:cxn modelId="{2FF91F42-DD0F-4FDF-BF33-D7FD6E7B1449}" type="presOf" srcId="{E3151106-354E-4BF0-A398-F28FE5CC9E6A}" destId="{886F9417-CAEA-4A30-AEC3-E1FAF311A89B}" srcOrd="0" destOrd="0" presId="urn:microsoft.com/office/officeart/2005/8/layout/vList5"/>
    <dgm:cxn modelId="{6733A562-9529-456D-A02F-E18B5486EAF0}" srcId="{84BD455F-596C-4356-B4EF-54E346258527}" destId="{74BE55EC-F22C-45CC-886E-9B6E0B40ABBF}" srcOrd="0" destOrd="0" parTransId="{D1E38487-3C19-4832-BE5D-BC0D47098B15}" sibTransId="{907D298D-D042-4624-A547-C2E98197449D}"/>
    <dgm:cxn modelId="{594F604A-57FC-4939-929D-E6BA20C339FE}" srcId="{74BE55EC-F22C-45CC-886E-9B6E0B40ABBF}" destId="{E3151106-354E-4BF0-A398-F28FE5CC9E6A}" srcOrd="0" destOrd="0" parTransId="{F207B8E3-D64A-46E8-AA2A-8AF6C024D25B}" sibTransId="{400E1790-330A-4246-A4AE-D924D4CB45B9}"/>
    <dgm:cxn modelId="{1E3F2F53-A650-4817-9CB5-654A069B1943}" type="presOf" srcId="{3961F911-89CA-4C92-9429-3B1E7B0B274A}" destId="{2F06D489-3D0C-40FE-B8C1-A084F4EF9B1A}" srcOrd="0" destOrd="0" presId="urn:microsoft.com/office/officeart/2005/8/layout/vList5"/>
    <dgm:cxn modelId="{2FCA0286-4F1A-4385-9E7F-083037948634}" type="presOf" srcId="{37F3C171-26B5-4BD5-B900-7265A06D31D8}" destId="{C2495149-1F0E-404C-BBD7-0E0B3C271FE9}" srcOrd="0" destOrd="0" presId="urn:microsoft.com/office/officeart/2005/8/layout/vList5"/>
    <dgm:cxn modelId="{BD76EB93-5D57-4916-B935-2383FA04756B}" type="presOf" srcId="{E9C04A7A-39F6-47B8-B9E3-F7DF75F78DE1}" destId="{C2495149-1F0E-404C-BBD7-0E0B3C271FE9}" srcOrd="0" destOrd="1" presId="urn:microsoft.com/office/officeart/2005/8/layout/vList5"/>
    <dgm:cxn modelId="{0D092497-77E4-4A0B-B255-908B38B5E78B}" type="presOf" srcId="{817D0150-3607-4C57-A9DA-EA6BB2652B23}" destId="{C2495149-1F0E-404C-BBD7-0E0B3C271FE9}" srcOrd="0" destOrd="4" presId="urn:microsoft.com/office/officeart/2005/8/layout/vList5"/>
    <dgm:cxn modelId="{20BEDF9D-7FFE-4751-B361-F07FCF20107A}" type="presOf" srcId="{3A1BD144-57AA-4EBB-A21B-D94ED7CCE81C}" destId="{C2495149-1F0E-404C-BBD7-0E0B3C271FE9}" srcOrd="0" destOrd="2" presId="urn:microsoft.com/office/officeart/2005/8/layout/vList5"/>
    <dgm:cxn modelId="{1D4A37A2-0057-49E4-92F8-D94E6E545B56}" srcId="{F0A61BF7-2524-4BCE-8586-38C75D483FE4}" destId="{98C101A4-FA88-4A69-8B1A-D35CA50E83AF}" srcOrd="3" destOrd="0" parTransId="{60B487F0-974B-4BEA-BE0E-EEA9CFEBA486}" sibTransId="{4DCE50F9-FFD8-4ADD-A430-438DB487275D}"/>
    <dgm:cxn modelId="{27E1C3A6-8A20-4513-8149-74AFF434CD8C}" srcId="{615DC036-5444-4437-81CC-170D6F511060}" destId="{9FC0D0E4-504A-4E1A-A4A4-ECAE41DDDD1B}" srcOrd="1" destOrd="0" parTransId="{95B57456-CC41-43EB-975F-4F98CA429AF9}" sibTransId="{E82D115D-084B-4037-9500-0D47347921D5}"/>
    <dgm:cxn modelId="{6104A1AB-4008-44F7-8802-C953F2C58E53}" type="presOf" srcId="{84BD455F-596C-4356-B4EF-54E346258527}" destId="{D302F04C-64E0-439F-B651-760F01EAE63F}" srcOrd="0" destOrd="0" presId="urn:microsoft.com/office/officeart/2005/8/layout/vList5"/>
    <dgm:cxn modelId="{A7D13FC8-6D39-4129-A4C1-58B1D8761DDA}" srcId="{615DC036-5444-4437-81CC-170D6F511060}" destId="{CFE7F459-A613-455C-8302-7A89C7BEB6CB}" srcOrd="2" destOrd="0" parTransId="{FCEA7D98-7097-41AD-A1C2-937A7D5FB439}" sibTransId="{6C144FC9-97C2-4434-A119-C8EE50F8C1F3}"/>
    <dgm:cxn modelId="{F8B34FCE-9F9F-49F1-92A7-A43A7824B310}" type="presOf" srcId="{CFE7F459-A613-455C-8302-7A89C7BEB6CB}" destId="{2F06D489-3D0C-40FE-B8C1-A084F4EF9B1A}" srcOrd="0" destOrd="2" presId="urn:microsoft.com/office/officeart/2005/8/layout/vList5"/>
    <dgm:cxn modelId="{944306D1-B9A4-4C6D-BBEF-928A0F2EFCCF}" type="presOf" srcId="{74BE55EC-F22C-45CC-886E-9B6E0B40ABBF}" destId="{951FFF25-4673-4EA4-887C-A2D821A8FF3F}" srcOrd="0" destOrd="0" presId="urn:microsoft.com/office/officeart/2005/8/layout/vList5"/>
    <dgm:cxn modelId="{630A75D6-3B7A-4D78-A17A-F89FC066CA99}" type="presOf" srcId="{615DC036-5444-4437-81CC-170D6F511060}" destId="{89461CAC-0164-423F-8E55-F4BB8ED1A437}" srcOrd="0" destOrd="0" presId="urn:microsoft.com/office/officeart/2005/8/layout/vList5"/>
    <dgm:cxn modelId="{351E10E7-84E8-4FD7-9832-0D7AA0289935}" type="presOf" srcId="{F0A61BF7-2524-4BCE-8586-38C75D483FE4}" destId="{051D9A9F-B534-4276-BFA0-F160EB963F17}" srcOrd="0" destOrd="0" presId="urn:microsoft.com/office/officeart/2005/8/layout/vList5"/>
    <dgm:cxn modelId="{7D19C0EE-C91F-451C-9395-077E78C54707}" srcId="{74BE55EC-F22C-45CC-886E-9B6E0B40ABBF}" destId="{C23A5419-6C27-4572-ADDC-E5041F2FDD0B}" srcOrd="2" destOrd="0" parTransId="{337984C2-350C-43A2-AABA-18E70E5886B6}" sibTransId="{865214C9-AC5C-4D3D-AD85-BF4517071455}"/>
    <dgm:cxn modelId="{D22B99F7-F385-45F6-ADEA-DB84FB6A8CD6}" srcId="{615DC036-5444-4437-81CC-170D6F511060}" destId="{3961F911-89CA-4C92-9429-3B1E7B0B274A}" srcOrd="0" destOrd="0" parTransId="{FCB1D5E3-C515-4682-83D4-0744482363D7}" sibTransId="{786B9BE5-2C89-4076-AFBF-CA119674A953}"/>
    <dgm:cxn modelId="{CA8B05FC-6C0E-43BE-BCFD-EA9CAA5E18D0}" srcId="{F0A61BF7-2524-4BCE-8586-38C75D483FE4}" destId="{817D0150-3607-4C57-A9DA-EA6BB2652B23}" srcOrd="4" destOrd="0" parTransId="{2B769389-E0FF-4BFC-8855-04BC301580AE}" sibTransId="{2C8A2316-5587-4AE8-8B46-1EDBC5A850A3}"/>
    <dgm:cxn modelId="{951E95FE-2B0F-4CD8-B4BD-7003F2C3D001}" type="presOf" srcId="{61474FD5-850B-418C-AA80-468AB882491D}" destId="{886F9417-CAEA-4A30-AEC3-E1FAF311A89B}" srcOrd="0" destOrd="1" presId="urn:microsoft.com/office/officeart/2005/8/layout/vList5"/>
    <dgm:cxn modelId="{CA181B85-9386-430E-89EC-C2C5B5CA4923}" type="presParOf" srcId="{D302F04C-64E0-439F-B651-760F01EAE63F}" destId="{73C75C64-AC46-4B18-83E6-E59EDF88E4D1}" srcOrd="0" destOrd="0" presId="urn:microsoft.com/office/officeart/2005/8/layout/vList5"/>
    <dgm:cxn modelId="{42F97DFC-1785-4CAB-B617-BD1747423AF1}" type="presParOf" srcId="{73C75C64-AC46-4B18-83E6-E59EDF88E4D1}" destId="{951FFF25-4673-4EA4-887C-A2D821A8FF3F}" srcOrd="0" destOrd="0" presId="urn:microsoft.com/office/officeart/2005/8/layout/vList5"/>
    <dgm:cxn modelId="{7D035F24-CFB2-4053-9EE0-63DBD988852D}" type="presParOf" srcId="{73C75C64-AC46-4B18-83E6-E59EDF88E4D1}" destId="{886F9417-CAEA-4A30-AEC3-E1FAF311A89B}" srcOrd="1" destOrd="0" presId="urn:microsoft.com/office/officeart/2005/8/layout/vList5"/>
    <dgm:cxn modelId="{E71D7634-7C0B-46FA-876F-3BC865E72DA8}" type="presParOf" srcId="{D302F04C-64E0-439F-B651-760F01EAE63F}" destId="{7CCBF13B-599C-4979-A3B3-C2F495832883}" srcOrd="1" destOrd="0" presId="urn:microsoft.com/office/officeart/2005/8/layout/vList5"/>
    <dgm:cxn modelId="{B5199D71-213E-4601-94D6-B4E5451D6E1C}" type="presParOf" srcId="{D302F04C-64E0-439F-B651-760F01EAE63F}" destId="{628B2C00-B834-4B42-A5F4-8D5BD2DFA9D8}" srcOrd="2" destOrd="0" presId="urn:microsoft.com/office/officeart/2005/8/layout/vList5"/>
    <dgm:cxn modelId="{6A407AC8-F43D-484E-B6B8-82275A13AEA9}" type="presParOf" srcId="{628B2C00-B834-4B42-A5F4-8D5BD2DFA9D8}" destId="{051D9A9F-B534-4276-BFA0-F160EB963F17}" srcOrd="0" destOrd="0" presId="urn:microsoft.com/office/officeart/2005/8/layout/vList5"/>
    <dgm:cxn modelId="{E13F8F7C-661B-4EC0-BCA0-037B92ACBF4F}" type="presParOf" srcId="{628B2C00-B834-4B42-A5F4-8D5BD2DFA9D8}" destId="{C2495149-1F0E-404C-BBD7-0E0B3C271FE9}" srcOrd="1" destOrd="0" presId="urn:microsoft.com/office/officeart/2005/8/layout/vList5"/>
    <dgm:cxn modelId="{6E3A15AC-87D5-49D5-A2B8-8F3477236539}" type="presParOf" srcId="{D302F04C-64E0-439F-B651-760F01EAE63F}" destId="{38FE5E38-ED54-4B99-A5FE-01F0BFC9F325}" srcOrd="3" destOrd="0" presId="urn:microsoft.com/office/officeart/2005/8/layout/vList5"/>
    <dgm:cxn modelId="{C25CEEEF-7193-43D0-8474-776EBDCED17A}" type="presParOf" srcId="{D302F04C-64E0-439F-B651-760F01EAE63F}" destId="{7D78D40F-E744-4FC3-A108-41D93FF3C49C}" srcOrd="4" destOrd="0" presId="urn:microsoft.com/office/officeart/2005/8/layout/vList5"/>
    <dgm:cxn modelId="{4F76D737-2B2A-45FC-9F3A-E64B5F5FA6D8}" type="presParOf" srcId="{7D78D40F-E744-4FC3-A108-41D93FF3C49C}" destId="{89461CAC-0164-423F-8E55-F4BB8ED1A437}" srcOrd="0" destOrd="0" presId="urn:microsoft.com/office/officeart/2005/8/layout/vList5"/>
    <dgm:cxn modelId="{5F73E60E-334F-4547-9355-2C83AB307E96}" type="presParOf" srcId="{7D78D40F-E744-4FC3-A108-41D93FF3C49C}" destId="{2F06D489-3D0C-40FE-B8C1-A084F4EF9B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56F1B-A1AB-4C7E-BF92-661B0E296C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639FC80-7618-4784-90A5-ECBD77AA4D93}">
      <dgm:prSet phldrT="[Texto]" custT="1"/>
      <dgm:spPr>
        <a:gradFill flip="none" rotWithShape="0">
          <a:gsLst>
            <a:gs pos="0">
              <a:schemeClr val="accent2">
                <a:shade val="30000"/>
                <a:satMod val="115000"/>
              </a:schemeClr>
            </a:gs>
            <a:gs pos="50000">
              <a:schemeClr val="accent2">
                <a:shade val="67500"/>
                <a:satMod val="115000"/>
              </a:schemeClr>
            </a:gs>
            <a:gs pos="100000">
              <a:schemeClr val="accent2"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s-AR" sz="2400" b="1" dirty="0"/>
            <a:t>1°Generación: Libertades Individuales, Derechos Civiles y  Políticos</a:t>
          </a:r>
        </a:p>
      </dgm:t>
    </dgm:pt>
    <dgm:pt modelId="{953E2222-E299-4392-A9B9-52A0C54F85DC}" type="parTrans" cxnId="{11F91B82-4504-4352-93F1-3F0E702F0015}">
      <dgm:prSet/>
      <dgm:spPr/>
      <dgm:t>
        <a:bodyPr/>
        <a:lstStyle/>
        <a:p>
          <a:endParaRPr lang="es-AR"/>
        </a:p>
      </dgm:t>
    </dgm:pt>
    <dgm:pt modelId="{4F76A8DF-1648-4EEF-BA6B-05212D60F110}" type="sibTrans" cxnId="{11F91B82-4504-4352-93F1-3F0E702F0015}">
      <dgm:prSet/>
      <dgm:spPr/>
      <dgm:t>
        <a:bodyPr/>
        <a:lstStyle/>
        <a:p>
          <a:endParaRPr lang="es-AR"/>
        </a:p>
      </dgm:t>
    </dgm:pt>
    <dgm:pt modelId="{8926195A-7D48-48D3-9383-9930FC7DB584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Imponen al Estado deber de respeto y no impedimento</a:t>
          </a:r>
        </a:p>
      </dgm:t>
    </dgm:pt>
    <dgm:pt modelId="{C2AB3CDE-854C-4578-A6ED-1FCFAA56BD13}" type="parTrans" cxnId="{6E2E48FF-E3E7-4CE9-9D5C-B90BBF15EEAF}">
      <dgm:prSet/>
      <dgm:spPr/>
      <dgm:t>
        <a:bodyPr/>
        <a:lstStyle/>
        <a:p>
          <a:endParaRPr lang="es-AR"/>
        </a:p>
      </dgm:t>
    </dgm:pt>
    <dgm:pt modelId="{2AF03B2E-7542-4DB4-94B1-A8FBAC9F59BE}" type="sibTrans" cxnId="{6E2E48FF-E3E7-4CE9-9D5C-B90BBF15EEAF}">
      <dgm:prSet/>
      <dgm:spPr/>
      <dgm:t>
        <a:bodyPr/>
        <a:lstStyle/>
        <a:p>
          <a:endParaRPr lang="es-AR"/>
        </a:p>
      </dgm:t>
    </dgm:pt>
    <dgm:pt modelId="{2C7C0339-5A59-4B59-87A3-95E8354184B6}">
      <dgm:prSet phldrT="[Texto]" custT="1"/>
      <dgm:spPr>
        <a:gradFill flip="none" rotWithShape="0">
          <a:gsLst>
            <a:gs pos="0">
              <a:schemeClr val="accent2">
                <a:shade val="30000"/>
                <a:satMod val="115000"/>
              </a:schemeClr>
            </a:gs>
            <a:gs pos="50000">
              <a:schemeClr val="accent2">
                <a:shade val="67500"/>
                <a:satMod val="115000"/>
              </a:schemeClr>
            </a:gs>
            <a:gs pos="100000">
              <a:schemeClr val="accent2"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s-AR" sz="2400" b="1" dirty="0"/>
            <a:t>2°Generación:</a:t>
          </a:r>
        </a:p>
        <a:p>
          <a:r>
            <a:rPr lang="es-AR" sz="2400" b="1" dirty="0"/>
            <a:t>Derechos  Sociales, Económicos y Culturales (DESC)</a:t>
          </a:r>
        </a:p>
      </dgm:t>
    </dgm:pt>
    <dgm:pt modelId="{79A0D665-A1ED-4382-BE1E-8B72528C12B9}" type="parTrans" cxnId="{24F75673-E590-49CC-A905-F5835F777F99}">
      <dgm:prSet/>
      <dgm:spPr/>
      <dgm:t>
        <a:bodyPr/>
        <a:lstStyle/>
        <a:p>
          <a:endParaRPr lang="es-AR"/>
        </a:p>
      </dgm:t>
    </dgm:pt>
    <dgm:pt modelId="{FF4A9489-379E-435A-9C93-28FC68A64B25}" type="sibTrans" cxnId="{24F75673-E590-49CC-A905-F5835F777F99}">
      <dgm:prSet/>
      <dgm:spPr/>
      <dgm:t>
        <a:bodyPr/>
        <a:lstStyle/>
        <a:p>
          <a:endParaRPr lang="es-AR"/>
        </a:p>
      </dgm:t>
    </dgm:pt>
    <dgm:pt modelId="{EF74B61E-24A6-4CAE-99D8-CAEB89623F5F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Imponen al Estado un deber hacer positivo.  Prestaciones de servicio</a:t>
          </a:r>
        </a:p>
      </dgm:t>
    </dgm:pt>
    <dgm:pt modelId="{A0D47EF4-8881-4701-9FF3-C6A99788E278}" type="parTrans" cxnId="{89EEA86B-64A2-4FA5-9F51-FCB7B6F6ECB1}">
      <dgm:prSet/>
      <dgm:spPr/>
      <dgm:t>
        <a:bodyPr/>
        <a:lstStyle/>
        <a:p>
          <a:endParaRPr lang="es-AR"/>
        </a:p>
      </dgm:t>
    </dgm:pt>
    <dgm:pt modelId="{617A5E89-6121-44C6-9BFE-29264D992BC3}" type="sibTrans" cxnId="{89EEA86B-64A2-4FA5-9F51-FCB7B6F6ECB1}">
      <dgm:prSet/>
      <dgm:spPr/>
      <dgm:t>
        <a:bodyPr/>
        <a:lstStyle/>
        <a:p>
          <a:endParaRPr lang="es-AR"/>
        </a:p>
      </dgm:t>
    </dgm:pt>
    <dgm:pt modelId="{4DE4BB92-0887-4FFC-9FB5-30FB26B7D26B}">
      <dgm:prSet phldrT="[Texto]" custT="1"/>
      <dgm:spPr>
        <a:gradFill flip="none" rotWithShape="0">
          <a:gsLst>
            <a:gs pos="0">
              <a:schemeClr val="accent2">
                <a:shade val="30000"/>
                <a:satMod val="115000"/>
              </a:schemeClr>
            </a:gs>
            <a:gs pos="50000">
              <a:schemeClr val="accent2">
                <a:shade val="67500"/>
                <a:satMod val="115000"/>
              </a:schemeClr>
            </a:gs>
            <a:gs pos="100000">
              <a:schemeClr val="accent2"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s-AR" sz="2400" b="1" dirty="0"/>
            <a:t>3°Generación: Derechos de los Pueblos ,D. Colectivos,  De Solidaridad</a:t>
          </a:r>
        </a:p>
      </dgm:t>
    </dgm:pt>
    <dgm:pt modelId="{E72B08AF-CFC7-4F89-A512-ACD7E93C8A85}" type="parTrans" cxnId="{562BD13D-3925-401D-8BC0-C2897F4421AC}">
      <dgm:prSet/>
      <dgm:spPr/>
      <dgm:t>
        <a:bodyPr/>
        <a:lstStyle/>
        <a:p>
          <a:endParaRPr lang="es-AR"/>
        </a:p>
      </dgm:t>
    </dgm:pt>
    <dgm:pt modelId="{1E2EC3B4-FBC7-4DFF-99C8-D3E3BAA78B15}" type="sibTrans" cxnId="{562BD13D-3925-401D-8BC0-C2897F4421AC}">
      <dgm:prSet/>
      <dgm:spPr/>
      <dgm:t>
        <a:bodyPr/>
        <a:lstStyle/>
        <a:p>
          <a:endParaRPr lang="es-AR"/>
        </a:p>
      </dgm:t>
    </dgm:pt>
    <dgm:pt modelId="{3F7566D8-DFDD-4A48-AE11-2C76B4C9964C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Requieren prestaciones positivas y negativas</a:t>
          </a:r>
        </a:p>
      </dgm:t>
    </dgm:pt>
    <dgm:pt modelId="{DACEAECF-F812-48D3-9D8F-F1A7E4AEB5D9}" type="parTrans" cxnId="{18264EFE-C786-43F3-8319-8788310EF32D}">
      <dgm:prSet/>
      <dgm:spPr/>
      <dgm:t>
        <a:bodyPr/>
        <a:lstStyle/>
        <a:p>
          <a:endParaRPr lang="es-AR"/>
        </a:p>
      </dgm:t>
    </dgm:pt>
    <dgm:pt modelId="{439B418D-F652-4053-A647-B5198C5A9D34}" type="sibTrans" cxnId="{18264EFE-C786-43F3-8319-8788310EF32D}">
      <dgm:prSet/>
      <dgm:spPr/>
      <dgm:t>
        <a:bodyPr/>
        <a:lstStyle/>
        <a:p>
          <a:endParaRPr lang="es-AR"/>
        </a:p>
      </dgm:t>
    </dgm:pt>
    <dgm:pt modelId="{08EC755A-A3C1-410F-BBF4-7A3117DA8B70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Derechos de colaboración internacional</a:t>
          </a:r>
        </a:p>
      </dgm:t>
    </dgm:pt>
    <dgm:pt modelId="{647EC3AF-0E8E-4401-97D0-46B1C915BF26}" type="parTrans" cxnId="{7D4AC3B8-DFDD-4A5D-BAAD-BE020D1FC661}">
      <dgm:prSet/>
      <dgm:spPr/>
      <dgm:t>
        <a:bodyPr/>
        <a:lstStyle/>
        <a:p>
          <a:endParaRPr lang="es-AR"/>
        </a:p>
      </dgm:t>
    </dgm:pt>
    <dgm:pt modelId="{AE6A3FEE-9DEA-4A42-9D9A-CAF28361763B}" type="sibTrans" cxnId="{7D4AC3B8-DFDD-4A5D-BAAD-BE020D1FC661}">
      <dgm:prSet/>
      <dgm:spPr/>
      <dgm:t>
        <a:bodyPr/>
        <a:lstStyle/>
        <a:p>
          <a:endParaRPr lang="es-AR"/>
        </a:p>
      </dgm:t>
    </dgm:pt>
    <dgm:pt modelId="{16878049-CD02-4B76-944A-A4CBA0A7C173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Titular: Todo ser humano  o ciudadano</a:t>
          </a:r>
        </a:p>
      </dgm:t>
    </dgm:pt>
    <dgm:pt modelId="{4DA2A1BA-5FFD-4793-8E9B-5C5F859EEC95}" type="parTrans" cxnId="{F93E7BFA-3CCE-4259-A0EF-7157EADCAD3B}">
      <dgm:prSet/>
      <dgm:spPr/>
      <dgm:t>
        <a:bodyPr/>
        <a:lstStyle/>
        <a:p>
          <a:endParaRPr lang="es-AR"/>
        </a:p>
      </dgm:t>
    </dgm:pt>
    <dgm:pt modelId="{52D30AB4-D945-4C1A-86B0-E4FFEC15CA01}" type="sibTrans" cxnId="{F93E7BFA-3CCE-4259-A0EF-7157EADCAD3B}">
      <dgm:prSet/>
      <dgm:spPr/>
      <dgm:t>
        <a:bodyPr/>
        <a:lstStyle/>
        <a:p>
          <a:endParaRPr lang="es-AR"/>
        </a:p>
      </dgm:t>
    </dgm:pt>
    <dgm:pt modelId="{A7AA0031-E3FE-4C01-829F-19B7FD2736F3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endParaRPr lang="es-AR" sz="2000" b="1" dirty="0"/>
        </a:p>
      </dgm:t>
    </dgm:pt>
    <dgm:pt modelId="{896E3CEE-788B-4005-A9D4-AB93E6DC74AF}" type="parTrans" cxnId="{60CE67B7-CD5A-4C10-BCBF-78AD4C68F62C}">
      <dgm:prSet/>
      <dgm:spPr/>
      <dgm:t>
        <a:bodyPr/>
        <a:lstStyle/>
        <a:p>
          <a:endParaRPr lang="es-AR"/>
        </a:p>
      </dgm:t>
    </dgm:pt>
    <dgm:pt modelId="{8BCD2314-1983-43E9-9D6D-D22FEEDE7700}" type="sibTrans" cxnId="{60CE67B7-CD5A-4C10-BCBF-78AD4C68F62C}">
      <dgm:prSet/>
      <dgm:spPr/>
      <dgm:t>
        <a:bodyPr/>
        <a:lstStyle/>
        <a:p>
          <a:endParaRPr lang="es-AR"/>
        </a:p>
      </dgm:t>
    </dgm:pt>
    <dgm:pt modelId="{F3999E30-1A9D-407D-8490-B04BBCEFFA3B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Titular:  el individuo en comunidad</a:t>
          </a:r>
        </a:p>
      </dgm:t>
    </dgm:pt>
    <dgm:pt modelId="{8213B13F-BD82-497A-B5AD-144F867AC0A7}" type="parTrans" cxnId="{6F046FF4-9D09-45BD-873B-73A22CBC96D8}">
      <dgm:prSet/>
      <dgm:spPr/>
      <dgm:t>
        <a:bodyPr/>
        <a:lstStyle/>
        <a:p>
          <a:endParaRPr lang="es-AR"/>
        </a:p>
      </dgm:t>
    </dgm:pt>
    <dgm:pt modelId="{A0869B1F-C7A1-476E-AF89-364A0E0861C2}" type="sibTrans" cxnId="{6F046FF4-9D09-45BD-873B-73A22CBC96D8}">
      <dgm:prSet/>
      <dgm:spPr/>
      <dgm:t>
        <a:bodyPr/>
        <a:lstStyle/>
        <a:p>
          <a:endParaRPr lang="es-AR"/>
        </a:p>
      </dgm:t>
    </dgm:pt>
    <dgm:pt modelId="{A431F8CC-5E3F-47C5-A329-1220D39616A5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Derechos de satisfacción progresiva</a:t>
          </a:r>
        </a:p>
      </dgm:t>
    </dgm:pt>
    <dgm:pt modelId="{0620A0F5-236E-4841-B60C-E12B199E4298}" type="parTrans" cxnId="{95FBACB2-85CC-4D0D-B5E3-7BCAC20227A7}">
      <dgm:prSet/>
      <dgm:spPr/>
      <dgm:t>
        <a:bodyPr/>
        <a:lstStyle/>
        <a:p>
          <a:endParaRPr lang="es-AR"/>
        </a:p>
      </dgm:t>
    </dgm:pt>
    <dgm:pt modelId="{9C0DBB24-45F1-410F-80D0-2D656831F1E6}" type="sibTrans" cxnId="{95FBACB2-85CC-4D0D-B5E3-7BCAC20227A7}">
      <dgm:prSet/>
      <dgm:spPr/>
      <dgm:t>
        <a:bodyPr/>
        <a:lstStyle/>
        <a:p>
          <a:endParaRPr lang="es-AR"/>
        </a:p>
      </dgm:t>
    </dgm:pt>
    <dgm:pt modelId="{FA2B1A63-8A2A-464E-B488-6D1BFA856407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Derechos absolutos</a:t>
          </a:r>
        </a:p>
      </dgm:t>
    </dgm:pt>
    <dgm:pt modelId="{53E43757-06BB-45EA-952E-49B5EF1EA763}" type="parTrans" cxnId="{4438E788-D02E-4B0C-A708-025F78411766}">
      <dgm:prSet/>
      <dgm:spPr/>
      <dgm:t>
        <a:bodyPr/>
        <a:lstStyle/>
        <a:p>
          <a:endParaRPr lang="es-AR"/>
        </a:p>
      </dgm:t>
    </dgm:pt>
    <dgm:pt modelId="{81C367E4-9477-4F56-950F-7846C5F31AD0}" type="sibTrans" cxnId="{4438E788-D02E-4B0C-A708-025F78411766}">
      <dgm:prSet/>
      <dgm:spPr/>
      <dgm:t>
        <a:bodyPr/>
        <a:lstStyle/>
        <a:p>
          <a:endParaRPr lang="es-AR"/>
        </a:p>
      </dgm:t>
    </dgm:pt>
    <dgm:pt modelId="{DF49EA08-64DD-41CB-9375-4FB66CD72727}">
      <dgm:prSet phldrT="[Texto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AR" sz="2000" b="1" dirty="0"/>
            <a:t>Titular: El Estado</a:t>
          </a:r>
        </a:p>
      </dgm:t>
    </dgm:pt>
    <dgm:pt modelId="{0A41A5E7-988C-49AC-AC12-447BD6BBCC08}" type="parTrans" cxnId="{8D82BED2-4BF7-48D4-82D4-904A7F95FC2A}">
      <dgm:prSet/>
      <dgm:spPr/>
      <dgm:t>
        <a:bodyPr/>
        <a:lstStyle/>
        <a:p>
          <a:endParaRPr lang="es-AR"/>
        </a:p>
      </dgm:t>
    </dgm:pt>
    <dgm:pt modelId="{24C457CC-056B-4012-A485-EE078257FC4D}" type="sibTrans" cxnId="{8D82BED2-4BF7-48D4-82D4-904A7F95FC2A}">
      <dgm:prSet/>
      <dgm:spPr/>
      <dgm:t>
        <a:bodyPr/>
        <a:lstStyle/>
        <a:p>
          <a:endParaRPr lang="es-AR"/>
        </a:p>
      </dgm:t>
    </dgm:pt>
    <dgm:pt modelId="{52B2CCF3-2A9F-45B3-B5C8-75751F8B9507}" type="pres">
      <dgm:prSet presAssocID="{F1556F1B-A1AB-4C7E-BF92-661B0E296C28}" presName="Name0" presStyleCnt="0">
        <dgm:presLayoutVars>
          <dgm:dir/>
          <dgm:animLvl val="lvl"/>
          <dgm:resizeHandles val="exact"/>
        </dgm:presLayoutVars>
      </dgm:prSet>
      <dgm:spPr/>
    </dgm:pt>
    <dgm:pt modelId="{35A96F56-1D0D-4465-9A24-E20AEA27ABCC}" type="pres">
      <dgm:prSet presAssocID="{6639FC80-7618-4784-90A5-ECBD77AA4D93}" presName="linNode" presStyleCnt="0"/>
      <dgm:spPr/>
    </dgm:pt>
    <dgm:pt modelId="{1BAB6949-E759-4A14-BF26-2EE466414161}" type="pres">
      <dgm:prSet presAssocID="{6639FC80-7618-4784-90A5-ECBD77AA4D9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5EB0DB5-ABA7-4438-83E3-B1ACA7F96D2F}" type="pres">
      <dgm:prSet presAssocID="{6639FC80-7618-4784-90A5-ECBD77AA4D93}" presName="descendantText" presStyleLbl="alignAccFollowNode1" presStyleIdx="0" presStyleCnt="3" custScaleY="116563">
        <dgm:presLayoutVars>
          <dgm:bulletEnabled val="1"/>
        </dgm:presLayoutVars>
      </dgm:prSet>
      <dgm:spPr/>
    </dgm:pt>
    <dgm:pt modelId="{60A9E12A-372D-4F15-AAE2-07392AD9A5A1}" type="pres">
      <dgm:prSet presAssocID="{4F76A8DF-1648-4EEF-BA6B-05212D60F110}" presName="sp" presStyleCnt="0"/>
      <dgm:spPr/>
    </dgm:pt>
    <dgm:pt modelId="{B36657A0-5B1B-499C-8A29-8066454D79A9}" type="pres">
      <dgm:prSet presAssocID="{2C7C0339-5A59-4B59-87A3-95E8354184B6}" presName="linNode" presStyleCnt="0"/>
      <dgm:spPr/>
    </dgm:pt>
    <dgm:pt modelId="{61D3B82D-5F96-43FA-96D7-2925193DCBB1}" type="pres">
      <dgm:prSet presAssocID="{2C7C0339-5A59-4B59-87A3-95E8354184B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3C88331-6A34-4D70-A6AA-FA8999E6C68E}" type="pres">
      <dgm:prSet presAssocID="{2C7C0339-5A59-4B59-87A3-95E8354184B6}" presName="descendantText" presStyleLbl="alignAccFollowNode1" presStyleIdx="1" presStyleCnt="3" custLinFactNeighborX="4031" custLinFactNeighborY="-2893">
        <dgm:presLayoutVars>
          <dgm:bulletEnabled val="1"/>
        </dgm:presLayoutVars>
      </dgm:prSet>
      <dgm:spPr/>
    </dgm:pt>
    <dgm:pt modelId="{EFD1E258-41A0-4E87-9B6A-25F0EDFAB8C2}" type="pres">
      <dgm:prSet presAssocID="{FF4A9489-379E-435A-9C93-28FC68A64B25}" presName="sp" presStyleCnt="0"/>
      <dgm:spPr/>
    </dgm:pt>
    <dgm:pt modelId="{F42426D6-077C-4B9E-BABE-E42EE0EAC15D}" type="pres">
      <dgm:prSet presAssocID="{4DE4BB92-0887-4FFC-9FB5-30FB26B7D26B}" presName="linNode" presStyleCnt="0"/>
      <dgm:spPr/>
    </dgm:pt>
    <dgm:pt modelId="{3A42A89E-43C0-4715-A3AD-74015BBD5331}" type="pres">
      <dgm:prSet presAssocID="{4DE4BB92-0887-4FFC-9FB5-30FB26B7D26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E06CB29-05B9-404D-AB6B-4166CCFBF65D}" type="pres">
      <dgm:prSet presAssocID="{4DE4BB92-0887-4FFC-9FB5-30FB26B7D26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1079D1E-7F05-4F9D-8D54-037E8DC2E337}" type="presOf" srcId="{08EC755A-A3C1-410F-BBF4-7A3117DA8B70}" destId="{8E06CB29-05B9-404D-AB6B-4166CCFBF65D}" srcOrd="0" destOrd="2" presId="urn:microsoft.com/office/officeart/2005/8/layout/vList5"/>
    <dgm:cxn modelId="{E1FF942D-B302-428F-BE1B-9B8EED0E644A}" type="presOf" srcId="{EF74B61E-24A6-4CAE-99D8-CAEB89623F5F}" destId="{73C88331-6A34-4D70-A6AA-FA8999E6C68E}" srcOrd="0" destOrd="0" presId="urn:microsoft.com/office/officeart/2005/8/layout/vList5"/>
    <dgm:cxn modelId="{562BD13D-3925-401D-8BC0-C2897F4421AC}" srcId="{F1556F1B-A1AB-4C7E-BF92-661B0E296C28}" destId="{4DE4BB92-0887-4FFC-9FB5-30FB26B7D26B}" srcOrd="2" destOrd="0" parTransId="{E72B08AF-CFC7-4F89-A512-ACD7E93C8A85}" sibTransId="{1E2EC3B4-FBC7-4DFF-99C8-D3E3BAA78B15}"/>
    <dgm:cxn modelId="{E509E945-DCF3-462E-BC9A-935CD1A6F910}" type="presOf" srcId="{DF49EA08-64DD-41CB-9375-4FB66CD72727}" destId="{8E06CB29-05B9-404D-AB6B-4166CCFBF65D}" srcOrd="0" destOrd="1" presId="urn:microsoft.com/office/officeart/2005/8/layout/vList5"/>
    <dgm:cxn modelId="{7F4A9266-D788-4A5B-9ADC-7E112591E20D}" type="presOf" srcId="{A431F8CC-5E3F-47C5-A329-1220D39616A5}" destId="{73C88331-6A34-4D70-A6AA-FA8999E6C68E}" srcOrd="0" destOrd="2" presId="urn:microsoft.com/office/officeart/2005/8/layout/vList5"/>
    <dgm:cxn modelId="{89EEA86B-64A2-4FA5-9F51-FCB7B6F6ECB1}" srcId="{2C7C0339-5A59-4B59-87A3-95E8354184B6}" destId="{EF74B61E-24A6-4CAE-99D8-CAEB89623F5F}" srcOrd="0" destOrd="0" parTransId="{A0D47EF4-8881-4701-9FF3-C6A99788E278}" sibTransId="{617A5E89-6121-44C6-9BFE-29264D992BC3}"/>
    <dgm:cxn modelId="{C10DF751-490A-4375-BC2A-74757ECA8BFB}" type="presOf" srcId="{2C7C0339-5A59-4B59-87A3-95E8354184B6}" destId="{61D3B82D-5F96-43FA-96D7-2925193DCBB1}" srcOrd="0" destOrd="0" presId="urn:microsoft.com/office/officeart/2005/8/layout/vList5"/>
    <dgm:cxn modelId="{24F75673-E590-49CC-A905-F5835F777F99}" srcId="{F1556F1B-A1AB-4C7E-BF92-661B0E296C28}" destId="{2C7C0339-5A59-4B59-87A3-95E8354184B6}" srcOrd="1" destOrd="0" parTransId="{79A0D665-A1ED-4382-BE1E-8B72528C12B9}" sibTransId="{FF4A9489-379E-435A-9C93-28FC68A64B25}"/>
    <dgm:cxn modelId="{FDA6FC74-4DCB-46AB-B04A-68BB91E161A0}" type="presOf" srcId="{3F7566D8-DFDD-4A48-AE11-2C76B4C9964C}" destId="{8E06CB29-05B9-404D-AB6B-4166CCFBF65D}" srcOrd="0" destOrd="0" presId="urn:microsoft.com/office/officeart/2005/8/layout/vList5"/>
    <dgm:cxn modelId="{89E4C076-4F7A-4BBB-A5C9-949690BA401A}" type="presOf" srcId="{16878049-CD02-4B76-944A-A4CBA0A7C173}" destId="{55EB0DB5-ABA7-4438-83E3-B1ACA7F96D2F}" srcOrd="0" destOrd="1" presId="urn:microsoft.com/office/officeart/2005/8/layout/vList5"/>
    <dgm:cxn modelId="{B847EE7B-54DA-4443-BD04-58694F0534AE}" type="presOf" srcId="{8926195A-7D48-48D3-9383-9930FC7DB584}" destId="{55EB0DB5-ABA7-4438-83E3-B1ACA7F96D2F}" srcOrd="0" destOrd="0" presId="urn:microsoft.com/office/officeart/2005/8/layout/vList5"/>
    <dgm:cxn modelId="{11F91B82-4504-4352-93F1-3F0E702F0015}" srcId="{F1556F1B-A1AB-4C7E-BF92-661B0E296C28}" destId="{6639FC80-7618-4784-90A5-ECBD77AA4D93}" srcOrd="0" destOrd="0" parTransId="{953E2222-E299-4392-A9B9-52A0C54F85DC}" sibTransId="{4F76A8DF-1648-4EEF-BA6B-05212D60F110}"/>
    <dgm:cxn modelId="{194E0387-E2F2-4CF1-B27B-F321B0E70066}" type="presOf" srcId="{4DE4BB92-0887-4FFC-9FB5-30FB26B7D26B}" destId="{3A42A89E-43C0-4715-A3AD-74015BBD5331}" srcOrd="0" destOrd="0" presId="urn:microsoft.com/office/officeart/2005/8/layout/vList5"/>
    <dgm:cxn modelId="{4438E788-D02E-4B0C-A708-025F78411766}" srcId="{6639FC80-7618-4784-90A5-ECBD77AA4D93}" destId="{FA2B1A63-8A2A-464E-B488-6D1BFA856407}" srcOrd="2" destOrd="0" parTransId="{53E43757-06BB-45EA-952E-49B5EF1EA763}" sibTransId="{81C367E4-9477-4F56-950F-7846C5F31AD0}"/>
    <dgm:cxn modelId="{1A555090-9A3B-4666-8E17-C9C9A4809DA3}" type="presOf" srcId="{A7AA0031-E3FE-4C01-829F-19B7FD2736F3}" destId="{55EB0DB5-ABA7-4438-83E3-B1ACA7F96D2F}" srcOrd="0" destOrd="3" presId="urn:microsoft.com/office/officeart/2005/8/layout/vList5"/>
    <dgm:cxn modelId="{D3314294-2146-447E-AEB6-FE19FD88EDF3}" type="presOf" srcId="{F1556F1B-A1AB-4C7E-BF92-661B0E296C28}" destId="{52B2CCF3-2A9F-45B3-B5C8-75751F8B9507}" srcOrd="0" destOrd="0" presId="urn:microsoft.com/office/officeart/2005/8/layout/vList5"/>
    <dgm:cxn modelId="{CD425197-C49D-4D68-A219-C10FD0F97B3D}" type="presOf" srcId="{FA2B1A63-8A2A-464E-B488-6D1BFA856407}" destId="{55EB0DB5-ABA7-4438-83E3-B1ACA7F96D2F}" srcOrd="0" destOrd="2" presId="urn:microsoft.com/office/officeart/2005/8/layout/vList5"/>
    <dgm:cxn modelId="{95FBACB2-85CC-4D0D-B5E3-7BCAC20227A7}" srcId="{2C7C0339-5A59-4B59-87A3-95E8354184B6}" destId="{A431F8CC-5E3F-47C5-A329-1220D39616A5}" srcOrd="2" destOrd="0" parTransId="{0620A0F5-236E-4841-B60C-E12B199E4298}" sibTransId="{9C0DBB24-45F1-410F-80D0-2D656831F1E6}"/>
    <dgm:cxn modelId="{60CE67B7-CD5A-4C10-BCBF-78AD4C68F62C}" srcId="{6639FC80-7618-4784-90A5-ECBD77AA4D93}" destId="{A7AA0031-E3FE-4C01-829F-19B7FD2736F3}" srcOrd="3" destOrd="0" parTransId="{896E3CEE-788B-4005-A9D4-AB93E6DC74AF}" sibTransId="{8BCD2314-1983-43E9-9D6D-D22FEEDE7700}"/>
    <dgm:cxn modelId="{7D4AC3B8-DFDD-4A5D-BAAD-BE020D1FC661}" srcId="{4DE4BB92-0887-4FFC-9FB5-30FB26B7D26B}" destId="{08EC755A-A3C1-410F-BBF4-7A3117DA8B70}" srcOrd="2" destOrd="0" parTransId="{647EC3AF-0E8E-4401-97D0-46B1C915BF26}" sibTransId="{AE6A3FEE-9DEA-4A42-9D9A-CAF28361763B}"/>
    <dgm:cxn modelId="{96683FCA-B5D3-460E-8CAB-720D6E7007F8}" type="presOf" srcId="{6639FC80-7618-4784-90A5-ECBD77AA4D93}" destId="{1BAB6949-E759-4A14-BF26-2EE466414161}" srcOrd="0" destOrd="0" presId="urn:microsoft.com/office/officeart/2005/8/layout/vList5"/>
    <dgm:cxn modelId="{8D82BED2-4BF7-48D4-82D4-904A7F95FC2A}" srcId="{4DE4BB92-0887-4FFC-9FB5-30FB26B7D26B}" destId="{DF49EA08-64DD-41CB-9375-4FB66CD72727}" srcOrd="1" destOrd="0" parTransId="{0A41A5E7-988C-49AC-AC12-447BD6BBCC08}" sibTransId="{24C457CC-056B-4012-A485-EE078257FC4D}"/>
    <dgm:cxn modelId="{08BADFDB-6286-4FC5-A4BA-ADF1C7CCB2F2}" type="presOf" srcId="{F3999E30-1A9D-407D-8490-B04BBCEFFA3B}" destId="{73C88331-6A34-4D70-A6AA-FA8999E6C68E}" srcOrd="0" destOrd="1" presId="urn:microsoft.com/office/officeart/2005/8/layout/vList5"/>
    <dgm:cxn modelId="{6F046FF4-9D09-45BD-873B-73A22CBC96D8}" srcId="{2C7C0339-5A59-4B59-87A3-95E8354184B6}" destId="{F3999E30-1A9D-407D-8490-B04BBCEFFA3B}" srcOrd="1" destOrd="0" parTransId="{8213B13F-BD82-497A-B5AD-144F867AC0A7}" sibTransId="{A0869B1F-C7A1-476E-AF89-364A0E0861C2}"/>
    <dgm:cxn modelId="{F93E7BFA-3CCE-4259-A0EF-7157EADCAD3B}" srcId="{6639FC80-7618-4784-90A5-ECBD77AA4D93}" destId="{16878049-CD02-4B76-944A-A4CBA0A7C173}" srcOrd="1" destOrd="0" parTransId="{4DA2A1BA-5FFD-4793-8E9B-5C5F859EEC95}" sibTransId="{52D30AB4-D945-4C1A-86B0-E4FFEC15CA01}"/>
    <dgm:cxn modelId="{18264EFE-C786-43F3-8319-8788310EF32D}" srcId="{4DE4BB92-0887-4FFC-9FB5-30FB26B7D26B}" destId="{3F7566D8-DFDD-4A48-AE11-2C76B4C9964C}" srcOrd="0" destOrd="0" parTransId="{DACEAECF-F812-48D3-9D8F-F1A7E4AEB5D9}" sibTransId="{439B418D-F652-4053-A647-B5198C5A9D34}"/>
    <dgm:cxn modelId="{6E2E48FF-E3E7-4CE9-9D5C-B90BBF15EEAF}" srcId="{6639FC80-7618-4784-90A5-ECBD77AA4D93}" destId="{8926195A-7D48-48D3-9383-9930FC7DB584}" srcOrd="0" destOrd="0" parTransId="{C2AB3CDE-854C-4578-A6ED-1FCFAA56BD13}" sibTransId="{2AF03B2E-7542-4DB4-94B1-A8FBAC9F59BE}"/>
    <dgm:cxn modelId="{5F26CD81-93D2-4955-BC7E-2B76BD729A0B}" type="presParOf" srcId="{52B2CCF3-2A9F-45B3-B5C8-75751F8B9507}" destId="{35A96F56-1D0D-4465-9A24-E20AEA27ABCC}" srcOrd="0" destOrd="0" presId="urn:microsoft.com/office/officeart/2005/8/layout/vList5"/>
    <dgm:cxn modelId="{C70AE5FD-5AE2-4BA1-B9FF-C0D1EC26F83A}" type="presParOf" srcId="{35A96F56-1D0D-4465-9A24-E20AEA27ABCC}" destId="{1BAB6949-E759-4A14-BF26-2EE466414161}" srcOrd="0" destOrd="0" presId="urn:microsoft.com/office/officeart/2005/8/layout/vList5"/>
    <dgm:cxn modelId="{7FF95F86-77F7-4ECA-AE07-D63190376418}" type="presParOf" srcId="{35A96F56-1D0D-4465-9A24-E20AEA27ABCC}" destId="{55EB0DB5-ABA7-4438-83E3-B1ACA7F96D2F}" srcOrd="1" destOrd="0" presId="urn:microsoft.com/office/officeart/2005/8/layout/vList5"/>
    <dgm:cxn modelId="{66792374-DFC9-4F50-B9F8-7DAE922CED17}" type="presParOf" srcId="{52B2CCF3-2A9F-45B3-B5C8-75751F8B9507}" destId="{60A9E12A-372D-4F15-AAE2-07392AD9A5A1}" srcOrd="1" destOrd="0" presId="urn:microsoft.com/office/officeart/2005/8/layout/vList5"/>
    <dgm:cxn modelId="{88ECE3A4-2124-4C75-8A90-84A6EB4F3B21}" type="presParOf" srcId="{52B2CCF3-2A9F-45B3-B5C8-75751F8B9507}" destId="{B36657A0-5B1B-499C-8A29-8066454D79A9}" srcOrd="2" destOrd="0" presId="urn:microsoft.com/office/officeart/2005/8/layout/vList5"/>
    <dgm:cxn modelId="{84326985-1526-4ABD-A9C9-447CD1AB0061}" type="presParOf" srcId="{B36657A0-5B1B-499C-8A29-8066454D79A9}" destId="{61D3B82D-5F96-43FA-96D7-2925193DCBB1}" srcOrd="0" destOrd="0" presId="urn:microsoft.com/office/officeart/2005/8/layout/vList5"/>
    <dgm:cxn modelId="{717E45F9-7FC7-4D8E-968E-08A80FE11F04}" type="presParOf" srcId="{B36657A0-5B1B-499C-8A29-8066454D79A9}" destId="{73C88331-6A34-4D70-A6AA-FA8999E6C68E}" srcOrd="1" destOrd="0" presId="urn:microsoft.com/office/officeart/2005/8/layout/vList5"/>
    <dgm:cxn modelId="{321691D5-013D-4ADD-9136-7AE6AE63CC10}" type="presParOf" srcId="{52B2CCF3-2A9F-45B3-B5C8-75751F8B9507}" destId="{EFD1E258-41A0-4E87-9B6A-25F0EDFAB8C2}" srcOrd="3" destOrd="0" presId="urn:microsoft.com/office/officeart/2005/8/layout/vList5"/>
    <dgm:cxn modelId="{772DCEFA-7C2F-4542-91FF-C5DACFDFA5EC}" type="presParOf" srcId="{52B2CCF3-2A9F-45B3-B5C8-75751F8B9507}" destId="{F42426D6-077C-4B9E-BABE-E42EE0EAC15D}" srcOrd="4" destOrd="0" presId="urn:microsoft.com/office/officeart/2005/8/layout/vList5"/>
    <dgm:cxn modelId="{4A23FD06-62D5-4BAB-BD97-4593928C74EA}" type="presParOf" srcId="{F42426D6-077C-4B9E-BABE-E42EE0EAC15D}" destId="{3A42A89E-43C0-4715-A3AD-74015BBD5331}" srcOrd="0" destOrd="0" presId="urn:microsoft.com/office/officeart/2005/8/layout/vList5"/>
    <dgm:cxn modelId="{1C722424-6017-448A-8C10-97E2E3863510}" type="presParOf" srcId="{F42426D6-077C-4B9E-BABE-E42EE0EAC15D}" destId="{8E06CB29-05B9-404D-AB6B-4166CCFBF6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E21989-4A17-4681-9D84-1A72432B7E5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DE8D5AE-EC38-4474-A932-0BF6CAE6C4AF}">
      <dgm:prSet phldrT="[Texto]" custT="1"/>
      <dgm:spPr/>
      <dgm:t>
        <a:bodyPr/>
        <a:lstStyle/>
        <a:p>
          <a:r>
            <a:rPr lang="es-AR" sz="1800" b="1" dirty="0"/>
            <a:t>Público interno</a:t>
          </a:r>
        </a:p>
      </dgm:t>
    </dgm:pt>
    <dgm:pt modelId="{BA05753A-6FCC-4727-B617-1664303BFE5D}" type="parTrans" cxnId="{93FEFD72-A353-4BC4-AAB2-87BE9CEBA63B}">
      <dgm:prSet/>
      <dgm:spPr/>
      <dgm:t>
        <a:bodyPr/>
        <a:lstStyle/>
        <a:p>
          <a:endParaRPr lang="es-AR"/>
        </a:p>
      </dgm:t>
    </dgm:pt>
    <dgm:pt modelId="{149609FB-BCEE-465E-9323-8693735ED571}" type="sibTrans" cxnId="{93FEFD72-A353-4BC4-AAB2-87BE9CEBA63B}">
      <dgm:prSet/>
      <dgm:spPr/>
      <dgm:t>
        <a:bodyPr/>
        <a:lstStyle/>
        <a:p>
          <a:endParaRPr lang="es-AR"/>
        </a:p>
      </dgm:t>
    </dgm:pt>
    <dgm:pt modelId="{CF73C96C-C414-4B8F-8213-0A5046EF1ECB}">
      <dgm:prSet phldrT="[Texto]" custT="1"/>
      <dgm:spPr/>
      <dgm:t>
        <a:bodyPr/>
        <a:lstStyle/>
        <a:p>
          <a:r>
            <a:rPr lang="es-AR" sz="1800" b="1"/>
            <a:t>Comunidad</a:t>
          </a:r>
          <a:endParaRPr lang="es-AR" sz="1800" b="1" dirty="0"/>
        </a:p>
      </dgm:t>
    </dgm:pt>
    <dgm:pt modelId="{D305BD48-2535-425C-B049-EA4DEFA6832D}" type="parTrans" cxnId="{AA7457F8-DD5A-4B72-B021-2AB580031D89}">
      <dgm:prSet/>
      <dgm:spPr/>
      <dgm:t>
        <a:bodyPr/>
        <a:lstStyle/>
        <a:p>
          <a:endParaRPr lang="es-AR"/>
        </a:p>
      </dgm:t>
    </dgm:pt>
    <dgm:pt modelId="{4979B0CC-D507-42E4-9926-581371107022}" type="sibTrans" cxnId="{AA7457F8-DD5A-4B72-B021-2AB580031D89}">
      <dgm:prSet/>
      <dgm:spPr/>
      <dgm:t>
        <a:bodyPr/>
        <a:lstStyle/>
        <a:p>
          <a:endParaRPr lang="es-AR"/>
        </a:p>
      </dgm:t>
    </dgm:pt>
    <dgm:pt modelId="{D54ED994-536F-4C5E-BEA5-2CCD51F4C8F2}">
      <dgm:prSet phldrT="[Texto]" custT="1"/>
      <dgm:spPr/>
      <dgm:t>
        <a:bodyPr/>
        <a:lstStyle/>
        <a:p>
          <a:pPr algn="ctr"/>
          <a:r>
            <a:rPr lang="es-AR" sz="1800" b="1" dirty="0"/>
            <a:t>Medio-</a:t>
          </a:r>
        </a:p>
        <a:p>
          <a:pPr algn="l"/>
          <a:r>
            <a:rPr lang="es-AR" sz="1800" b="1"/>
            <a:t>ambiene</a:t>
          </a:r>
          <a:endParaRPr lang="es-AR" sz="1800" b="1" dirty="0"/>
        </a:p>
      </dgm:t>
    </dgm:pt>
    <dgm:pt modelId="{8A42FE92-B505-4776-8F07-505E84460C1E}" type="parTrans" cxnId="{BDE4FA2B-95FC-4ACD-A7FA-6B6925540A9B}">
      <dgm:prSet/>
      <dgm:spPr/>
      <dgm:t>
        <a:bodyPr/>
        <a:lstStyle/>
        <a:p>
          <a:endParaRPr lang="es-AR"/>
        </a:p>
      </dgm:t>
    </dgm:pt>
    <dgm:pt modelId="{70529467-FD68-47B6-B948-67C6FE26B5EC}" type="sibTrans" cxnId="{BDE4FA2B-95FC-4ACD-A7FA-6B6925540A9B}">
      <dgm:prSet/>
      <dgm:spPr/>
      <dgm:t>
        <a:bodyPr/>
        <a:lstStyle/>
        <a:p>
          <a:endParaRPr lang="es-AR"/>
        </a:p>
      </dgm:t>
    </dgm:pt>
    <dgm:pt modelId="{E64D681E-5076-4F86-9A7D-5A5BC27CA618}">
      <dgm:prSet phldrT="[Texto]" custT="1"/>
      <dgm:spPr/>
      <dgm:t>
        <a:bodyPr/>
        <a:lstStyle/>
        <a:p>
          <a:r>
            <a:rPr lang="es-AR" sz="1800" b="1" dirty="0" err="1"/>
            <a:t>Compe-tencia</a:t>
          </a:r>
          <a:endParaRPr lang="es-AR" sz="1800" b="1" dirty="0"/>
        </a:p>
      </dgm:t>
    </dgm:pt>
    <dgm:pt modelId="{1E1A7B63-86DF-41AF-B6F3-E84DBE87B024}" type="parTrans" cxnId="{641F720D-D51E-440E-B54D-5387847397C7}">
      <dgm:prSet/>
      <dgm:spPr/>
      <dgm:t>
        <a:bodyPr/>
        <a:lstStyle/>
        <a:p>
          <a:endParaRPr lang="es-AR"/>
        </a:p>
      </dgm:t>
    </dgm:pt>
    <dgm:pt modelId="{D6B54AE2-0053-41CE-B564-1FE418339F3F}" type="sibTrans" cxnId="{641F720D-D51E-440E-B54D-5387847397C7}">
      <dgm:prSet/>
      <dgm:spPr/>
      <dgm:t>
        <a:bodyPr/>
        <a:lstStyle/>
        <a:p>
          <a:endParaRPr lang="es-AR"/>
        </a:p>
      </dgm:t>
    </dgm:pt>
    <dgm:pt modelId="{ECA864AC-072A-43AD-A164-96640247A514}">
      <dgm:prSet custT="1"/>
      <dgm:spPr/>
      <dgm:t>
        <a:bodyPr/>
        <a:lstStyle/>
        <a:p>
          <a:r>
            <a:rPr lang="es-AR" sz="1800" b="1" dirty="0"/>
            <a:t>Clientes</a:t>
          </a:r>
        </a:p>
      </dgm:t>
    </dgm:pt>
    <dgm:pt modelId="{D11A516A-062D-4CBF-9C5A-68F9BCA4FDE4}" type="parTrans" cxnId="{355DDEE7-A35F-4CA0-B339-45E127373576}">
      <dgm:prSet/>
      <dgm:spPr/>
      <dgm:t>
        <a:bodyPr/>
        <a:lstStyle/>
        <a:p>
          <a:endParaRPr lang="es-AR"/>
        </a:p>
      </dgm:t>
    </dgm:pt>
    <dgm:pt modelId="{8CA41604-BCD5-410E-AA99-7F4C80FEDBDE}" type="sibTrans" cxnId="{355DDEE7-A35F-4CA0-B339-45E127373576}">
      <dgm:prSet/>
      <dgm:spPr/>
      <dgm:t>
        <a:bodyPr/>
        <a:lstStyle/>
        <a:p>
          <a:endParaRPr lang="es-AR"/>
        </a:p>
      </dgm:t>
    </dgm:pt>
    <dgm:pt modelId="{9B4415FC-EBF8-4BA7-BB1D-F7864A488D50}">
      <dgm:prSet custT="1"/>
      <dgm:spPr/>
      <dgm:t>
        <a:bodyPr/>
        <a:lstStyle/>
        <a:p>
          <a:r>
            <a:rPr lang="es-AR" sz="1800" b="1" dirty="0"/>
            <a:t>Provee-dores</a:t>
          </a:r>
        </a:p>
      </dgm:t>
    </dgm:pt>
    <dgm:pt modelId="{AFBB4E1E-45FB-4ECE-A58F-C840362CC3CC}" type="parTrans" cxnId="{8675B97D-E5F2-4289-ADC9-1AA4C3FF5292}">
      <dgm:prSet/>
      <dgm:spPr/>
      <dgm:t>
        <a:bodyPr/>
        <a:lstStyle/>
        <a:p>
          <a:endParaRPr lang="es-AR"/>
        </a:p>
      </dgm:t>
    </dgm:pt>
    <dgm:pt modelId="{91ED6423-60A0-44D9-98D6-C08307609CC6}" type="sibTrans" cxnId="{8675B97D-E5F2-4289-ADC9-1AA4C3FF5292}">
      <dgm:prSet/>
      <dgm:spPr/>
      <dgm:t>
        <a:bodyPr/>
        <a:lstStyle/>
        <a:p>
          <a:endParaRPr lang="es-AR"/>
        </a:p>
      </dgm:t>
    </dgm:pt>
    <dgm:pt modelId="{112D443E-C034-4285-AA61-70F99E016B6B}">
      <dgm:prSet custT="1"/>
      <dgm:spPr/>
      <dgm:t>
        <a:bodyPr/>
        <a:lstStyle/>
        <a:p>
          <a:r>
            <a:rPr lang="es-AR" sz="1800" b="1" dirty="0"/>
            <a:t>Estado</a:t>
          </a:r>
        </a:p>
      </dgm:t>
    </dgm:pt>
    <dgm:pt modelId="{D0DD3564-0756-4524-BF19-2AF1D1AC4300}" type="parTrans" cxnId="{B90D8E89-710E-42AD-9D9D-9825C87A61DC}">
      <dgm:prSet/>
      <dgm:spPr/>
      <dgm:t>
        <a:bodyPr/>
        <a:lstStyle/>
        <a:p>
          <a:endParaRPr lang="es-AR"/>
        </a:p>
      </dgm:t>
    </dgm:pt>
    <dgm:pt modelId="{64E49F73-5257-447D-BB56-A12DEF9B103C}" type="sibTrans" cxnId="{B90D8E89-710E-42AD-9D9D-9825C87A61DC}">
      <dgm:prSet/>
      <dgm:spPr/>
      <dgm:t>
        <a:bodyPr/>
        <a:lstStyle/>
        <a:p>
          <a:endParaRPr lang="es-AR"/>
        </a:p>
      </dgm:t>
    </dgm:pt>
    <dgm:pt modelId="{315844E2-72EB-40FF-BA41-ADFAAFF8E8EB}">
      <dgm:prSet phldrT="[Texto]" custT="1"/>
      <dgm:spPr/>
      <dgm:t>
        <a:bodyPr/>
        <a:lstStyle/>
        <a:p>
          <a:r>
            <a:rPr lang="es-AR" sz="2000" b="1" dirty="0"/>
            <a:t>Empresa Organización</a:t>
          </a:r>
        </a:p>
      </dgm:t>
    </dgm:pt>
    <dgm:pt modelId="{10E08EF8-E173-4934-A058-EA2BD7F813B8}" type="sibTrans" cxnId="{3D1261D5-5971-48FC-B9E4-78D5C44927FF}">
      <dgm:prSet/>
      <dgm:spPr/>
      <dgm:t>
        <a:bodyPr/>
        <a:lstStyle/>
        <a:p>
          <a:endParaRPr lang="es-AR"/>
        </a:p>
      </dgm:t>
    </dgm:pt>
    <dgm:pt modelId="{146A41F3-ED8D-4108-93AA-5909658680CA}" type="parTrans" cxnId="{3D1261D5-5971-48FC-B9E4-78D5C44927FF}">
      <dgm:prSet/>
      <dgm:spPr/>
      <dgm:t>
        <a:bodyPr/>
        <a:lstStyle/>
        <a:p>
          <a:endParaRPr lang="es-AR"/>
        </a:p>
      </dgm:t>
    </dgm:pt>
    <dgm:pt modelId="{61F9F6DA-5D74-46E7-806F-A0B4FB3129AF}" type="pres">
      <dgm:prSet presAssocID="{EEE21989-4A17-4681-9D84-1A72432B7E5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E628617-5762-4A16-AB2F-6B16E0EF327B}" type="pres">
      <dgm:prSet presAssocID="{315844E2-72EB-40FF-BA41-ADFAAFF8E8EB}" presName="centerShape" presStyleLbl="node0" presStyleIdx="0" presStyleCnt="1" custScaleX="122813"/>
      <dgm:spPr/>
    </dgm:pt>
    <dgm:pt modelId="{3C0DB459-7EB9-4C52-B660-A4CD3C78035C}" type="pres">
      <dgm:prSet presAssocID="{5DE8D5AE-EC38-4474-A932-0BF6CAE6C4AF}" presName="node" presStyleLbl="node1" presStyleIdx="0" presStyleCnt="7">
        <dgm:presLayoutVars>
          <dgm:bulletEnabled val="1"/>
        </dgm:presLayoutVars>
      </dgm:prSet>
      <dgm:spPr/>
    </dgm:pt>
    <dgm:pt modelId="{5F595124-2401-4E08-8A16-AE8636CA1551}" type="pres">
      <dgm:prSet presAssocID="{5DE8D5AE-EC38-4474-A932-0BF6CAE6C4AF}" presName="dummy" presStyleCnt="0"/>
      <dgm:spPr/>
    </dgm:pt>
    <dgm:pt modelId="{8B13C7EB-B344-476E-84C6-9266B567FE74}" type="pres">
      <dgm:prSet presAssocID="{149609FB-BCEE-465E-9323-8693735ED571}" presName="sibTrans" presStyleLbl="sibTrans2D1" presStyleIdx="0" presStyleCnt="7"/>
      <dgm:spPr/>
    </dgm:pt>
    <dgm:pt modelId="{72187709-260A-4804-934C-59D0FA7D2494}" type="pres">
      <dgm:prSet presAssocID="{ECA864AC-072A-43AD-A164-96640247A514}" presName="node" presStyleLbl="node1" presStyleIdx="1" presStyleCnt="7">
        <dgm:presLayoutVars>
          <dgm:bulletEnabled val="1"/>
        </dgm:presLayoutVars>
      </dgm:prSet>
      <dgm:spPr/>
    </dgm:pt>
    <dgm:pt modelId="{1A09E837-74BF-4530-89CE-BFB62D316FB5}" type="pres">
      <dgm:prSet presAssocID="{ECA864AC-072A-43AD-A164-96640247A514}" presName="dummy" presStyleCnt="0"/>
      <dgm:spPr/>
    </dgm:pt>
    <dgm:pt modelId="{9AE72B80-F841-4B09-8F53-0791AA30FDCD}" type="pres">
      <dgm:prSet presAssocID="{8CA41604-BCD5-410E-AA99-7F4C80FEDBDE}" presName="sibTrans" presStyleLbl="sibTrans2D1" presStyleIdx="1" presStyleCnt="7"/>
      <dgm:spPr/>
    </dgm:pt>
    <dgm:pt modelId="{C9ECBF06-E3B3-40B7-AD7F-08DD3F30A419}" type="pres">
      <dgm:prSet presAssocID="{9B4415FC-EBF8-4BA7-BB1D-F7864A488D50}" presName="node" presStyleLbl="node1" presStyleIdx="2" presStyleCnt="7">
        <dgm:presLayoutVars>
          <dgm:bulletEnabled val="1"/>
        </dgm:presLayoutVars>
      </dgm:prSet>
      <dgm:spPr/>
    </dgm:pt>
    <dgm:pt modelId="{F450418E-7171-4B0A-98A7-C86BB94A41B8}" type="pres">
      <dgm:prSet presAssocID="{9B4415FC-EBF8-4BA7-BB1D-F7864A488D50}" presName="dummy" presStyleCnt="0"/>
      <dgm:spPr/>
    </dgm:pt>
    <dgm:pt modelId="{17B72748-85B3-45D9-8E19-F96B21A40218}" type="pres">
      <dgm:prSet presAssocID="{91ED6423-60A0-44D9-98D6-C08307609CC6}" presName="sibTrans" presStyleLbl="sibTrans2D1" presStyleIdx="2" presStyleCnt="7"/>
      <dgm:spPr/>
    </dgm:pt>
    <dgm:pt modelId="{702009C0-DB63-4D4F-B7D7-0551C3746B46}" type="pres">
      <dgm:prSet presAssocID="{112D443E-C034-4285-AA61-70F99E016B6B}" presName="node" presStyleLbl="node1" presStyleIdx="3" presStyleCnt="7">
        <dgm:presLayoutVars>
          <dgm:bulletEnabled val="1"/>
        </dgm:presLayoutVars>
      </dgm:prSet>
      <dgm:spPr/>
    </dgm:pt>
    <dgm:pt modelId="{CBC45421-A9A4-4435-9558-AEB5E944C456}" type="pres">
      <dgm:prSet presAssocID="{112D443E-C034-4285-AA61-70F99E016B6B}" presName="dummy" presStyleCnt="0"/>
      <dgm:spPr/>
    </dgm:pt>
    <dgm:pt modelId="{1EC830F3-C2CA-436E-B758-9D52B486060F}" type="pres">
      <dgm:prSet presAssocID="{64E49F73-5257-447D-BB56-A12DEF9B103C}" presName="sibTrans" presStyleLbl="sibTrans2D1" presStyleIdx="3" presStyleCnt="7"/>
      <dgm:spPr/>
    </dgm:pt>
    <dgm:pt modelId="{56E11896-611E-40E0-B773-71C70AD20FBE}" type="pres">
      <dgm:prSet presAssocID="{CF73C96C-C414-4B8F-8213-0A5046EF1ECB}" presName="node" presStyleLbl="node1" presStyleIdx="4" presStyleCnt="7">
        <dgm:presLayoutVars>
          <dgm:bulletEnabled val="1"/>
        </dgm:presLayoutVars>
      </dgm:prSet>
      <dgm:spPr/>
    </dgm:pt>
    <dgm:pt modelId="{0295D4D2-52A0-41D8-A696-A73FDB586420}" type="pres">
      <dgm:prSet presAssocID="{CF73C96C-C414-4B8F-8213-0A5046EF1ECB}" presName="dummy" presStyleCnt="0"/>
      <dgm:spPr/>
    </dgm:pt>
    <dgm:pt modelId="{6E9A521C-BC3B-4DF2-8F60-5F95A74B4A3F}" type="pres">
      <dgm:prSet presAssocID="{4979B0CC-D507-42E4-9926-581371107022}" presName="sibTrans" presStyleLbl="sibTrans2D1" presStyleIdx="4" presStyleCnt="7"/>
      <dgm:spPr/>
    </dgm:pt>
    <dgm:pt modelId="{2F9B2670-D105-4B46-B8E8-69FB6CBFE2B6}" type="pres">
      <dgm:prSet presAssocID="{D54ED994-536F-4C5E-BEA5-2CCD51F4C8F2}" presName="node" presStyleLbl="node1" presStyleIdx="5" presStyleCnt="7" custScaleX="101894">
        <dgm:presLayoutVars>
          <dgm:bulletEnabled val="1"/>
        </dgm:presLayoutVars>
      </dgm:prSet>
      <dgm:spPr/>
    </dgm:pt>
    <dgm:pt modelId="{3675B4BE-31E3-472E-BAE7-B201706C1610}" type="pres">
      <dgm:prSet presAssocID="{D54ED994-536F-4C5E-BEA5-2CCD51F4C8F2}" presName="dummy" presStyleCnt="0"/>
      <dgm:spPr/>
    </dgm:pt>
    <dgm:pt modelId="{7ADF3A95-46E8-46C8-8DD6-E6577FB3DFC7}" type="pres">
      <dgm:prSet presAssocID="{70529467-FD68-47B6-B948-67C6FE26B5EC}" presName="sibTrans" presStyleLbl="sibTrans2D1" presStyleIdx="5" presStyleCnt="7"/>
      <dgm:spPr/>
    </dgm:pt>
    <dgm:pt modelId="{3902B67F-5F22-4689-8137-BC2FE97FD097}" type="pres">
      <dgm:prSet presAssocID="{E64D681E-5076-4F86-9A7D-5A5BC27CA618}" presName="node" presStyleLbl="node1" presStyleIdx="6" presStyleCnt="7">
        <dgm:presLayoutVars>
          <dgm:bulletEnabled val="1"/>
        </dgm:presLayoutVars>
      </dgm:prSet>
      <dgm:spPr/>
    </dgm:pt>
    <dgm:pt modelId="{C824B2E7-E01E-4179-AA9A-F55D50878B0B}" type="pres">
      <dgm:prSet presAssocID="{E64D681E-5076-4F86-9A7D-5A5BC27CA618}" presName="dummy" presStyleCnt="0"/>
      <dgm:spPr/>
    </dgm:pt>
    <dgm:pt modelId="{26CEEA78-23BC-472A-8575-1A27CCEF69D2}" type="pres">
      <dgm:prSet presAssocID="{D6B54AE2-0053-41CE-B564-1FE418339F3F}" presName="sibTrans" presStyleLbl="sibTrans2D1" presStyleIdx="6" presStyleCnt="7"/>
      <dgm:spPr/>
    </dgm:pt>
  </dgm:ptLst>
  <dgm:cxnLst>
    <dgm:cxn modelId="{641F720D-D51E-440E-B54D-5387847397C7}" srcId="{315844E2-72EB-40FF-BA41-ADFAAFF8E8EB}" destId="{E64D681E-5076-4F86-9A7D-5A5BC27CA618}" srcOrd="6" destOrd="0" parTransId="{1E1A7B63-86DF-41AF-B6F3-E84DBE87B024}" sibTransId="{D6B54AE2-0053-41CE-B564-1FE418339F3F}"/>
    <dgm:cxn modelId="{0144F719-A75E-43CD-BDF0-CDEB9B030C71}" type="presOf" srcId="{112D443E-C034-4285-AA61-70F99E016B6B}" destId="{702009C0-DB63-4D4F-B7D7-0551C3746B46}" srcOrd="0" destOrd="0" presId="urn:microsoft.com/office/officeart/2005/8/layout/radial6"/>
    <dgm:cxn modelId="{2215BA24-1BBA-4CD0-BC23-89E2191F5247}" type="presOf" srcId="{70529467-FD68-47B6-B948-67C6FE26B5EC}" destId="{7ADF3A95-46E8-46C8-8DD6-E6577FB3DFC7}" srcOrd="0" destOrd="0" presId="urn:microsoft.com/office/officeart/2005/8/layout/radial6"/>
    <dgm:cxn modelId="{BDE4FA2B-95FC-4ACD-A7FA-6B6925540A9B}" srcId="{315844E2-72EB-40FF-BA41-ADFAAFF8E8EB}" destId="{D54ED994-536F-4C5E-BEA5-2CCD51F4C8F2}" srcOrd="5" destOrd="0" parTransId="{8A42FE92-B505-4776-8F07-505E84460C1E}" sibTransId="{70529467-FD68-47B6-B948-67C6FE26B5EC}"/>
    <dgm:cxn modelId="{D8993B36-B300-4A93-85DD-301E4376AA91}" type="presOf" srcId="{E64D681E-5076-4F86-9A7D-5A5BC27CA618}" destId="{3902B67F-5F22-4689-8137-BC2FE97FD097}" srcOrd="0" destOrd="0" presId="urn:microsoft.com/office/officeart/2005/8/layout/radial6"/>
    <dgm:cxn modelId="{3DD25662-F676-4160-85DD-D24E4993633C}" type="presOf" srcId="{4979B0CC-D507-42E4-9926-581371107022}" destId="{6E9A521C-BC3B-4DF2-8F60-5F95A74B4A3F}" srcOrd="0" destOrd="0" presId="urn:microsoft.com/office/officeart/2005/8/layout/radial6"/>
    <dgm:cxn modelId="{DD285A62-A9E3-4E5E-A55F-8631CF89FBED}" type="presOf" srcId="{9B4415FC-EBF8-4BA7-BB1D-F7864A488D50}" destId="{C9ECBF06-E3B3-40B7-AD7F-08DD3F30A419}" srcOrd="0" destOrd="0" presId="urn:microsoft.com/office/officeart/2005/8/layout/radial6"/>
    <dgm:cxn modelId="{B42EF763-1D26-42B0-B79D-72D8691115C1}" type="presOf" srcId="{149609FB-BCEE-465E-9323-8693735ED571}" destId="{8B13C7EB-B344-476E-84C6-9266B567FE74}" srcOrd="0" destOrd="0" presId="urn:microsoft.com/office/officeart/2005/8/layout/radial6"/>
    <dgm:cxn modelId="{F979676D-D236-4C8F-A492-CAC917132672}" type="presOf" srcId="{8CA41604-BCD5-410E-AA99-7F4C80FEDBDE}" destId="{9AE72B80-F841-4B09-8F53-0791AA30FDCD}" srcOrd="0" destOrd="0" presId="urn:microsoft.com/office/officeart/2005/8/layout/radial6"/>
    <dgm:cxn modelId="{93FEFD72-A353-4BC4-AAB2-87BE9CEBA63B}" srcId="{315844E2-72EB-40FF-BA41-ADFAAFF8E8EB}" destId="{5DE8D5AE-EC38-4474-A932-0BF6CAE6C4AF}" srcOrd="0" destOrd="0" parTransId="{BA05753A-6FCC-4727-B617-1664303BFE5D}" sibTransId="{149609FB-BCEE-465E-9323-8693735ED571}"/>
    <dgm:cxn modelId="{8675B97D-E5F2-4289-ADC9-1AA4C3FF5292}" srcId="{315844E2-72EB-40FF-BA41-ADFAAFF8E8EB}" destId="{9B4415FC-EBF8-4BA7-BB1D-F7864A488D50}" srcOrd="2" destOrd="0" parTransId="{AFBB4E1E-45FB-4ECE-A58F-C840362CC3CC}" sibTransId="{91ED6423-60A0-44D9-98D6-C08307609CC6}"/>
    <dgm:cxn modelId="{2452DB7F-CA89-4CDD-ABF9-F21D0D381014}" type="presOf" srcId="{EEE21989-4A17-4681-9D84-1A72432B7E5E}" destId="{61F9F6DA-5D74-46E7-806F-A0B4FB3129AF}" srcOrd="0" destOrd="0" presId="urn:microsoft.com/office/officeart/2005/8/layout/radial6"/>
    <dgm:cxn modelId="{B90D8E89-710E-42AD-9D9D-9825C87A61DC}" srcId="{315844E2-72EB-40FF-BA41-ADFAAFF8E8EB}" destId="{112D443E-C034-4285-AA61-70F99E016B6B}" srcOrd="3" destOrd="0" parTransId="{D0DD3564-0756-4524-BF19-2AF1D1AC4300}" sibTransId="{64E49F73-5257-447D-BB56-A12DEF9B103C}"/>
    <dgm:cxn modelId="{E13BA6A1-82C3-47E8-9B18-08EEB2DC6AAF}" type="presOf" srcId="{315844E2-72EB-40FF-BA41-ADFAAFF8E8EB}" destId="{5E628617-5762-4A16-AB2F-6B16E0EF327B}" srcOrd="0" destOrd="0" presId="urn:microsoft.com/office/officeart/2005/8/layout/radial6"/>
    <dgm:cxn modelId="{BAD71CB3-D78F-4684-A259-927CCBF8EB06}" type="presOf" srcId="{CF73C96C-C414-4B8F-8213-0A5046EF1ECB}" destId="{56E11896-611E-40E0-B773-71C70AD20FBE}" srcOrd="0" destOrd="0" presId="urn:microsoft.com/office/officeart/2005/8/layout/radial6"/>
    <dgm:cxn modelId="{7A451CBD-5628-4AC4-AF7D-49B986577CC6}" type="presOf" srcId="{ECA864AC-072A-43AD-A164-96640247A514}" destId="{72187709-260A-4804-934C-59D0FA7D2494}" srcOrd="0" destOrd="0" presId="urn:microsoft.com/office/officeart/2005/8/layout/radial6"/>
    <dgm:cxn modelId="{263B5AD4-5C87-44D8-82DD-C18EBD6FE033}" type="presOf" srcId="{64E49F73-5257-447D-BB56-A12DEF9B103C}" destId="{1EC830F3-C2CA-436E-B758-9D52B486060F}" srcOrd="0" destOrd="0" presId="urn:microsoft.com/office/officeart/2005/8/layout/radial6"/>
    <dgm:cxn modelId="{3D1261D5-5971-48FC-B9E4-78D5C44927FF}" srcId="{EEE21989-4A17-4681-9D84-1A72432B7E5E}" destId="{315844E2-72EB-40FF-BA41-ADFAAFF8E8EB}" srcOrd="0" destOrd="0" parTransId="{146A41F3-ED8D-4108-93AA-5909658680CA}" sibTransId="{10E08EF8-E173-4934-A058-EA2BD7F813B8}"/>
    <dgm:cxn modelId="{C7FE8AD5-CA4C-45B7-9971-670B82E70B5F}" type="presOf" srcId="{91ED6423-60A0-44D9-98D6-C08307609CC6}" destId="{17B72748-85B3-45D9-8E19-F96B21A40218}" srcOrd="0" destOrd="0" presId="urn:microsoft.com/office/officeart/2005/8/layout/radial6"/>
    <dgm:cxn modelId="{0BD2AED5-25AD-405B-A14D-FF517694A1B2}" type="presOf" srcId="{D6B54AE2-0053-41CE-B564-1FE418339F3F}" destId="{26CEEA78-23BC-472A-8575-1A27CCEF69D2}" srcOrd="0" destOrd="0" presId="urn:microsoft.com/office/officeart/2005/8/layout/radial6"/>
    <dgm:cxn modelId="{1BF4BFDA-D50F-4DDD-B756-937357BFC288}" type="presOf" srcId="{D54ED994-536F-4C5E-BEA5-2CCD51F4C8F2}" destId="{2F9B2670-D105-4B46-B8E8-69FB6CBFE2B6}" srcOrd="0" destOrd="0" presId="urn:microsoft.com/office/officeart/2005/8/layout/radial6"/>
    <dgm:cxn modelId="{13D8F3DC-D258-4531-8348-2C61EC865465}" type="presOf" srcId="{5DE8D5AE-EC38-4474-A932-0BF6CAE6C4AF}" destId="{3C0DB459-7EB9-4C52-B660-A4CD3C78035C}" srcOrd="0" destOrd="0" presId="urn:microsoft.com/office/officeart/2005/8/layout/radial6"/>
    <dgm:cxn modelId="{355DDEE7-A35F-4CA0-B339-45E127373576}" srcId="{315844E2-72EB-40FF-BA41-ADFAAFF8E8EB}" destId="{ECA864AC-072A-43AD-A164-96640247A514}" srcOrd="1" destOrd="0" parTransId="{D11A516A-062D-4CBF-9C5A-68F9BCA4FDE4}" sibTransId="{8CA41604-BCD5-410E-AA99-7F4C80FEDBDE}"/>
    <dgm:cxn modelId="{AA7457F8-DD5A-4B72-B021-2AB580031D89}" srcId="{315844E2-72EB-40FF-BA41-ADFAAFF8E8EB}" destId="{CF73C96C-C414-4B8F-8213-0A5046EF1ECB}" srcOrd="4" destOrd="0" parTransId="{D305BD48-2535-425C-B049-EA4DEFA6832D}" sibTransId="{4979B0CC-D507-42E4-9926-581371107022}"/>
    <dgm:cxn modelId="{1847F056-E24C-4A1E-9113-4F4B64D16DDB}" type="presParOf" srcId="{61F9F6DA-5D74-46E7-806F-A0B4FB3129AF}" destId="{5E628617-5762-4A16-AB2F-6B16E0EF327B}" srcOrd="0" destOrd="0" presId="urn:microsoft.com/office/officeart/2005/8/layout/radial6"/>
    <dgm:cxn modelId="{AFD0482D-B893-421B-ADF6-DFAD7DA93A91}" type="presParOf" srcId="{61F9F6DA-5D74-46E7-806F-A0B4FB3129AF}" destId="{3C0DB459-7EB9-4C52-B660-A4CD3C78035C}" srcOrd="1" destOrd="0" presId="urn:microsoft.com/office/officeart/2005/8/layout/radial6"/>
    <dgm:cxn modelId="{3AF431BE-31DE-444F-A5F1-76CB8C984055}" type="presParOf" srcId="{61F9F6DA-5D74-46E7-806F-A0B4FB3129AF}" destId="{5F595124-2401-4E08-8A16-AE8636CA1551}" srcOrd="2" destOrd="0" presId="urn:microsoft.com/office/officeart/2005/8/layout/radial6"/>
    <dgm:cxn modelId="{E7072242-C4E9-467F-9C6F-B5D8C5E31B28}" type="presParOf" srcId="{61F9F6DA-5D74-46E7-806F-A0B4FB3129AF}" destId="{8B13C7EB-B344-476E-84C6-9266B567FE74}" srcOrd="3" destOrd="0" presId="urn:microsoft.com/office/officeart/2005/8/layout/radial6"/>
    <dgm:cxn modelId="{93B39698-303D-4B1E-B668-B25979685150}" type="presParOf" srcId="{61F9F6DA-5D74-46E7-806F-A0B4FB3129AF}" destId="{72187709-260A-4804-934C-59D0FA7D2494}" srcOrd="4" destOrd="0" presId="urn:microsoft.com/office/officeart/2005/8/layout/radial6"/>
    <dgm:cxn modelId="{564CE0B2-7AB7-4398-8FAD-DED300B7D029}" type="presParOf" srcId="{61F9F6DA-5D74-46E7-806F-A0B4FB3129AF}" destId="{1A09E837-74BF-4530-89CE-BFB62D316FB5}" srcOrd="5" destOrd="0" presId="urn:microsoft.com/office/officeart/2005/8/layout/radial6"/>
    <dgm:cxn modelId="{DE58D8B4-8BD7-46EA-84DF-6E7D29B22E4E}" type="presParOf" srcId="{61F9F6DA-5D74-46E7-806F-A0B4FB3129AF}" destId="{9AE72B80-F841-4B09-8F53-0791AA30FDCD}" srcOrd="6" destOrd="0" presId="urn:microsoft.com/office/officeart/2005/8/layout/radial6"/>
    <dgm:cxn modelId="{F21857E5-0819-4519-AF60-02DF26A88AE7}" type="presParOf" srcId="{61F9F6DA-5D74-46E7-806F-A0B4FB3129AF}" destId="{C9ECBF06-E3B3-40B7-AD7F-08DD3F30A419}" srcOrd="7" destOrd="0" presId="urn:microsoft.com/office/officeart/2005/8/layout/radial6"/>
    <dgm:cxn modelId="{83C82366-DE4A-42FF-A112-B80B09A0CE6C}" type="presParOf" srcId="{61F9F6DA-5D74-46E7-806F-A0B4FB3129AF}" destId="{F450418E-7171-4B0A-98A7-C86BB94A41B8}" srcOrd="8" destOrd="0" presId="urn:microsoft.com/office/officeart/2005/8/layout/radial6"/>
    <dgm:cxn modelId="{8877AB1A-02D1-4119-8322-ACB1BA1CFB0C}" type="presParOf" srcId="{61F9F6DA-5D74-46E7-806F-A0B4FB3129AF}" destId="{17B72748-85B3-45D9-8E19-F96B21A40218}" srcOrd="9" destOrd="0" presId="urn:microsoft.com/office/officeart/2005/8/layout/radial6"/>
    <dgm:cxn modelId="{65B8DBF7-1366-4133-AD89-BFB0C0BD321B}" type="presParOf" srcId="{61F9F6DA-5D74-46E7-806F-A0B4FB3129AF}" destId="{702009C0-DB63-4D4F-B7D7-0551C3746B46}" srcOrd="10" destOrd="0" presId="urn:microsoft.com/office/officeart/2005/8/layout/radial6"/>
    <dgm:cxn modelId="{40CDA690-C0AA-4297-8E3C-423D74E6026A}" type="presParOf" srcId="{61F9F6DA-5D74-46E7-806F-A0B4FB3129AF}" destId="{CBC45421-A9A4-4435-9558-AEB5E944C456}" srcOrd="11" destOrd="0" presId="urn:microsoft.com/office/officeart/2005/8/layout/radial6"/>
    <dgm:cxn modelId="{05D0E91E-B22B-4EDE-8DCD-6BCC9B29F30C}" type="presParOf" srcId="{61F9F6DA-5D74-46E7-806F-A0B4FB3129AF}" destId="{1EC830F3-C2CA-436E-B758-9D52B486060F}" srcOrd="12" destOrd="0" presId="urn:microsoft.com/office/officeart/2005/8/layout/radial6"/>
    <dgm:cxn modelId="{9D39BE32-F4C9-42D1-ABD2-1C5DA80790E8}" type="presParOf" srcId="{61F9F6DA-5D74-46E7-806F-A0B4FB3129AF}" destId="{56E11896-611E-40E0-B773-71C70AD20FBE}" srcOrd="13" destOrd="0" presId="urn:microsoft.com/office/officeart/2005/8/layout/radial6"/>
    <dgm:cxn modelId="{7353EB94-81A9-4A8E-936A-8CEAA7F0C5DF}" type="presParOf" srcId="{61F9F6DA-5D74-46E7-806F-A0B4FB3129AF}" destId="{0295D4D2-52A0-41D8-A696-A73FDB586420}" srcOrd="14" destOrd="0" presId="urn:microsoft.com/office/officeart/2005/8/layout/radial6"/>
    <dgm:cxn modelId="{020C643E-9880-4EB6-9CE4-529142A2BEE5}" type="presParOf" srcId="{61F9F6DA-5D74-46E7-806F-A0B4FB3129AF}" destId="{6E9A521C-BC3B-4DF2-8F60-5F95A74B4A3F}" srcOrd="15" destOrd="0" presId="urn:microsoft.com/office/officeart/2005/8/layout/radial6"/>
    <dgm:cxn modelId="{21AEF233-5164-459B-B054-E11B2E2A35A3}" type="presParOf" srcId="{61F9F6DA-5D74-46E7-806F-A0B4FB3129AF}" destId="{2F9B2670-D105-4B46-B8E8-69FB6CBFE2B6}" srcOrd="16" destOrd="0" presId="urn:microsoft.com/office/officeart/2005/8/layout/radial6"/>
    <dgm:cxn modelId="{F635C538-445F-4156-8476-9FDCA78B104E}" type="presParOf" srcId="{61F9F6DA-5D74-46E7-806F-A0B4FB3129AF}" destId="{3675B4BE-31E3-472E-BAE7-B201706C1610}" srcOrd="17" destOrd="0" presId="urn:microsoft.com/office/officeart/2005/8/layout/radial6"/>
    <dgm:cxn modelId="{28361147-8070-42A4-A02E-642A5FD91E17}" type="presParOf" srcId="{61F9F6DA-5D74-46E7-806F-A0B4FB3129AF}" destId="{7ADF3A95-46E8-46C8-8DD6-E6577FB3DFC7}" srcOrd="18" destOrd="0" presId="urn:microsoft.com/office/officeart/2005/8/layout/radial6"/>
    <dgm:cxn modelId="{D362FC0D-B86B-4091-A38E-1288AB35DE64}" type="presParOf" srcId="{61F9F6DA-5D74-46E7-806F-A0B4FB3129AF}" destId="{3902B67F-5F22-4689-8137-BC2FE97FD097}" srcOrd="19" destOrd="0" presId="urn:microsoft.com/office/officeart/2005/8/layout/radial6"/>
    <dgm:cxn modelId="{F0E95FB5-B7B9-4D82-914E-DD9C0879C4C7}" type="presParOf" srcId="{61F9F6DA-5D74-46E7-806F-A0B4FB3129AF}" destId="{C824B2E7-E01E-4179-AA9A-F55D50878B0B}" srcOrd="20" destOrd="0" presId="urn:microsoft.com/office/officeart/2005/8/layout/radial6"/>
    <dgm:cxn modelId="{12DE3DCE-AA19-4F28-B368-5F8B64826667}" type="presParOf" srcId="{61F9F6DA-5D74-46E7-806F-A0B4FB3129AF}" destId="{26CEEA78-23BC-472A-8575-1A27CCEF69D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5D9ED4-C9DF-48C2-B73E-F1BF2ED44F0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E500A4C-5F71-4F80-BFD1-83E2B87349FB}">
      <dgm:prSet phldrT="[Texto]"/>
      <dgm:spPr>
        <a:solidFill>
          <a:schemeClr val="accent6"/>
        </a:solidFill>
      </dgm:spPr>
      <dgm:t>
        <a:bodyPr/>
        <a:lstStyle/>
        <a:p>
          <a:r>
            <a:rPr lang="es-AR" dirty="0">
              <a:solidFill>
                <a:schemeClr val="bg1"/>
              </a:solidFill>
            </a:rPr>
            <a:t>Responsabilidad </a:t>
          </a:r>
        </a:p>
        <a:p>
          <a:r>
            <a:rPr lang="es-AR" dirty="0">
              <a:solidFill>
                <a:schemeClr val="bg1"/>
              </a:solidFill>
            </a:rPr>
            <a:t>Social</a:t>
          </a:r>
        </a:p>
      </dgm:t>
    </dgm:pt>
    <dgm:pt modelId="{2C824F6B-79DE-4711-9C87-19920D79306B}" type="parTrans" cxnId="{4260064B-EBB9-44F4-A88B-C291D450D594}">
      <dgm:prSet/>
      <dgm:spPr/>
      <dgm:t>
        <a:bodyPr/>
        <a:lstStyle/>
        <a:p>
          <a:endParaRPr lang="es-AR"/>
        </a:p>
      </dgm:t>
    </dgm:pt>
    <dgm:pt modelId="{518BDC84-23FD-441C-9881-B5DC15678E3E}" type="sibTrans" cxnId="{4260064B-EBB9-44F4-A88B-C291D450D594}">
      <dgm:prSet/>
      <dgm:spPr/>
      <dgm:t>
        <a:bodyPr/>
        <a:lstStyle/>
        <a:p>
          <a:endParaRPr lang="es-AR"/>
        </a:p>
      </dgm:t>
    </dgm:pt>
    <dgm:pt modelId="{8ED8956A-1C74-40B9-AEA1-DB92C823BF6C}">
      <dgm:prSet phldrT="[Texto]"/>
      <dgm:spPr>
        <a:solidFill>
          <a:schemeClr val="accent5">
            <a:lumMod val="60000"/>
            <a:lumOff val="4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s-AR" dirty="0">
              <a:solidFill>
                <a:schemeClr val="bg1"/>
              </a:solidFill>
            </a:rPr>
            <a:t>Respuesta Social</a:t>
          </a:r>
        </a:p>
      </dgm:t>
    </dgm:pt>
    <dgm:pt modelId="{0279324B-2AAC-4613-985B-A35E348E2B67}" type="parTrans" cxnId="{D4C63C5E-DD93-422B-8DEA-A9F07F38BEC6}">
      <dgm:prSet/>
      <dgm:spPr/>
      <dgm:t>
        <a:bodyPr/>
        <a:lstStyle/>
        <a:p>
          <a:endParaRPr lang="es-AR"/>
        </a:p>
      </dgm:t>
    </dgm:pt>
    <dgm:pt modelId="{E5AA7071-68D4-4907-845E-C471BCD250C8}" type="sibTrans" cxnId="{D4C63C5E-DD93-422B-8DEA-A9F07F38BEC6}">
      <dgm:prSet/>
      <dgm:spPr/>
      <dgm:t>
        <a:bodyPr/>
        <a:lstStyle/>
        <a:p>
          <a:endParaRPr lang="es-AR"/>
        </a:p>
      </dgm:t>
    </dgm:pt>
    <dgm:pt modelId="{29E366E6-0D3D-4134-BBA2-14650202E8C4}">
      <dgm:prSet phldrT="[Texto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s-AR" dirty="0">
              <a:solidFill>
                <a:schemeClr val="tx2">
                  <a:lumMod val="10000"/>
                </a:schemeClr>
              </a:solidFill>
            </a:rPr>
            <a:t>Obligación Legal</a:t>
          </a:r>
        </a:p>
      </dgm:t>
    </dgm:pt>
    <dgm:pt modelId="{943E7A7E-5E06-461B-B69F-07EAABD1FF70}" type="parTrans" cxnId="{1BE5107B-E91B-470C-8D40-8A366600BDD0}">
      <dgm:prSet/>
      <dgm:spPr/>
      <dgm:t>
        <a:bodyPr/>
        <a:lstStyle/>
        <a:p>
          <a:endParaRPr lang="es-AR"/>
        </a:p>
      </dgm:t>
    </dgm:pt>
    <dgm:pt modelId="{CE90B497-D375-43CA-8D30-95E39148DF49}" type="sibTrans" cxnId="{1BE5107B-E91B-470C-8D40-8A366600BDD0}">
      <dgm:prSet/>
      <dgm:spPr/>
      <dgm:t>
        <a:bodyPr/>
        <a:lstStyle/>
        <a:p>
          <a:endParaRPr lang="es-AR"/>
        </a:p>
      </dgm:t>
    </dgm:pt>
    <dgm:pt modelId="{8FFEC06C-D051-46D0-9D10-65BC4B2C915A}" type="pres">
      <dgm:prSet presAssocID="{7B5D9ED4-C9DF-48C2-B73E-F1BF2ED44F09}" presName="Name0" presStyleCnt="0">
        <dgm:presLayoutVars>
          <dgm:dir/>
          <dgm:animLvl val="lvl"/>
          <dgm:resizeHandles val="exact"/>
        </dgm:presLayoutVars>
      </dgm:prSet>
      <dgm:spPr/>
    </dgm:pt>
    <dgm:pt modelId="{2749AE79-783D-40B9-A604-6AC13790C43F}" type="pres">
      <dgm:prSet presAssocID="{EE500A4C-5F71-4F80-BFD1-83E2B87349FB}" presName="Name8" presStyleCnt="0"/>
      <dgm:spPr/>
    </dgm:pt>
    <dgm:pt modelId="{111E8D89-7BED-468B-B642-1E40B003B448}" type="pres">
      <dgm:prSet presAssocID="{EE500A4C-5F71-4F80-BFD1-83E2B87349FB}" presName="level" presStyleLbl="node1" presStyleIdx="0" presStyleCnt="3">
        <dgm:presLayoutVars>
          <dgm:chMax val="1"/>
          <dgm:bulletEnabled val="1"/>
        </dgm:presLayoutVars>
      </dgm:prSet>
      <dgm:spPr/>
    </dgm:pt>
    <dgm:pt modelId="{CA8E83B1-1A15-43D7-91BA-3B582A80B5C2}" type="pres">
      <dgm:prSet presAssocID="{EE500A4C-5F71-4F80-BFD1-83E2B87349F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273D0F0-9D39-42D7-B1D6-CA90897A28B9}" type="pres">
      <dgm:prSet presAssocID="{8ED8956A-1C74-40B9-AEA1-DB92C823BF6C}" presName="Name8" presStyleCnt="0"/>
      <dgm:spPr/>
    </dgm:pt>
    <dgm:pt modelId="{12B3BA96-8545-4EE9-882E-4717300773B9}" type="pres">
      <dgm:prSet presAssocID="{8ED8956A-1C74-40B9-AEA1-DB92C823BF6C}" presName="level" presStyleLbl="node1" presStyleIdx="1" presStyleCnt="3">
        <dgm:presLayoutVars>
          <dgm:chMax val="1"/>
          <dgm:bulletEnabled val="1"/>
        </dgm:presLayoutVars>
      </dgm:prSet>
      <dgm:spPr/>
    </dgm:pt>
    <dgm:pt modelId="{1FCBFD89-D635-4929-B445-47E8987E8227}" type="pres">
      <dgm:prSet presAssocID="{8ED8956A-1C74-40B9-AEA1-DB92C823BF6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51B5792-7B4A-4052-853F-87A49F46CEE6}" type="pres">
      <dgm:prSet presAssocID="{29E366E6-0D3D-4134-BBA2-14650202E8C4}" presName="Name8" presStyleCnt="0"/>
      <dgm:spPr/>
    </dgm:pt>
    <dgm:pt modelId="{69532A76-FC08-4DF8-99A6-5C1D68810C27}" type="pres">
      <dgm:prSet presAssocID="{29E366E6-0D3D-4134-BBA2-14650202E8C4}" presName="level" presStyleLbl="node1" presStyleIdx="2" presStyleCnt="3" custLinFactNeighborY="24324">
        <dgm:presLayoutVars>
          <dgm:chMax val="1"/>
          <dgm:bulletEnabled val="1"/>
        </dgm:presLayoutVars>
      </dgm:prSet>
      <dgm:spPr/>
    </dgm:pt>
    <dgm:pt modelId="{197EDBAA-A910-4DAD-848A-EB1760277B24}" type="pres">
      <dgm:prSet presAssocID="{29E366E6-0D3D-4134-BBA2-14650202E8C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96F0705-9E3C-4F0C-93D2-3A009DD0AFA9}" type="presOf" srcId="{8ED8956A-1C74-40B9-AEA1-DB92C823BF6C}" destId="{12B3BA96-8545-4EE9-882E-4717300773B9}" srcOrd="0" destOrd="0" presId="urn:microsoft.com/office/officeart/2005/8/layout/pyramid1"/>
    <dgm:cxn modelId="{C3FC215C-7D66-4133-B95E-233265B405F6}" type="presOf" srcId="{EE500A4C-5F71-4F80-BFD1-83E2B87349FB}" destId="{111E8D89-7BED-468B-B642-1E40B003B448}" srcOrd="0" destOrd="0" presId="urn:microsoft.com/office/officeart/2005/8/layout/pyramid1"/>
    <dgm:cxn modelId="{D4C63C5E-DD93-422B-8DEA-A9F07F38BEC6}" srcId="{7B5D9ED4-C9DF-48C2-B73E-F1BF2ED44F09}" destId="{8ED8956A-1C74-40B9-AEA1-DB92C823BF6C}" srcOrd="1" destOrd="0" parTransId="{0279324B-2AAC-4613-985B-A35E348E2B67}" sibTransId="{E5AA7071-68D4-4907-845E-C471BCD250C8}"/>
    <dgm:cxn modelId="{4260064B-EBB9-44F4-A88B-C291D450D594}" srcId="{7B5D9ED4-C9DF-48C2-B73E-F1BF2ED44F09}" destId="{EE500A4C-5F71-4F80-BFD1-83E2B87349FB}" srcOrd="0" destOrd="0" parTransId="{2C824F6B-79DE-4711-9C87-19920D79306B}" sibTransId="{518BDC84-23FD-441C-9881-B5DC15678E3E}"/>
    <dgm:cxn modelId="{1BE5107B-E91B-470C-8D40-8A366600BDD0}" srcId="{7B5D9ED4-C9DF-48C2-B73E-F1BF2ED44F09}" destId="{29E366E6-0D3D-4134-BBA2-14650202E8C4}" srcOrd="2" destOrd="0" parTransId="{943E7A7E-5E06-461B-B69F-07EAABD1FF70}" sibTransId="{CE90B497-D375-43CA-8D30-95E39148DF49}"/>
    <dgm:cxn modelId="{D313C898-DFE1-4D22-8121-D998970FC63F}" type="presOf" srcId="{EE500A4C-5F71-4F80-BFD1-83E2B87349FB}" destId="{CA8E83B1-1A15-43D7-91BA-3B582A80B5C2}" srcOrd="1" destOrd="0" presId="urn:microsoft.com/office/officeart/2005/8/layout/pyramid1"/>
    <dgm:cxn modelId="{C30A4999-E001-424B-AB07-15A407E85110}" type="presOf" srcId="{7B5D9ED4-C9DF-48C2-B73E-F1BF2ED44F09}" destId="{8FFEC06C-D051-46D0-9D10-65BC4B2C915A}" srcOrd="0" destOrd="0" presId="urn:microsoft.com/office/officeart/2005/8/layout/pyramid1"/>
    <dgm:cxn modelId="{72CF02D0-C8A0-4C9A-A2F9-9EB8ABFAA4FC}" type="presOf" srcId="{29E366E6-0D3D-4134-BBA2-14650202E8C4}" destId="{197EDBAA-A910-4DAD-848A-EB1760277B24}" srcOrd="1" destOrd="0" presId="urn:microsoft.com/office/officeart/2005/8/layout/pyramid1"/>
    <dgm:cxn modelId="{018D58E0-A51A-45A3-B5A0-8212C1A6DBF4}" type="presOf" srcId="{29E366E6-0D3D-4134-BBA2-14650202E8C4}" destId="{69532A76-FC08-4DF8-99A6-5C1D68810C27}" srcOrd="0" destOrd="0" presId="urn:microsoft.com/office/officeart/2005/8/layout/pyramid1"/>
    <dgm:cxn modelId="{A17227EE-332F-4EBF-93B6-3C405383A1C8}" type="presOf" srcId="{8ED8956A-1C74-40B9-AEA1-DB92C823BF6C}" destId="{1FCBFD89-D635-4929-B445-47E8987E8227}" srcOrd="1" destOrd="0" presId="urn:microsoft.com/office/officeart/2005/8/layout/pyramid1"/>
    <dgm:cxn modelId="{BD523462-9F0F-4DAE-8DA9-CC4845C660B9}" type="presParOf" srcId="{8FFEC06C-D051-46D0-9D10-65BC4B2C915A}" destId="{2749AE79-783D-40B9-A604-6AC13790C43F}" srcOrd="0" destOrd="0" presId="urn:microsoft.com/office/officeart/2005/8/layout/pyramid1"/>
    <dgm:cxn modelId="{CC28E9AF-2B67-416C-8E15-6A2A5604762B}" type="presParOf" srcId="{2749AE79-783D-40B9-A604-6AC13790C43F}" destId="{111E8D89-7BED-468B-B642-1E40B003B448}" srcOrd="0" destOrd="0" presId="urn:microsoft.com/office/officeart/2005/8/layout/pyramid1"/>
    <dgm:cxn modelId="{5FEECCB8-F30C-45B3-A813-5317D2CCED84}" type="presParOf" srcId="{2749AE79-783D-40B9-A604-6AC13790C43F}" destId="{CA8E83B1-1A15-43D7-91BA-3B582A80B5C2}" srcOrd="1" destOrd="0" presId="urn:microsoft.com/office/officeart/2005/8/layout/pyramid1"/>
    <dgm:cxn modelId="{91738DD8-C607-4FDD-8C6B-9F959C84B897}" type="presParOf" srcId="{8FFEC06C-D051-46D0-9D10-65BC4B2C915A}" destId="{E273D0F0-9D39-42D7-B1D6-CA90897A28B9}" srcOrd="1" destOrd="0" presId="urn:microsoft.com/office/officeart/2005/8/layout/pyramid1"/>
    <dgm:cxn modelId="{57B6C19F-C4E5-4708-8199-D354C474570D}" type="presParOf" srcId="{E273D0F0-9D39-42D7-B1D6-CA90897A28B9}" destId="{12B3BA96-8545-4EE9-882E-4717300773B9}" srcOrd="0" destOrd="0" presId="urn:microsoft.com/office/officeart/2005/8/layout/pyramid1"/>
    <dgm:cxn modelId="{DD1C177F-8B67-49D0-86FC-D66317927DED}" type="presParOf" srcId="{E273D0F0-9D39-42D7-B1D6-CA90897A28B9}" destId="{1FCBFD89-D635-4929-B445-47E8987E8227}" srcOrd="1" destOrd="0" presId="urn:microsoft.com/office/officeart/2005/8/layout/pyramid1"/>
    <dgm:cxn modelId="{73CCF72A-9875-4A81-9B96-AB666D72488D}" type="presParOf" srcId="{8FFEC06C-D051-46D0-9D10-65BC4B2C915A}" destId="{551B5792-7B4A-4052-853F-87A49F46CEE6}" srcOrd="2" destOrd="0" presId="urn:microsoft.com/office/officeart/2005/8/layout/pyramid1"/>
    <dgm:cxn modelId="{44F997A2-96C2-4643-BC19-3B6C63D4D092}" type="presParOf" srcId="{551B5792-7B4A-4052-853F-87A49F46CEE6}" destId="{69532A76-FC08-4DF8-99A6-5C1D68810C27}" srcOrd="0" destOrd="0" presId="urn:microsoft.com/office/officeart/2005/8/layout/pyramid1"/>
    <dgm:cxn modelId="{F2C87B97-3965-4475-9EB0-B1C3FE00665A}" type="presParOf" srcId="{551B5792-7B4A-4052-853F-87A49F46CEE6}" destId="{197EDBAA-A910-4DAD-848A-EB1760277B24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F9417-CAEA-4A30-AEC3-E1FAF311A89B}">
      <dsp:nvSpPr>
        <dsp:cNvPr id="0" name=""/>
        <dsp:cNvSpPr/>
      </dsp:nvSpPr>
      <dsp:spPr>
        <a:xfrm rot="5400000">
          <a:off x="5497653" y="-2036678"/>
          <a:ext cx="1845675" cy="6010414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Libertad (autonomía) 1°G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Igualdad (de oportunidades) 2°G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Solidaridad 3°G</a:t>
          </a:r>
        </a:p>
      </dsp:txBody>
      <dsp:txXfrm rot="-5400000">
        <a:off x="3415284" y="135789"/>
        <a:ext cx="5920316" cy="1665479"/>
      </dsp:txXfrm>
    </dsp:sp>
    <dsp:sp modelId="{951FFF25-4673-4EA4-887C-A2D821A8FF3F}">
      <dsp:nvSpPr>
        <dsp:cNvPr id="0" name=""/>
        <dsp:cNvSpPr/>
      </dsp:nvSpPr>
      <dsp:spPr>
        <a:xfrm>
          <a:off x="0" y="75095"/>
          <a:ext cx="3415284" cy="1931204"/>
        </a:xfrm>
        <a:prstGeom prst="roundRect">
          <a:avLst/>
        </a:prstGeom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Valores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de DDHH</a:t>
          </a:r>
        </a:p>
      </dsp:txBody>
      <dsp:txXfrm>
        <a:off x="94274" y="169369"/>
        <a:ext cx="3226736" cy="1742656"/>
      </dsp:txXfrm>
    </dsp:sp>
    <dsp:sp modelId="{C2495149-1F0E-404C-BBD7-0E0B3C271FE9}">
      <dsp:nvSpPr>
        <dsp:cNvPr id="0" name=""/>
        <dsp:cNvSpPr/>
      </dsp:nvSpPr>
      <dsp:spPr>
        <a:xfrm rot="5400000">
          <a:off x="5440433" y="66242"/>
          <a:ext cx="1928238" cy="5978538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Universales (los mismos p/todos)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Indivisibles (sin jerarquía, igual importancia)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Inescindibles ( dependen unos de otros)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Irrenunciables e inalienables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Imprescriptible  (no caducan)</a:t>
          </a:r>
        </a:p>
      </dsp:txBody>
      <dsp:txXfrm rot="-5400000">
        <a:off x="3415284" y="2185521"/>
        <a:ext cx="5884409" cy="1739980"/>
      </dsp:txXfrm>
    </dsp:sp>
    <dsp:sp modelId="{051D9A9F-B534-4276-BFA0-F160EB963F17}">
      <dsp:nvSpPr>
        <dsp:cNvPr id="0" name=""/>
        <dsp:cNvSpPr/>
      </dsp:nvSpPr>
      <dsp:spPr>
        <a:xfrm>
          <a:off x="0" y="2030690"/>
          <a:ext cx="3415284" cy="1931204"/>
        </a:xfrm>
        <a:prstGeom prst="roundRect">
          <a:avLst/>
        </a:prstGeom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Características de DDHH</a:t>
          </a:r>
        </a:p>
      </dsp:txBody>
      <dsp:txXfrm>
        <a:off x="94274" y="2124964"/>
        <a:ext cx="3226736" cy="1742656"/>
      </dsp:txXfrm>
    </dsp:sp>
    <dsp:sp modelId="{2F06D489-3D0C-40FE-B8C1-A084F4EF9B1A}">
      <dsp:nvSpPr>
        <dsp:cNvPr id="0" name=""/>
        <dsp:cNvSpPr/>
      </dsp:nvSpPr>
      <dsp:spPr>
        <a:xfrm rot="5400000">
          <a:off x="5502260" y="2007129"/>
          <a:ext cx="1897663" cy="6071616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1° Generación: D. Civiles y D. Políticos. XVIII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2° Generación:: D. Económicos, D. Sociales y D. Culturales- XIX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3° Generación: D.  Derechos colectivos. XX</a:t>
          </a:r>
        </a:p>
      </dsp:txBody>
      <dsp:txXfrm rot="-5400000">
        <a:off x="3415284" y="4186741"/>
        <a:ext cx="5978980" cy="1712391"/>
      </dsp:txXfrm>
    </dsp:sp>
    <dsp:sp modelId="{89461CAC-0164-423F-8E55-F4BB8ED1A437}">
      <dsp:nvSpPr>
        <dsp:cNvPr id="0" name=""/>
        <dsp:cNvSpPr/>
      </dsp:nvSpPr>
      <dsp:spPr>
        <a:xfrm>
          <a:off x="0" y="4058455"/>
          <a:ext cx="3415284" cy="1931204"/>
        </a:xfrm>
        <a:prstGeom prst="roundRect">
          <a:avLst/>
        </a:prstGeom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Clasificación de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DDHH </a:t>
          </a:r>
        </a:p>
      </dsp:txBody>
      <dsp:txXfrm>
        <a:off x="94274" y="4152729"/>
        <a:ext cx="3226736" cy="1742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B0DB5-ABA7-4438-83E3-B1ACA7F96D2F}">
      <dsp:nvSpPr>
        <dsp:cNvPr id="0" name=""/>
        <dsp:cNvSpPr/>
      </dsp:nvSpPr>
      <dsp:spPr>
        <a:xfrm rot="5400000">
          <a:off x="4219581" y="-1409603"/>
          <a:ext cx="1904268" cy="4867496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Imponen al Estado deber de respeto y no impedimento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Titular: Todo ser humano  o ciudadano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Derechos absolutos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2000" b="1" kern="1200" dirty="0"/>
        </a:p>
      </dsp:txBody>
      <dsp:txXfrm rot="-5400000">
        <a:off x="2737968" y="164969"/>
        <a:ext cx="4774537" cy="1718350"/>
      </dsp:txXfrm>
    </dsp:sp>
    <dsp:sp modelId="{1BAB6949-E759-4A14-BF26-2EE466414161}">
      <dsp:nvSpPr>
        <dsp:cNvPr id="0" name=""/>
        <dsp:cNvSpPr/>
      </dsp:nvSpPr>
      <dsp:spPr>
        <a:xfrm>
          <a:off x="0" y="3094"/>
          <a:ext cx="2737967" cy="2042101"/>
        </a:xfrm>
        <a:prstGeom prst="roundRect">
          <a:avLst/>
        </a:prstGeom>
        <a:gradFill flip="none" rotWithShape="0">
          <a:gsLst>
            <a:gs pos="0">
              <a:schemeClr val="accent2">
                <a:shade val="30000"/>
                <a:satMod val="115000"/>
              </a:schemeClr>
            </a:gs>
            <a:gs pos="50000">
              <a:schemeClr val="accent2">
                <a:shade val="67500"/>
                <a:satMod val="115000"/>
              </a:schemeClr>
            </a:gs>
            <a:gs pos="100000">
              <a:schemeClr val="accent2"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/>
            <a:t>1°Generación: Libertades Individuales, Derechos Civiles y  Políticos</a:t>
          </a:r>
        </a:p>
      </dsp:txBody>
      <dsp:txXfrm>
        <a:off x="99687" y="102781"/>
        <a:ext cx="2538593" cy="1842727"/>
      </dsp:txXfrm>
    </dsp:sp>
    <dsp:sp modelId="{73C88331-6A34-4D70-A6AA-FA8999E6C68E}">
      <dsp:nvSpPr>
        <dsp:cNvPr id="0" name=""/>
        <dsp:cNvSpPr/>
      </dsp:nvSpPr>
      <dsp:spPr>
        <a:xfrm rot="5400000">
          <a:off x="4354874" y="687341"/>
          <a:ext cx="1633681" cy="4867496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Imponen al Estado un deber hacer positivo.  Prestaciones de servicio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Titular:  el individuo en comunidad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Derechos de satisfacción progresiva</a:t>
          </a:r>
        </a:p>
      </dsp:txBody>
      <dsp:txXfrm rot="-5400000">
        <a:off x="2737967" y="2383998"/>
        <a:ext cx="4787746" cy="1474181"/>
      </dsp:txXfrm>
    </dsp:sp>
    <dsp:sp modelId="{61D3B82D-5F96-43FA-96D7-2925193DCBB1}">
      <dsp:nvSpPr>
        <dsp:cNvPr id="0" name=""/>
        <dsp:cNvSpPr/>
      </dsp:nvSpPr>
      <dsp:spPr>
        <a:xfrm>
          <a:off x="0" y="2147301"/>
          <a:ext cx="2737967" cy="2042101"/>
        </a:xfrm>
        <a:prstGeom prst="roundRect">
          <a:avLst/>
        </a:prstGeom>
        <a:gradFill flip="none" rotWithShape="0">
          <a:gsLst>
            <a:gs pos="0">
              <a:schemeClr val="accent2">
                <a:shade val="30000"/>
                <a:satMod val="115000"/>
              </a:schemeClr>
            </a:gs>
            <a:gs pos="50000">
              <a:schemeClr val="accent2">
                <a:shade val="67500"/>
                <a:satMod val="115000"/>
              </a:schemeClr>
            </a:gs>
            <a:gs pos="100000">
              <a:schemeClr val="accent2"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/>
            <a:t>2°Generación: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/>
            <a:t>Derechos  Sociales, Económicos y Culturales (DESC)</a:t>
          </a:r>
        </a:p>
      </dsp:txBody>
      <dsp:txXfrm>
        <a:off x="99687" y="2246988"/>
        <a:ext cx="2538593" cy="1842727"/>
      </dsp:txXfrm>
    </dsp:sp>
    <dsp:sp modelId="{8E06CB29-05B9-404D-AB6B-4166CCFBF65D}">
      <dsp:nvSpPr>
        <dsp:cNvPr id="0" name=""/>
        <dsp:cNvSpPr/>
      </dsp:nvSpPr>
      <dsp:spPr>
        <a:xfrm rot="5400000">
          <a:off x="4354874" y="2878810"/>
          <a:ext cx="1633681" cy="4867496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Requieren prestaciones positivas y negativas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Titular: El Estado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b="1" kern="1200" dirty="0"/>
            <a:t>Derechos de colaboración internacional</a:t>
          </a:r>
        </a:p>
      </dsp:txBody>
      <dsp:txXfrm rot="-5400000">
        <a:off x="2737967" y="4575467"/>
        <a:ext cx="4787746" cy="1474181"/>
      </dsp:txXfrm>
    </dsp:sp>
    <dsp:sp modelId="{3A42A89E-43C0-4715-A3AD-74015BBD5331}">
      <dsp:nvSpPr>
        <dsp:cNvPr id="0" name=""/>
        <dsp:cNvSpPr/>
      </dsp:nvSpPr>
      <dsp:spPr>
        <a:xfrm>
          <a:off x="0" y="4291508"/>
          <a:ext cx="2737967" cy="2042101"/>
        </a:xfrm>
        <a:prstGeom prst="roundRect">
          <a:avLst/>
        </a:prstGeom>
        <a:gradFill flip="none" rotWithShape="0">
          <a:gsLst>
            <a:gs pos="0">
              <a:schemeClr val="accent2">
                <a:shade val="30000"/>
                <a:satMod val="115000"/>
              </a:schemeClr>
            </a:gs>
            <a:gs pos="50000">
              <a:schemeClr val="accent2">
                <a:shade val="67500"/>
                <a:satMod val="115000"/>
              </a:schemeClr>
            </a:gs>
            <a:gs pos="100000">
              <a:schemeClr val="accent2"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/>
            <a:t>3°Generación: Derechos de los Pueblos ,D. Colectivos,  De Solidaridad</a:t>
          </a:r>
        </a:p>
      </dsp:txBody>
      <dsp:txXfrm>
        <a:off x="99687" y="4391195"/>
        <a:ext cx="2538593" cy="1842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EEA78-23BC-472A-8575-1A27CCEF69D2}">
      <dsp:nvSpPr>
        <dsp:cNvPr id="0" name=""/>
        <dsp:cNvSpPr/>
      </dsp:nvSpPr>
      <dsp:spPr>
        <a:xfrm>
          <a:off x="2306445" y="575182"/>
          <a:ext cx="4542785" cy="4542785"/>
        </a:xfrm>
        <a:prstGeom prst="blockArc">
          <a:avLst>
            <a:gd name="adj1" fmla="val 13114286"/>
            <a:gd name="adj2" fmla="val 16200000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F3A95-46E8-46C8-8DD6-E6577FB3DFC7}">
      <dsp:nvSpPr>
        <dsp:cNvPr id="0" name=""/>
        <dsp:cNvSpPr/>
      </dsp:nvSpPr>
      <dsp:spPr>
        <a:xfrm>
          <a:off x="2306445" y="575182"/>
          <a:ext cx="4542785" cy="4542785"/>
        </a:xfrm>
        <a:prstGeom prst="blockArc">
          <a:avLst>
            <a:gd name="adj1" fmla="val 10028571"/>
            <a:gd name="adj2" fmla="val 13114286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A521C-BC3B-4DF2-8F60-5F95A74B4A3F}">
      <dsp:nvSpPr>
        <dsp:cNvPr id="0" name=""/>
        <dsp:cNvSpPr/>
      </dsp:nvSpPr>
      <dsp:spPr>
        <a:xfrm>
          <a:off x="2306445" y="575182"/>
          <a:ext cx="4542785" cy="4542785"/>
        </a:xfrm>
        <a:prstGeom prst="blockArc">
          <a:avLst>
            <a:gd name="adj1" fmla="val 6942857"/>
            <a:gd name="adj2" fmla="val 10028571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830F3-C2CA-436E-B758-9D52B486060F}">
      <dsp:nvSpPr>
        <dsp:cNvPr id="0" name=""/>
        <dsp:cNvSpPr/>
      </dsp:nvSpPr>
      <dsp:spPr>
        <a:xfrm>
          <a:off x="2306445" y="575182"/>
          <a:ext cx="4542785" cy="4542785"/>
        </a:xfrm>
        <a:prstGeom prst="blockArc">
          <a:avLst>
            <a:gd name="adj1" fmla="val 3857143"/>
            <a:gd name="adj2" fmla="val 6942857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72748-85B3-45D9-8E19-F96B21A40218}">
      <dsp:nvSpPr>
        <dsp:cNvPr id="0" name=""/>
        <dsp:cNvSpPr/>
      </dsp:nvSpPr>
      <dsp:spPr>
        <a:xfrm>
          <a:off x="2306445" y="575182"/>
          <a:ext cx="4542785" cy="4542785"/>
        </a:xfrm>
        <a:prstGeom prst="blockArc">
          <a:avLst>
            <a:gd name="adj1" fmla="val 771429"/>
            <a:gd name="adj2" fmla="val 3857143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72B80-F841-4B09-8F53-0791AA30FDCD}">
      <dsp:nvSpPr>
        <dsp:cNvPr id="0" name=""/>
        <dsp:cNvSpPr/>
      </dsp:nvSpPr>
      <dsp:spPr>
        <a:xfrm>
          <a:off x="2306445" y="575182"/>
          <a:ext cx="4542785" cy="4542785"/>
        </a:xfrm>
        <a:prstGeom prst="blockArc">
          <a:avLst>
            <a:gd name="adj1" fmla="val 19285714"/>
            <a:gd name="adj2" fmla="val 771429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3C7EB-B344-476E-84C6-9266B567FE74}">
      <dsp:nvSpPr>
        <dsp:cNvPr id="0" name=""/>
        <dsp:cNvSpPr/>
      </dsp:nvSpPr>
      <dsp:spPr>
        <a:xfrm>
          <a:off x="2306445" y="575182"/>
          <a:ext cx="4542785" cy="4542785"/>
        </a:xfrm>
        <a:prstGeom prst="blockArc">
          <a:avLst>
            <a:gd name="adj1" fmla="val 16200000"/>
            <a:gd name="adj2" fmla="val 19285714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28617-5762-4A16-AB2F-6B16E0EF327B}">
      <dsp:nvSpPr>
        <dsp:cNvPr id="0" name=""/>
        <dsp:cNvSpPr/>
      </dsp:nvSpPr>
      <dsp:spPr>
        <a:xfrm>
          <a:off x="3496235" y="1965885"/>
          <a:ext cx="2163204" cy="176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b="1" kern="1200" dirty="0"/>
            <a:t>Empresa Organización</a:t>
          </a:r>
        </a:p>
      </dsp:txBody>
      <dsp:txXfrm>
        <a:off x="3813029" y="2223833"/>
        <a:ext cx="1529616" cy="1245484"/>
      </dsp:txXfrm>
    </dsp:sp>
    <dsp:sp modelId="{3C0DB459-7EB9-4C52-B660-A4CD3C78035C}">
      <dsp:nvSpPr>
        <dsp:cNvPr id="0" name=""/>
        <dsp:cNvSpPr/>
      </dsp:nvSpPr>
      <dsp:spPr>
        <a:xfrm>
          <a:off x="3961354" y="3086"/>
          <a:ext cx="1232966" cy="1232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 dirty="0"/>
            <a:t>Público interno</a:t>
          </a:r>
        </a:p>
      </dsp:txBody>
      <dsp:txXfrm>
        <a:off x="4141918" y="183650"/>
        <a:ext cx="871838" cy="871838"/>
      </dsp:txXfrm>
    </dsp:sp>
    <dsp:sp modelId="{72187709-260A-4804-934C-59D0FA7D2494}">
      <dsp:nvSpPr>
        <dsp:cNvPr id="0" name=""/>
        <dsp:cNvSpPr/>
      </dsp:nvSpPr>
      <dsp:spPr>
        <a:xfrm>
          <a:off x="5702498" y="841576"/>
          <a:ext cx="1232966" cy="1232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 dirty="0"/>
            <a:t>Clientes</a:t>
          </a:r>
        </a:p>
      </dsp:txBody>
      <dsp:txXfrm>
        <a:off x="5883062" y="1022140"/>
        <a:ext cx="871838" cy="871838"/>
      </dsp:txXfrm>
    </dsp:sp>
    <dsp:sp modelId="{C9ECBF06-E3B3-40B7-AD7F-08DD3F30A419}">
      <dsp:nvSpPr>
        <dsp:cNvPr id="0" name=""/>
        <dsp:cNvSpPr/>
      </dsp:nvSpPr>
      <dsp:spPr>
        <a:xfrm>
          <a:off x="6132524" y="2725647"/>
          <a:ext cx="1232966" cy="1232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 dirty="0"/>
            <a:t>Provee-dores</a:t>
          </a:r>
        </a:p>
      </dsp:txBody>
      <dsp:txXfrm>
        <a:off x="6313088" y="2906211"/>
        <a:ext cx="871838" cy="871838"/>
      </dsp:txXfrm>
    </dsp:sp>
    <dsp:sp modelId="{702009C0-DB63-4D4F-B7D7-0551C3746B46}">
      <dsp:nvSpPr>
        <dsp:cNvPr id="0" name=""/>
        <dsp:cNvSpPr/>
      </dsp:nvSpPr>
      <dsp:spPr>
        <a:xfrm>
          <a:off x="4927616" y="4236555"/>
          <a:ext cx="1232966" cy="1232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 dirty="0"/>
            <a:t>Estado</a:t>
          </a:r>
        </a:p>
      </dsp:txBody>
      <dsp:txXfrm>
        <a:off x="5108180" y="4417119"/>
        <a:ext cx="871838" cy="871838"/>
      </dsp:txXfrm>
    </dsp:sp>
    <dsp:sp modelId="{56E11896-611E-40E0-B773-71C70AD20FBE}">
      <dsp:nvSpPr>
        <dsp:cNvPr id="0" name=""/>
        <dsp:cNvSpPr/>
      </dsp:nvSpPr>
      <dsp:spPr>
        <a:xfrm>
          <a:off x="2995093" y="4236555"/>
          <a:ext cx="1232966" cy="1232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/>
            <a:t>Comunidad</a:t>
          </a:r>
          <a:endParaRPr lang="es-AR" sz="1800" b="1" kern="1200" dirty="0"/>
        </a:p>
      </dsp:txBody>
      <dsp:txXfrm>
        <a:off x="3175657" y="4417119"/>
        <a:ext cx="871838" cy="871838"/>
      </dsp:txXfrm>
    </dsp:sp>
    <dsp:sp modelId="{2F9B2670-D105-4B46-B8E8-69FB6CBFE2B6}">
      <dsp:nvSpPr>
        <dsp:cNvPr id="0" name=""/>
        <dsp:cNvSpPr/>
      </dsp:nvSpPr>
      <dsp:spPr>
        <a:xfrm>
          <a:off x="1778508" y="2725647"/>
          <a:ext cx="1256318" cy="1232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 dirty="0"/>
            <a:t>Medio-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/>
            <a:t>ambiene</a:t>
          </a:r>
          <a:endParaRPr lang="es-AR" sz="1800" b="1" kern="1200" dirty="0"/>
        </a:p>
      </dsp:txBody>
      <dsp:txXfrm>
        <a:off x="1962492" y="2906211"/>
        <a:ext cx="888350" cy="871838"/>
      </dsp:txXfrm>
    </dsp:sp>
    <dsp:sp modelId="{3902B67F-5F22-4689-8137-BC2FE97FD097}">
      <dsp:nvSpPr>
        <dsp:cNvPr id="0" name=""/>
        <dsp:cNvSpPr/>
      </dsp:nvSpPr>
      <dsp:spPr>
        <a:xfrm>
          <a:off x="2220211" y="841576"/>
          <a:ext cx="1232966" cy="1232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 dirty="0" err="1"/>
            <a:t>Compe-tencia</a:t>
          </a:r>
          <a:endParaRPr lang="es-AR" sz="1800" b="1" kern="1200" dirty="0"/>
        </a:p>
      </dsp:txBody>
      <dsp:txXfrm>
        <a:off x="2400775" y="1022140"/>
        <a:ext cx="871838" cy="8718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E8D89-7BED-468B-B642-1E40B003B448}">
      <dsp:nvSpPr>
        <dsp:cNvPr id="0" name=""/>
        <dsp:cNvSpPr/>
      </dsp:nvSpPr>
      <dsp:spPr>
        <a:xfrm>
          <a:off x="1824717" y="0"/>
          <a:ext cx="1824717" cy="1527196"/>
        </a:xfrm>
        <a:prstGeom prst="trapezoid">
          <a:avLst>
            <a:gd name="adj" fmla="val 59741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>
              <a:solidFill>
                <a:schemeClr val="bg1"/>
              </a:solidFill>
            </a:rPr>
            <a:t>Responsabilidad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>
              <a:solidFill>
                <a:schemeClr val="bg1"/>
              </a:solidFill>
            </a:rPr>
            <a:t>Social</a:t>
          </a:r>
        </a:p>
      </dsp:txBody>
      <dsp:txXfrm>
        <a:off x="1824717" y="0"/>
        <a:ext cx="1824717" cy="1527196"/>
      </dsp:txXfrm>
    </dsp:sp>
    <dsp:sp modelId="{12B3BA96-8545-4EE9-882E-4717300773B9}">
      <dsp:nvSpPr>
        <dsp:cNvPr id="0" name=""/>
        <dsp:cNvSpPr/>
      </dsp:nvSpPr>
      <dsp:spPr>
        <a:xfrm>
          <a:off x="912358" y="1527196"/>
          <a:ext cx="3649435" cy="1527196"/>
        </a:xfrm>
        <a:prstGeom prst="trapezoid">
          <a:avLst>
            <a:gd name="adj" fmla="val 59741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>
              <a:solidFill>
                <a:schemeClr val="bg1"/>
              </a:solidFill>
            </a:rPr>
            <a:t>Respuesta Social</a:t>
          </a:r>
        </a:p>
      </dsp:txBody>
      <dsp:txXfrm>
        <a:off x="1551010" y="1527196"/>
        <a:ext cx="2372132" cy="1527196"/>
      </dsp:txXfrm>
    </dsp:sp>
    <dsp:sp modelId="{69532A76-FC08-4DF8-99A6-5C1D68810C27}">
      <dsp:nvSpPr>
        <dsp:cNvPr id="0" name=""/>
        <dsp:cNvSpPr/>
      </dsp:nvSpPr>
      <dsp:spPr>
        <a:xfrm>
          <a:off x="0" y="3054392"/>
          <a:ext cx="5474152" cy="1527196"/>
        </a:xfrm>
        <a:prstGeom prst="trapezoid">
          <a:avLst>
            <a:gd name="adj" fmla="val 5974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>
              <a:solidFill>
                <a:schemeClr val="tx2">
                  <a:lumMod val="10000"/>
                </a:schemeClr>
              </a:solidFill>
            </a:rPr>
            <a:t>Obligación Legal</a:t>
          </a:r>
        </a:p>
      </dsp:txBody>
      <dsp:txXfrm>
        <a:off x="957976" y="3054392"/>
        <a:ext cx="3558199" cy="1527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2138-9AE2-47B8-A73C-1E79CB336A85}" type="datetimeFigureOut">
              <a:rPr lang="es-AR" smtClean="0"/>
              <a:t>5/11/2023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3423B-D575-406E-8100-C07E4F0ADF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01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3423B-D575-406E-8100-C07E4F0ADFE5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000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3423B-D575-406E-8100-C07E4F0ADFE5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8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3423B-D575-406E-8100-C07E4F0ADFE5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299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5EE7-13F9-4B1B-82B2-1E7A50B02A52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6040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5EE7-13F9-4B1B-82B2-1E7A50B02A52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01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3423B-D575-406E-8100-C07E4F0ADFE5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690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3423B-D575-406E-8100-C07E4F0ADFE5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677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5B21FB-EC2C-4F82-8749-FBA9E991C75F}" type="slidenum">
              <a:rPr lang="es-AR" smtClean="0"/>
              <a:pPr>
                <a:defRPr/>
              </a:pPr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0042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5B21FB-EC2C-4F82-8749-FBA9E991C75F}" type="slidenum">
              <a:rPr lang="es-AR" smtClean="0"/>
              <a:pPr>
                <a:defRPr/>
              </a:pPr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5508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5B21FB-EC2C-4F82-8749-FBA9E991C75F}" type="slidenum">
              <a:rPr lang="es-AR" smtClean="0"/>
              <a:pPr>
                <a:defRPr/>
              </a:pPr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768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4126-66BB-4119-99CF-716B8B646333}" type="datetimeFigureOut">
              <a:rPr lang="es-AR" smtClean="0"/>
              <a:t>5/11/2023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0CD7-4F86-4DEC-A641-E0A025389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647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4126-66BB-4119-99CF-716B8B646333}" type="datetimeFigureOut">
              <a:rPr lang="es-AR" smtClean="0"/>
              <a:t>5/11/2023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0CD7-4F86-4DEC-A641-E0A025389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388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4126-66BB-4119-99CF-716B8B646333}" type="datetimeFigureOut">
              <a:rPr lang="es-AR" smtClean="0"/>
              <a:t>5/11/2023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0CD7-4F86-4DEC-A641-E0A025389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254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4126-66BB-4119-99CF-716B8B646333}" type="datetimeFigureOut">
              <a:rPr lang="es-AR" smtClean="0"/>
              <a:t>5/11/2023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0CD7-4F86-4DEC-A641-E0A025389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388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4126-66BB-4119-99CF-716B8B646333}" type="datetimeFigureOut">
              <a:rPr lang="es-AR" smtClean="0"/>
              <a:t>5/11/2023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0CD7-4F86-4DEC-A641-E0A025389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089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4126-66BB-4119-99CF-716B8B646333}" type="datetimeFigureOut">
              <a:rPr lang="es-AR" smtClean="0"/>
              <a:t>5/11/2023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0CD7-4F86-4DEC-A641-E0A025389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183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4126-66BB-4119-99CF-716B8B646333}" type="datetimeFigureOut">
              <a:rPr lang="es-AR" smtClean="0"/>
              <a:t>5/11/2023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0CD7-4F86-4DEC-A641-E0A025389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713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4126-66BB-4119-99CF-716B8B646333}" type="datetimeFigureOut">
              <a:rPr lang="es-AR" smtClean="0"/>
              <a:t>5/11/2023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0CD7-4F86-4DEC-A641-E0A025389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174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4126-66BB-4119-99CF-716B8B646333}" type="datetimeFigureOut">
              <a:rPr lang="es-AR" smtClean="0"/>
              <a:t>5/11/2023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0CD7-4F86-4DEC-A641-E0A025389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915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4126-66BB-4119-99CF-716B8B646333}" type="datetimeFigureOut">
              <a:rPr lang="es-AR" smtClean="0"/>
              <a:t>5/11/2023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0CD7-4F86-4DEC-A641-E0A025389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966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4126-66BB-4119-99CF-716B8B646333}" type="datetimeFigureOut">
              <a:rPr lang="es-AR" smtClean="0"/>
              <a:t>5/11/2023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0CD7-4F86-4DEC-A641-E0A025389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8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4126-66BB-4119-99CF-716B8B646333}" type="datetimeFigureOut">
              <a:rPr lang="es-AR" smtClean="0"/>
              <a:t>5/11/2023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0CD7-4F86-4DEC-A641-E0A025389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508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rse.org/" TargetMode="External"/><Relationship Id="rId2" Type="http://schemas.openxmlformats.org/officeDocument/2006/relationships/hyperlink" Target="http://www.comunicarseweb.com.ar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iarse.org/seccion/wp-content/uploads/2017/05/Indicadores-Ethos-IARSE-v3.1-2017.pdf" TargetMode="External"/><Relationship Id="rId4" Type="http://schemas.openxmlformats.org/officeDocument/2006/relationships/hyperlink" Target="http://www.sustainia.m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122715152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32422" y="299400"/>
            <a:ext cx="11859578" cy="620897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dirty="0"/>
            </a:br>
            <a:endParaRPr lang="es-AR" dirty="0"/>
          </a:p>
          <a:p>
            <a:pPr>
              <a:lnSpc>
                <a:spcPct val="100000"/>
              </a:lnSpc>
            </a:pPr>
            <a:r>
              <a:rPr lang="es-AR" sz="2800" spc="-1" dirty="0">
                <a:latin typeface="Arial" panose="020B0604020202020204" pitchFamily="34" charset="0"/>
                <a:cs typeface="Arial" panose="020B0604020202020204" pitchFamily="34" charset="0"/>
              </a:rPr>
              <a:t>Esta clase </a:t>
            </a:r>
            <a:r>
              <a:rPr lang="es-AR" sz="28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tiene por objetivo  presentar los siguientes conceptos:</a:t>
            </a:r>
            <a:b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s-AR" sz="28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s-AR" sz="32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       La ética </a:t>
            </a:r>
            <a:r>
              <a:rPr lang="es-AR" sz="3200" spc="-1" dirty="0">
                <a:latin typeface="Arial" panose="020B0604020202020204" pitchFamily="34" charset="0"/>
                <a:cs typeface="Arial" panose="020B0604020202020204" pitchFamily="34" charset="0"/>
              </a:rPr>
              <a:t>cívica: conceptos y funciones</a:t>
            </a:r>
            <a:b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sz="3200" spc="-1" dirty="0">
                <a:latin typeface="Arial" panose="020B0604020202020204" pitchFamily="34" charset="0"/>
                <a:cs typeface="Arial" panose="020B0604020202020204" pitchFamily="34" charset="0"/>
              </a:rPr>
              <a:t>Relación con el Derecho y la Religión</a:t>
            </a:r>
          </a:p>
          <a:p>
            <a:pPr>
              <a:lnSpc>
                <a:spcPct val="100000"/>
              </a:lnSpc>
            </a:pPr>
            <a:r>
              <a:rPr lang="es-AR" sz="32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       Derechos Humanos  </a:t>
            </a:r>
            <a:b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AR" sz="3200" spc="-1" dirty="0">
                <a:latin typeface="Arial" panose="020B0604020202020204" pitchFamily="34" charset="0"/>
                <a:cs typeface="Arial" panose="020B0604020202020204" pitchFamily="34" charset="0"/>
              </a:rPr>
              <a:t>Ética empresaria. RSE. </a:t>
            </a:r>
          </a:p>
          <a:p>
            <a:pPr>
              <a:lnSpc>
                <a:spcPct val="100000"/>
              </a:lnSpc>
            </a:pPr>
            <a:b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32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br>
              <a:rPr sz="2400" spc="-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sz="2800" spc="-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2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Diccionario de emoticonos de WhatsApp ¿qué significa cada emoji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2" y="2766923"/>
            <a:ext cx="774840" cy="882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5375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125592936"/>
              </p:ext>
            </p:extLst>
          </p:nvPr>
        </p:nvGraphicFramePr>
        <p:xfrm>
          <a:off x="1187904" y="523221"/>
          <a:ext cx="9486900" cy="5992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0" y="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 </a:t>
            </a:r>
            <a:r>
              <a:rPr lang="es-AR" sz="2800" b="1" dirty="0"/>
              <a:t>Los Derechos Humanos : valores, características y  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118014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108755025"/>
              </p:ext>
            </p:extLst>
          </p:nvPr>
        </p:nvGraphicFramePr>
        <p:xfrm>
          <a:off x="2667000" y="404664"/>
          <a:ext cx="7605464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42875" y="1157288"/>
            <a:ext cx="25241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/>
              <a:t>El Estado es el responsable de respetar, garantizar y promover el ejercicio de los derechos humanos. </a:t>
            </a:r>
          </a:p>
        </p:txBody>
      </p:sp>
    </p:spTree>
    <p:extLst>
      <p:ext uri="{BB962C8B-B14F-4D97-AF65-F5344CB8AC3E}">
        <p14:creationId xmlns:p14="http://schemas.microsoft.com/office/powerpoint/2010/main" val="21842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477982"/>
            <a:ext cx="10945091" cy="5497149"/>
          </a:xfrm>
        </p:spPr>
        <p:txBody>
          <a:bodyPr>
            <a:normAutofit fontScale="85000" lnSpcReduction="10000"/>
          </a:bodyPr>
          <a:lstStyle/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Declaración Universal de los Derechos Humanos (DUDH)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b="1" dirty="0"/>
              <a:t>¿Cuántos son los Derechos Humanos?</a:t>
            </a:r>
          </a:p>
          <a:p>
            <a:endParaRPr lang="es-ES" b="1" dirty="0"/>
          </a:p>
          <a:p>
            <a:r>
              <a:rPr lang="es-ES" b="1" dirty="0"/>
              <a:t>¿Cuáles son los Derechos Humanos?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Ver DUDH en  https://www.un.org/es/about-us/universal-declaration-of-human-rights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V</a:t>
            </a:r>
            <a:r>
              <a:rPr lang="es-AR" dirty="0" err="1"/>
              <a:t>ersión</a:t>
            </a:r>
            <a:r>
              <a:rPr lang="es-AR" dirty="0"/>
              <a:t> ilustrada por </a:t>
            </a:r>
            <a:r>
              <a:rPr lang="fr-FR" dirty="0"/>
              <a:t>Yacine Ait Kaci (YAK). ONU, 2015 (disponible en aula virtual) </a:t>
            </a:r>
          </a:p>
          <a:p>
            <a:pPr marL="0" indent="0">
              <a:buNone/>
            </a:pPr>
            <a:r>
              <a:rPr lang="fr-FR" dirty="0"/>
              <a:t>https://www.un.org/es/documents/udhr/UDHR_booklet_SP_web.pdf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194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7" y="130628"/>
            <a:ext cx="9115698" cy="64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9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96005" y="442094"/>
            <a:ext cx="8035949" cy="35718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AR" sz="2800" i="1" dirty="0">
                <a:solidFill>
                  <a:schemeClr val="accent1"/>
                </a:solidFill>
              </a:rPr>
              <a:t> </a:t>
            </a:r>
            <a:r>
              <a:rPr lang="es-AR" sz="3200" b="1" dirty="0">
                <a:ln w="3175" cmpd="sng">
                  <a:noFill/>
                </a:ln>
                <a:latin typeface="+mn-lt"/>
              </a:rPr>
              <a:t>Derechos Civiles y Políticos. 1° Generación</a:t>
            </a:r>
            <a:br>
              <a:rPr lang="es-AR" sz="3200" b="1" dirty="0">
                <a:ln w="3175" cmpd="sng">
                  <a:noFill/>
                </a:ln>
                <a:latin typeface="+mn-lt"/>
              </a:rPr>
            </a:br>
            <a:endParaRPr lang="es-AR" sz="3200" b="1" dirty="0">
              <a:ln w="3175" cmpd="sng">
                <a:noFill/>
              </a:ln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76" y="620688"/>
            <a:ext cx="11809638" cy="5375564"/>
          </a:xfrm>
        </p:spPr>
        <p:txBody>
          <a:bodyPr>
            <a:noAutofit/>
          </a:bodyPr>
          <a:lstStyle/>
          <a:p>
            <a:r>
              <a:rPr lang="es-ES" sz="2000" b="1" dirty="0"/>
              <a:t>Todos los seres humanos nacen libres e iguales en dignidad y derechos y, dotados como están de razón y conciencia, deben comportarse fraternalmente los unos con los otros</a:t>
            </a:r>
          </a:p>
          <a:p>
            <a:r>
              <a:rPr lang="es-AR" sz="2000" dirty="0"/>
              <a:t>Toda persona tiene</a:t>
            </a:r>
            <a:r>
              <a:rPr lang="es-AR" sz="2000" b="1" dirty="0"/>
              <a:t> los derechos y libertades fundamentales sin distinción de raza, sexo, color, idioma, posición social o económica</a:t>
            </a:r>
          </a:p>
          <a:p>
            <a:r>
              <a:rPr lang="es-AR" sz="2000" dirty="0"/>
              <a:t>Todo individuo tiene </a:t>
            </a:r>
            <a:r>
              <a:rPr lang="es-AR" sz="2000" b="1" dirty="0"/>
              <a:t>derecho a la vida, a la libertad y a la seguridad jurídica</a:t>
            </a:r>
          </a:p>
          <a:p>
            <a:r>
              <a:rPr lang="es-AR" sz="2000" dirty="0"/>
              <a:t>Nadie estará sometido a</a:t>
            </a:r>
            <a:r>
              <a:rPr lang="es-AR" sz="2000" b="1" dirty="0"/>
              <a:t> esclavitud o servidumbre</a:t>
            </a:r>
          </a:p>
          <a:p>
            <a:r>
              <a:rPr lang="es-AR" sz="2000" dirty="0"/>
              <a:t>Nadie será sometido a </a:t>
            </a:r>
            <a:r>
              <a:rPr lang="es-AR" sz="2000" b="1" dirty="0"/>
              <a:t>torturas ni a penas o tratos crueles, inhumanos o degradantes, ni se le podrá ocasionar daño físico, psíquico o moral</a:t>
            </a:r>
          </a:p>
          <a:p>
            <a:r>
              <a:rPr lang="es-AR" sz="2000" dirty="0"/>
              <a:t>Nadie puede ser molestado arbitrariamente en su</a:t>
            </a:r>
            <a:r>
              <a:rPr lang="es-AR" sz="2000" b="1" dirty="0"/>
              <a:t> vida privada, familiar, domicilio o correspondencia, ni sufrir ataques a su honra o reputación</a:t>
            </a:r>
          </a:p>
          <a:p>
            <a:r>
              <a:rPr lang="es-AR" sz="2000" dirty="0"/>
              <a:t>Toda persona tiene </a:t>
            </a:r>
            <a:r>
              <a:rPr lang="es-AR" sz="2000" b="1" dirty="0"/>
              <a:t>derecho a circular libremente y a elegir su residencia</a:t>
            </a:r>
          </a:p>
          <a:p>
            <a:r>
              <a:rPr lang="es-AR" sz="2000" dirty="0"/>
              <a:t>Toda persona tiene </a:t>
            </a:r>
            <a:r>
              <a:rPr lang="es-AR" sz="2000" b="1" dirty="0"/>
              <a:t>derecho a una nacionalidad</a:t>
            </a:r>
          </a:p>
          <a:p>
            <a:r>
              <a:rPr lang="es-AR" sz="2000" dirty="0"/>
              <a:t>En caso de persecución política, toda persona tiene </a:t>
            </a:r>
            <a:r>
              <a:rPr lang="es-AR" sz="2000" b="1" dirty="0"/>
              <a:t>derecho a buscar asilo en cualquier país</a:t>
            </a:r>
          </a:p>
          <a:p>
            <a:r>
              <a:rPr lang="es-AR" sz="2000" dirty="0"/>
              <a:t>Los hombres y las mujeres tienen </a:t>
            </a:r>
            <a:r>
              <a:rPr lang="es-AR" sz="2000" b="1" dirty="0"/>
              <a:t>derecho a casarse y a decidir el número de hijos que desean</a:t>
            </a:r>
          </a:p>
          <a:p>
            <a:r>
              <a:rPr lang="es-AR" sz="2000" dirty="0"/>
              <a:t>Todo individuo tiene derecho a la </a:t>
            </a:r>
            <a:r>
              <a:rPr lang="es-AR" sz="2000" b="1" dirty="0"/>
              <a:t>libertad de pensamiento y de religión</a:t>
            </a:r>
          </a:p>
          <a:p>
            <a:r>
              <a:rPr lang="es-AR" sz="2000" dirty="0"/>
              <a:t>Todo individuo tiene derecho a la </a:t>
            </a:r>
            <a:r>
              <a:rPr lang="es-AR" sz="2000" b="1" dirty="0"/>
              <a:t>libertad de opinión y expresión de ideas</a:t>
            </a:r>
          </a:p>
          <a:p>
            <a:r>
              <a:rPr lang="es-AR" sz="2000" dirty="0"/>
              <a:t>Toda persona tiene derecho a la </a:t>
            </a:r>
            <a:r>
              <a:rPr lang="es-AR" sz="2000" b="1" dirty="0"/>
              <a:t>libertad de reunión y de asociación </a:t>
            </a:r>
            <a:r>
              <a:rPr lang="es-AR" sz="2000" dirty="0"/>
              <a:t>pacífica</a:t>
            </a:r>
          </a:p>
        </p:txBody>
      </p:sp>
    </p:spTree>
    <p:extLst>
      <p:ext uri="{BB962C8B-B14F-4D97-AF65-F5344CB8AC3E}">
        <p14:creationId xmlns:p14="http://schemas.microsoft.com/office/powerpoint/2010/main" val="25211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6957" y="0"/>
            <a:ext cx="11597368" cy="108488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AR" b="1" dirty="0"/>
              <a:t> </a:t>
            </a:r>
            <a:r>
              <a:rPr lang="es-AR" sz="3200" b="1" dirty="0">
                <a:ln w="3175" cmpd="sng">
                  <a:noFill/>
                </a:ln>
                <a:latin typeface="+mn-lt"/>
              </a:rPr>
              <a:t>Derechos Económicos, Sociales y Culturales (DESC).  2° Generación</a:t>
            </a:r>
            <a:br>
              <a:rPr lang="es-AR" sz="3200" b="1" dirty="0">
                <a:ln w="3175" cmpd="sng">
                  <a:noFill/>
                </a:ln>
                <a:latin typeface="+mn-lt"/>
              </a:rPr>
            </a:br>
            <a:endParaRPr lang="es-AR" sz="3200" b="1" dirty="0">
              <a:ln w="3175" cmpd="sng">
                <a:noFill/>
              </a:ln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957" y="790416"/>
            <a:ext cx="11725956" cy="5471287"/>
          </a:xfrm>
        </p:spPr>
        <p:txBody>
          <a:bodyPr>
            <a:noAutofit/>
          </a:bodyPr>
          <a:lstStyle/>
          <a:p>
            <a:r>
              <a:rPr lang="es-AR" sz="2000" dirty="0"/>
              <a:t>El  </a:t>
            </a:r>
            <a:r>
              <a:rPr lang="es-AR" sz="2000" b="1" dirty="0"/>
              <a:t>derecho al trabajo</a:t>
            </a:r>
            <a:r>
              <a:rPr lang="es-AR" sz="2000" dirty="0"/>
              <a:t>, en concreto a condiciones laborales justas y equitativas, a la protección contra el trabajo forzado y obligatorio y a crear sindicatos y formar parte de ellos;</a:t>
            </a:r>
          </a:p>
          <a:p>
            <a:r>
              <a:rPr lang="es-AR" sz="2000" dirty="0"/>
              <a:t>el </a:t>
            </a:r>
            <a:r>
              <a:rPr lang="es-AR" sz="2000" b="1" dirty="0"/>
              <a:t>derecho a la educación</a:t>
            </a:r>
            <a:r>
              <a:rPr lang="es-AR" sz="2000" dirty="0"/>
              <a:t>, garantizando, por ejemplo, el derecho a una educación primaria gratuita y obligatoria y a una educación suficientemente disponible, accesible, aceptable y adaptable a cada persona concreta;</a:t>
            </a:r>
          </a:p>
          <a:p>
            <a:r>
              <a:rPr lang="es-AR" sz="2000" dirty="0"/>
              <a:t>los </a:t>
            </a:r>
            <a:r>
              <a:rPr lang="es-AR" sz="2000" b="1" dirty="0"/>
              <a:t>derechos culturales</a:t>
            </a:r>
            <a:r>
              <a:rPr lang="es-AR" sz="2000" dirty="0"/>
              <a:t> de las minorías y de los pueblos indígenas;</a:t>
            </a:r>
          </a:p>
          <a:p>
            <a:r>
              <a:rPr lang="es-AR" sz="2000" dirty="0"/>
              <a:t>el </a:t>
            </a:r>
            <a:r>
              <a:rPr lang="es-AR" sz="2000" b="1" dirty="0"/>
              <a:t>derecho al disfrute del más alto nivel posible de salud física y mental</a:t>
            </a:r>
            <a:r>
              <a:rPr lang="es-AR" sz="2000" dirty="0"/>
              <a:t>, incluidas unas condiciones de vida saludables y la disponibilidad de servicios de salud accesibles</a:t>
            </a:r>
          </a:p>
          <a:p>
            <a:r>
              <a:rPr lang="es-AR" sz="2000" dirty="0"/>
              <a:t>el </a:t>
            </a:r>
            <a:r>
              <a:rPr lang="es-AR" sz="2000" b="1" dirty="0"/>
              <a:t>derecho a una vivienda adecuada</a:t>
            </a:r>
            <a:r>
              <a:rPr lang="es-AR" sz="2000" dirty="0"/>
              <a:t>, que incluye la seguridad de tenencia, la protección contra desalojos forzosos y el acceso a una vivienda asequible, habitable, bien situada y culturalmente satisfactoria;</a:t>
            </a:r>
          </a:p>
          <a:p>
            <a:r>
              <a:rPr lang="es-AR" sz="2000" dirty="0"/>
              <a:t>el </a:t>
            </a:r>
            <a:r>
              <a:rPr lang="es-AR" sz="2000" b="1" dirty="0"/>
              <a:t>derecho a la alimentación</a:t>
            </a:r>
            <a:r>
              <a:rPr lang="es-AR" sz="2000" dirty="0"/>
              <a:t>, que incluye el derecho a no pasar hambre y el acceso permanente a comida nutritiva suficiente o a los medios para obtenerla;</a:t>
            </a:r>
          </a:p>
          <a:p>
            <a:r>
              <a:rPr lang="es-AR" sz="2000" dirty="0"/>
              <a:t>el </a:t>
            </a:r>
            <a:r>
              <a:rPr lang="es-AR" sz="2000" b="1" dirty="0"/>
              <a:t>derecho al agua</a:t>
            </a:r>
            <a:r>
              <a:rPr lang="es-AR" sz="2000" dirty="0"/>
              <a:t>, es decir, el derecho a disponer de agua suficiente y a contar con instalaciones higiénicas seguras y accesibles física y económicamente.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6012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465266"/>
            <a:ext cx="11217728" cy="649159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s-AR" sz="2900" b="1" dirty="0">
                <a:ln w="3175" cmpd="sng">
                  <a:noFill/>
                </a:ln>
                <a:latin typeface="+mn-lt"/>
              </a:rPr>
              <a:t>Derechos Colectivos o  Derechos de Los Pueblos. 3° Generación</a:t>
            </a:r>
            <a:br>
              <a:rPr lang="es-AR" sz="2900" b="1" dirty="0">
                <a:ln w="3175" cmpd="sng">
                  <a:noFill/>
                </a:ln>
                <a:latin typeface="+mn-lt"/>
              </a:rPr>
            </a:br>
            <a:br>
              <a:rPr lang="es-AR" sz="2900" b="1" dirty="0">
                <a:ln w="3175" cmpd="sng">
                  <a:noFill/>
                </a:ln>
                <a:latin typeface="+mn-lt"/>
              </a:rPr>
            </a:br>
            <a:endParaRPr lang="es-AR" sz="2900" b="1" dirty="0">
              <a:ln w="3175" cmpd="sng">
                <a:noFill/>
              </a:ln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900" y="1240795"/>
            <a:ext cx="10260062" cy="5157192"/>
          </a:xfrm>
        </p:spPr>
        <p:txBody>
          <a:bodyPr>
            <a:normAutofit/>
          </a:bodyPr>
          <a:lstStyle/>
          <a:p>
            <a:r>
              <a:rPr lang="es-ES" sz="2400" dirty="0"/>
              <a:t>Derecho al </a:t>
            </a:r>
            <a:r>
              <a:rPr lang="es-ES" sz="2400" b="1" dirty="0"/>
              <a:t>medio ambiente sano</a:t>
            </a:r>
          </a:p>
          <a:p>
            <a:r>
              <a:rPr lang="es-ES" sz="2400" dirty="0"/>
              <a:t>Derecho a la </a:t>
            </a:r>
            <a:r>
              <a:rPr lang="es-ES" sz="2400" b="1" dirty="0"/>
              <a:t>autodeterminación de los pueblos</a:t>
            </a:r>
          </a:p>
          <a:p>
            <a:r>
              <a:rPr lang="es-ES" sz="2400" dirty="0"/>
              <a:t>Derecho a la </a:t>
            </a:r>
            <a:r>
              <a:rPr lang="es-ES" sz="2400" b="1" dirty="0"/>
              <a:t>paz</a:t>
            </a:r>
          </a:p>
          <a:p>
            <a:r>
              <a:rPr lang="es-ES" sz="2400" dirty="0"/>
              <a:t>Derecho al </a:t>
            </a:r>
            <a:r>
              <a:rPr lang="es-ES" sz="2400" b="1" dirty="0"/>
              <a:t>desarrollo</a:t>
            </a:r>
            <a:r>
              <a:rPr lang="es-ES" sz="2400" dirty="0"/>
              <a:t> que permita una vida digna</a:t>
            </a:r>
          </a:p>
          <a:p>
            <a:r>
              <a:rPr lang="es-ES" sz="2400" dirty="0"/>
              <a:t>Derecho al </a:t>
            </a:r>
            <a:r>
              <a:rPr lang="es-ES" sz="2400" b="1" dirty="0"/>
              <a:t>patrimonio común de la humanidad</a:t>
            </a:r>
          </a:p>
          <a:p>
            <a:r>
              <a:rPr lang="es-ES" sz="2400" dirty="0"/>
              <a:t>Derecho a la </a:t>
            </a:r>
            <a:r>
              <a:rPr lang="es-ES" sz="2400" b="1" dirty="0"/>
              <a:t>independencia económica y política</a:t>
            </a:r>
          </a:p>
          <a:p>
            <a:r>
              <a:rPr lang="es-ES" sz="2400" dirty="0"/>
              <a:t>Derecho a la </a:t>
            </a:r>
            <a:r>
              <a:rPr lang="es-ES" sz="2400" b="1" dirty="0"/>
              <a:t>justicia internacional</a:t>
            </a:r>
          </a:p>
          <a:p>
            <a:r>
              <a:rPr lang="es-ES" sz="2400" dirty="0"/>
              <a:t>Derecho al uso de los </a:t>
            </a:r>
            <a:r>
              <a:rPr lang="es-ES" sz="2400" b="1" dirty="0"/>
              <a:t>avances de las ciencias y la tecnología</a:t>
            </a:r>
          </a:p>
          <a:p>
            <a:pPr marL="0" indent="0">
              <a:buNone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1802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0842" y="197806"/>
            <a:ext cx="10819159" cy="6382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900" b="1" dirty="0">
                <a:ln w="3175" cmpd="sng">
                  <a:noFill/>
                </a:ln>
                <a:ea typeface="+mj-ea"/>
                <a:cs typeface="+mj-cs"/>
              </a:rPr>
              <a:t>Existen distintos </a:t>
            </a:r>
            <a:r>
              <a:rPr lang="es-ES" sz="2900" b="1" dirty="0">
                <a:ln w="3175" cmpd="sng">
                  <a:noFill/>
                </a:ln>
                <a:ea typeface="+mj-ea"/>
                <a:cs typeface="+mj-cs"/>
              </a:rPr>
              <a:t>Organismos de Promoción y Protección de los DDHH: </a:t>
            </a:r>
          </a:p>
          <a:p>
            <a:pPr marL="0" indent="0">
              <a:buNone/>
            </a:pPr>
            <a:endParaRPr lang="es-E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3200" dirty="0"/>
              <a:t>ONU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200" dirty="0"/>
              <a:t>OEA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200" dirty="0"/>
              <a:t>Sistema Europeo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200" dirty="0"/>
              <a:t> Sistema Africano </a:t>
            </a:r>
          </a:p>
          <a:p>
            <a:endParaRPr lang="es-ES" sz="3200" dirty="0"/>
          </a:p>
          <a:p>
            <a:pPr marL="0" indent="0">
              <a:buNone/>
            </a:pPr>
            <a:r>
              <a:rPr lang="es-ES" sz="2600" dirty="0"/>
              <a:t>Luego de la Carta Magna de ONU los derechos humanos se fueron ampliando a través de múltiples tratados internacionales :  Pactos, Convenciones y Declaraciones.</a:t>
            </a:r>
          </a:p>
          <a:p>
            <a:endParaRPr lang="es-ES" sz="2600" dirty="0"/>
          </a:p>
          <a:p>
            <a:pPr marL="0" indent="0">
              <a:buNone/>
            </a:pPr>
            <a:r>
              <a:rPr lang="es-ES" b="1" dirty="0"/>
              <a:t>Los Derechos Humanos forman parte de nuestra Constitución Nacional </a:t>
            </a:r>
          </a:p>
          <a:p>
            <a:pPr marL="0" indent="0">
              <a:buNone/>
            </a:pPr>
            <a:r>
              <a:rPr lang="es-ES" b="1" dirty="0"/>
              <a:t>incorporados en la última reforma de 1994, Art 77, Inciso 22.</a:t>
            </a:r>
          </a:p>
          <a:p>
            <a:endParaRPr lang="es-ES" sz="2600" dirty="0"/>
          </a:p>
          <a:p>
            <a:endParaRPr lang="es-ES" sz="2800" dirty="0"/>
          </a:p>
          <a:p>
            <a:endParaRPr lang="es-AR" sz="2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9595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12271" y="456248"/>
            <a:ext cx="11544300" cy="50475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700" i="1" dirty="0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lang="es-ES_tradnl" sz="3200" b="1" dirty="0"/>
              <a:t>¿Qué es la Ética empresarial?</a:t>
            </a:r>
            <a:r>
              <a:rPr lang="es-AR" sz="3600" b="1" dirty="0"/>
              <a:t> </a:t>
            </a:r>
            <a:r>
              <a:rPr lang="es-AR" sz="2800" dirty="0"/>
              <a:t>( Cap. 1. Adela Cortina) </a:t>
            </a:r>
            <a:endParaRPr lang="es-ES_tradnl" sz="2800" dirty="0"/>
          </a:p>
          <a:p>
            <a:pPr>
              <a:spcBef>
                <a:spcPct val="50000"/>
              </a:spcBef>
            </a:pPr>
            <a:endParaRPr lang="es-ES_tradnl" sz="2800" dirty="0"/>
          </a:p>
          <a:p>
            <a:pPr algn="just">
              <a:spcBef>
                <a:spcPct val="50000"/>
              </a:spcBef>
            </a:pPr>
            <a:r>
              <a:rPr lang="es-ES_tradnl" sz="3200" i="1" dirty="0"/>
              <a:t>La ética empresarial es una parte de </a:t>
            </a:r>
            <a:r>
              <a:rPr lang="es-ES_tradnl" sz="3200" b="1" i="1" dirty="0"/>
              <a:t>la ética aplicada</a:t>
            </a:r>
            <a:r>
              <a:rPr lang="es-ES_tradnl" sz="3200" i="1" dirty="0">
                <a:solidFill>
                  <a:srgbClr val="FFFF00"/>
                </a:solidFill>
              </a:rPr>
              <a:t> </a:t>
            </a:r>
            <a:r>
              <a:rPr lang="es-ES_tradnl" sz="3200" i="1" dirty="0"/>
              <a:t>cuya tarea es la aplicación de los principios generales, el esclarecimiento de los </a:t>
            </a:r>
            <a:r>
              <a:rPr lang="es-ES_tradnl" sz="3200" b="1" i="1" dirty="0"/>
              <a:t>bienes internos </a:t>
            </a:r>
            <a:r>
              <a:rPr lang="es-ES_tradnl" sz="3200" i="1" dirty="0"/>
              <a:t>que la actividad empresaria debe proporcionar a la sociedad, de las </a:t>
            </a:r>
            <a:r>
              <a:rPr lang="es-ES_tradnl" sz="3200" b="1" i="1" dirty="0"/>
              <a:t>metas</a:t>
            </a:r>
            <a:r>
              <a:rPr lang="es-ES_tradnl" sz="3200" i="1" dirty="0">
                <a:solidFill>
                  <a:srgbClr val="FFFF00"/>
                </a:solidFill>
              </a:rPr>
              <a:t> </a:t>
            </a:r>
            <a:r>
              <a:rPr lang="es-ES_tradnl" sz="3200" i="1" dirty="0"/>
              <a:t>que debe perseguir y de los </a:t>
            </a:r>
            <a:r>
              <a:rPr lang="es-ES_tradnl" sz="3200" b="1" i="1" dirty="0"/>
              <a:t>valores y hábitos</a:t>
            </a:r>
            <a:r>
              <a:rPr lang="es-ES_tradnl" sz="3200" i="1" dirty="0">
                <a:solidFill>
                  <a:srgbClr val="FFFF00"/>
                </a:solidFill>
              </a:rPr>
              <a:t> </a:t>
            </a:r>
            <a:r>
              <a:rPr lang="es-ES_tradnl" sz="3200" i="1" dirty="0"/>
              <a:t>que es preciso incorporar para alcanzarlas, teniendo en cuenta además </a:t>
            </a:r>
            <a:r>
              <a:rPr lang="es-ES_tradnl" sz="3200" b="1" i="1" dirty="0"/>
              <a:t>la moral cívica</a:t>
            </a:r>
            <a:r>
              <a:rPr lang="es-ES_tradnl" sz="3200" i="1" dirty="0">
                <a:solidFill>
                  <a:srgbClr val="FFFF00"/>
                </a:solidFill>
              </a:rPr>
              <a:t> </a:t>
            </a:r>
            <a:r>
              <a:rPr lang="es-ES_tradnl" sz="3200" i="1" dirty="0"/>
              <a:t>de la sociedad en que se encuentra.</a:t>
            </a:r>
          </a:p>
          <a:p>
            <a:pPr algn="just">
              <a:spcBef>
                <a:spcPct val="50000"/>
              </a:spcBef>
            </a:pPr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val="319096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47701" y="333043"/>
            <a:ext cx="11544299" cy="714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s-ES_tradnl" sz="2000" i="1" dirty="0"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</a:pPr>
            <a:endParaRPr lang="es-ES_tradnl" sz="2000" i="1" dirty="0"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</a:pPr>
            <a:endParaRPr lang="es-ES_tradnl" sz="2000" i="1" dirty="0"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ES_tradnl" sz="2400" dirty="0"/>
              <a:t>Determinar el fin específico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ES_tradnl" sz="2400" dirty="0"/>
              <a:t>Averiguar los medios adecuados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ES_tradnl" sz="2400" dirty="0"/>
              <a:t>Forjar el carácter: valores y hábitos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ES_tradnl" sz="2400" dirty="0"/>
              <a:t>Discernir el modo de relación con distintas actividades y organizaciones (</a:t>
            </a:r>
            <a:r>
              <a:rPr lang="es-ES_tradnl" sz="2400" dirty="0" err="1"/>
              <a:t>Stakeholders</a:t>
            </a:r>
            <a:r>
              <a:rPr lang="es-ES_tradnl" sz="2400" dirty="0"/>
              <a:t>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ES_tradnl" sz="2400" dirty="0"/>
              <a:t>Determinar los valores de la ética cívica de la sociedad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s-ES_tradnl" sz="2400" dirty="0"/>
              <a:t>Y qué derechos reconoce esa sociedad a las personas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s-ES_tradnl" sz="2400" dirty="0"/>
          </a:p>
          <a:p>
            <a:pPr>
              <a:spcBef>
                <a:spcPct val="50000"/>
              </a:spcBef>
            </a:pPr>
            <a:r>
              <a:rPr lang="es-ES_tradnl" sz="2400" dirty="0"/>
              <a:t>La </a:t>
            </a:r>
            <a:r>
              <a:rPr lang="es-ES_tradnl" sz="2400" b="1" dirty="0"/>
              <a:t>Ética Empresarial</a:t>
            </a:r>
            <a:r>
              <a:rPr lang="es-ES_tradnl" sz="2400" dirty="0">
                <a:solidFill>
                  <a:srgbClr val="FFFF00"/>
                </a:solidFill>
              </a:rPr>
              <a:t> </a:t>
            </a:r>
            <a:r>
              <a:rPr lang="es-ES_tradnl" sz="2400" dirty="0"/>
              <a:t>también se conoce como</a:t>
            </a:r>
            <a:r>
              <a:rPr lang="es-ES_tradnl" sz="2400" b="1" dirty="0"/>
              <a:t> Responsabilidad Social Empresaria (RSE)</a:t>
            </a:r>
            <a:r>
              <a:rPr lang="es-ES_tradnl" sz="2400" dirty="0"/>
              <a:t>, cuando la organización es una Universidad se  nombra como </a:t>
            </a:r>
            <a:r>
              <a:rPr lang="es-ES_tradnl" sz="2400" b="1" dirty="0"/>
              <a:t>Responsabilidad Social Universitaria (RSU)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es-ES" sz="28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47700" y="494408"/>
            <a:ext cx="10289241" cy="971550"/>
          </a:xfrm>
        </p:spPr>
        <p:txBody>
          <a:bodyPr/>
          <a:lstStyle/>
          <a:p>
            <a:pPr eaLnBrk="1" hangingPunct="1"/>
            <a:r>
              <a:rPr lang="es-ES_tradnl" sz="2400" b="1" dirty="0"/>
              <a:t>¿</a:t>
            </a:r>
            <a:r>
              <a:rPr lang="es-ES_tradnl" sz="3200" b="1" dirty="0">
                <a:latin typeface="+mn-lt"/>
                <a:ea typeface="+mn-ea"/>
                <a:cs typeface="+mn-cs"/>
              </a:rPr>
              <a:t>Cómo diseñar una ética en las organizaciones?</a:t>
            </a:r>
          </a:p>
        </p:txBody>
      </p:sp>
    </p:spTree>
    <p:extLst>
      <p:ext uri="{BB962C8B-B14F-4D97-AF65-F5344CB8AC3E}">
        <p14:creationId xmlns:p14="http://schemas.microsoft.com/office/powerpoint/2010/main" val="416121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583" y="5002306"/>
            <a:ext cx="11291775" cy="1667434"/>
          </a:xfrm>
        </p:spPr>
        <p:txBody>
          <a:bodyPr>
            <a:noAutofit/>
          </a:bodyPr>
          <a:lstStyle/>
          <a:p>
            <a:r>
              <a:rPr lang="es-ES" sz="1600" dirty="0"/>
              <a:t>CORTINA, A  (1994) Ética </a:t>
            </a:r>
            <a:r>
              <a:rPr lang="es-ES" sz="1600" i="1" dirty="0"/>
              <a:t>de la empresa</a:t>
            </a:r>
            <a:r>
              <a:rPr lang="es-ES" sz="1600" spc="-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/>
              <a:t>Trotta, Madrid. Cap. 2 en PDF</a:t>
            </a:r>
            <a:br>
              <a:rPr lang="en-US" sz="1600" dirty="0"/>
            </a:br>
            <a:r>
              <a:rPr lang="es-ES" sz="1600" dirty="0"/>
              <a:t>CORTINA ORTS</a:t>
            </a:r>
            <a:r>
              <a:rPr lang="es-ES" sz="1600" i="1" dirty="0"/>
              <a:t>, </a:t>
            </a:r>
            <a:r>
              <a:rPr lang="es-ES" sz="1600" dirty="0"/>
              <a:t>A.</a:t>
            </a:r>
            <a:r>
              <a:rPr lang="es-ES" sz="1600" i="1" dirty="0"/>
              <a:t>   </a:t>
            </a:r>
            <a:r>
              <a:rPr lang="es-ES" sz="1600" dirty="0"/>
              <a:t>(2017) </a:t>
            </a:r>
            <a:r>
              <a:rPr lang="es-ES" sz="1600" i="1" dirty="0"/>
              <a:t>"Aporofobia, el rechazo al pobre. Un desafío para la democracia"</a:t>
            </a:r>
            <a:r>
              <a:rPr lang="es-ES" sz="1600" dirty="0"/>
              <a:t>, Editorial Paidós, Barcelona, </a:t>
            </a:r>
            <a:r>
              <a:rPr lang="es-ES" sz="1600" dirty="0" err="1"/>
              <a:t>Cap</a:t>
            </a:r>
            <a:r>
              <a:rPr lang="es-ES" sz="1600" dirty="0"/>
              <a:t> 1 en PDF.</a:t>
            </a:r>
            <a:br>
              <a:rPr lang="en-US" sz="1600" dirty="0"/>
            </a:br>
            <a:r>
              <a:rPr lang="es-ES" sz="1600" dirty="0"/>
              <a:t>CORTINA ORTS, A. (2013)   </a:t>
            </a:r>
            <a:r>
              <a:rPr lang="es-ES" sz="1600" i="1" dirty="0"/>
              <a:t>¿Para qué sirve realmente la ética?, </a:t>
            </a:r>
            <a:r>
              <a:rPr lang="es-AR" sz="1600" dirty="0"/>
              <a:t>Editorial Paidós, Madrid. Reseña: PDF. </a:t>
            </a:r>
            <a:br>
              <a:rPr lang="es-AR" sz="1600" dirty="0"/>
            </a:br>
            <a:r>
              <a:rPr lang="es-AR" sz="1600" dirty="0"/>
              <a:t>                                                -  Conferencia. Aula Virtual.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52" y="435714"/>
            <a:ext cx="3251015" cy="4203521"/>
          </a:xfrm>
          <a:prstGeom prst="rect">
            <a:avLst/>
          </a:prstGeom>
        </p:spPr>
      </p:pic>
      <p:pic>
        <p:nvPicPr>
          <p:cNvPr id="1026" name="Picture 2" descr="portada Aporofobia, el Rechazo al Pobre: Un Desafío Para la Sociedad Democrá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30" y="510196"/>
            <a:ext cx="3140519" cy="41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94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7704360"/>
              </p:ext>
            </p:extLst>
          </p:nvPr>
        </p:nvGraphicFramePr>
        <p:xfrm>
          <a:off x="1524000" y="1196752"/>
          <a:ext cx="91440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71475" y="332659"/>
            <a:ext cx="11644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/>
              <a:t>Mapa de </a:t>
            </a:r>
            <a:r>
              <a:rPr lang="es-AR" sz="2800" b="1" dirty="0" err="1"/>
              <a:t>Stakeholders</a:t>
            </a:r>
            <a:r>
              <a:rPr lang="es-AR" sz="2800" b="1" dirty="0"/>
              <a:t>: </a:t>
            </a:r>
          </a:p>
          <a:p>
            <a:r>
              <a:rPr lang="es-AR" sz="2000" b="1" dirty="0"/>
              <a:t>Identificar  los intereses de cada STK permite entender el entorno y  desarrollar procesos de planificación estratégica.</a:t>
            </a:r>
          </a:p>
        </p:txBody>
      </p:sp>
      <p:sp>
        <p:nvSpPr>
          <p:cNvPr id="6" name="Flecha izquierda y derecha 5"/>
          <p:cNvSpPr/>
          <p:nvPr/>
        </p:nvSpPr>
        <p:spPr>
          <a:xfrm rot="1934660">
            <a:off x="4819618" y="2985125"/>
            <a:ext cx="60555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echa izquierda y derecha 6"/>
          <p:cNvSpPr/>
          <p:nvPr/>
        </p:nvSpPr>
        <p:spPr>
          <a:xfrm rot="5229222">
            <a:off x="5882976" y="2558332"/>
            <a:ext cx="60555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Flecha izquierda y derecha 7"/>
          <p:cNvSpPr/>
          <p:nvPr/>
        </p:nvSpPr>
        <p:spPr>
          <a:xfrm rot="976022">
            <a:off x="7122833" y="4008168"/>
            <a:ext cx="60555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izquierda y derecha 8"/>
          <p:cNvSpPr/>
          <p:nvPr/>
        </p:nvSpPr>
        <p:spPr>
          <a:xfrm rot="8698179">
            <a:off x="6857115" y="3012867"/>
            <a:ext cx="60555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izquierda y derecha 9"/>
          <p:cNvSpPr/>
          <p:nvPr/>
        </p:nvSpPr>
        <p:spPr>
          <a:xfrm rot="3400642">
            <a:off x="6322990" y="4970227"/>
            <a:ext cx="60555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izquierda y derecha 10"/>
          <p:cNvSpPr/>
          <p:nvPr/>
        </p:nvSpPr>
        <p:spPr>
          <a:xfrm rot="9762468">
            <a:off x="4474540" y="4000125"/>
            <a:ext cx="524977" cy="484632"/>
          </a:xfrm>
          <a:prstGeom prst="leftRightArrow">
            <a:avLst>
              <a:gd name="adj1" fmla="val 50000"/>
              <a:gd name="adj2" fmla="val 34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 izquierda y derecha 11"/>
          <p:cNvSpPr/>
          <p:nvPr/>
        </p:nvSpPr>
        <p:spPr>
          <a:xfrm rot="6930232">
            <a:off x="5276851" y="4961720"/>
            <a:ext cx="60555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063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53143" y="473529"/>
            <a:ext cx="11038114" cy="60324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800" b="1" dirty="0"/>
              <a:t>Concepto de </a:t>
            </a:r>
            <a:r>
              <a:rPr lang="es-ES" sz="2800" b="1" dirty="0" err="1"/>
              <a:t>Stakeholders</a:t>
            </a:r>
            <a:r>
              <a:rPr lang="es-ES" sz="2800" b="1" dirty="0"/>
              <a:t> (</a:t>
            </a:r>
            <a:r>
              <a:rPr lang="es-ES" sz="2800" b="1" dirty="0" err="1"/>
              <a:t>Freeman</a:t>
            </a:r>
            <a:r>
              <a:rPr lang="es-ES" sz="2800" b="1" dirty="0"/>
              <a:t>, 1984): </a:t>
            </a:r>
            <a:endParaRPr lang="es-AR" sz="2800" b="1" i="1" u="sng" dirty="0"/>
          </a:p>
          <a:p>
            <a:pPr>
              <a:spcBef>
                <a:spcPct val="50000"/>
              </a:spcBef>
            </a:pPr>
            <a:endParaRPr lang="es-AR" sz="2400" b="1" i="1" dirty="0"/>
          </a:p>
          <a:p>
            <a:pPr>
              <a:spcBef>
                <a:spcPct val="50000"/>
              </a:spcBef>
            </a:pPr>
            <a:r>
              <a:rPr lang="es-AR" sz="2400" b="1" i="1" dirty="0"/>
              <a:t>Cualquier grupo y/ o individuo que pueda afectar o ser afectado por el logro de los objetivos de la organización</a:t>
            </a:r>
            <a:r>
              <a:rPr lang="es-AR" sz="2400" b="1" i="1" dirty="0">
                <a:solidFill>
                  <a:srgbClr val="FFFF00"/>
                </a:solidFill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s-AR" sz="2000" dirty="0" err="1"/>
              <a:t>Stakeholders</a:t>
            </a:r>
            <a:r>
              <a:rPr lang="es-AR" sz="2000" dirty="0"/>
              <a:t>:  incluye a empleados, clientes, proveedores, accionistas, bancos, ambientalistas, gobierno u otros grupos de interés que puedan ayudar o dañar a la corporación. </a:t>
            </a:r>
          </a:p>
          <a:p>
            <a:pPr>
              <a:spcBef>
                <a:spcPct val="50000"/>
              </a:spcBef>
            </a:pPr>
            <a:endParaRPr lang="es-AR" sz="2000" dirty="0"/>
          </a:p>
          <a:p>
            <a:pPr>
              <a:spcBef>
                <a:spcPct val="50000"/>
              </a:spcBef>
            </a:pPr>
            <a:r>
              <a:rPr lang="es-AR" sz="2400" b="1" dirty="0"/>
              <a:t>Fundamentos de la teoría de los </a:t>
            </a:r>
            <a:r>
              <a:rPr lang="es-AR" sz="2400" b="1" dirty="0" err="1"/>
              <a:t>Stakeholders</a:t>
            </a:r>
            <a:r>
              <a:rPr lang="es-AR" sz="2400" b="1" dirty="0"/>
              <a:t> :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AR" sz="2400" b="1" dirty="0"/>
              <a:t>El principio de los valores:</a:t>
            </a:r>
            <a:r>
              <a:rPr lang="es-AR" sz="2000" b="1" dirty="0"/>
              <a:t> </a:t>
            </a:r>
            <a:r>
              <a:rPr lang="es-AR" sz="2000" dirty="0"/>
              <a:t>Las acciones organizacionales e individuales son en parte causadas por los valores que tienen los individuos y las organizaciones</a:t>
            </a:r>
            <a:r>
              <a:rPr lang="es-AR" sz="2000" b="1" dirty="0"/>
              <a:t>. 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AR" sz="2000" b="1" dirty="0"/>
              <a:t> </a:t>
            </a:r>
            <a:r>
              <a:rPr lang="es-AR" sz="2400" b="1" dirty="0"/>
              <a:t>El principio de la interdependencia</a:t>
            </a:r>
            <a:r>
              <a:rPr lang="es-AR" sz="2000" b="1" dirty="0"/>
              <a:t>: </a:t>
            </a:r>
            <a:r>
              <a:rPr lang="es-AR" sz="2000" dirty="0"/>
              <a:t>El éxito organizacional se debe en parte a las elecciones y acciones de los grupos que tienen un interés en la organización</a:t>
            </a:r>
            <a:r>
              <a:rPr lang="es-AR" sz="2400" dirty="0"/>
              <a:t>.</a:t>
            </a:r>
            <a:endParaRPr lang="es-AR" sz="2000" dirty="0"/>
          </a:p>
          <a:p>
            <a:pPr>
              <a:spcBef>
                <a:spcPct val="50000"/>
              </a:spcBef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00605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1887" y="283671"/>
            <a:ext cx="9880826" cy="702447"/>
          </a:xfrm>
        </p:spPr>
        <p:txBody>
          <a:bodyPr>
            <a:noAutofit/>
          </a:bodyPr>
          <a:lstStyle/>
          <a:p>
            <a:r>
              <a:rPr lang="es-AR" sz="2800" b="1" dirty="0">
                <a:latin typeface="+mn-lt"/>
              </a:rPr>
              <a:t>Conceptos de Responsabilidad Social Empresaria (RSE):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1887" y="986118"/>
            <a:ext cx="11369807" cy="5706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i="1" dirty="0"/>
              <a:t>“</a:t>
            </a:r>
            <a:r>
              <a:rPr lang="es-AR" i="1" dirty="0"/>
              <a:t>Es una visión de  negocios  que integra a la gestión  de la empresa , el respeto por: </a:t>
            </a:r>
            <a:r>
              <a:rPr lang="es-AR" b="1" i="1" dirty="0"/>
              <a:t>los valores y principios éticos, los trabajadores, la comunidad y el medio ambiente</a:t>
            </a:r>
            <a:r>
              <a:rPr lang="es-AR" i="1" dirty="0"/>
              <a:t>“  (</a:t>
            </a:r>
            <a:r>
              <a:rPr lang="es-AR" i="1" dirty="0" err="1"/>
              <a:t>Deres</a:t>
            </a:r>
            <a:r>
              <a:rPr lang="es-AR" i="1" dirty="0"/>
              <a:t>)</a:t>
            </a:r>
          </a:p>
          <a:p>
            <a:pPr marL="0" indent="0">
              <a:buNone/>
            </a:pPr>
            <a:endParaRPr lang="es-AR" i="1" dirty="0"/>
          </a:p>
          <a:p>
            <a:pPr marL="0" indent="0">
              <a:buNone/>
            </a:pPr>
            <a:r>
              <a:rPr lang="es-ES" sz="1800" i="1" dirty="0">
                <a:latin typeface="Calibri" pitchFamily="34" charset="0"/>
              </a:rPr>
              <a:t>“</a:t>
            </a:r>
            <a:r>
              <a:rPr lang="es-ES" i="1" dirty="0">
                <a:latin typeface="Calibri" pitchFamily="34" charset="0"/>
              </a:rPr>
              <a:t>Es la </a:t>
            </a:r>
            <a:r>
              <a:rPr lang="es-ES" b="1" i="1" dirty="0">
                <a:latin typeface="Calibri" pitchFamily="34" charset="0"/>
              </a:rPr>
              <a:t>integración  voluntaria </a:t>
            </a:r>
            <a:r>
              <a:rPr lang="es-ES" i="1" dirty="0">
                <a:latin typeface="Calibri" pitchFamily="34" charset="0"/>
              </a:rPr>
              <a:t>por parte de las empresas de la preocupación social y medioambiental en las actividades diarias y en las relaciones con sus </a:t>
            </a:r>
            <a:r>
              <a:rPr lang="es-ES" i="1" dirty="0" err="1">
                <a:latin typeface="Calibri" pitchFamily="34" charset="0"/>
              </a:rPr>
              <a:t>stakeholders</a:t>
            </a:r>
            <a:r>
              <a:rPr lang="es-ES" i="1" dirty="0">
                <a:latin typeface="Calibri" pitchFamily="34" charset="0"/>
              </a:rPr>
              <a:t>” (Libro Verde)</a:t>
            </a:r>
          </a:p>
          <a:p>
            <a:pPr marL="0" indent="0">
              <a:buNone/>
            </a:pPr>
            <a:br>
              <a:rPr lang="es-AR" dirty="0"/>
            </a:br>
            <a:r>
              <a:rPr lang="es-ES" i="1" dirty="0">
                <a:latin typeface="Calibri" pitchFamily="34" charset="0"/>
              </a:rPr>
              <a:t>“Es el vínculo que cada empresa, en tanto actor social,  establece y cultiva con sus </a:t>
            </a:r>
            <a:r>
              <a:rPr lang="es-ES" i="1" dirty="0" err="1">
                <a:latin typeface="Calibri" pitchFamily="34" charset="0"/>
              </a:rPr>
              <a:t>stakeholders</a:t>
            </a:r>
            <a:r>
              <a:rPr lang="es-ES" i="1" dirty="0">
                <a:latin typeface="Calibri" pitchFamily="34" charset="0"/>
              </a:rPr>
              <a:t>, con el fin de construir una red de vínculos sociales que favorezcan la competitividad y el negocio a largo plazo de la empresa al mismo tiempo que </a:t>
            </a:r>
            <a:r>
              <a:rPr lang="es-ES" b="1" i="1" dirty="0">
                <a:latin typeface="Calibri" pitchFamily="34" charset="0"/>
              </a:rPr>
              <a:t>contribuya a mejorar en forma </a:t>
            </a:r>
            <a:r>
              <a:rPr lang="es-ES" b="1" i="1" dirty="0"/>
              <a:t>sustentable las condiciones de vida de la comunidad</a:t>
            </a:r>
            <a:r>
              <a:rPr lang="es-ES" i="1" dirty="0"/>
              <a:t>” (IDEA)</a:t>
            </a:r>
          </a:p>
          <a:p>
            <a:pPr marL="0" indent="0">
              <a:buNone/>
            </a:pPr>
            <a:endParaRPr lang="es-AR" sz="2000" i="1" dirty="0"/>
          </a:p>
        </p:txBody>
      </p:sp>
    </p:spTree>
    <p:extLst>
      <p:ext uri="{BB962C8B-B14F-4D97-AF65-F5344CB8AC3E}">
        <p14:creationId xmlns:p14="http://schemas.microsoft.com/office/powerpoint/2010/main" val="4147562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85058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b="1" dirty="0">
                <a:latin typeface="+mn-lt"/>
              </a:rPr>
              <a:t>Características de la RSE: </a:t>
            </a:r>
            <a:br>
              <a:rPr lang="es-ES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6712" y="1247840"/>
            <a:ext cx="5948363" cy="45815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s-A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/>
              <a:t>Comienza cuando termina la ley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/>
              <a:t>Contribución activa, sistemática y voluntaria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/>
              <a:t>Asume la gestión según la teoría de</a:t>
            </a:r>
          </a:p>
          <a:p>
            <a:pPr marL="0" indent="0">
              <a:buNone/>
            </a:pPr>
            <a:r>
              <a:rPr lang="es-AR" sz="2400" dirty="0"/>
              <a:t>   los </a:t>
            </a:r>
            <a:r>
              <a:rPr lang="es-AR" sz="2400" dirty="0" err="1"/>
              <a:t>Stakeholders</a:t>
            </a:r>
            <a:endParaRPr lang="es-A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/>
              <a:t>Visión a largo plazo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/>
              <a:t>Apunta a integrar la sustentabilidad económica, la sustentabilidad humana y la  sustentabilidad ecológica</a:t>
            </a:r>
          </a:p>
          <a:p>
            <a:endParaRPr lang="es-A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4364607"/>
              </p:ext>
            </p:extLst>
          </p:nvPr>
        </p:nvGraphicFramePr>
        <p:xfrm>
          <a:off x="6351135" y="1247839"/>
          <a:ext cx="5474153" cy="4581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553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761296" y="260648"/>
            <a:ext cx="825411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La RSE </a:t>
            </a:r>
            <a:r>
              <a:rPr lang="es-E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apunta a equilibrar la sustentabilidad desde  tres ejes:</a:t>
            </a:r>
          </a:p>
          <a:p>
            <a:endParaRPr lang="es-E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54277" name="Picture 5" descr="social_empresarial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9896" y="1090044"/>
            <a:ext cx="4467929" cy="2336977"/>
          </a:xfrm>
          <a:prstGeom prst="rect">
            <a:avLst/>
          </a:prstGeom>
          <a:noFill/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021" y="3653116"/>
            <a:ext cx="10641387" cy="251499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endParaRPr lang="es-ES" sz="2400" dirty="0"/>
          </a:p>
          <a:p>
            <a:pPr algn="ctr">
              <a:buFont typeface="Wingdings" pitchFamily="2" charset="2"/>
              <a:buNone/>
            </a:pPr>
            <a:r>
              <a:rPr lang="es-ES" sz="2400" b="1" i="1" dirty="0"/>
              <a:t>Desarrollo sustentable, perdurable o sostenido:</a:t>
            </a:r>
          </a:p>
          <a:p>
            <a:pPr algn="ctr">
              <a:buFont typeface="Wingdings" pitchFamily="2" charset="2"/>
              <a:buNone/>
            </a:pPr>
            <a:r>
              <a:rPr lang="es-ES" sz="2400" i="1" dirty="0"/>
              <a:t>“ </a:t>
            </a:r>
            <a:r>
              <a:rPr lang="es-ES" sz="2400" b="1" i="1" dirty="0"/>
              <a:t>Satisfacer las necesidades de las  generaciones presentes sin comprometer </a:t>
            </a:r>
          </a:p>
          <a:p>
            <a:pPr algn="ctr">
              <a:buFont typeface="Wingdings" pitchFamily="2" charset="2"/>
              <a:buNone/>
            </a:pPr>
            <a:r>
              <a:rPr lang="es-ES" sz="2400" b="1" i="1" dirty="0"/>
              <a:t>las posibilidades de las del futuro  para atender sus propias necesidades”</a:t>
            </a:r>
          </a:p>
          <a:p>
            <a:pPr algn="ctr">
              <a:buFont typeface="Wingdings" pitchFamily="2" charset="2"/>
              <a:buNone/>
            </a:pPr>
            <a:endParaRPr lang="es-ES" sz="1600" dirty="0"/>
          </a:p>
          <a:p>
            <a:pPr algn="ctr">
              <a:buFont typeface="Wingdings" pitchFamily="2" charset="2"/>
              <a:buNone/>
            </a:pPr>
            <a:endParaRPr lang="es-ES" sz="1600" dirty="0"/>
          </a:p>
          <a:p>
            <a:pPr>
              <a:buFont typeface="Wingdings" pitchFamily="2" charset="2"/>
              <a:buNone/>
            </a:pPr>
            <a:r>
              <a:rPr lang="es-ES" sz="1600" dirty="0"/>
              <a:t>Fuente: Informe de la Comisión Mundial sobre el Medio Ambiente y el Desarrollo</a:t>
            </a:r>
            <a:r>
              <a:rPr lang="es-ES" sz="2000" dirty="0"/>
              <a:t> </a:t>
            </a:r>
          </a:p>
        </p:txBody>
      </p:sp>
      <p:pic>
        <p:nvPicPr>
          <p:cNvPr id="5" name="Picture 4" descr="300px-Desarrollo_sostenible_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47846" y="912027"/>
            <a:ext cx="3422141" cy="2514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054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84743"/>
              </p:ext>
            </p:extLst>
          </p:nvPr>
        </p:nvGraphicFramePr>
        <p:xfrm>
          <a:off x="315309" y="268013"/>
          <a:ext cx="11698014" cy="6432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7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836">
                <a:tc rowSpan="8">
                  <a:txBody>
                    <a:bodyPr/>
                    <a:lstStyle/>
                    <a:p>
                      <a:r>
                        <a:rPr lang="es-AR" sz="1400" dirty="0">
                          <a:solidFill>
                            <a:sysClr val="windowText" lastClr="000000"/>
                          </a:solidFill>
                        </a:rPr>
                        <a:t>                            </a:t>
                      </a:r>
                      <a:r>
                        <a:rPr lang="es-AR" sz="2000" b="1" dirty="0">
                          <a:solidFill>
                            <a:sysClr val="windowText" lastClr="000000"/>
                          </a:solidFill>
                        </a:rPr>
                        <a:t>Responsabilidad Social Empresaria (RSE)</a:t>
                      </a:r>
                    </a:p>
                    <a:p>
                      <a:endParaRPr lang="es-A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A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A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A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A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A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A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A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A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ysClr val="windowText" lastClr="000000"/>
                          </a:solidFill>
                        </a:rPr>
                        <a:t>Áreas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AR" sz="2000" dirty="0" err="1">
                          <a:solidFill>
                            <a:sysClr val="windowText" lastClr="000000"/>
                          </a:solidFill>
                        </a:rPr>
                        <a:t>Stakeholders</a:t>
                      </a:r>
                      <a:endParaRPr lang="es-AR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2000" dirty="0">
                          <a:solidFill>
                            <a:sysClr val="windowText" lastClr="000000"/>
                          </a:solidFill>
                        </a:rPr>
                        <a:t>                                    Modalidad de RSE 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791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b="1" dirty="0">
                          <a:solidFill>
                            <a:sysClr val="windowText" lastClr="000000"/>
                          </a:solidFill>
                        </a:rPr>
                        <a:t>RSE </a:t>
                      </a:r>
                    </a:p>
                    <a:p>
                      <a:pPr algn="ctr"/>
                      <a:r>
                        <a:rPr lang="es-AR" sz="1600" b="1" dirty="0">
                          <a:solidFill>
                            <a:sysClr val="windowText" lastClr="000000"/>
                          </a:solidFill>
                        </a:rPr>
                        <a:t>Interna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b="1" dirty="0">
                          <a:solidFill>
                            <a:sysClr val="windowText" lastClr="000000"/>
                          </a:solidFill>
                        </a:rPr>
                        <a:t>Público interno: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1" baseline="0" dirty="0">
                          <a:solidFill>
                            <a:sysClr val="windowText" lastClr="000000"/>
                          </a:solidFill>
                        </a:rPr>
                        <a:t>Dueños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1" baseline="0" dirty="0">
                          <a:solidFill>
                            <a:sysClr val="windowText" lastClr="000000"/>
                          </a:solidFill>
                        </a:rPr>
                        <a:t>empleados</a:t>
                      </a:r>
                      <a:endParaRPr lang="es-AR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1" dirty="0">
                          <a:solidFill>
                            <a:sysClr val="windowText" lastClr="000000"/>
                          </a:solidFill>
                        </a:rPr>
                        <a:t>Cultura corporativa: misión. Código</a:t>
                      </a:r>
                      <a:r>
                        <a:rPr lang="es-AR" sz="1400" b="1" baseline="0" dirty="0">
                          <a:solidFill>
                            <a:sysClr val="windowText" lastClr="000000"/>
                          </a:solidFill>
                        </a:rPr>
                        <a:t> de ética, Voluntariado corporativo, Inclusión grupos marginados, Capacitación. </a:t>
                      </a:r>
                      <a:r>
                        <a:rPr lang="es-AR" sz="1400" b="1" dirty="0">
                          <a:solidFill>
                            <a:sysClr val="windowText" lastClr="000000"/>
                          </a:solidFill>
                        </a:rPr>
                        <a:t>Recreación, Asistencia, Reinserción laboral, Formación de carrera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689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s-AR" sz="16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s-AR" sz="16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s-AR" sz="16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s-AR" sz="1600" b="1" dirty="0">
                          <a:solidFill>
                            <a:sysClr val="windowText" lastClr="000000"/>
                          </a:solidFill>
                        </a:rPr>
                        <a:t>RSE</a:t>
                      </a:r>
                      <a:r>
                        <a:rPr lang="es-AR" sz="1600" b="1" baseline="0" dirty="0">
                          <a:solidFill>
                            <a:sysClr val="windowText" lastClr="000000"/>
                          </a:solidFill>
                        </a:rPr>
                        <a:t> externa </a:t>
                      </a:r>
                      <a:endParaRPr lang="es-AR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b="1" dirty="0">
                          <a:solidFill>
                            <a:sysClr val="windowText" lastClr="000000"/>
                          </a:solidFill>
                        </a:rPr>
                        <a:t>Clientes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ct val="50000"/>
                        </a:spcBef>
                      </a:pPr>
                      <a:r>
                        <a:rPr lang="es-E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Certificación normas de calidad,</a:t>
                      </a:r>
                      <a:r>
                        <a:rPr lang="es-ES" sz="1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Garantía de privacidad,</a:t>
                      </a:r>
                      <a:r>
                        <a:rPr lang="es-ES" sz="1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Etiquetado solidario,</a:t>
                      </a:r>
                      <a:r>
                        <a:rPr lang="es-ES" sz="1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es-E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ducación consumo responsable,</a:t>
                      </a:r>
                      <a:r>
                        <a:rPr lang="es-ES" sz="1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Campañas solidarias,</a:t>
                      </a:r>
                      <a:r>
                        <a:rPr lang="es-ES" sz="1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Publicidad no tóxica,</a:t>
                      </a:r>
                      <a:r>
                        <a:rPr lang="es-ES" sz="1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s-E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arifas sociales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66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b="1" dirty="0">
                          <a:solidFill>
                            <a:sysClr val="windowText" lastClr="000000"/>
                          </a:solidFill>
                        </a:rPr>
                        <a:t>Proveedores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s-ES" sz="1400" b="1" i="1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Ce</a:t>
                      </a:r>
                      <a:r>
                        <a:rPr lang="es-E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rtificación de normas, Desarrollo a proveedores:</a:t>
                      </a:r>
                      <a:r>
                        <a:rPr lang="es-ES" sz="1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Capacitación, transferencia de </a:t>
                      </a:r>
                      <a:r>
                        <a:rPr lang="es-E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know</a:t>
                      </a:r>
                      <a:r>
                        <a:rPr lang="es-E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r>
                        <a:rPr lang="es-E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, Promoción de la </a:t>
                      </a:r>
                      <a:r>
                        <a:rPr lang="es-E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asociatividad</a:t>
                      </a:r>
                      <a:endParaRPr lang="es-AR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66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b="1" dirty="0">
                          <a:solidFill>
                            <a:sysClr val="windowText" lastClr="000000"/>
                          </a:solidFill>
                        </a:rPr>
                        <a:t>Estado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s-E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Cumplimiento de las normativas legales. Promoción de los DDHH. Participación en programas de </a:t>
                      </a:r>
                      <a:r>
                        <a:rPr lang="es-ES" sz="1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asociatividad</a:t>
                      </a:r>
                      <a:r>
                        <a:rPr lang="es-E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. Promoción de prácticas anticorrupción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2941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b="1" dirty="0">
                          <a:solidFill>
                            <a:sysClr val="windowText" lastClr="000000"/>
                          </a:solidFill>
                        </a:rPr>
                        <a:t>Sociedad/ Comunidad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s-ES" sz="1400" b="1" i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Programas de comunicación y participación: visitas a planta, visitas a escuelas, instituciones sociales</a:t>
                      </a:r>
                      <a:r>
                        <a:rPr lang="es-ES" sz="1400" b="1" i="0" baseline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s-ES" sz="1400" b="1" i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Proyectos de </a:t>
                      </a:r>
                      <a:r>
                        <a:rPr lang="es-ES" sz="1400" b="1" i="0" dirty="0" err="1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asociatividad</a:t>
                      </a:r>
                      <a:r>
                        <a:rPr lang="es-ES" sz="1400" b="1" i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 con ONG.</a:t>
                      </a:r>
                      <a:r>
                        <a:rPr lang="es-ES" sz="1400" b="1" i="0" baseline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s-ES" sz="1400" b="1" i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Donaciones Voluntariado.</a:t>
                      </a:r>
                      <a:r>
                        <a:rPr lang="es-ES" sz="1400" b="1" i="0" baseline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s-ES" sz="1400" b="1" i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Campañas educativas,  culturales, solidarias. (pobreza, salud, discriminación)</a:t>
                      </a:r>
                      <a:r>
                        <a:rPr lang="es-ES" sz="1400" b="1" i="0" baseline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s-ES" sz="1400" b="1" i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Premios, concursos, buenas prácticas. Becas, pasantías.</a:t>
                      </a:r>
                      <a:r>
                        <a:rPr lang="es-ES" sz="1400" b="1" i="0" baseline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s-ES" sz="1400" b="1" i="0" dirty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Inversiones sociales: micro créditos a emprendimientos 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6194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15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s-AR" sz="15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s-AR" sz="1500" b="1" dirty="0">
                          <a:solidFill>
                            <a:sysClr val="windowText" lastClr="000000"/>
                          </a:solidFill>
                        </a:rPr>
                        <a:t>RSE</a:t>
                      </a:r>
                    </a:p>
                    <a:p>
                      <a:pPr algn="ctr"/>
                      <a:r>
                        <a:rPr lang="es-AR" sz="1500" b="1" dirty="0">
                          <a:solidFill>
                            <a:sysClr val="windowText" lastClr="000000"/>
                          </a:solidFill>
                        </a:rPr>
                        <a:t>MA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s-AR" sz="16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s-AR" sz="1600" b="1" dirty="0">
                          <a:solidFill>
                            <a:sysClr val="windowText" lastClr="000000"/>
                          </a:solidFill>
                        </a:rPr>
                        <a:t>Medioambiente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1" dirty="0">
                          <a:solidFill>
                            <a:sysClr val="windowText" lastClr="000000"/>
                          </a:solidFill>
                        </a:rPr>
                        <a:t>Investigaciones de impacto ambiental .Ciclo de vida del producto.</a:t>
                      </a:r>
                      <a:r>
                        <a:rPr lang="es-AR" sz="1400" b="1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AR" sz="1400" b="1" dirty="0">
                          <a:solidFill>
                            <a:sysClr val="windowText" lastClr="000000"/>
                          </a:solidFill>
                        </a:rPr>
                        <a:t>Programas Compensación  impacto MA (forestación)</a:t>
                      </a:r>
                      <a:r>
                        <a:rPr lang="es-AR" sz="1400" b="1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AR" sz="1400" b="1" dirty="0">
                          <a:solidFill>
                            <a:sysClr val="windowText" lastClr="000000"/>
                          </a:solidFill>
                        </a:rPr>
                        <a:t>Auditoría verde de insumos, materiales, desechos</a:t>
                      </a:r>
                      <a:r>
                        <a:rPr lang="es-AR" sz="1400" b="1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AR" sz="1400" b="1" dirty="0">
                          <a:solidFill>
                            <a:sysClr val="windowText" lastClr="000000"/>
                          </a:solidFill>
                        </a:rPr>
                        <a:t>Implementación de Tecnologías ecológicas .</a:t>
                      </a:r>
                      <a:r>
                        <a:rPr lang="es-AR" sz="1400" b="1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AR" sz="1400" b="1" dirty="0">
                          <a:solidFill>
                            <a:sysClr val="windowText" lastClr="000000"/>
                          </a:solidFill>
                        </a:rPr>
                        <a:t>Plan de Transporte alternativo, flota verde.</a:t>
                      </a:r>
                      <a:r>
                        <a:rPr lang="es-AR" sz="1400" b="1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AR" sz="1400" b="1" dirty="0">
                          <a:solidFill>
                            <a:sysClr val="windowText" lastClr="000000"/>
                          </a:solidFill>
                        </a:rPr>
                        <a:t>Prevención  polución, reducción  sustancias tóxicas</a:t>
                      </a:r>
                      <a:r>
                        <a:rPr lang="es-AR" sz="1400" b="1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AR" sz="1400" b="1" dirty="0">
                          <a:solidFill>
                            <a:sysClr val="windowText" lastClr="000000"/>
                          </a:solidFill>
                        </a:rPr>
                        <a:t>Certificación normas MA. Campañas de reciclado</a:t>
                      </a:r>
                      <a:r>
                        <a:rPr lang="es-AR" sz="1400" b="1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AR" sz="1400" b="1" dirty="0">
                          <a:solidFill>
                            <a:sysClr val="windowText" lastClr="000000"/>
                          </a:solidFill>
                        </a:rPr>
                        <a:t>Programas de </a:t>
                      </a:r>
                      <a:r>
                        <a:rPr lang="es-AR" sz="1400" b="1" dirty="0" err="1">
                          <a:solidFill>
                            <a:sysClr val="windowText" lastClr="000000"/>
                          </a:solidFill>
                        </a:rPr>
                        <a:t>ecoeficiencia</a:t>
                      </a:r>
                      <a:r>
                        <a:rPr lang="es-AR" sz="1400" b="1" dirty="0">
                          <a:solidFill>
                            <a:sysClr val="windowText" lastClr="000000"/>
                          </a:solidFill>
                        </a:rPr>
                        <a:t> (Agua, aire, suelo, acústica)</a:t>
                      </a:r>
                      <a:r>
                        <a:rPr lang="es-AR" sz="1400" b="1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AR" sz="1400" b="1" dirty="0">
                          <a:solidFill>
                            <a:sysClr val="windowText" lastClr="000000"/>
                          </a:solidFill>
                        </a:rPr>
                        <a:t>Procesos de minimización materiales, esfuerzo, energía, residuos.</a:t>
                      </a:r>
                      <a:r>
                        <a:rPr lang="es-AR" sz="1400" b="1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AR" sz="1400" b="1" dirty="0">
                          <a:solidFill>
                            <a:sysClr val="windowText" lastClr="000000"/>
                          </a:solidFill>
                        </a:rPr>
                        <a:t>Pautas ecológicas en construcción de instalaciones.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9833">
                <a:tc vMerge="1">
                  <a:txBody>
                    <a:bodyPr/>
                    <a:lstStyle/>
                    <a:p>
                      <a:endParaRPr lang="es-A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s-A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Certificación: 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ISO 14000,</a:t>
                      </a:r>
                      <a:r>
                        <a:rPr lang="es-E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SA 8000,</a:t>
                      </a:r>
                      <a:r>
                        <a:rPr lang="es-E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AccountAbility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 1000 (AA 1000),</a:t>
                      </a:r>
                      <a:r>
                        <a:rPr lang="es-E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AA  26000, </a:t>
                      </a:r>
                      <a:r>
                        <a:rPr lang="es-A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SGE 21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.</a:t>
                      </a:r>
                      <a:r>
                        <a:rPr lang="es-AR" sz="1600" b="1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s-ES" sz="1600" b="1" baseline="0" dirty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  <a:r>
                        <a:rPr lang="es-E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irectrices:</a:t>
                      </a:r>
                      <a:r>
                        <a:rPr lang="es-ES" sz="1600" b="1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Pacto Mundial de Naciones Unidas, OCDE, Libro Verde. </a:t>
                      </a:r>
                      <a:r>
                        <a:rPr lang="es-E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Indicadores: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 Global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Reporting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Initiative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 (GRI) Indicadores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Ethos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 . Indicadores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Iarse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/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Ethos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 . </a:t>
                      </a:r>
                      <a:r>
                        <a:rPr lang="es-E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Etiquetas Sociales: 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: Empresa amiga de los niños, </a:t>
                      </a:r>
                      <a:r>
                        <a:rPr lang="es-AR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Fairtrade</a:t>
                      </a:r>
                      <a:r>
                        <a:rPr lang="es-AR" sz="1600" dirty="0">
                          <a:solidFill>
                            <a:schemeClr val="bg1"/>
                          </a:solidFill>
                          <a:latin typeface="+mn-lt"/>
                        </a:rPr>
                        <a:t>.</a:t>
                      </a:r>
                      <a:r>
                        <a:rPr lang="es-AR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s-E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Inversión socialmente responsable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:: Dow Jones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Sustainability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Group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Index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+mn-lt"/>
                        </a:rPr>
                        <a:t> (DJSGI)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" charset="0"/>
                      </a:endParaRPr>
                    </a:p>
                  </a:txBody>
                  <a:tcPr marL="68580" marR="6858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2919364" y="1813214"/>
          <a:ext cx="162560" cy="295102"/>
        </p:xfrm>
        <a:graphic>
          <a:graphicData uri="http://schemas.openxmlformats.org/drawingml/2006/table">
            <a:tbl>
              <a:tblPr/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102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 marL="68580" marR="68580" marT="34290" marB="34290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124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263" y="490959"/>
            <a:ext cx="7870477" cy="8640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3200" b="1" dirty="0">
                <a:latin typeface="+mn-lt"/>
              </a:rPr>
              <a:t>Beneficios de la RSE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23899" y="1355055"/>
            <a:ext cx="11306175" cy="4572000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marL="468630" indent="-3429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sz="2400" dirty="0"/>
              <a:t>Sustentabilidad del negocio a largo plazo originando sinergias con los públicos que fortalecen su desempeño global</a:t>
            </a:r>
          </a:p>
          <a:p>
            <a:pPr marL="468630" indent="-3429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sz="2400" dirty="0"/>
              <a:t>Acceso a créditos y mercados internacionales</a:t>
            </a:r>
          </a:p>
          <a:p>
            <a:pPr marL="468630" indent="-3429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sz="2400" dirty="0"/>
              <a:t>Agrega valor a la imagen de la empresa sumando la reputación a las ventajas competitivas</a:t>
            </a:r>
          </a:p>
          <a:p>
            <a:pPr marL="468630" indent="-3429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sz="2400" dirty="0"/>
              <a:t>Reducción de costos operativos</a:t>
            </a:r>
          </a:p>
          <a:p>
            <a:pPr marL="468630" indent="-3429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sz="2400" dirty="0"/>
              <a:t>Mejor imagen como empleador contratando y reteniendo talentos</a:t>
            </a:r>
          </a:p>
          <a:p>
            <a:pPr marL="468630" indent="-3429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sz="2400" dirty="0"/>
              <a:t>Fidelización de clientes</a:t>
            </a:r>
          </a:p>
          <a:p>
            <a:pPr marL="468630" indent="-342900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" sz="2400" dirty="0"/>
              <a:t>Promueve la legitimidad social necesaria evidenciando su compromiso no solo económico sino también social y ecológico.</a:t>
            </a:r>
          </a:p>
        </p:txBody>
      </p:sp>
    </p:spTree>
    <p:extLst>
      <p:ext uri="{BB962C8B-B14F-4D97-AF65-F5344CB8AC3E}">
        <p14:creationId xmlns:p14="http://schemas.microsoft.com/office/powerpoint/2010/main" val="847586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663389" y="250825"/>
            <a:ext cx="7951974" cy="1233488"/>
          </a:xfrm>
        </p:spPr>
        <p:txBody>
          <a:bodyPr>
            <a:noAutofit/>
          </a:bodyPr>
          <a:lstStyle/>
          <a:p>
            <a:r>
              <a:rPr lang="es-AR" sz="2400" b="1" dirty="0">
                <a:latin typeface="+mn-lt"/>
              </a:rPr>
              <a:t>Sitios de interés RSE:</a:t>
            </a:r>
            <a:br>
              <a:rPr lang="es-AR" sz="2400" b="1" dirty="0">
                <a:latin typeface="+mn-lt"/>
              </a:rPr>
            </a:br>
            <a:br>
              <a:rPr lang="es-AR" sz="2400" dirty="0"/>
            </a:br>
            <a:endParaRPr lang="es-AR" sz="24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663389" y="1087820"/>
            <a:ext cx="11369284" cy="5396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err="1"/>
              <a:t>ComunicaRSE</a:t>
            </a:r>
            <a:r>
              <a:rPr lang="es-AR" dirty="0"/>
              <a:t> :</a:t>
            </a:r>
          </a:p>
          <a:p>
            <a:pPr marL="0" indent="0">
              <a:buNone/>
            </a:pPr>
            <a:r>
              <a:rPr lang="es-AR" dirty="0">
                <a:hlinkClick r:id="rId2"/>
              </a:rPr>
              <a:t>http://www.comunicarseweb.com.ar/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Instituto Argentino de RSE</a:t>
            </a:r>
            <a:endParaRPr lang="es-AR" u="sng" dirty="0">
              <a:hlinkClick r:id="rId3"/>
            </a:endParaRPr>
          </a:p>
          <a:p>
            <a:pPr marL="0" indent="0">
              <a:buNone/>
            </a:pPr>
            <a:r>
              <a:rPr lang="es-AR" dirty="0">
                <a:hlinkClick r:id="rId3"/>
              </a:rPr>
              <a:t>http://www.iarse.org/</a:t>
            </a:r>
            <a:endParaRPr lang="es-AR" dirty="0"/>
          </a:p>
          <a:p>
            <a:pPr marL="0" indent="0">
              <a:buNone/>
            </a:pPr>
            <a:r>
              <a:rPr lang="es-AR" dirty="0" err="1"/>
              <a:t>Sustainia</a:t>
            </a:r>
            <a:r>
              <a:rPr lang="es-AR" dirty="0"/>
              <a:t> </a:t>
            </a:r>
          </a:p>
          <a:p>
            <a:pPr marL="0" indent="0">
              <a:buNone/>
            </a:pPr>
            <a:r>
              <a:rPr lang="es-AR" dirty="0">
                <a:hlinkClick r:id="rId4"/>
              </a:rPr>
              <a:t>http://www.sustainia.me/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Indicadores </a:t>
            </a:r>
            <a:r>
              <a:rPr lang="es-AR" dirty="0" err="1"/>
              <a:t>Ethos</a:t>
            </a:r>
            <a:r>
              <a:rPr lang="es-AR" dirty="0"/>
              <a:t>- </a:t>
            </a:r>
            <a:r>
              <a:rPr lang="es-AR" dirty="0" err="1"/>
              <a:t>Iarse</a:t>
            </a:r>
            <a:r>
              <a:rPr lang="es-AR" dirty="0"/>
              <a:t> 2017:</a:t>
            </a:r>
          </a:p>
          <a:p>
            <a:pPr marL="0" indent="0">
              <a:buNone/>
            </a:pPr>
            <a:r>
              <a:rPr lang="es-AR" dirty="0">
                <a:hlinkClick r:id="rId5"/>
              </a:rPr>
              <a:t>http://www.iarse.org/seccion/wp-content/uploads/2017/05/Indicadores-Ethos-IARSE-v3.1-2017.pdf </a:t>
            </a:r>
            <a:endParaRPr lang="es-A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sz="4400" dirty="0"/>
          </a:p>
          <a:p>
            <a:endParaRPr lang="es-AR" sz="4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73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8435" y="176442"/>
            <a:ext cx="7772400" cy="5334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s-ES_tradnl" sz="3200" b="1" dirty="0">
                <a:latin typeface="Book Antiqua" panose="02040602050305030304" pitchFamily="18" charset="0"/>
              </a:rPr>
              <a:t>               10 preguntas sobre Ética Cívica</a:t>
            </a:r>
            <a:endParaRPr lang="es-ES" sz="3200" b="1" dirty="0">
              <a:latin typeface="Book Antiqua" panose="02040602050305030304" pitchFamily="18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49624" y="995082"/>
            <a:ext cx="11464636" cy="566308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1. ¿Qué es la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Ética Cívica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?</a:t>
            </a:r>
          </a:p>
          <a:p>
            <a:pPr marL="457200" indent="-457200" algn="ctr">
              <a:spcBef>
                <a:spcPct val="50000"/>
              </a:spcBef>
            </a:pPr>
            <a:r>
              <a:rPr lang="es-ES_tradnl" sz="2800" b="1" dirty="0">
                <a:latin typeface="Times New Roman" pitchFamily="18" charset="0"/>
              </a:rPr>
              <a:t>     </a:t>
            </a:r>
            <a:r>
              <a:rPr lang="es-ES_tradnl" sz="2800" i="1" dirty="0">
                <a:latin typeface="Times New Roman" pitchFamily="18" charset="0"/>
              </a:rPr>
              <a:t>Aquella que más allá de las creencias últimas debe obligarnos a colaborar en la perfección de los grupos sociales a los cuales	pertenecemos. Requiere un consenso tácito entre los ciudadanos a cerca de qué entienden por esa perfección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2. ¿Cuándo?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2800" i="1" dirty="0">
                <a:latin typeface="Times New Roman" pitchFamily="18" charset="0"/>
              </a:rPr>
              <a:t>Siglos XVI y XVII  El pluralismo moral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3. 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¿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Cuáles son sus características?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sz="2800" i="1" dirty="0">
                <a:latin typeface="Times New Roman" pitchFamily="18" charset="0"/>
              </a:rPr>
              <a:t>Ética de mínimos (frente a ética de máximos)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sz="2800" i="1" dirty="0">
                <a:latin typeface="Times New Roman" pitchFamily="18" charset="0"/>
              </a:rPr>
              <a:t>Ética de ciudadanos no de súbditos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sz="2800" i="1" dirty="0">
                <a:latin typeface="Times New Roman" pitchFamily="18" charset="0"/>
              </a:rPr>
              <a:t>Ética de la modernidad: del paternalismo a la autonomía de</a:t>
            </a:r>
            <a:r>
              <a:rPr lang="es-ES_tradnl" sz="2400" i="1" dirty="0">
                <a:latin typeface="Times New Roman" pitchFamily="18" charset="0"/>
              </a:rPr>
              <a:t> la razón</a:t>
            </a:r>
            <a:endParaRPr lang="es-ES" sz="24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670" y="301106"/>
            <a:ext cx="11570358" cy="63094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4. ¿Cuál es el contenido de la EC?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ES_tradnl" sz="3200" i="1" dirty="0">
                <a:latin typeface="Times New Roman" pitchFamily="18" charset="0"/>
              </a:rPr>
              <a:t>Los Derechos Humanos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ES_tradnl" sz="3200" i="1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5.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¿Qué actitudes promueve la ÉC?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ES_tradnl" sz="3200" i="1" dirty="0">
                <a:latin typeface="Times New Roman" pitchFamily="18" charset="0"/>
              </a:rPr>
              <a:t>Tolerancia activa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ES_tradnl" sz="3200" i="1" dirty="0">
                <a:latin typeface="Times New Roman" pitchFamily="18" charset="0"/>
              </a:rPr>
              <a:t>Ethos dialógico</a:t>
            </a:r>
          </a:p>
          <a:p>
            <a:pPr marL="457200" indent="-457200">
              <a:spcBef>
                <a:spcPct val="50000"/>
              </a:spcBef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6. ¿Cuáles son las funciones de la EC?</a:t>
            </a:r>
          </a:p>
          <a:p>
            <a:pPr marL="457200" indent="-457200">
              <a:spcBef>
                <a:spcPct val="50000"/>
              </a:spcBef>
            </a:pPr>
            <a:endParaRPr lang="es-ES_tradnl" sz="24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_tradnl" sz="3200" i="1" dirty="0">
                <a:latin typeface="Times New Roman" pitchFamily="18" charset="0"/>
              </a:rPr>
              <a:t>Criticar por inmoral a quienes violan los mínimos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_tradnl" sz="3200" i="1" dirty="0">
                <a:latin typeface="Times New Roman" pitchFamily="18" charset="0"/>
              </a:rPr>
              <a:t>Diseñar las instituciones y organizaciones de la sociedad</a:t>
            </a:r>
          </a:p>
          <a:p>
            <a:pPr lvl="1"/>
            <a:endParaRPr lang="es-ES_tradnl" sz="3200" i="1" dirty="0">
              <a:latin typeface="Times New Roman" pitchFamily="18" charset="0"/>
            </a:endParaRPr>
          </a:p>
          <a:p>
            <a:pPr marL="0" lvl="1" algn="just"/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7. ¿Cuáles son las diferencias entre Religión, Derecho, Ética Cívica, Ética Empresaria?</a:t>
            </a:r>
          </a:p>
          <a:p>
            <a:pPr marL="0" lvl="1" algn="just"/>
            <a:endParaRPr lang="es-ES" sz="2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1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6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69208"/>
              </p:ext>
            </p:extLst>
          </p:nvPr>
        </p:nvGraphicFramePr>
        <p:xfrm>
          <a:off x="1100417" y="199250"/>
          <a:ext cx="10471474" cy="6192938"/>
        </p:xfrm>
        <a:graphic>
          <a:graphicData uri="http://schemas.openxmlformats.org/drawingml/2006/table">
            <a:tbl>
              <a:tblPr/>
              <a:tblGrid>
                <a:gridCol w="224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1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Religión</a:t>
                      </a:r>
                      <a:endParaRPr kumimoji="0" lang="es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Derecho</a:t>
                      </a:r>
                      <a:endParaRPr kumimoji="0" lang="es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Ética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Cívica</a:t>
                      </a:r>
                      <a:endParaRPr kumimoji="0" lang="es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Ética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Empresa</a:t>
                      </a:r>
                      <a:endParaRPr kumimoji="0" lang="es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0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Quien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Promulga 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mandato</a:t>
                      </a:r>
                      <a:endParaRPr kumimoji="0" lang="es-E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Dios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Cuerpo legislativo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La persona misma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La empresa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5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Destinatario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mandato</a:t>
                      </a:r>
                      <a:endParaRPr kumimoji="0" lang="es-E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Todos los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Hombres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Miembros de la comunidad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política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La persona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De cada hombre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Los que participan en la empresa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Ante quien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Responde</a:t>
                      </a:r>
                      <a:endParaRPr kumimoji="0" lang="es-E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Ante dios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Ante tribunales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Ante sí mismo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La sociedad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De quién se espera obediencia</a:t>
                      </a:r>
                      <a:endParaRPr kumimoji="0" lang="es-E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De los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creyentes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De los obligados por el pacto político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De todas las personas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De quienes participan en la empresa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56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59696" y="21328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1068233" y="1074509"/>
            <a:ext cx="10446327" cy="47089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b="1" dirty="0"/>
              <a:t>Caso 1: El caso del indio Alcohólico</a:t>
            </a:r>
          </a:p>
          <a:p>
            <a:r>
              <a:rPr lang="es-AR" sz="2400" dirty="0"/>
              <a:t>¿es un problema religioso, jurídico, de ética cívica o de ética empresarial? ¿justifica el malestar de los médicos? Porqué? Qué falta en el relato? Se da la tolerancia activa? </a:t>
            </a:r>
          </a:p>
          <a:p>
            <a:endParaRPr lang="es-AR" sz="2400" dirty="0"/>
          </a:p>
          <a:p>
            <a:r>
              <a:rPr lang="es-AR" sz="2400" b="1" dirty="0"/>
              <a:t>Caso 2: La hora del Lobo. </a:t>
            </a:r>
          </a:p>
          <a:p>
            <a:r>
              <a:rPr lang="es-AR" sz="2400" dirty="0"/>
              <a:t>Documental  que aborda la reacción de los estudiantes de Nueva Córdoba el 3 de diciembre de 2013.</a:t>
            </a:r>
          </a:p>
          <a:p>
            <a:r>
              <a:rPr lang="es-AR" sz="2400" dirty="0"/>
              <a:t>¿qué pasa en situación de anomia o ausencia de ley ? ¿todo está permitido? ¿cuál es el modelo de sociedad que queremos?¿es un ejemplo de </a:t>
            </a:r>
            <a:r>
              <a:rPr lang="es-AR" sz="2400" dirty="0" err="1"/>
              <a:t>aporofobia</a:t>
            </a:r>
            <a:r>
              <a:rPr lang="es-AR" sz="2400" dirty="0"/>
              <a:t>?</a:t>
            </a:r>
          </a:p>
          <a:p>
            <a:r>
              <a:rPr lang="es-AR" sz="2400" dirty="0"/>
              <a:t>Ver documental: </a:t>
            </a:r>
            <a:r>
              <a:rPr lang="es-AR" sz="2400" dirty="0">
                <a:hlinkClick r:id="rId2"/>
              </a:rPr>
              <a:t>https://vimeo.com/122715152</a:t>
            </a:r>
            <a:endParaRPr lang="es-AR" sz="2400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527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10896" y="294190"/>
            <a:ext cx="11881104" cy="1949570"/>
          </a:xfrm>
        </p:spPr>
        <p:txBody>
          <a:bodyPr>
            <a:normAutofit/>
          </a:bodyPr>
          <a:lstStyle/>
          <a:p>
            <a:r>
              <a:rPr lang="es-AR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8. ¿Qué es la Aporofobia?</a:t>
            </a:r>
            <a:br>
              <a:rPr lang="es-AR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  <a:cs typeface="+mn-cs"/>
              </a:rPr>
            </a:br>
            <a:br>
              <a:rPr lang="es-AR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s-AR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     </a:t>
            </a:r>
            <a:br>
              <a:rPr lang="es-AR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s-AR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9. ¿Para qué sirve realmente la ética? 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846730" y="2243760"/>
            <a:ext cx="9504442" cy="295886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AR" sz="2000" dirty="0"/>
              <a:t>Para formarnos un buen carácter y lograr un vida buena</a:t>
            </a:r>
          </a:p>
          <a:p>
            <a:r>
              <a:rPr lang="es-AR" sz="2000" dirty="0"/>
              <a:t>Para ahorrar sufrimiento</a:t>
            </a:r>
          </a:p>
          <a:p>
            <a:r>
              <a:rPr lang="es-AR" sz="2000" dirty="0"/>
              <a:t>Para cuidarnos y cuidar a los demás</a:t>
            </a:r>
          </a:p>
          <a:p>
            <a:r>
              <a:rPr lang="es-AR" sz="2000" dirty="0"/>
              <a:t>Para superar el egoísmo estúpido y pasar a la cooperación inteligente</a:t>
            </a:r>
          </a:p>
          <a:p>
            <a:r>
              <a:rPr lang="es-AR" sz="2000" dirty="0"/>
              <a:t>Para superar la “aporofobia” por medio de la compasión y empatía</a:t>
            </a:r>
          </a:p>
          <a:p>
            <a:r>
              <a:rPr lang="es-AR" sz="2000" dirty="0"/>
              <a:t>Para conjugar Justicia y Felicidad</a:t>
            </a:r>
          </a:p>
          <a:p>
            <a:r>
              <a:rPr lang="es-AR" sz="2000" dirty="0"/>
              <a:t>Para ser profesionales y no técnicos contribuyendo a una democracia auténtica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86E26D-3699-4552-9A24-C84953F70F2D}"/>
              </a:ext>
            </a:extLst>
          </p:cNvPr>
          <p:cNvSpPr/>
          <p:nvPr/>
        </p:nvSpPr>
        <p:spPr>
          <a:xfrm>
            <a:off x="485630" y="5471524"/>
            <a:ext cx="5300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10. ¿ Qué son los Derechos Humanos?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386649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43025" y="628496"/>
            <a:ext cx="10458450" cy="15719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s-AR" sz="4800" dirty="0">
                <a:latin typeface="+mn-lt"/>
              </a:rPr>
              <a:t>Derechos Humanos (DDHH): valores, características y clasificación</a:t>
            </a:r>
            <a:br>
              <a:rPr lang="es-AR" sz="4800" dirty="0">
                <a:latin typeface="+mn-lt"/>
              </a:rPr>
            </a:br>
            <a:endParaRPr lang="es-AR" sz="3100" dirty="0">
              <a:latin typeface="+mn-lt"/>
            </a:endParaRPr>
          </a:p>
        </p:txBody>
      </p:sp>
      <p:pic>
        <p:nvPicPr>
          <p:cNvPr id="3" name="Picture 4" descr="Diccionario de emoticonos de WhatsApp ¿qué significa cada emoji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6" y="1024329"/>
            <a:ext cx="684909" cy="78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.pinimg.com/564x/5a/34/f5/5a34f5b5b143cae5fed0489c8a60dc0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411" y="2497849"/>
            <a:ext cx="8643938" cy="39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68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541" y="260648"/>
            <a:ext cx="8308701" cy="818344"/>
          </a:xfrm>
        </p:spPr>
        <p:txBody>
          <a:bodyPr>
            <a:normAutofit/>
          </a:bodyPr>
          <a:lstStyle/>
          <a:p>
            <a:pPr algn="l"/>
            <a:r>
              <a:rPr lang="es-AR" sz="3200" b="1" cap="none" dirty="0">
                <a:ln w="3175" cmpd="sng">
                  <a:noFill/>
                </a:ln>
                <a:latin typeface="+mn-lt"/>
              </a:rPr>
              <a:t>¿Qué son los Derechos Humanos (DDHH)?</a:t>
            </a:r>
            <a:endParaRPr lang="es-AR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123" y="1343024"/>
            <a:ext cx="11719952" cy="532923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AR" sz="2600" dirty="0"/>
              <a:t>Los derechos humanos son </a:t>
            </a:r>
            <a:r>
              <a:rPr lang="es-AR" sz="2600" i="1" dirty="0"/>
              <a:t>derechos inherentes a todos los seres humanos,</a:t>
            </a:r>
            <a:r>
              <a:rPr lang="es-AR" sz="2600" dirty="0"/>
              <a:t> sin distinción de sexo, nacionalidad, lugar de residencia, origen nacional o étnico, color, religión, lengua, edad, partido político o condición social, cultural o económica. Todos tenemos los mismos derechos humanos, sin discriminación alguna.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AR" sz="26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AR" sz="2600" dirty="0"/>
              <a:t>Los derechos humanos son </a:t>
            </a:r>
            <a:r>
              <a:rPr lang="es-AR" sz="2600" i="1" dirty="0"/>
              <a:t>garantías jurídicas universales que protegen a individuos y grupos</a:t>
            </a:r>
            <a:r>
              <a:rPr lang="es-AR" sz="2600" dirty="0"/>
              <a:t> contra acciones que interfieran en sus libertades fundamentales y en la dignidad humana.</a:t>
            </a:r>
          </a:p>
          <a:p>
            <a:pPr marL="0" indent="0">
              <a:buNone/>
            </a:pPr>
            <a:endParaRPr lang="es-AR" sz="24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s-ES" b="1" dirty="0"/>
              <a:t>Derechos y Deberes:</a:t>
            </a:r>
          </a:p>
          <a:p>
            <a:pPr marL="0" indent="0" algn="just">
              <a:buNone/>
            </a:pPr>
            <a:r>
              <a:rPr lang="es-ES" sz="2600" dirty="0"/>
              <a:t>El cumplimiento del deber de cada uno es exigencia del derecho de todos. Derechos y deberes se integran correlativamente en toda actividad social y política del hombre. </a:t>
            </a:r>
          </a:p>
          <a:p>
            <a:pPr marL="0" indent="0">
              <a:buNone/>
            </a:pPr>
            <a:r>
              <a:rPr lang="es-ES" sz="2400" dirty="0"/>
              <a:t> “Toda persona tiene deberes respecto a la comunidad, puesto que sólo en ella puede  desarrollar libre y plenamente su personalidad.”  (Art. 29 DUDH)</a:t>
            </a:r>
            <a:endParaRPr lang="es-AR" sz="2400" dirty="0"/>
          </a:p>
          <a:p>
            <a:pPr marL="68580" indent="0">
              <a:buNone/>
            </a:pPr>
            <a:endParaRPr lang="es-AR" sz="2400" dirty="0">
              <a:latin typeface="Garamond" panose="02020404030301010803" pitchFamily="18" charset="0"/>
            </a:endParaRPr>
          </a:p>
          <a:p>
            <a:pPr marL="6858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5816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Words>2697</Words>
  <Application>Microsoft Office PowerPoint</Application>
  <PresentationFormat>Panorámica</PresentationFormat>
  <Paragraphs>302</Paragraphs>
  <Slides>27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Book Antiqua</vt:lpstr>
      <vt:lpstr>Calibri</vt:lpstr>
      <vt:lpstr>Calibri Light</vt:lpstr>
      <vt:lpstr>Garamond</vt:lpstr>
      <vt:lpstr>Times New Roman</vt:lpstr>
      <vt:lpstr>Wingdings</vt:lpstr>
      <vt:lpstr>Tema de Office</vt:lpstr>
      <vt:lpstr>Presentación de PowerPoint</vt:lpstr>
      <vt:lpstr>CORTINA, A  (1994) Ética de la empresa, Trotta, Madrid. Cap. 2 en PDF CORTINA ORTS, A.   (2017) "Aporofobia, el rechazo al pobre. Un desafío para la democracia", Editorial Paidós, Barcelona, Cap 1 en PDF. CORTINA ORTS, A. (2013)   ¿Para qué sirve realmente la ética?, Editorial Paidós, Madrid. Reseña: PDF.                                                  -  Conferencia. Aula Virtual.  </vt:lpstr>
      <vt:lpstr>               10 preguntas sobre Ética Cívica</vt:lpstr>
      <vt:lpstr>Presentación de PowerPoint</vt:lpstr>
      <vt:lpstr>Presentación de PowerPoint</vt:lpstr>
      <vt:lpstr>Presentación de PowerPoint</vt:lpstr>
      <vt:lpstr>8. ¿Qué es la Aporofobia?        9. ¿Para qué sirve realmente la ética?  </vt:lpstr>
      <vt:lpstr>Derechos Humanos (DDHH): valores, características y clasificación </vt:lpstr>
      <vt:lpstr>¿Qué son los Derechos Humanos (DDHH)?</vt:lpstr>
      <vt:lpstr>Presentación de PowerPoint</vt:lpstr>
      <vt:lpstr>Presentación de PowerPoint</vt:lpstr>
      <vt:lpstr>Presentación de PowerPoint</vt:lpstr>
      <vt:lpstr>Presentación de PowerPoint</vt:lpstr>
      <vt:lpstr> Derechos Civiles y Políticos. 1° Generación </vt:lpstr>
      <vt:lpstr> Derechos Económicos, Sociales y Culturales (DESC).  2° Generación </vt:lpstr>
      <vt:lpstr>Derechos Colectivos o  Derechos de Los Pueblos. 3° Generación  </vt:lpstr>
      <vt:lpstr>Presentación de PowerPoint</vt:lpstr>
      <vt:lpstr>Presentación de PowerPoint</vt:lpstr>
      <vt:lpstr>¿Cómo diseñar una ética en las organizaciones?</vt:lpstr>
      <vt:lpstr>Presentación de PowerPoint</vt:lpstr>
      <vt:lpstr>Presentación de PowerPoint</vt:lpstr>
      <vt:lpstr>Conceptos de Responsabilidad Social Empresaria (RSE):</vt:lpstr>
      <vt:lpstr>Características de la RSE:  </vt:lpstr>
      <vt:lpstr>Presentación de PowerPoint</vt:lpstr>
      <vt:lpstr>Presentación de PowerPoint</vt:lpstr>
      <vt:lpstr>Beneficios de la RSE</vt:lpstr>
      <vt:lpstr>Sitios de interés RSE:  </vt:lpstr>
    </vt:vector>
  </TitlesOfParts>
  <Company>RevolucionUnattended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Ética cívica, Derecho y Religión  A. Cortina. Cap 2</dc:title>
  <dc:creator>Fernanda</dc:creator>
  <cp:lastModifiedBy>santiago vietto</cp:lastModifiedBy>
  <cp:revision>83</cp:revision>
  <dcterms:created xsi:type="dcterms:W3CDTF">2016-10-04T19:55:30Z</dcterms:created>
  <dcterms:modified xsi:type="dcterms:W3CDTF">2023-11-05T21:42:12Z</dcterms:modified>
</cp:coreProperties>
</file>