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2" r:id="rId3"/>
    <p:sldId id="267" r:id="rId4"/>
    <p:sldId id="268" r:id="rId5"/>
    <p:sldId id="271" r:id="rId6"/>
    <p:sldId id="258" r:id="rId7"/>
    <p:sldId id="27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1FCBBF-8227-4783-ADA6-737F5C3F163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76C511F7-5D34-494D-9238-82582FFA2F8D}">
      <dgm:prSet phldrT="[Texto]"/>
      <dgm:spPr>
        <a:solidFill>
          <a:schemeClr val="tx1">
            <a:lumMod val="95000"/>
            <a:lumOff val="5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s-ES" b="1" i="1" dirty="0">
              <a:solidFill>
                <a:schemeClr val="bg1"/>
              </a:solidFill>
            </a:rPr>
            <a:t>Estereotipos</a:t>
          </a:r>
          <a:endParaRPr lang="es-ES" dirty="0"/>
        </a:p>
      </dgm:t>
    </dgm:pt>
    <dgm:pt modelId="{B22D1AE3-1BB4-418B-B5C0-238CD1351D95}" type="parTrans" cxnId="{F5279CE4-B328-4C7F-99F3-869AAFA84996}">
      <dgm:prSet/>
      <dgm:spPr/>
      <dgm:t>
        <a:bodyPr/>
        <a:lstStyle/>
        <a:p>
          <a:endParaRPr lang="es-ES"/>
        </a:p>
      </dgm:t>
    </dgm:pt>
    <dgm:pt modelId="{4B0C75F3-C111-45D6-BBEA-8C0865FF6FCD}" type="sibTrans" cxnId="{F5279CE4-B328-4C7F-99F3-869AAFA84996}">
      <dgm:prSet/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s-ES"/>
        </a:p>
      </dgm:t>
    </dgm:pt>
    <dgm:pt modelId="{81130989-E291-4AF1-9547-3CF297A02330}">
      <dgm:prSet phldrT="[Texto]"/>
      <dgm:spPr>
        <a:solidFill>
          <a:schemeClr val="tx1"/>
        </a:solidFill>
      </dgm:spPr>
      <dgm:t>
        <a:bodyPr/>
        <a:lstStyle/>
        <a:p>
          <a:r>
            <a:rPr lang="es-ES" b="1" i="1" dirty="0">
              <a:solidFill>
                <a:schemeClr val="bg1"/>
              </a:solidFill>
            </a:rPr>
            <a:t>Prejuicios</a:t>
          </a:r>
          <a:endParaRPr lang="es-ES" dirty="0"/>
        </a:p>
      </dgm:t>
    </dgm:pt>
    <dgm:pt modelId="{19016A81-678F-49C3-A623-E47FBEDE71EB}" type="parTrans" cxnId="{E475E479-8B4B-43A7-B1C6-F131E43A9019}">
      <dgm:prSet/>
      <dgm:spPr/>
      <dgm:t>
        <a:bodyPr/>
        <a:lstStyle/>
        <a:p>
          <a:endParaRPr lang="es-ES"/>
        </a:p>
      </dgm:t>
    </dgm:pt>
    <dgm:pt modelId="{31C71F44-3ADA-4F44-A64E-1AF08BCDB9B7}" type="sibTrans" cxnId="{E475E479-8B4B-43A7-B1C6-F131E43A9019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s-ES"/>
        </a:p>
      </dgm:t>
    </dgm:pt>
    <dgm:pt modelId="{088FF38A-E324-4A86-A5F9-F15801FB7CD6}">
      <dgm:prSet phldrT="[Texto]"/>
      <dgm:spPr>
        <a:solidFill>
          <a:schemeClr val="tx1"/>
        </a:solidFill>
      </dgm:spPr>
      <dgm:t>
        <a:bodyPr/>
        <a:lstStyle/>
        <a:p>
          <a:r>
            <a:rPr lang="es-ES" i="1" dirty="0">
              <a:solidFill>
                <a:schemeClr val="bg1"/>
              </a:solidFill>
            </a:rPr>
            <a:t>Discriminación</a:t>
          </a:r>
          <a:endParaRPr lang="es-ES" dirty="0"/>
        </a:p>
      </dgm:t>
    </dgm:pt>
    <dgm:pt modelId="{200C72EC-1AD7-4716-81F7-3C0FDE18525E}" type="parTrans" cxnId="{AC7F0759-74D7-4BCB-B91D-934A3F8C5CE0}">
      <dgm:prSet/>
      <dgm:spPr/>
      <dgm:t>
        <a:bodyPr/>
        <a:lstStyle/>
        <a:p>
          <a:endParaRPr lang="es-ES"/>
        </a:p>
      </dgm:t>
    </dgm:pt>
    <dgm:pt modelId="{731B1F92-DF76-427B-890A-DD70492C0E20}" type="sibTrans" cxnId="{AC7F0759-74D7-4BCB-B91D-934A3F8C5CE0}">
      <dgm:prSet/>
      <dgm:spPr/>
      <dgm:t>
        <a:bodyPr/>
        <a:lstStyle/>
        <a:p>
          <a:endParaRPr lang="es-ES"/>
        </a:p>
      </dgm:t>
    </dgm:pt>
    <dgm:pt modelId="{8B75A424-7204-4FF1-81B0-74A83C7006DC}" type="pres">
      <dgm:prSet presAssocID="{C41FCBBF-8227-4783-ADA6-737F5C3F1632}" presName="Name0" presStyleCnt="0">
        <dgm:presLayoutVars>
          <dgm:dir/>
          <dgm:resizeHandles val="exact"/>
        </dgm:presLayoutVars>
      </dgm:prSet>
      <dgm:spPr/>
    </dgm:pt>
    <dgm:pt modelId="{7CB4B9F5-9976-47CD-A92A-825DC2BFC420}" type="pres">
      <dgm:prSet presAssocID="{C41FCBBF-8227-4783-ADA6-737F5C3F1632}" presName="vNodes" presStyleCnt="0"/>
      <dgm:spPr/>
    </dgm:pt>
    <dgm:pt modelId="{8044C82F-AB79-432B-97D8-D57CD003BBFF}" type="pres">
      <dgm:prSet presAssocID="{76C511F7-5D34-494D-9238-82582FFA2F8D}" presName="node" presStyleLbl="node1" presStyleIdx="0" presStyleCnt="3">
        <dgm:presLayoutVars>
          <dgm:bulletEnabled val="1"/>
        </dgm:presLayoutVars>
      </dgm:prSet>
      <dgm:spPr/>
    </dgm:pt>
    <dgm:pt modelId="{2B816FC8-C282-46E6-B76A-C5F75C1DDFC5}" type="pres">
      <dgm:prSet presAssocID="{4B0C75F3-C111-45D6-BBEA-8C0865FF6FCD}" presName="spacerT" presStyleCnt="0"/>
      <dgm:spPr/>
    </dgm:pt>
    <dgm:pt modelId="{4692E41B-7995-4E06-97B2-C9037F96196C}" type="pres">
      <dgm:prSet presAssocID="{4B0C75F3-C111-45D6-BBEA-8C0865FF6FCD}" presName="sibTrans" presStyleLbl="sibTrans2D1" presStyleIdx="0" presStyleCnt="2"/>
      <dgm:spPr/>
    </dgm:pt>
    <dgm:pt modelId="{E344ADE7-B74B-4B4C-8C8E-4FE28421650A}" type="pres">
      <dgm:prSet presAssocID="{4B0C75F3-C111-45D6-BBEA-8C0865FF6FCD}" presName="spacerB" presStyleCnt="0"/>
      <dgm:spPr/>
    </dgm:pt>
    <dgm:pt modelId="{AA359D9F-0360-488E-A7B2-D30310D55999}" type="pres">
      <dgm:prSet presAssocID="{81130989-E291-4AF1-9547-3CF297A02330}" presName="node" presStyleLbl="node1" presStyleIdx="1" presStyleCnt="3">
        <dgm:presLayoutVars>
          <dgm:bulletEnabled val="1"/>
        </dgm:presLayoutVars>
      </dgm:prSet>
      <dgm:spPr/>
    </dgm:pt>
    <dgm:pt modelId="{DC5B32D7-F4F2-41A8-A449-42172E71D4C6}" type="pres">
      <dgm:prSet presAssocID="{C41FCBBF-8227-4783-ADA6-737F5C3F1632}" presName="sibTransLast" presStyleLbl="sibTrans2D1" presStyleIdx="1" presStyleCnt="2"/>
      <dgm:spPr/>
    </dgm:pt>
    <dgm:pt modelId="{A1305828-F4B0-4B6E-82A0-EBFD2331B46E}" type="pres">
      <dgm:prSet presAssocID="{C41FCBBF-8227-4783-ADA6-737F5C3F1632}" presName="connectorText" presStyleLbl="sibTrans2D1" presStyleIdx="1" presStyleCnt="2"/>
      <dgm:spPr/>
    </dgm:pt>
    <dgm:pt modelId="{039A5EF7-E1C2-4D1F-AC02-9A90071ED358}" type="pres">
      <dgm:prSet presAssocID="{C41FCBBF-8227-4783-ADA6-737F5C3F1632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C48ECF09-F0CE-4004-9533-2B9248732FF1}" type="presOf" srcId="{31C71F44-3ADA-4F44-A64E-1AF08BCDB9B7}" destId="{DC5B32D7-F4F2-41A8-A449-42172E71D4C6}" srcOrd="0" destOrd="0" presId="urn:microsoft.com/office/officeart/2005/8/layout/equation2"/>
    <dgm:cxn modelId="{4554490C-3A39-431A-AECA-63475041053A}" type="presOf" srcId="{31C71F44-3ADA-4F44-A64E-1AF08BCDB9B7}" destId="{A1305828-F4B0-4B6E-82A0-EBFD2331B46E}" srcOrd="1" destOrd="0" presId="urn:microsoft.com/office/officeart/2005/8/layout/equation2"/>
    <dgm:cxn modelId="{65D87D2B-371F-449D-A7AA-8F210277C2E8}" type="presOf" srcId="{C41FCBBF-8227-4783-ADA6-737F5C3F1632}" destId="{8B75A424-7204-4FF1-81B0-74A83C7006DC}" srcOrd="0" destOrd="0" presId="urn:microsoft.com/office/officeart/2005/8/layout/equation2"/>
    <dgm:cxn modelId="{AC7F0759-74D7-4BCB-B91D-934A3F8C5CE0}" srcId="{C41FCBBF-8227-4783-ADA6-737F5C3F1632}" destId="{088FF38A-E324-4A86-A5F9-F15801FB7CD6}" srcOrd="2" destOrd="0" parTransId="{200C72EC-1AD7-4716-81F7-3C0FDE18525E}" sibTransId="{731B1F92-DF76-427B-890A-DD70492C0E20}"/>
    <dgm:cxn modelId="{E475E479-8B4B-43A7-B1C6-F131E43A9019}" srcId="{C41FCBBF-8227-4783-ADA6-737F5C3F1632}" destId="{81130989-E291-4AF1-9547-3CF297A02330}" srcOrd="1" destOrd="0" parTransId="{19016A81-678F-49C3-A623-E47FBEDE71EB}" sibTransId="{31C71F44-3ADA-4F44-A64E-1AF08BCDB9B7}"/>
    <dgm:cxn modelId="{C9881394-E4BE-4BB1-A644-03C226F34980}" type="presOf" srcId="{088FF38A-E324-4A86-A5F9-F15801FB7CD6}" destId="{039A5EF7-E1C2-4D1F-AC02-9A90071ED358}" srcOrd="0" destOrd="0" presId="urn:microsoft.com/office/officeart/2005/8/layout/equation2"/>
    <dgm:cxn modelId="{DA00869E-0BD4-4610-875F-AE225DB6C07E}" type="presOf" srcId="{76C511F7-5D34-494D-9238-82582FFA2F8D}" destId="{8044C82F-AB79-432B-97D8-D57CD003BBFF}" srcOrd="0" destOrd="0" presId="urn:microsoft.com/office/officeart/2005/8/layout/equation2"/>
    <dgm:cxn modelId="{01F14DD5-DE6D-418E-B07B-BCA2E19A3AE6}" type="presOf" srcId="{81130989-E291-4AF1-9547-3CF297A02330}" destId="{AA359D9F-0360-488E-A7B2-D30310D55999}" srcOrd="0" destOrd="0" presId="urn:microsoft.com/office/officeart/2005/8/layout/equation2"/>
    <dgm:cxn modelId="{F5279CE4-B328-4C7F-99F3-869AAFA84996}" srcId="{C41FCBBF-8227-4783-ADA6-737F5C3F1632}" destId="{76C511F7-5D34-494D-9238-82582FFA2F8D}" srcOrd="0" destOrd="0" parTransId="{B22D1AE3-1BB4-418B-B5C0-238CD1351D95}" sibTransId="{4B0C75F3-C111-45D6-BBEA-8C0865FF6FCD}"/>
    <dgm:cxn modelId="{843C31FE-47CA-4D61-9B65-0D9B564EE18A}" type="presOf" srcId="{4B0C75F3-C111-45D6-BBEA-8C0865FF6FCD}" destId="{4692E41B-7995-4E06-97B2-C9037F96196C}" srcOrd="0" destOrd="0" presId="urn:microsoft.com/office/officeart/2005/8/layout/equation2"/>
    <dgm:cxn modelId="{AC9FB1F9-75CB-4632-9132-DECA6684CA22}" type="presParOf" srcId="{8B75A424-7204-4FF1-81B0-74A83C7006DC}" destId="{7CB4B9F5-9976-47CD-A92A-825DC2BFC420}" srcOrd="0" destOrd="0" presId="urn:microsoft.com/office/officeart/2005/8/layout/equation2"/>
    <dgm:cxn modelId="{8582119B-DEF6-45D5-BD86-DEFB8B40257B}" type="presParOf" srcId="{7CB4B9F5-9976-47CD-A92A-825DC2BFC420}" destId="{8044C82F-AB79-432B-97D8-D57CD003BBFF}" srcOrd="0" destOrd="0" presId="urn:microsoft.com/office/officeart/2005/8/layout/equation2"/>
    <dgm:cxn modelId="{D35D0304-CAD0-4777-963D-443D5A05DBC4}" type="presParOf" srcId="{7CB4B9F5-9976-47CD-A92A-825DC2BFC420}" destId="{2B816FC8-C282-46E6-B76A-C5F75C1DDFC5}" srcOrd="1" destOrd="0" presId="urn:microsoft.com/office/officeart/2005/8/layout/equation2"/>
    <dgm:cxn modelId="{6F7F3347-3AB0-4D6F-A70D-582C7FBEC27A}" type="presParOf" srcId="{7CB4B9F5-9976-47CD-A92A-825DC2BFC420}" destId="{4692E41B-7995-4E06-97B2-C9037F96196C}" srcOrd="2" destOrd="0" presId="urn:microsoft.com/office/officeart/2005/8/layout/equation2"/>
    <dgm:cxn modelId="{80598F14-8170-4EFE-A594-117EE3845125}" type="presParOf" srcId="{7CB4B9F5-9976-47CD-A92A-825DC2BFC420}" destId="{E344ADE7-B74B-4B4C-8C8E-4FE28421650A}" srcOrd="3" destOrd="0" presId="urn:microsoft.com/office/officeart/2005/8/layout/equation2"/>
    <dgm:cxn modelId="{93665D3D-295B-4F35-B12C-DF05FC81A289}" type="presParOf" srcId="{7CB4B9F5-9976-47CD-A92A-825DC2BFC420}" destId="{AA359D9F-0360-488E-A7B2-D30310D55999}" srcOrd="4" destOrd="0" presId="urn:microsoft.com/office/officeart/2005/8/layout/equation2"/>
    <dgm:cxn modelId="{61C9F08F-A529-42E7-B923-5FF6A5272618}" type="presParOf" srcId="{8B75A424-7204-4FF1-81B0-74A83C7006DC}" destId="{DC5B32D7-F4F2-41A8-A449-42172E71D4C6}" srcOrd="1" destOrd="0" presId="urn:microsoft.com/office/officeart/2005/8/layout/equation2"/>
    <dgm:cxn modelId="{72A2E832-5283-4E2A-A0AC-3CA1D30DC97B}" type="presParOf" srcId="{DC5B32D7-F4F2-41A8-A449-42172E71D4C6}" destId="{A1305828-F4B0-4B6E-82A0-EBFD2331B46E}" srcOrd="0" destOrd="0" presId="urn:microsoft.com/office/officeart/2005/8/layout/equation2"/>
    <dgm:cxn modelId="{1EC3710C-5ADA-4765-95A8-BAE1542D2AE4}" type="presParOf" srcId="{8B75A424-7204-4FF1-81B0-74A83C7006DC}" destId="{039A5EF7-E1C2-4D1F-AC02-9A90071ED35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4C82F-AB79-432B-97D8-D57CD003BBFF}">
      <dsp:nvSpPr>
        <dsp:cNvPr id="0" name=""/>
        <dsp:cNvSpPr/>
      </dsp:nvSpPr>
      <dsp:spPr>
        <a:xfrm>
          <a:off x="956468" y="1830"/>
          <a:ext cx="1726406" cy="1726406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1" kern="1200" dirty="0">
              <a:solidFill>
                <a:schemeClr val="bg1"/>
              </a:solidFill>
            </a:rPr>
            <a:t>Estereotipos</a:t>
          </a:r>
          <a:endParaRPr lang="es-ES" sz="1800" kern="1200" dirty="0"/>
        </a:p>
      </dsp:txBody>
      <dsp:txXfrm>
        <a:off x="1209294" y="254656"/>
        <a:ext cx="1220754" cy="1220754"/>
      </dsp:txXfrm>
    </dsp:sp>
    <dsp:sp modelId="{4692E41B-7995-4E06-97B2-C9037F96196C}">
      <dsp:nvSpPr>
        <dsp:cNvPr id="0" name=""/>
        <dsp:cNvSpPr/>
      </dsp:nvSpPr>
      <dsp:spPr>
        <a:xfrm>
          <a:off x="1319014" y="1868421"/>
          <a:ext cx="1001315" cy="1001315"/>
        </a:xfrm>
        <a:prstGeom prst="mathPlus">
          <a:avLst/>
        </a:prstGeom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>
        <a:off x="1451738" y="2251324"/>
        <a:ext cx="735867" cy="235509"/>
      </dsp:txXfrm>
    </dsp:sp>
    <dsp:sp modelId="{AA359D9F-0360-488E-A7B2-D30310D55999}">
      <dsp:nvSpPr>
        <dsp:cNvPr id="0" name=""/>
        <dsp:cNvSpPr/>
      </dsp:nvSpPr>
      <dsp:spPr>
        <a:xfrm>
          <a:off x="956468" y="3009921"/>
          <a:ext cx="1726406" cy="1726406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1" kern="1200" dirty="0">
              <a:solidFill>
                <a:schemeClr val="bg1"/>
              </a:solidFill>
            </a:rPr>
            <a:t>Prejuicios</a:t>
          </a:r>
          <a:endParaRPr lang="es-ES" sz="1800" kern="1200" dirty="0"/>
        </a:p>
      </dsp:txBody>
      <dsp:txXfrm>
        <a:off x="1209294" y="3262747"/>
        <a:ext cx="1220754" cy="1220754"/>
      </dsp:txXfrm>
    </dsp:sp>
    <dsp:sp modelId="{DC5B32D7-F4F2-41A8-A449-42172E71D4C6}">
      <dsp:nvSpPr>
        <dsp:cNvPr id="0" name=""/>
        <dsp:cNvSpPr/>
      </dsp:nvSpPr>
      <dsp:spPr>
        <a:xfrm>
          <a:off x="2941835" y="2047967"/>
          <a:ext cx="548997" cy="642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>
        <a:off x="2941835" y="2176412"/>
        <a:ext cx="384298" cy="385333"/>
      </dsp:txXfrm>
    </dsp:sp>
    <dsp:sp modelId="{039A5EF7-E1C2-4D1F-AC02-9A90071ED358}">
      <dsp:nvSpPr>
        <dsp:cNvPr id="0" name=""/>
        <dsp:cNvSpPr/>
      </dsp:nvSpPr>
      <dsp:spPr>
        <a:xfrm>
          <a:off x="3718718" y="642672"/>
          <a:ext cx="3452812" cy="3452812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i="1" kern="1200" dirty="0">
              <a:solidFill>
                <a:schemeClr val="bg1"/>
              </a:solidFill>
            </a:rPr>
            <a:t>Discriminación</a:t>
          </a:r>
          <a:endParaRPr lang="es-ES" sz="3100" kern="1200" dirty="0"/>
        </a:p>
      </dsp:txBody>
      <dsp:txXfrm>
        <a:off x="4224371" y="1148325"/>
        <a:ext cx="2441506" cy="244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CB7E6-8B9B-4C2C-8F61-7EBDAD95C43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99766-0AE9-429F-A241-6320457EA6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3423B-D575-406E-8100-C07E4F0ADFE5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759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5B0A-6D86-4F93-A866-5058A6B746A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DAE-BC4A-4B4A-BCAF-E62322CA8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5B0A-6D86-4F93-A866-5058A6B746A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DAE-BC4A-4B4A-BCAF-E62322CA8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7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5B0A-6D86-4F93-A866-5058A6B746A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DAE-BC4A-4B4A-BCAF-E62322CA8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5B0A-6D86-4F93-A866-5058A6B746A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DAE-BC4A-4B4A-BCAF-E62322CA8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5B0A-6D86-4F93-A866-5058A6B746A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DAE-BC4A-4B4A-BCAF-E62322CA8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5B0A-6D86-4F93-A866-5058A6B746A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DAE-BC4A-4B4A-BCAF-E62322CA8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5B0A-6D86-4F93-A866-5058A6B746A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DAE-BC4A-4B4A-BCAF-E62322CA8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5B0A-6D86-4F93-A866-5058A6B746A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DAE-BC4A-4B4A-BCAF-E62322CA8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4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5B0A-6D86-4F93-A866-5058A6B746A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DAE-BC4A-4B4A-BCAF-E62322CA8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5B0A-6D86-4F93-A866-5058A6B746A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DAE-BC4A-4B4A-BCAF-E62322CA8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5B0A-6D86-4F93-A866-5058A6B746A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DAE-BC4A-4B4A-BCAF-E62322CA8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A5B0A-6D86-4F93-A866-5058A6B746A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7DAE-BC4A-4B4A-BCAF-E62322CA8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mplicit.harvard.edu/implicit/index.j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1" y="1800226"/>
            <a:ext cx="11150599" cy="397404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Artículo 2.º  DUDH</a:t>
            </a:r>
            <a:br>
              <a:rPr lang="es-ES" sz="2400" dirty="0"/>
            </a:br>
            <a:br>
              <a:rPr lang="es-ES" sz="2400" dirty="0"/>
            </a:br>
            <a:endParaRPr lang="es-ES" sz="2400" dirty="0"/>
          </a:p>
          <a:p>
            <a:pPr marL="0" indent="0" algn="just">
              <a:buNone/>
            </a:pPr>
            <a:r>
              <a:rPr lang="es-ES" dirty="0"/>
              <a:t>1. Toda persona tiene todos los derechos y libertades proclamados en esta Declaración, </a:t>
            </a:r>
            <a:r>
              <a:rPr lang="es-ES" b="1" dirty="0"/>
              <a:t>sin distinción alguna de raza, color, sexo, idioma, religión, opinión política o de cualquier otra índole, origen nacional o social, posición económica, nacimiento o cualquier otra condici</a:t>
            </a:r>
            <a:r>
              <a:rPr lang="es-ES" dirty="0"/>
              <a:t>ón.</a:t>
            </a:r>
          </a:p>
          <a:p>
            <a:pPr marL="0" indent="0" algn="just">
              <a:buNone/>
            </a:pPr>
            <a:endParaRPr lang="es-AR" sz="2600" b="1" i="1" dirty="0"/>
          </a:p>
          <a:p>
            <a:endParaRPr lang="es-AR" sz="2600" dirty="0"/>
          </a:p>
          <a:p>
            <a:pPr marL="0" indent="0">
              <a:buNone/>
            </a:pPr>
            <a:endParaRPr lang="es-AR" sz="2400" dirty="0"/>
          </a:p>
          <a:p>
            <a:endParaRPr lang="es-AR" sz="2400" dirty="0"/>
          </a:p>
          <a:p>
            <a:pPr marL="68580" indent="0">
              <a:buNone/>
            </a:pPr>
            <a:endParaRPr lang="es-AR" sz="2400" dirty="0">
              <a:latin typeface="Garamond" panose="02020404030301010803" pitchFamily="18" charset="0"/>
            </a:endParaRPr>
          </a:p>
          <a:p>
            <a:pPr marL="68580" indent="0">
              <a:buNone/>
            </a:pPr>
            <a:endParaRPr lang="es-AR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881744" y="350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4000" b="1" dirty="0"/>
              <a:t>Derechos Humanos y Discriminación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8114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577" y="365125"/>
            <a:ext cx="10818223" cy="1372235"/>
          </a:xfrm>
        </p:spPr>
        <p:txBody>
          <a:bodyPr>
            <a:normAutofit fontScale="90000"/>
          </a:bodyPr>
          <a:lstStyle/>
          <a:p>
            <a:r>
              <a:rPr lang="es-AR" dirty="0"/>
              <a:t>Discriminación.</a:t>
            </a:r>
            <a:r>
              <a:rPr lang="en-US" sz="3100" dirty="0"/>
              <a:t>Ley contra la </a:t>
            </a:r>
            <a:r>
              <a:rPr lang="en-US" sz="3100" dirty="0" err="1"/>
              <a:t>Discriminación</a:t>
            </a:r>
            <a:r>
              <a:rPr lang="en-US" sz="3100" dirty="0"/>
              <a:t> , Art 3 (2015) </a:t>
            </a:r>
            <a:br>
              <a:rPr lang="es-ES" sz="3100" dirty="0"/>
            </a:br>
            <a:br>
              <a:rPr lang="es-AR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663" y="901745"/>
            <a:ext cx="11830049" cy="57864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200" b="1" dirty="0"/>
              <a:t>Los hechos, actos u omisiones que tengan por objeto o por resultado impedir obstruir, restringir o de cualquier modo menoscabar, arbitrariamente, de forma temporal o permanente, el ejercicio igualitario de los derechos y garantías</a:t>
            </a:r>
            <a:r>
              <a:rPr lang="es-ES" sz="2200" dirty="0"/>
              <a:t> reconocidos en la Constitución Nacional, la Constitución de la Ciudad Autónoma de Buenos Aires, las leyes nacionales y de la Ciudad dictadas en su consecuencia, en los tratados internacionales de Derechos Humanos vigentes y en las normas concordantes, a personas o grupos de personas, bajo pretexto de: etnia, nacionalidad, color de piel, nacimiento, origen nacional, lengua, idioma o variedad lingüística, convicciones religiosas o filosóficas, ideología, opinión política o gremial, sexo, género, identidad de género y/o su expresión, orientación sexual, edad, estado civil, situación familiar, trabajo u ocupación, aspecto físico, discapacidad, condición de salud, características genéticas, situación socioeconómica, condición social, origen social, hábitos sociales o culturales, lugar de residencia, y/o de cualquier otra condición o circunstancia personal, familiar o social, temporal o permanente.</a:t>
            </a:r>
          </a:p>
          <a:p>
            <a:pPr algn="just"/>
            <a:endParaRPr lang="es-ES" sz="2200" dirty="0"/>
          </a:p>
          <a:p>
            <a:pPr algn="just"/>
            <a:r>
              <a:rPr lang="es-ES" sz="2200" dirty="0"/>
              <a:t>Toda acción u omisión que, a través de patrones estereotipados, insultos, ridiculizaciones, humillaciones, descalificaciones, y/o mensajes que </a:t>
            </a:r>
            <a:r>
              <a:rPr lang="es-ES" sz="2200" b="1" dirty="0"/>
              <a:t>transmitan y/o reproduzcan dominación, desigualdad y/o discriminación en las relaciones sociales, naturalice o propicie la exclusión o segregación.</a:t>
            </a:r>
          </a:p>
          <a:p>
            <a:pPr algn="just"/>
            <a:endParaRPr lang="es-ES" sz="2200" b="1" dirty="0"/>
          </a:p>
          <a:p>
            <a:pPr algn="just"/>
            <a:r>
              <a:rPr lang="es-ES" sz="2200" dirty="0"/>
              <a:t>Las conductas que tiendan a </a:t>
            </a:r>
            <a:r>
              <a:rPr lang="es-ES" sz="2200" b="1" dirty="0"/>
              <a:t>causar daño emocional o disminución de la autoestima, perjudicar y/o perturbar el pleno desarrollo personal y/o </a:t>
            </a:r>
            <a:r>
              <a:rPr lang="es-ES" sz="2200" b="1" dirty="0" err="1"/>
              <a:t>identitario</a:t>
            </a:r>
            <a:r>
              <a:rPr lang="es-ES" sz="2200" dirty="0"/>
              <a:t>, degradar, estigmatizar o cualquier otra conducta que cause perjuicio a su salud psicológica y a la autodeterminación de las personas bajo cualquier pretexto discriminatorio.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Mapa Nacional de la Discriminación. INADI. 2022</a:t>
            </a:r>
            <a:br>
              <a:rPr lang="es-ES" b="1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1185863"/>
            <a:ext cx="10172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871538"/>
            <a:ext cx="10334625" cy="57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6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Porqué discriminamos: prejuicios y estereotipos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02706901"/>
              </p:ext>
            </p:extLst>
          </p:nvPr>
        </p:nvGraphicFramePr>
        <p:xfrm>
          <a:off x="2032000" y="1757363"/>
          <a:ext cx="8128000" cy="4738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1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1293208" y="1533012"/>
            <a:ext cx="9948863" cy="443598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r>
              <a:rPr lang="es-ES" sz="2400" dirty="0"/>
              <a:t>Un </a:t>
            </a:r>
            <a:r>
              <a:rPr lang="es-ES" sz="2400" b="1" dirty="0"/>
              <a:t>estereotipo</a:t>
            </a:r>
            <a:r>
              <a:rPr lang="es-ES" sz="2400" dirty="0"/>
              <a:t> es una imagen o idea comúnmente aceptada, con base en la que se atribuyen características determinadas a cierto grupo o tipo de personas, que lleva a considerar a todos sus integrantes o a todas ellas como portadoras del mismo tipo de características, sin que dicha atribución obedezca a un análisis objetivo y concreto de las características específicas de la persona de que se trate. En términos generales, un estereotipo se forma al </a:t>
            </a:r>
            <a:r>
              <a:rPr lang="es-ES" sz="2400" b="1" dirty="0"/>
              <a:t>atribuir características generales a todos los integrantes de un grupo</a:t>
            </a:r>
            <a:r>
              <a:rPr lang="es-ES" sz="2400" dirty="0"/>
              <a:t>, con lo que no se concibe a las personas en función de sus propias características, sino de ideas generales, </a:t>
            </a:r>
            <a:r>
              <a:rPr lang="es-ES" sz="2400" b="1" dirty="0"/>
              <a:t>a veces exageradas y frecuentemente falsas</a:t>
            </a:r>
            <a:r>
              <a:rPr lang="es-ES" sz="2400" dirty="0"/>
              <a:t>, que giran en torno a la creencia de que todos los miembros del grupo son de una forma determinada</a:t>
            </a:r>
            <a:endParaRPr lang="en-US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68112" y="6300452"/>
            <a:ext cx="1007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Fuente: https://www.cndh.org.mx/sites/all/doc/cartillas/2015-2016/43-discriminacion-dh.pdf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D15412B-9F51-4F6F-93E4-5C15E31BB3F2}"/>
              </a:ext>
            </a:extLst>
          </p:cNvPr>
          <p:cNvGrpSpPr/>
          <p:nvPr/>
        </p:nvGrpSpPr>
        <p:grpSpPr>
          <a:xfrm>
            <a:off x="109936" y="118930"/>
            <a:ext cx="1726406" cy="1726406"/>
            <a:chOff x="956468" y="1830"/>
            <a:chExt cx="1726406" cy="1726406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F4C10C1-5F3C-4073-8E32-79C7DEBA7FF0}"/>
                </a:ext>
              </a:extLst>
            </p:cNvPr>
            <p:cNvSpPr/>
            <p:nvPr/>
          </p:nvSpPr>
          <p:spPr>
            <a:xfrm>
              <a:off x="956468" y="1830"/>
              <a:ext cx="1726406" cy="17264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ipse 4">
              <a:extLst>
                <a:ext uri="{FF2B5EF4-FFF2-40B4-BE49-F238E27FC236}">
                  <a16:creationId xmlns:a16="http://schemas.microsoft.com/office/drawing/2014/main" id="{E6E0B8C2-6498-40BF-8157-8DF20A217106}"/>
                </a:ext>
              </a:extLst>
            </p:cNvPr>
            <p:cNvSpPr txBox="1"/>
            <p:nvPr/>
          </p:nvSpPr>
          <p:spPr>
            <a:xfrm>
              <a:off x="1209294" y="254656"/>
              <a:ext cx="1220754" cy="1220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800" b="1" i="1" kern="1200" dirty="0">
                  <a:solidFill>
                    <a:schemeClr val="bg1"/>
                  </a:solidFill>
                </a:rPr>
                <a:t>Estereotipo</a:t>
              </a:r>
              <a:endParaRPr lang="es-E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48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57866" y="1848643"/>
            <a:ext cx="10034589" cy="416348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Un </a:t>
            </a:r>
            <a:r>
              <a:rPr lang="es-ES" sz="2400" b="1" dirty="0"/>
              <a:t>prejuicio </a:t>
            </a:r>
            <a:r>
              <a:rPr lang="es-ES" sz="2400" dirty="0"/>
              <a:t>se forma al juzgar a una persona con antelación, es decir, prejuzgarla, emitir una opinión o juicio —generalmente desfavorable— sobre una persona a la que no se conoce, a partir de cualquier característica o motivo superficial. Los prejuicios son </a:t>
            </a:r>
            <a:r>
              <a:rPr lang="es-ES" sz="2400" b="1" dirty="0"/>
              <a:t>una forma de juzgar lo distinto a nosotros sin conocerlo</a:t>
            </a:r>
            <a:r>
              <a:rPr lang="es-ES" sz="2400" dirty="0"/>
              <a:t>, considerando lo diferente como malo, erróneo, inaceptable o inadecuado. En muchas ocasiones la discriminación obedece a patrones socioculturales tradicionalmente aprendidos y repetidos, en cuya transmisión y perpetuación el medio familiar y el entorno social desempeñan un papel muy importante, ya que a partir de dichas interacciones las personas comienzan a establecer criterios de selección en distintos ámbitos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7E860D6-5713-4C62-9C03-23A7E281C7BD}"/>
              </a:ext>
            </a:extLst>
          </p:cNvPr>
          <p:cNvGrpSpPr/>
          <p:nvPr/>
        </p:nvGrpSpPr>
        <p:grpSpPr>
          <a:xfrm>
            <a:off x="68129" y="227426"/>
            <a:ext cx="1726406" cy="1726406"/>
            <a:chOff x="1049601" y="3237347"/>
            <a:chExt cx="1726406" cy="172640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2B8D65E-D595-4382-BD8A-399C68930EFE}"/>
                </a:ext>
              </a:extLst>
            </p:cNvPr>
            <p:cNvSpPr/>
            <p:nvPr/>
          </p:nvSpPr>
          <p:spPr>
            <a:xfrm>
              <a:off x="1049601" y="3237347"/>
              <a:ext cx="1726406" cy="17264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Elipse 4">
              <a:extLst>
                <a:ext uri="{FF2B5EF4-FFF2-40B4-BE49-F238E27FC236}">
                  <a16:creationId xmlns:a16="http://schemas.microsoft.com/office/drawing/2014/main" id="{66E4360B-0F4A-4471-8207-F9062E77C7D6}"/>
                </a:ext>
              </a:extLst>
            </p:cNvPr>
            <p:cNvSpPr txBox="1"/>
            <p:nvPr/>
          </p:nvSpPr>
          <p:spPr>
            <a:xfrm>
              <a:off x="1318584" y="3437389"/>
              <a:ext cx="1220754" cy="1220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800" b="1" i="1" kern="1200" dirty="0">
                  <a:solidFill>
                    <a:schemeClr val="bg1"/>
                  </a:solidFill>
                </a:rPr>
                <a:t>Prejuicio</a:t>
              </a:r>
              <a:endParaRPr lang="es-E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466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199" y="779992"/>
            <a:ext cx="6866468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s-AR" sz="4000" b="1" dirty="0"/>
            </a:br>
            <a:r>
              <a:rPr lang="es-AR" sz="4000" b="1" dirty="0"/>
              <a:t>Ejercicio personal:</a:t>
            </a:r>
            <a:br>
              <a:rPr lang="es-AR" sz="4000" b="1" dirty="0"/>
            </a:br>
            <a:r>
              <a:rPr lang="es-AR" sz="4000" b="1" dirty="0"/>
              <a:t>Test de asociación implícita (Harvard)</a:t>
            </a:r>
            <a:br>
              <a:rPr lang="es-AR" sz="4000" b="1" dirty="0"/>
            </a:br>
            <a:r>
              <a:rPr lang="en-US" sz="2400" b="1" u="sng" dirty="0">
                <a:hlinkClick r:id="rId2"/>
              </a:rPr>
              <a:t>https://implicit.harvard.edu/implicit/takeatest.html /</a:t>
            </a:r>
            <a:br>
              <a:rPr lang="en-US" sz="2400" b="1" u="sng" dirty="0"/>
            </a:br>
            <a:endParaRPr lang="en-US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9199" y="2861732"/>
            <a:ext cx="6595533" cy="292946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dirty="0"/>
              <a:t>El test permite evaluar sus preferencias conscientes e inconscientes por más de 90 temas diferentes que van desde mascotas a problemas políticos, grupos étnicos a equipos deportivos y artistas a estilos de música. Al mismo tiempo, colaborará en la investigación psicológica sobre pensamientos y sentimientos.</a:t>
            </a:r>
          </a:p>
          <a:p>
            <a:pPr marL="0" indent="0" algn="just">
              <a:buNone/>
            </a:pPr>
            <a:r>
              <a:rPr lang="es-ES" dirty="0"/>
              <a:t>Las sesiones requieren de 10 a 15 minutos para completarse.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SESGO COGNITIVO vs OBJETIVIDAD">
            <a:extLst>
              <a:ext uri="{FF2B5EF4-FFF2-40B4-BE49-F238E27FC236}">
                <a16:creationId xmlns:a16="http://schemas.microsoft.com/office/drawing/2014/main" id="{97A375A6-1D92-4AE6-B5AA-C939D9AA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" y="779992"/>
            <a:ext cx="4656667" cy="501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7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717800" y="219527"/>
            <a:ext cx="9209741" cy="598654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AR" b="1" dirty="0"/>
          </a:p>
          <a:p>
            <a:pPr marL="0" indent="0" algn="ctr">
              <a:buNone/>
            </a:pPr>
            <a:r>
              <a:rPr lang="es-AR" b="1" dirty="0"/>
              <a:t>Actividad grupal : Campaña gráfica en edificio Ingeniería</a:t>
            </a:r>
          </a:p>
          <a:p>
            <a:pPr marL="0" indent="0" algn="ctr">
              <a:buNone/>
            </a:pPr>
            <a:endParaRPr lang="es-AR" b="1" dirty="0"/>
          </a:p>
          <a:p>
            <a:pPr marL="514350" indent="-514350">
              <a:buAutoNum type="arabicPeriod"/>
            </a:pPr>
            <a:r>
              <a:rPr lang="es-ES" sz="2000" dirty="0"/>
              <a:t>Consensuar en el curso un </a:t>
            </a:r>
            <a:r>
              <a:rPr lang="es-ES" sz="2000" i="1" dirty="0"/>
              <a:t>Slogan </a:t>
            </a:r>
            <a:r>
              <a:rPr lang="es-ES" sz="2000" dirty="0"/>
              <a:t>para la Campaña: debe aparecer como título en cada uno de los afiches y al pie de página  </a:t>
            </a:r>
            <a:r>
              <a:rPr lang="es-ES" sz="2000" i="1" dirty="0"/>
              <a:t>Ética- Psicología.</a:t>
            </a:r>
          </a:p>
          <a:p>
            <a:pPr marL="514350" indent="-514350">
              <a:buAutoNum type="arabicPeriod"/>
            </a:pPr>
            <a:r>
              <a:rPr lang="es-ES" sz="2000" dirty="0"/>
              <a:t>E</a:t>
            </a:r>
            <a:r>
              <a:rPr lang="es-AR" sz="2000" dirty="0" err="1"/>
              <a:t>legir</a:t>
            </a:r>
            <a:r>
              <a:rPr lang="es-AR" sz="2000" dirty="0"/>
              <a:t> uno de los </a:t>
            </a:r>
            <a:r>
              <a:rPr lang="en-US" sz="2000" dirty="0" err="1"/>
              <a:t>temas</a:t>
            </a:r>
            <a:r>
              <a:rPr lang="en-US" sz="2000" dirty="0"/>
              <a:t> y </a:t>
            </a:r>
            <a:r>
              <a:rPr lang="en-US" sz="2000" dirty="0" err="1"/>
              <a:t>fuentes</a:t>
            </a:r>
            <a:r>
              <a:rPr lang="en-US" sz="2000" dirty="0"/>
              <a:t>  </a:t>
            </a:r>
            <a:r>
              <a:rPr lang="en-US" sz="2000" dirty="0" err="1"/>
              <a:t>propuestos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Padlet para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presentación</a:t>
            </a:r>
            <a:r>
              <a:rPr lang="en-US" sz="2000" dirty="0"/>
              <a:t> </a:t>
            </a:r>
            <a:r>
              <a:rPr lang="en-US" sz="2000" dirty="0" err="1"/>
              <a:t>grupal</a:t>
            </a:r>
            <a:r>
              <a:rPr lang="en-US" sz="2000" dirty="0"/>
              <a:t>, </a:t>
            </a:r>
            <a:r>
              <a:rPr lang="en-US" sz="2000" dirty="0" err="1"/>
              <a:t>en</a:t>
            </a:r>
            <a:r>
              <a:rPr lang="en-US" sz="2000" dirty="0"/>
              <a:t> forma oral, </a:t>
            </a:r>
            <a:r>
              <a:rPr lang="es-AR" sz="2000" dirty="0"/>
              <a:t> hasta 10 minutos . 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Sobre</a:t>
            </a:r>
            <a:r>
              <a:rPr lang="en-US" sz="2000" dirty="0"/>
              <a:t> ese </a:t>
            </a:r>
            <a:r>
              <a:rPr lang="en-US" sz="2000" dirty="0" err="1"/>
              <a:t>tema</a:t>
            </a:r>
            <a:r>
              <a:rPr lang="en-US" sz="2000" dirty="0"/>
              <a:t>, </a:t>
            </a:r>
            <a:r>
              <a:rPr lang="en-US" sz="2000" dirty="0" err="1"/>
              <a:t>elaborar</a:t>
            </a:r>
            <a:r>
              <a:rPr lang="en-US" sz="2000" dirty="0"/>
              <a:t> e </a:t>
            </a:r>
            <a:r>
              <a:rPr lang="en-US" sz="2000" dirty="0" err="1"/>
              <a:t>imprimir</a:t>
            </a:r>
            <a:r>
              <a:rPr lang="en-US" sz="2000" dirty="0"/>
              <a:t> un </a:t>
            </a:r>
            <a:r>
              <a:rPr lang="en-US" sz="2000" dirty="0" err="1"/>
              <a:t>afiche</a:t>
            </a:r>
            <a:r>
              <a:rPr lang="en-US" sz="2000" dirty="0"/>
              <a:t> color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tamaño</a:t>
            </a:r>
            <a:r>
              <a:rPr lang="en-US" sz="2000" dirty="0"/>
              <a:t> A3  para </a:t>
            </a:r>
            <a:r>
              <a:rPr lang="en-US" sz="2000" dirty="0" err="1"/>
              <a:t>instalar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espacio</a:t>
            </a:r>
            <a:r>
              <a:rPr lang="en-US" sz="2000" dirty="0"/>
              <a:t>  </a:t>
            </a:r>
            <a:r>
              <a:rPr lang="en-US" sz="2000" dirty="0" err="1"/>
              <a:t>común</a:t>
            </a:r>
            <a:r>
              <a:rPr lang="en-US" sz="2000" dirty="0"/>
              <a:t> </a:t>
            </a:r>
            <a:r>
              <a:rPr lang="en-US" sz="2000" dirty="0" err="1"/>
              <a:t>elegido</a:t>
            </a:r>
            <a:r>
              <a:rPr lang="en-US" sz="2000" dirty="0"/>
              <a:t> para </a:t>
            </a:r>
            <a:r>
              <a:rPr lang="en-US" sz="2000" dirty="0" err="1"/>
              <a:t>tal</a:t>
            </a:r>
            <a:r>
              <a:rPr lang="en-US" sz="2000" dirty="0"/>
              <a:t> fin.</a:t>
            </a:r>
          </a:p>
          <a:p>
            <a:pPr marL="0" indent="0">
              <a:buNone/>
            </a:pPr>
            <a:r>
              <a:rPr lang="en-US" sz="2000" dirty="0"/>
              <a:t>4.       </a:t>
            </a:r>
            <a:r>
              <a:rPr lang="en-US" sz="2000" dirty="0" err="1"/>
              <a:t>Subir</a:t>
            </a:r>
            <a:r>
              <a:rPr lang="en-US" sz="2000" dirty="0"/>
              <a:t> a la </a:t>
            </a:r>
            <a:r>
              <a:rPr lang="en-US" sz="2000" dirty="0" err="1"/>
              <a:t>tarea</a:t>
            </a:r>
            <a:r>
              <a:rPr lang="en-US" sz="2000" dirty="0"/>
              <a:t>  el </a:t>
            </a:r>
            <a:r>
              <a:rPr lang="en-US" sz="2000" dirty="0" err="1"/>
              <a:t>afiche</a:t>
            </a:r>
            <a:r>
              <a:rPr lang="en-US" sz="2000" dirty="0"/>
              <a:t> virtual </a:t>
            </a:r>
            <a:r>
              <a:rPr lang="en-US" sz="2000" dirty="0" err="1"/>
              <a:t>acompañado</a:t>
            </a:r>
            <a:r>
              <a:rPr lang="en-US" sz="2000" dirty="0"/>
              <a:t> de una </a:t>
            </a:r>
            <a:r>
              <a:rPr lang="en-US" sz="2000" dirty="0" err="1"/>
              <a:t>fundamentación</a:t>
            </a:r>
            <a:r>
              <a:rPr lang="en-US" sz="2000" dirty="0"/>
              <a:t>  de </a:t>
            </a:r>
            <a:r>
              <a:rPr lang="en-US" sz="2000" dirty="0" err="1"/>
              <a:t>máximo</a:t>
            </a:r>
            <a:r>
              <a:rPr lang="en-US" sz="2000" dirty="0"/>
              <a:t>  1000 palabras.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 err="1"/>
              <a:t>Fecha</a:t>
            </a:r>
            <a:r>
              <a:rPr lang="en-US" sz="2000" b="1" dirty="0"/>
              <a:t> de </a:t>
            </a:r>
            <a:r>
              <a:rPr lang="en-US" sz="2000" b="1" dirty="0" err="1"/>
              <a:t>Presentación</a:t>
            </a:r>
            <a:r>
              <a:rPr lang="en-US" sz="2000" b="1" dirty="0"/>
              <a:t> oral: </a:t>
            </a:r>
            <a:r>
              <a:rPr lang="en-US" sz="2000" b="1" dirty="0" err="1"/>
              <a:t>próxima</a:t>
            </a:r>
            <a:r>
              <a:rPr lang="en-US" sz="2000" b="1" dirty="0"/>
              <a:t> </a:t>
            </a:r>
            <a:r>
              <a:rPr lang="en-US" sz="2000" b="1" dirty="0" err="1"/>
              <a:t>clase</a:t>
            </a: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B8668BA-BB4F-4F40-B1E0-E49FFB70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9" y="219527"/>
            <a:ext cx="2453341" cy="18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63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883</Words>
  <Application>Microsoft Office PowerPoint</Application>
  <PresentationFormat>Panorámica</PresentationFormat>
  <Paragraphs>39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Tema de Office</vt:lpstr>
      <vt:lpstr>Presentación de PowerPoint</vt:lpstr>
      <vt:lpstr>Discriminación.Ley contra la Discriminación , Art 3 (2015)   </vt:lpstr>
      <vt:lpstr>Mapa Nacional de la Discriminación. INADI. 2022 </vt:lpstr>
      <vt:lpstr>Presentación de PowerPoint</vt:lpstr>
      <vt:lpstr>Porqué discriminamos: prejuicios y estereotipos </vt:lpstr>
      <vt:lpstr>Presentación de PowerPoint</vt:lpstr>
      <vt:lpstr>Presentación de PowerPoint</vt:lpstr>
      <vt:lpstr> Ejercicio personal: Test de asociación implícita (Harvard) https://implicit.harvard.edu/implicit/takeatest.html /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Prejuicios y estereotipos</dc:title>
  <dc:creator>Fernanda Schiavoni</dc:creator>
  <cp:lastModifiedBy>santiago vietto</cp:lastModifiedBy>
  <cp:revision>75</cp:revision>
  <dcterms:created xsi:type="dcterms:W3CDTF">2021-08-31T20:39:06Z</dcterms:created>
  <dcterms:modified xsi:type="dcterms:W3CDTF">2023-11-05T21:44:48Z</dcterms:modified>
</cp:coreProperties>
</file>